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40"/>
  </p:notesMasterIdLst>
  <p:sldIdLst>
    <p:sldId id="270" r:id="rId20"/>
    <p:sldId id="298" r:id="rId21"/>
    <p:sldId id="299" r:id="rId22"/>
    <p:sldId id="300" r:id="rId23"/>
    <p:sldId id="301" r:id="rId24"/>
    <p:sldId id="302" r:id="rId25"/>
    <p:sldId id="303" r:id="rId26"/>
    <p:sldId id="282" r:id="rId27"/>
    <p:sldId id="304" r:id="rId28"/>
    <p:sldId id="305" r:id="rId29"/>
    <p:sldId id="306" r:id="rId30"/>
    <p:sldId id="307" r:id="rId31"/>
    <p:sldId id="308" r:id="rId32"/>
    <p:sldId id="309" r:id="rId33"/>
    <p:sldId id="310" r:id="rId34"/>
    <p:sldId id="311" r:id="rId35"/>
    <p:sldId id="312" r:id="rId36"/>
    <p:sldId id="290" r:id="rId37"/>
    <p:sldId id="295"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0252" autoAdjust="0"/>
  </p:normalViewPr>
  <p:slideViewPr>
    <p:cSldViewPr snapToGrid="0" showGuides="1">
      <p:cViewPr varScale="1">
        <p:scale>
          <a:sx n="128" d="100"/>
          <a:sy n="128" d="100"/>
        </p:scale>
        <p:origin x="1416" y="17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2/7/23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animals added to</a:t>
            </a:r>
            <a:r>
              <a:rPr lang="en-US" baseline="0" dirty="0"/>
              <a:t> the SB are drafts</a:t>
            </a:r>
            <a:endParaRPr lang="en-US" dirty="0"/>
          </a:p>
        </p:txBody>
      </p:sp>
      <p:sp>
        <p:nvSpPr>
          <p:cNvPr id="4" name="Slide Number Placeholder 3"/>
          <p:cNvSpPr>
            <a:spLocks noGrp="1"/>
          </p:cNvSpPr>
          <p:nvPr>
            <p:ph type="sldNum" sz="quarter" idx="10"/>
          </p:nvPr>
        </p:nvSpPr>
        <p:spPr/>
        <p:txBody>
          <a:bodyPr/>
          <a:lstStyle/>
          <a:p>
            <a:fld id="{B7B5381E-EE89-46FE-BA93-B2C1029E137D}" type="slidenum">
              <a:rPr lang="en-US" smtClean="0"/>
              <a:t>2</a:t>
            </a:fld>
            <a:endParaRPr lang="en-US"/>
          </a:p>
        </p:txBody>
      </p:sp>
    </p:spTree>
    <p:extLst>
      <p:ext uri="{BB962C8B-B14F-4D97-AF65-F5344CB8AC3E}">
        <p14:creationId xmlns:p14="http://schemas.microsoft.com/office/powerpoint/2010/main" val="199328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enter as many records as you want</a:t>
            </a:r>
            <a:r>
              <a:rPr lang="en-US" baseline="0" dirty="0"/>
              <a:t> at one time </a:t>
            </a:r>
            <a:endParaRPr lang="en-US" dirty="0"/>
          </a:p>
        </p:txBody>
      </p:sp>
      <p:sp>
        <p:nvSpPr>
          <p:cNvPr id="4" name="Slide Number Placeholder 3"/>
          <p:cNvSpPr>
            <a:spLocks noGrp="1"/>
          </p:cNvSpPr>
          <p:nvPr>
            <p:ph type="sldNum" sz="quarter" idx="10"/>
          </p:nvPr>
        </p:nvSpPr>
        <p:spPr/>
        <p:txBody>
          <a:bodyPr/>
          <a:lstStyle/>
          <a:p>
            <a:fld id="{B7B5381E-EE89-46FE-BA93-B2C1029E137D}" type="slidenum">
              <a:rPr lang="en-US" smtClean="0"/>
              <a:t>9</a:t>
            </a:fld>
            <a:endParaRPr lang="en-US"/>
          </a:p>
        </p:txBody>
      </p:sp>
    </p:spTree>
    <p:extLst>
      <p:ext uri="{BB962C8B-B14F-4D97-AF65-F5344CB8AC3E}">
        <p14:creationId xmlns:p14="http://schemas.microsoft.com/office/powerpoint/2010/main" val="1041969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CC6EE6-CEBA-4C6A-8CCE-C8B5E6F242FB}" type="slidenum">
              <a:rPr lang="en-US" smtClean="0"/>
              <a:t>20</a:t>
            </a:fld>
            <a:endParaRPr lang="en-US"/>
          </a:p>
        </p:txBody>
      </p:sp>
    </p:spTree>
    <p:extLst>
      <p:ext uri="{BB962C8B-B14F-4D97-AF65-F5344CB8AC3E}">
        <p14:creationId xmlns:p14="http://schemas.microsoft.com/office/powerpoint/2010/main" val="194986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2/7/23</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hyperlink" Target="mailto:Support@species360.org" TargetMode="External"/><Relationship Id="rId5" Type="http://schemas.openxmlformats.org/officeDocument/2006/relationships/image" Target="../media/image32.png"/><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996528"/>
            <a:ext cx="7772400" cy="2387600"/>
          </a:xfrm>
        </p:spPr>
        <p:txBody>
          <a:bodyPr/>
          <a:lstStyle/>
          <a:p>
            <a:r>
              <a:rPr lang="en-US" dirty="0"/>
              <a:t>Add Studbook Animal </a:t>
            </a:r>
          </a:p>
        </p:txBody>
      </p:sp>
      <p:pic>
        <p:nvPicPr>
          <p:cNvPr id="4" name="Picture 3"/>
          <p:cNvPicPr>
            <a:picLocks noChangeAspect="1"/>
          </p:cNvPicPr>
          <p:nvPr/>
        </p:nvPicPr>
        <p:blipFill>
          <a:blip r:embed="rId2"/>
          <a:stretch>
            <a:fillRect/>
          </a:stretch>
        </p:blipFill>
        <p:spPr>
          <a:xfrm>
            <a:off x="2919412" y="3476320"/>
            <a:ext cx="3305175" cy="1419225"/>
          </a:xfrm>
          <a:prstGeom prst="rect">
            <a:avLst/>
          </a:prstGeom>
        </p:spPr>
      </p:pic>
    </p:spTree>
    <p:extLst>
      <p:ext uri="{BB962C8B-B14F-4D97-AF65-F5344CB8AC3E}">
        <p14:creationId xmlns:p14="http://schemas.microsoft.com/office/powerpoint/2010/main" val="2266795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02" y="345258"/>
            <a:ext cx="8515350" cy="994172"/>
          </a:xfrm>
        </p:spPr>
        <p:txBody>
          <a:bodyPr>
            <a:normAutofit fontScale="90000"/>
          </a:bodyPr>
          <a:lstStyle/>
          <a:p>
            <a:pPr algn="ctr"/>
            <a:r>
              <a:rPr lang="en-US" dirty="0">
                <a:latin typeface="+mn-lt"/>
              </a:rPr>
              <a:t>Manually Add Draft Animal to Studbook</a:t>
            </a:r>
          </a:p>
        </p:txBody>
      </p:sp>
      <p:pic>
        <p:nvPicPr>
          <p:cNvPr id="4" name="Picture 3"/>
          <p:cNvPicPr>
            <a:picLocks noChangeAspect="1"/>
          </p:cNvPicPr>
          <p:nvPr/>
        </p:nvPicPr>
        <p:blipFill>
          <a:blip r:embed="rId2"/>
          <a:stretch>
            <a:fillRect/>
          </a:stretch>
        </p:blipFill>
        <p:spPr>
          <a:xfrm>
            <a:off x="718209" y="1762383"/>
            <a:ext cx="7797141" cy="3353886"/>
          </a:xfrm>
          <a:prstGeom prst="rect">
            <a:avLst/>
          </a:prstGeom>
          <a:ln>
            <a:solidFill>
              <a:schemeClr val="tx1"/>
            </a:solidFill>
          </a:ln>
        </p:spPr>
      </p:pic>
      <p:sp>
        <p:nvSpPr>
          <p:cNvPr id="6" name="Rectangle 5"/>
          <p:cNvSpPr/>
          <p:nvPr/>
        </p:nvSpPr>
        <p:spPr>
          <a:xfrm>
            <a:off x="5397191" y="2081581"/>
            <a:ext cx="1516566" cy="30989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7" name="Rectangle 6"/>
          <p:cNvSpPr/>
          <p:nvPr/>
        </p:nvSpPr>
        <p:spPr>
          <a:xfrm>
            <a:off x="7415127" y="2942731"/>
            <a:ext cx="1041940" cy="3055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8" name="TextBox 7"/>
          <p:cNvSpPr txBox="1"/>
          <p:nvPr/>
        </p:nvSpPr>
        <p:spPr>
          <a:xfrm>
            <a:off x="1683840" y="3439326"/>
            <a:ext cx="3614165"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As user enters records into required fields, the boxes on the top overview turn green with a check to indicate that record type has been completed.</a:t>
            </a:r>
          </a:p>
        </p:txBody>
      </p:sp>
      <p:cxnSp>
        <p:nvCxnSpPr>
          <p:cNvPr id="9" name="Straight Arrow Connector 8"/>
          <p:cNvCxnSpPr/>
          <p:nvPr/>
        </p:nvCxnSpPr>
        <p:spPr>
          <a:xfrm flipV="1">
            <a:off x="3877271" y="2391472"/>
            <a:ext cx="1420734" cy="8893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430548" y="3436368"/>
            <a:ext cx="984579" cy="10752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21932" y="4660506"/>
            <a:ext cx="4193418"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The record level boxes will change to “completed” to indicate the record type has been completed.</a:t>
            </a:r>
          </a:p>
          <a:p>
            <a:endParaRPr lang="en-US" sz="1350" dirty="0"/>
          </a:p>
          <a:p>
            <a:r>
              <a:rPr lang="en-US" sz="1350" dirty="0"/>
              <a:t>Additional records for the animal can be added, but only one is required to save the animal to the studbook.</a:t>
            </a:r>
          </a:p>
        </p:txBody>
      </p:sp>
    </p:spTree>
    <p:extLst>
      <p:ext uri="{BB962C8B-B14F-4D97-AF65-F5344CB8AC3E}">
        <p14:creationId xmlns:p14="http://schemas.microsoft.com/office/powerpoint/2010/main" val="402519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Manually Add Animal – </a:t>
            </a:r>
            <a:r>
              <a:rPr lang="en-US" dirty="0" err="1"/>
              <a:t>Autopopulate</a:t>
            </a:r>
            <a:r>
              <a:rPr lang="en-US" dirty="0"/>
              <a:t> Records</a:t>
            </a:r>
          </a:p>
        </p:txBody>
      </p:sp>
      <p:sp>
        <p:nvSpPr>
          <p:cNvPr id="3" name="Content Placeholder 2"/>
          <p:cNvSpPr>
            <a:spLocks noGrp="1"/>
          </p:cNvSpPr>
          <p:nvPr>
            <p:ph idx="1"/>
          </p:nvPr>
        </p:nvSpPr>
        <p:spPr>
          <a:xfrm>
            <a:off x="4572000" y="2108684"/>
            <a:ext cx="4255204" cy="3263504"/>
          </a:xfrm>
        </p:spPr>
        <p:txBody>
          <a:bodyPr>
            <a:normAutofit fontScale="85000" lnSpcReduction="10000"/>
          </a:bodyPr>
          <a:lstStyle/>
          <a:p>
            <a:r>
              <a:rPr lang="en-US" dirty="0">
                <a:latin typeface="+mn-lt"/>
              </a:rPr>
              <a:t>If user enters a birth  transaction, then the birthdate will populate for all newly entered records in each record box.</a:t>
            </a:r>
          </a:p>
          <a:p>
            <a:r>
              <a:rPr lang="en-US" dirty="0">
                <a:latin typeface="+mn-lt"/>
              </a:rPr>
              <a:t>If there is only one taxonomy managed in the studbook, then taxonomy will automatically load when adding the taxonomy record.</a:t>
            </a:r>
          </a:p>
        </p:txBody>
      </p:sp>
      <p:pic>
        <p:nvPicPr>
          <p:cNvPr id="4" name="Picture 3"/>
          <p:cNvPicPr>
            <a:picLocks noChangeAspect="1"/>
          </p:cNvPicPr>
          <p:nvPr/>
        </p:nvPicPr>
        <p:blipFill rotWithShape="1">
          <a:blip r:embed="rId2"/>
          <a:srcRect l="1225" r="1291" b="1718"/>
          <a:stretch/>
        </p:blipFill>
        <p:spPr>
          <a:xfrm>
            <a:off x="542861" y="2108684"/>
            <a:ext cx="3858491" cy="3000560"/>
          </a:xfrm>
          <a:prstGeom prst="rect">
            <a:avLst/>
          </a:prstGeom>
          <a:ln w="12700">
            <a:solidFill>
              <a:schemeClr val="tx1"/>
            </a:solidFill>
          </a:ln>
        </p:spPr>
      </p:pic>
    </p:spTree>
    <p:extLst>
      <p:ext uri="{BB962C8B-B14F-4D97-AF65-F5344CB8AC3E}">
        <p14:creationId xmlns:p14="http://schemas.microsoft.com/office/powerpoint/2010/main" val="284566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590" t="1066" b="-1"/>
          <a:stretch/>
        </p:blipFill>
        <p:spPr>
          <a:xfrm>
            <a:off x="610007" y="1884556"/>
            <a:ext cx="8066827" cy="3400308"/>
          </a:xfrm>
          <a:prstGeom prst="rect">
            <a:avLst/>
          </a:prstGeom>
          <a:ln>
            <a:solidFill>
              <a:schemeClr val="tx1"/>
            </a:solidFill>
          </a:ln>
        </p:spPr>
      </p:pic>
      <p:sp>
        <p:nvSpPr>
          <p:cNvPr id="2" name="Title 1"/>
          <p:cNvSpPr>
            <a:spLocks noGrp="1"/>
          </p:cNvSpPr>
          <p:nvPr>
            <p:ph type="title"/>
          </p:nvPr>
        </p:nvSpPr>
        <p:spPr>
          <a:xfrm>
            <a:off x="610007" y="480831"/>
            <a:ext cx="7886700" cy="994172"/>
          </a:xfrm>
        </p:spPr>
        <p:txBody>
          <a:bodyPr>
            <a:normAutofit fontScale="90000"/>
          </a:bodyPr>
          <a:lstStyle/>
          <a:p>
            <a:pPr algn="ctr"/>
            <a:r>
              <a:rPr lang="en-US" dirty="0">
                <a:latin typeface="+mn-lt"/>
              </a:rPr>
              <a:t>Manually Add Draft Animal to Studbook</a:t>
            </a:r>
          </a:p>
        </p:txBody>
      </p:sp>
      <p:sp>
        <p:nvSpPr>
          <p:cNvPr id="5" name="TextBox 4"/>
          <p:cNvSpPr txBox="1"/>
          <p:nvPr/>
        </p:nvSpPr>
        <p:spPr>
          <a:xfrm>
            <a:off x="1258302" y="3679439"/>
            <a:ext cx="6590109" cy="1338828"/>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Once the user enters at least one record of all of the required record boxes:</a:t>
            </a:r>
          </a:p>
          <a:p>
            <a:pPr marL="557213" lvl="1" indent="-214313">
              <a:buFont typeface="Arial" panose="020B0604020202020204" pitchFamily="34" charset="0"/>
              <a:buChar char="•"/>
            </a:pPr>
            <a:r>
              <a:rPr lang="en-US" sz="1350" dirty="0"/>
              <a:t>All record types will turn green with check marks to indicate the animal can now be assigned a studbook ID.</a:t>
            </a:r>
          </a:p>
          <a:p>
            <a:pPr marL="557213" lvl="1" indent="-214313">
              <a:buFont typeface="Arial" panose="020B0604020202020204" pitchFamily="34" charset="0"/>
              <a:buChar char="•"/>
            </a:pPr>
            <a:r>
              <a:rPr lang="en-US" sz="1350" dirty="0"/>
              <a:t>The “Save to Studbook” becomes available.</a:t>
            </a:r>
          </a:p>
          <a:p>
            <a:pPr marL="214313" indent="-214313">
              <a:buFont typeface="Arial" panose="020B0604020202020204" pitchFamily="34" charset="0"/>
              <a:buChar char="•"/>
            </a:pPr>
            <a:r>
              <a:rPr lang="en-US" sz="1350" dirty="0"/>
              <a:t>If the user deletes a record from a box, the “Save to Studbook” button is removed and user must re-enter record in order for the button to return.</a:t>
            </a:r>
          </a:p>
        </p:txBody>
      </p:sp>
      <p:sp>
        <p:nvSpPr>
          <p:cNvPr id="8" name="Rectangle 7"/>
          <p:cNvSpPr/>
          <p:nvPr/>
        </p:nvSpPr>
        <p:spPr>
          <a:xfrm>
            <a:off x="610007" y="2062976"/>
            <a:ext cx="3579019" cy="8930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Tree>
    <p:extLst>
      <p:ext uri="{BB962C8B-B14F-4D97-AF65-F5344CB8AC3E}">
        <p14:creationId xmlns:p14="http://schemas.microsoft.com/office/powerpoint/2010/main" val="366087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33206"/>
            <a:ext cx="7886700" cy="994172"/>
          </a:xfrm>
        </p:spPr>
        <p:txBody>
          <a:bodyPr>
            <a:normAutofit fontScale="90000"/>
          </a:bodyPr>
          <a:lstStyle/>
          <a:p>
            <a:pPr algn="ctr"/>
            <a:r>
              <a:rPr lang="en-US" dirty="0">
                <a:latin typeface="+mn-lt"/>
              </a:rPr>
              <a:t>Manually Add Draft Animal to Studbook</a:t>
            </a:r>
          </a:p>
        </p:txBody>
      </p:sp>
      <p:pic>
        <p:nvPicPr>
          <p:cNvPr id="7" name="Content Placeholder 6"/>
          <p:cNvPicPr>
            <a:picLocks noGrp="1" noChangeAspect="1"/>
          </p:cNvPicPr>
          <p:nvPr>
            <p:ph idx="1"/>
          </p:nvPr>
        </p:nvPicPr>
        <p:blipFill>
          <a:blip r:embed="rId2"/>
          <a:stretch>
            <a:fillRect/>
          </a:stretch>
        </p:blipFill>
        <p:spPr>
          <a:xfrm>
            <a:off x="706709" y="1583116"/>
            <a:ext cx="7886700" cy="3340351"/>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159375" y="2151700"/>
            <a:ext cx="2825247" cy="2053646"/>
          </a:xfrm>
          <a:prstGeom prst="rect">
            <a:avLst/>
          </a:prstGeom>
          <a:ln w="76200">
            <a:solidFill>
              <a:schemeClr val="tx1"/>
            </a:solidFill>
          </a:ln>
        </p:spPr>
      </p:pic>
      <p:sp>
        <p:nvSpPr>
          <p:cNvPr id="6" name="TextBox 5"/>
          <p:cNvSpPr txBox="1"/>
          <p:nvPr/>
        </p:nvSpPr>
        <p:spPr>
          <a:xfrm>
            <a:off x="1276945" y="4617540"/>
            <a:ext cx="6590109" cy="923330"/>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When user selects “Save to Studbook” a pop-up opens where user can decide on the Studbook ID to assign to the animal.</a:t>
            </a:r>
          </a:p>
          <a:p>
            <a:pPr marL="557213" lvl="1" indent="-214313">
              <a:buFont typeface="Arial" panose="020B0604020202020204" pitchFamily="34" charset="0"/>
              <a:buChar char="•"/>
            </a:pPr>
            <a:r>
              <a:rPr lang="en-US" sz="1350" dirty="0"/>
              <a:t>System will auto-assign the next permanent or temporary number in the sequence</a:t>
            </a:r>
          </a:p>
          <a:p>
            <a:pPr marL="557213" lvl="1" indent="-214313">
              <a:buFont typeface="Arial" panose="020B0604020202020204" pitchFamily="34" charset="0"/>
              <a:buChar char="•"/>
            </a:pPr>
            <a:r>
              <a:rPr lang="en-US" sz="1350" dirty="0"/>
              <a:t>Or the user can manually enter the Studbook ID they choose. </a:t>
            </a:r>
          </a:p>
        </p:txBody>
      </p:sp>
    </p:spTree>
    <p:extLst>
      <p:ext uri="{BB962C8B-B14F-4D97-AF65-F5344CB8AC3E}">
        <p14:creationId xmlns:p14="http://schemas.microsoft.com/office/powerpoint/2010/main" val="37799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92903"/>
            <a:ext cx="7886700" cy="938841"/>
          </a:xfrm>
        </p:spPr>
        <p:txBody>
          <a:bodyPr>
            <a:normAutofit fontScale="90000"/>
          </a:bodyPr>
          <a:lstStyle/>
          <a:p>
            <a:pPr algn="ctr"/>
            <a:r>
              <a:rPr lang="en-US" dirty="0">
                <a:latin typeface="+mn-lt"/>
              </a:rPr>
              <a:t>Manually Add Draft Animal to Studbook</a:t>
            </a:r>
          </a:p>
        </p:txBody>
      </p:sp>
      <p:pic>
        <p:nvPicPr>
          <p:cNvPr id="6" name="Picture 5"/>
          <p:cNvPicPr>
            <a:picLocks noChangeAspect="1"/>
          </p:cNvPicPr>
          <p:nvPr/>
        </p:nvPicPr>
        <p:blipFill>
          <a:blip r:embed="rId2"/>
          <a:stretch>
            <a:fillRect/>
          </a:stretch>
        </p:blipFill>
        <p:spPr>
          <a:xfrm>
            <a:off x="838512" y="1504328"/>
            <a:ext cx="7466974" cy="2725776"/>
          </a:xfrm>
          <a:prstGeom prst="rect">
            <a:avLst/>
          </a:prstGeom>
          <a:ln>
            <a:solidFill>
              <a:schemeClr val="tx1"/>
            </a:solidFill>
          </a:ln>
        </p:spPr>
      </p:pic>
      <p:sp>
        <p:nvSpPr>
          <p:cNvPr id="5" name="TextBox 4"/>
          <p:cNvSpPr txBox="1"/>
          <p:nvPr/>
        </p:nvSpPr>
        <p:spPr>
          <a:xfrm>
            <a:off x="1276944" y="4402688"/>
            <a:ext cx="6590109" cy="1338828"/>
          </a:xfrm>
          <a:prstGeom prst="rect">
            <a:avLst/>
          </a:prstGeom>
          <a:solidFill>
            <a:schemeClr val="accent1">
              <a:lumMod val="20000"/>
              <a:lumOff val="80000"/>
            </a:schemeClr>
          </a:solidFill>
          <a:ln>
            <a:solidFill>
              <a:schemeClr val="tx1"/>
            </a:solidFill>
          </a:ln>
        </p:spPr>
        <p:txBody>
          <a:bodyPr wrap="square" rtlCol="0">
            <a:spAutoFit/>
          </a:bodyPr>
          <a:lstStyle/>
          <a:p>
            <a:pPr marL="214313" indent="-214313">
              <a:buFont typeface="Arial" panose="020B0604020202020204" pitchFamily="34" charset="0"/>
              <a:buChar char="•"/>
            </a:pPr>
            <a:r>
              <a:rPr lang="en-US" sz="1350" dirty="0"/>
              <a:t>When user selects the save button – the animal is saved to the studbook with a permanent ID or Temporary ID.</a:t>
            </a:r>
          </a:p>
          <a:p>
            <a:pPr marL="214313" indent="-214313">
              <a:buFont typeface="Arial" panose="020B0604020202020204" pitchFamily="34" charset="0"/>
              <a:buChar char="•"/>
            </a:pPr>
            <a:r>
              <a:rPr lang="en-US" sz="1350" dirty="0"/>
              <a:t>The animal is removed from the Draft Animal list in “My Animals” and now is under Recent Animals.</a:t>
            </a:r>
          </a:p>
          <a:p>
            <a:pPr marL="214313" indent="-214313">
              <a:buFont typeface="Arial" panose="020B0604020202020204" pitchFamily="34" charset="0"/>
              <a:buChar char="•"/>
            </a:pPr>
            <a:r>
              <a:rPr lang="en-US" sz="1350" dirty="0"/>
              <a:t>Animal is now visible in the animal lists and is included in calculations .</a:t>
            </a:r>
          </a:p>
          <a:p>
            <a:pPr marL="214313" indent="-214313">
              <a:buFont typeface="Arial" panose="020B0604020202020204" pitchFamily="34" charset="0"/>
              <a:buChar char="•"/>
            </a:pPr>
            <a:r>
              <a:rPr lang="en-US" sz="1350" dirty="0"/>
              <a:t>Can be linked to a Husbandry animal in the future.</a:t>
            </a:r>
          </a:p>
        </p:txBody>
      </p:sp>
    </p:spTree>
    <p:extLst>
      <p:ext uri="{BB962C8B-B14F-4D97-AF65-F5344CB8AC3E}">
        <p14:creationId xmlns:p14="http://schemas.microsoft.com/office/powerpoint/2010/main" val="536982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3702"/>
            <a:ext cx="7886700" cy="1325563"/>
          </a:xfrm>
        </p:spPr>
        <p:txBody>
          <a:bodyPr/>
          <a:lstStyle/>
          <a:p>
            <a:pPr algn="ctr"/>
            <a:r>
              <a:rPr lang="en-US" dirty="0">
                <a:latin typeface="+mn-lt"/>
              </a:rPr>
              <a:t>Add Draft Animal to Studbook</a:t>
            </a:r>
          </a:p>
        </p:txBody>
      </p:sp>
      <p:sp>
        <p:nvSpPr>
          <p:cNvPr id="3" name="Content Placeholder 2"/>
          <p:cNvSpPr>
            <a:spLocks noGrp="1"/>
          </p:cNvSpPr>
          <p:nvPr>
            <p:ph idx="1"/>
          </p:nvPr>
        </p:nvSpPr>
        <p:spPr>
          <a:xfrm>
            <a:off x="500522" y="1282390"/>
            <a:ext cx="7836408" cy="4003065"/>
          </a:xfrm>
        </p:spPr>
        <p:txBody>
          <a:bodyPr/>
          <a:lstStyle/>
          <a:p>
            <a:pPr marL="0" indent="0">
              <a:buNone/>
            </a:pPr>
            <a:r>
              <a:rPr lang="en-US" b="1" dirty="0">
                <a:latin typeface="+mn-lt"/>
              </a:rPr>
              <a:t>Add Draft Animal from Suggested List:</a:t>
            </a:r>
          </a:p>
          <a:p>
            <a:pPr lvl="1"/>
            <a:r>
              <a:rPr lang="en-US" dirty="0">
                <a:latin typeface="+mn-lt"/>
              </a:rPr>
              <a:t>Select “New Animal” in the Suggested Animal Overview Screen.</a:t>
            </a:r>
          </a:p>
          <a:p>
            <a:pPr lvl="1"/>
            <a:r>
              <a:rPr lang="en-US" dirty="0">
                <a:latin typeface="+mn-lt"/>
              </a:rPr>
              <a:t>Institutional records for that animal will be populated in the institution grid, user will then have to accept/reject or manually add records for the animal</a:t>
            </a:r>
          </a:p>
          <a:p>
            <a:pPr lvl="2"/>
            <a:r>
              <a:rPr lang="en-US" dirty="0">
                <a:latin typeface="+mn-lt"/>
              </a:rPr>
              <a:t>Choose this option when the animal in the Suggested list should be added to your studbook as a new animal and does not currently exist in your studbook</a:t>
            </a:r>
          </a:p>
          <a:p>
            <a:pPr lvl="3"/>
            <a:r>
              <a:rPr lang="en-US" dirty="0">
                <a:latin typeface="+mn-lt"/>
              </a:rPr>
              <a:t>Example: New birth or transfer from non-ZIMS institution</a:t>
            </a:r>
          </a:p>
        </p:txBody>
      </p:sp>
      <p:pic>
        <p:nvPicPr>
          <p:cNvPr id="4" name="Picture 3"/>
          <p:cNvPicPr>
            <a:picLocks noChangeAspect="1"/>
          </p:cNvPicPr>
          <p:nvPr/>
        </p:nvPicPr>
        <p:blipFill rotWithShape="1">
          <a:blip r:embed="rId2"/>
          <a:srcRect t="10256" b="6627"/>
          <a:stretch/>
        </p:blipFill>
        <p:spPr>
          <a:xfrm>
            <a:off x="1077627" y="5075072"/>
            <a:ext cx="4409825" cy="1230137"/>
          </a:xfrm>
          <a:prstGeom prst="rect">
            <a:avLst/>
          </a:prstGeom>
          <a:ln w="28575">
            <a:solidFill>
              <a:schemeClr val="tx1"/>
            </a:solidFill>
          </a:ln>
        </p:spPr>
      </p:pic>
      <p:sp>
        <p:nvSpPr>
          <p:cNvPr id="5" name="Rectangle 4"/>
          <p:cNvSpPr/>
          <p:nvPr/>
        </p:nvSpPr>
        <p:spPr>
          <a:xfrm>
            <a:off x="2598234" y="5075072"/>
            <a:ext cx="2889218" cy="366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63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41836" y="1851423"/>
            <a:ext cx="6463296" cy="3891107"/>
          </a:xfrm>
          <a:prstGeom prst="rect">
            <a:avLst/>
          </a:prstGeom>
          <a:ln>
            <a:solidFill>
              <a:schemeClr val="tx1"/>
            </a:solidFill>
          </a:ln>
        </p:spPr>
      </p:pic>
      <p:sp>
        <p:nvSpPr>
          <p:cNvPr id="2" name="Title 1"/>
          <p:cNvSpPr>
            <a:spLocks noGrp="1"/>
          </p:cNvSpPr>
          <p:nvPr>
            <p:ph type="title"/>
          </p:nvPr>
        </p:nvSpPr>
        <p:spPr>
          <a:xfrm>
            <a:off x="572894" y="360165"/>
            <a:ext cx="7886700" cy="994172"/>
          </a:xfrm>
        </p:spPr>
        <p:txBody>
          <a:bodyPr>
            <a:normAutofit/>
          </a:bodyPr>
          <a:lstStyle/>
          <a:p>
            <a:pPr algn="ctr"/>
            <a:r>
              <a:rPr lang="en-US" dirty="0">
                <a:latin typeface="+mn-lt"/>
              </a:rPr>
              <a:t>Add Animal from Suggested List</a:t>
            </a:r>
          </a:p>
        </p:txBody>
      </p:sp>
      <p:sp>
        <p:nvSpPr>
          <p:cNvPr id="5" name="Rectangle 4"/>
          <p:cNvSpPr/>
          <p:nvPr/>
        </p:nvSpPr>
        <p:spPr>
          <a:xfrm>
            <a:off x="2189357" y="1851424"/>
            <a:ext cx="1066800" cy="31191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6" name="TextBox 5"/>
          <p:cNvSpPr txBox="1"/>
          <p:nvPr/>
        </p:nvSpPr>
        <p:spPr>
          <a:xfrm>
            <a:off x="1141836" y="3321235"/>
            <a:ext cx="3461309" cy="1131079"/>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When added from the Suggested List, the animal is automatically linked to the Husbandry animal.</a:t>
            </a:r>
          </a:p>
          <a:p>
            <a:r>
              <a:rPr lang="en-US" sz="1350" dirty="0"/>
              <a:t>The institution records are visible and can be accepted into the draft animal record.</a:t>
            </a:r>
          </a:p>
        </p:txBody>
      </p:sp>
      <p:cxnSp>
        <p:nvCxnSpPr>
          <p:cNvPr id="7" name="Straight Arrow Connector 6"/>
          <p:cNvCxnSpPr/>
          <p:nvPr/>
        </p:nvCxnSpPr>
        <p:spPr>
          <a:xfrm flipV="1">
            <a:off x="1659056" y="2297151"/>
            <a:ext cx="660398" cy="9744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451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41836" y="1851423"/>
            <a:ext cx="6463296" cy="3891107"/>
          </a:xfrm>
          <a:prstGeom prst="rect">
            <a:avLst/>
          </a:prstGeom>
          <a:ln>
            <a:solidFill>
              <a:schemeClr val="tx1"/>
            </a:solidFill>
          </a:ln>
        </p:spPr>
      </p:pic>
      <p:sp>
        <p:nvSpPr>
          <p:cNvPr id="2" name="Title 1"/>
          <p:cNvSpPr>
            <a:spLocks noGrp="1"/>
          </p:cNvSpPr>
          <p:nvPr>
            <p:ph type="title"/>
          </p:nvPr>
        </p:nvSpPr>
        <p:spPr>
          <a:xfrm>
            <a:off x="572894" y="360165"/>
            <a:ext cx="7886700" cy="994172"/>
          </a:xfrm>
        </p:spPr>
        <p:txBody>
          <a:bodyPr>
            <a:normAutofit/>
          </a:bodyPr>
          <a:lstStyle/>
          <a:p>
            <a:pPr algn="ctr"/>
            <a:r>
              <a:rPr lang="en-US" dirty="0">
                <a:latin typeface="+mn-lt"/>
              </a:rPr>
              <a:t>Add Animal from Suggested List</a:t>
            </a:r>
          </a:p>
        </p:txBody>
      </p:sp>
      <p:sp>
        <p:nvSpPr>
          <p:cNvPr id="5" name="Rectangle 4"/>
          <p:cNvSpPr/>
          <p:nvPr/>
        </p:nvSpPr>
        <p:spPr>
          <a:xfrm>
            <a:off x="4285786" y="2959638"/>
            <a:ext cx="3174379" cy="278289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9" name="TextBox 8"/>
          <p:cNvSpPr txBox="1"/>
          <p:nvPr/>
        </p:nvSpPr>
        <p:spPr>
          <a:xfrm>
            <a:off x="945205" y="3214658"/>
            <a:ext cx="3095254" cy="1815882"/>
          </a:xfrm>
          <a:prstGeom prst="rect">
            <a:avLst/>
          </a:prstGeom>
          <a:solidFill>
            <a:srgbClr val="CEE488"/>
          </a:solidFill>
          <a:ln>
            <a:solidFill>
              <a:schemeClr val="tx1"/>
            </a:solidFill>
          </a:ln>
        </p:spPr>
        <p:txBody>
          <a:bodyPr wrap="square" rtlCol="0">
            <a:spAutoFit/>
          </a:bodyPr>
          <a:lstStyle/>
          <a:p>
            <a:r>
              <a:rPr lang="en-US" sz="1600" dirty="0"/>
              <a:t>Once the draft animal is created from the Suggested Animal, the same rules apply as when the user manually adds animal, except the user has the option to accept the institutional records or add their own by selecting the “+” icon.</a:t>
            </a:r>
          </a:p>
        </p:txBody>
      </p:sp>
    </p:spTree>
    <p:extLst>
      <p:ext uri="{BB962C8B-B14F-4D97-AF65-F5344CB8AC3E}">
        <p14:creationId xmlns:p14="http://schemas.microsoft.com/office/powerpoint/2010/main" val="403038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3" y="158958"/>
            <a:ext cx="7886700" cy="1325563"/>
          </a:xfrm>
        </p:spPr>
        <p:txBody>
          <a:bodyPr/>
          <a:lstStyle/>
          <a:p>
            <a:r>
              <a:rPr lang="en-US" dirty="0"/>
              <a:t>Accept All Institutional Records</a:t>
            </a:r>
          </a:p>
        </p:txBody>
      </p:sp>
      <p:pic>
        <p:nvPicPr>
          <p:cNvPr id="5" name="Picture 4"/>
          <p:cNvPicPr>
            <a:picLocks noChangeAspect="1"/>
          </p:cNvPicPr>
          <p:nvPr/>
        </p:nvPicPr>
        <p:blipFill>
          <a:blip r:embed="rId2"/>
          <a:stretch>
            <a:fillRect/>
          </a:stretch>
        </p:blipFill>
        <p:spPr>
          <a:xfrm>
            <a:off x="738903" y="1328404"/>
            <a:ext cx="5217759" cy="4338443"/>
          </a:xfrm>
          <a:prstGeom prst="rect">
            <a:avLst/>
          </a:prstGeom>
          <a:ln>
            <a:solidFill>
              <a:schemeClr val="tx1"/>
            </a:solidFill>
          </a:ln>
        </p:spPr>
      </p:pic>
      <p:sp>
        <p:nvSpPr>
          <p:cNvPr id="4" name="TextBox 3"/>
          <p:cNvSpPr txBox="1"/>
          <p:nvPr/>
        </p:nvSpPr>
        <p:spPr>
          <a:xfrm>
            <a:off x="6088566" y="1405266"/>
            <a:ext cx="2787805" cy="4247317"/>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Selecting the Accept All button accepts all institution records at once.</a:t>
            </a:r>
          </a:p>
          <a:p>
            <a:pPr marL="285750" indent="-285750">
              <a:buFont typeface="Arial" panose="020B0604020202020204" pitchFamily="34" charset="0"/>
              <a:buChar char="•"/>
            </a:pPr>
            <a:r>
              <a:rPr lang="en-US" dirty="0"/>
              <a:t>Only available for animals that have been at one institution.</a:t>
            </a:r>
          </a:p>
          <a:p>
            <a:pPr marL="285750" indent="-285750">
              <a:buFont typeface="Arial" panose="020B0604020202020204" pitchFamily="34" charset="0"/>
              <a:buChar char="•"/>
            </a:pPr>
            <a:r>
              <a:rPr lang="en-US" dirty="0"/>
              <a:t>Allows users to add new births quickly.</a:t>
            </a:r>
          </a:p>
          <a:p>
            <a:pPr marL="285750" indent="-285750">
              <a:buFont typeface="Arial" panose="020B0604020202020204" pitchFamily="34" charset="0"/>
              <a:buChar char="•"/>
            </a:pPr>
            <a:r>
              <a:rPr lang="en-US" dirty="0"/>
              <a:t>Animals that have been at multiple institutions will not have this option.</a:t>
            </a:r>
          </a:p>
          <a:p>
            <a:pPr marL="285750" indent="-285750">
              <a:buFont typeface="Arial" panose="020B0604020202020204" pitchFamily="34" charset="0"/>
              <a:buChar char="•"/>
            </a:pPr>
            <a:r>
              <a:rPr lang="en-US" dirty="0"/>
              <a:t>Records missing required fields will not be automatically accepted.</a:t>
            </a:r>
          </a:p>
        </p:txBody>
      </p:sp>
    </p:spTree>
    <p:extLst>
      <p:ext uri="{BB962C8B-B14F-4D97-AF65-F5344CB8AC3E}">
        <p14:creationId xmlns:p14="http://schemas.microsoft.com/office/powerpoint/2010/main" val="133781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403" b="3486"/>
          <a:stretch/>
        </p:blipFill>
        <p:spPr>
          <a:xfrm>
            <a:off x="5031686" y="1002167"/>
            <a:ext cx="3625298" cy="1962561"/>
          </a:xfrm>
          <a:prstGeom prst="rect">
            <a:avLst/>
          </a:prstGeom>
          <a:ln>
            <a:solidFill>
              <a:schemeClr val="tx1"/>
            </a:solidFill>
          </a:ln>
        </p:spPr>
      </p:pic>
      <p:sp>
        <p:nvSpPr>
          <p:cNvPr id="2" name="Title 1"/>
          <p:cNvSpPr>
            <a:spLocks noGrp="1"/>
          </p:cNvSpPr>
          <p:nvPr>
            <p:ph type="title"/>
          </p:nvPr>
        </p:nvSpPr>
        <p:spPr>
          <a:xfrm>
            <a:off x="628650" y="47218"/>
            <a:ext cx="7886700" cy="1325563"/>
          </a:xfrm>
        </p:spPr>
        <p:txBody>
          <a:bodyPr/>
          <a:lstStyle/>
          <a:p>
            <a:pPr algn="ctr"/>
            <a:r>
              <a:rPr lang="en-US" dirty="0"/>
              <a:t>Delete</a:t>
            </a:r>
          </a:p>
        </p:txBody>
      </p:sp>
      <p:sp>
        <p:nvSpPr>
          <p:cNvPr id="4" name="TextBox 3"/>
          <p:cNvSpPr txBox="1"/>
          <p:nvPr/>
        </p:nvSpPr>
        <p:spPr>
          <a:xfrm>
            <a:off x="69574" y="2435086"/>
            <a:ext cx="9004852" cy="4216669"/>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Should you wish to delete the Draft and not Save to Studbook, or Delete a complete animal record select</a:t>
            </a:r>
          </a:p>
          <a:p>
            <a:r>
              <a:rPr lang="en-US" dirty="0"/>
              <a:t>Delete Animal under the Actions menu.</a:t>
            </a:r>
          </a:p>
          <a:p>
            <a:pPr marL="285750" indent="-285750">
              <a:buFont typeface="Arial" panose="020B0604020202020204" pitchFamily="34" charset="0"/>
              <a:buChar char="•"/>
            </a:pPr>
            <a:r>
              <a:rPr lang="en-US" dirty="0"/>
              <a:t>Once deleted, the Draft# of the deleted animal will not be reused.</a:t>
            </a:r>
          </a:p>
          <a:p>
            <a:pPr marL="285750" indent="-285750">
              <a:buFont typeface="Arial" panose="020B0604020202020204" pitchFamily="34" charset="0"/>
              <a:buChar char="•"/>
            </a:pPr>
            <a:r>
              <a:rPr lang="en-US" dirty="0"/>
              <a:t>If the draft animal was linked to a Husbandry animal, the Husbandry animal will go back to the Suggested Animal List</a:t>
            </a:r>
          </a:p>
          <a:p>
            <a:pPr marL="285750" indent="-285750">
              <a:buFont typeface="Arial" panose="020B0604020202020204" pitchFamily="34" charset="0"/>
              <a:buChar char="•"/>
            </a:pPr>
            <a:r>
              <a:rPr lang="en-US" dirty="0"/>
              <a:t>A completed/finalized Studbook ID can be reused after animal’s record is deleted, but note, rolling back the deletion of an animal’s record from the data entry monitor will fail after you use the ID for a new animal</a:t>
            </a:r>
          </a:p>
          <a:p>
            <a:pPr marL="285750" indent="-285750">
              <a:buFont typeface="Arial" panose="020B0604020202020204" pitchFamily="34" charset="0"/>
              <a:buChar char="•"/>
            </a:pPr>
            <a:r>
              <a:rPr lang="en-US" dirty="0"/>
              <a:t>You cannot delete an animal record that is listed as a parent for another animal in your studbook. To delete the record first remove the parent from any other studbook records before attempting to Delete Animal. </a:t>
            </a:r>
          </a:p>
          <a:p>
            <a:br>
              <a:rPr lang="en-US" dirty="0"/>
            </a:br>
            <a:r>
              <a:rPr lang="en-US" dirty="0"/>
              <a:t>It is not recommended to delete a record unless truly necessary. Use Labels/UDFs to record complicating factors instead of creating uncertainty into your studbook data.</a:t>
            </a:r>
          </a:p>
        </p:txBody>
      </p:sp>
    </p:spTree>
    <p:extLst>
      <p:ext uri="{BB962C8B-B14F-4D97-AF65-F5344CB8AC3E}">
        <p14:creationId xmlns:p14="http://schemas.microsoft.com/office/powerpoint/2010/main" val="272198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942" y="310308"/>
            <a:ext cx="7886700" cy="789146"/>
          </a:xfrm>
        </p:spPr>
        <p:txBody>
          <a:bodyPr/>
          <a:lstStyle/>
          <a:p>
            <a:pPr algn="ctr"/>
            <a:r>
              <a:rPr lang="en-US" dirty="0">
                <a:latin typeface="+mn-lt"/>
              </a:rPr>
              <a:t>Add Animal to Studbook</a:t>
            </a:r>
          </a:p>
        </p:txBody>
      </p:sp>
      <p:sp>
        <p:nvSpPr>
          <p:cNvPr id="3" name="Content Placeholder 2"/>
          <p:cNvSpPr>
            <a:spLocks noGrp="1"/>
          </p:cNvSpPr>
          <p:nvPr>
            <p:ph idx="1"/>
          </p:nvPr>
        </p:nvSpPr>
        <p:spPr>
          <a:xfrm>
            <a:off x="638008" y="1372297"/>
            <a:ext cx="7968568" cy="4214241"/>
          </a:xfrm>
        </p:spPr>
        <p:txBody>
          <a:bodyPr>
            <a:normAutofit fontScale="70000" lnSpcReduction="20000"/>
          </a:bodyPr>
          <a:lstStyle/>
          <a:p>
            <a:r>
              <a:rPr lang="en-US" b="1" dirty="0">
                <a:latin typeface="+mn-lt"/>
              </a:rPr>
              <a:t>Draft Animal: </a:t>
            </a:r>
            <a:r>
              <a:rPr lang="en-US" dirty="0">
                <a:latin typeface="+mn-lt"/>
              </a:rPr>
              <a:t>Animal that is added to the studbook and does not currently have all the data entered that is required to save as a “true” studbook animal (animal with Studbook ID)</a:t>
            </a:r>
          </a:p>
          <a:p>
            <a:pPr lvl="1"/>
            <a:r>
              <a:rPr lang="en-US" dirty="0">
                <a:latin typeface="+mn-lt"/>
              </a:rPr>
              <a:t>All animals added to the studbook will be draft animals. </a:t>
            </a:r>
          </a:p>
          <a:p>
            <a:pPr lvl="1"/>
            <a:r>
              <a:rPr lang="en-US" dirty="0">
                <a:latin typeface="+mn-lt"/>
              </a:rPr>
              <a:t>User must enter all required fields and promotes them to permanent studbook animals.</a:t>
            </a:r>
          </a:p>
          <a:p>
            <a:pPr lvl="1"/>
            <a:r>
              <a:rPr lang="en-US" dirty="0">
                <a:latin typeface="+mn-lt"/>
              </a:rPr>
              <a:t>Draft animals are not used in any calculations or exports until they are permanent animals and do not show in the Animal List or Pending Updates List.</a:t>
            </a:r>
          </a:p>
          <a:p>
            <a:pPr lvl="1"/>
            <a:r>
              <a:rPr lang="en-US" dirty="0">
                <a:latin typeface="+mn-lt"/>
              </a:rPr>
              <a:t>Drafts will show in the Data Quality list and will display errors.</a:t>
            </a:r>
          </a:p>
          <a:p>
            <a:pPr lvl="1"/>
            <a:r>
              <a:rPr lang="en-US" dirty="0">
                <a:latin typeface="+mn-lt"/>
              </a:rPr>
              <a:t>User can navigate away from the draft animal at any point after creation and it will automatically save. </a:t>
            </a:r>
          </a:p>
          <a:p>
            <a:pPr marL="342900" lvl="1" indent="0">
              <a:buNone/>
            </a:pPr>
            <a:endParaRPr lang="en-US" dirty="0">
              <a:latin typeface="+mn-lt"/>
            </a:endParaRPr>
          </a:p>
          <a:p>
            <a:r>
              <a:rPr lang="en-US" sz="4000" b="1" dirty="0">
                <a:latin typeface="+mn-lt"/>
              </a:rPr>
              <a:t>Two ways to add an animal to the studbook:</a:t>
            </a:r>
          </a:p>
          <a:p>
            <a:pPr lvl="1"/>
            <a:r>
              <a:rPr lang="en-US" sz="2900" b="1" dirty="0">
                <a:latin typeface="+mn-lt"/>
              </a:rPr>
              <a:t>Manually Add Animal: </a:t>
            </a:r>
            <a:r>
              <a:rPr lang="en-US" sz="2900" dirty="0">
                <a:latin typeface="+mn-lt"/>
              </a:rPr>
              <a:t>User chooses to add animal to the studbook with out any associated institutional records.</a:t>
            </a:r>
          </a:p>
          <a:p>
            <a:pPr lvl="1"/>
            <a:r>
              <a:rPr lang="en-US" sz="2900" b="1" dirty="0">
                <a:latin typeface="+mn-lt"/>
              </a:rPr>
              <a:t>Add Animal from Suggested List: </a:t>
            </a:r>
            <a:r>
              <a:rPr lang="en-US" sz="2900" dirty="0">
                <a:latin typeface="+mn-lt"/>
              </a:rPr>
              <a:t>User chooses to add animal to the studbook from the Suggested Animal List.</a:t>
            </a:r>
            <a:endParaRPr lang="en-US" sz="2900" b="1" dirty="0">
              <a:latin typeface="+mn-lt"/>
            </a:endParaRPr>
          </a:p>
          <a:p>
            <a:pPr lvl="1"/>
            <a:endParaRPr lang="en-US" b="1" dirty="0">
              <a:latin typeface="+mn-lt"/>
            </a:endParaRPr>
          </a:p>
        </p:txBody>
      </p:sp>
    </p:spTree>
    <p:extLst>
      <p:ext uri="{BB962C8B-B14F-4D97-AF65-F5344CB8AC3E}">
        <p14:creationId xmlns:p14="http://schemas.microsoft.com/office/powerpoint/2010/main" val="13889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r:id="rId3" imgW="3657600" imgH="2986920" progId="">
                  <p:embed/>
                </p:oleObj>
              </mc:Choice>
              <mc:Fallback>
                <p:oleObj r:id="rId3" imgW="3657600" imgH="2986920" progId="">
                  <p:embed/>
                  <p:pic>
                    <p:nvPicPr>
                      <p:cNvPr id="4" name="Object 3"/>
                      <p:cNvPicPr/>
                      <p:nvPr/>
                    </p:nvPicPr>
                    <p:blipFill>
                      <a:blip r:embed="rId4"/>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a:latin typeface="Karla" pitchFamily="2" charset="0"/>
                <a:ea typeface="Karla" pitchFamily="2" charset="0"/>
                <a:cs typeface="Lato Black" panose="020F0A02020204030203" pitchFamily="34" charset="0"/>
              </a:rPr>
              <a:t>Contact </a:t>
            </a:r>
            <a:r>
              <a:rPr lang="en-MY" sz="2400" dirty="0">
                <a:latin typeface="Karla" pitchFamily="2" charset="0"/>
                <a:ea typeface="Karla" pitchFamily="2" charset="0"/>
                <a:cs typeface="Lato Black" panose="020F0A02020204030203" pitchFamily="34" charset="0"/>
                <a:hlinkClick r:id="rId6"/>
              </a:rPr>
              <a:t>Support@species360.org</a:t>
            </a:r>
            <a:r>
              <a:rPr lang="en-MY" sz="2400" dirty="0">
                <a:latin typeface="Karla" pitchFamily="2" charset="0"/>
                <a:ea typeface="Karla" pitchFamily="2" charset="0"/>
                <a:cs typeface="Lato Black" panose="020F0A02020204030203" pitchFamily="34" charset="0"/>
              </a:rPr>
              <a:t> with any questions</a:t>
            </a: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268573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901" y="210790"/>
            <a:ext cx="7886700" cy="1325563"/>
          </a:xfrm>
        </p:spPr>
        <p:txBody>
          <a:bodyPr/>
          <a:lstStyle/>
          <a:p>
            <a:pPr algn="ctr"/>
            <a:r>
              <a:rPr lang="en-US" dirty="0">
                <a:latin typeface="+mn-lt"/>
              </a:rPr>
              <a:t>Draft Animals </a:t>
            </a:r>
          </a:p>
        </p:txBody>
      </p:sp>
      <p:pic>
        <p:nvPicPr>
          <p:cNvPr id="4" name="Picture 3"/>
          <p:cNvPicPr>
            <a:picLocks noChangeAspect="1"/>
          </p:cNvPicPr>
          <p:nvPr/>
        </p:nvPicPr>
        <p:blipFill rotWithShape="1">
          <a:blip r:embed="rId2"/>
          <a:srcRect l="-1" t="7285" r="24924" b="29574"/>
          <a:stretch/>
        </p:blipFill>
        <p:spPr>
          <a:xfrm>
            <a:off x="341724" y="1876068"/>
            <a:ext cx="8457053" cy="3321958"/>
          </a:xfrm>
          <a:prstGeom prst="rect">
            <a:avLst/>
          </a:prstGeom>
          <a:ln w="28575">
            <a:solidFill>
              <a:schemeClr val="tx1"/>
            </a:solidFill>
          </a:ln>
        </p:spPr>
      </p:pic>
      <p:sp>
        <p:nvSpPr>
          <p:cNvPr id="5" name="Rectangle 4"/>
          <p:cNvSpPr/>
          <p:nvPr/>
        </p:nvSpPr>
        <p:spPr>
          <a:xfrm>
            <a:off x="917734" y="3537047"/>
            <a:ext cx="2411715" cy="1047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6" name="TextBox 5"/>
          <p:cNvSpPr txBox="1"/>
          <p:nvPr/>
        </p:nvSpPr>
        <p:spPr>
          <a:xfrm>
            <a:off x="4248615" y="3537047"/>
            <a:ext cx="3754819" cy="1338828"/>
          </a:xfrm>
          <a:prstGeom prst="rect">
            <a:avLst/>
          </a:prstGeom>
          <a:solidFill>
            <a:srgbClr val="CEE488"/>
          </a:solidFill>
          <a:ln>
            <a:solidFill>
              <a:schemeClr val="tx1"/>
            </a:solidFill>
          </a:ln>
        </p:spPr>
        <p:txBody>
          <a:bodyPr wrap="square" rtlCol="0">
            <a:spAutoFit/>
          </a:bodyPr>
          <a:lstStyle/>
          <a:p>
            <a:r>
              <a:rPr lang="en-US" sz="1350" dirty="0"/>
              <a:t>User  can access draft animal records from the “My Animal” button in the left hand navigation.</a:t>
            </a:r>
          </a:p>
          <a:p>
            <a:pPr marL="285750" indent="-285750">
              <a:buFont typeface="Arial" panose="020B0604020202020204" pitchFamily="34" charset="0"/>
              <a:buChar char="•"/>
            </a:pPr>
            <a:r>
              <a:rPr lang="en-US" sz="1350" dirty="0"/>
              <a:t>Selecting the Draft# will navigate to the draft animal detail screen.</a:t>
            </a:r>
          </a:p>
          <a:p>
            <a:pPr marL="285750" indent="-285750">
              <a:buFont typeface="Arial" panose="020B0604020202020204" pitchFamily="34" charset="0"/>
              <a:buChar char="•"/>
            </a:pPr>
            <a:r>
              <a:rPr lang="en-US" sz="1350" dirty="0"/>
              <a:t>Draft animals with errors will also display on the Data Quality List.</a:t>
            </a:r>
          </a:p>
        </p:txBody>
      </p:sp>
      <p:sp>
        <p:nvSpPr>
          <p:cNvPr id="7" name="Rectangle 6"/>
          <p:cNvSpPr/>
          <p:nvPr/>
        </p:nvSpPr>
        <p:spPr>
          <a:xfrm>
            <a:off x="341724" y="2463188"/>
            <a:ext cx="576010" cy="4608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Tree>
    <p:extLst>
      <p:ext uri="{BB962C8B-B14F-4D97-AF65-F5344CB8AC3E}">
        <p14:creationId xmlns:p14="http://schemas.microsoft.com/office/powerpoint/2010/main" val="657419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b="1" dirty="0">
                <a:latin typeface="+mn-lt"/>
              </a:rPr>
              <a:t>Add Draft Animal to Studbook</a:t>
            </a:r>
            <a:endParaRPr lang="en-US" dirty="0">
              <a:latin typeface="+mn-lt"/>
            </a:endParaRPr>
          </a:p>
        </p:txBody>
      </p:sp>
      <p:sp>
        <p:nvSpPr>
          <p:cNvPr id="3" name="Content Placeholder 2"/>
          <p:cNvSpPr>
            <a:spLocks noGrp="1"/>
          </p:cNvSpPr>
          <p:nvPr>
            <p:ph idx="1"/>
          </p:nvPr>
        </p:nvSpPr>
        <p:spPr>
          <a:xfrm>
            <a:off x="678942" y="1211940"/>
            <a:ext cx="7836408" cy="3270850"/>
          </a:xfrm>
        </p:spPr>
        <p:txBody>
          <a:bodyPr>
            <a:normAutofit fontScale="92500" lnSpcReduction="20000"/>
          </a:bodyPr>
          <a:lstStyle/>
          <a:p>
            <a:pPr marL="0" indent="0">
              <a:buNone/>
            </a:pPr>
            <a:r>
              <a:rPr lang="en-US" b="1" dirty="0">
                <a:latin typeface="+mn-lt"/>
              </a:rPr>
              <a:t>Manually Add Draft Animal:</a:t>
            </a:r>
          </a:p>
          <a:p>
            <a:r>
              <a:rPr lang="en-US" sz="2600" dirty="0">
                <a:latin typeface="+mn-lt"/>
              </a:rPr>
              <a:t>Choose this option when you know the animal you want to add is not currently in the studbook or will not be entered into Husbandry.</a:t>
            </a:r>
          </a:p>
          <a:p>
            <a:pPr lvl="1"/>
            <a:r>
              <a:rPr lang="en-US" sz="2200" dirty="0">
                <a:latin typeface="+mn-lt"/>
              </a:rPr>
              <a:t>Example: Animal is at a non-ZIMS institution or the animal is at a ZIMS institution but has not been entered into the studbook by the institution</a:t>
            </a:r>
          </a:p>
          <a:p>
            <a:r>
              <a:rPr lang="en-US" sz="2600" dirty="0">
                <a:latin typeface="+mn-lt"/>
              </a:rPr>
              <a:t>Select the “Add New Animal to Studbook” Button from the list screens</a:t>
            </a:r>
          </a:p>
          <a:p>
            <a:r>
              <a:rPr lang="en-US" sz="2600" dirty="0">
                <a:latin typeface="+mn-lt"/>
              </a:rPr>
              <a:t>Draft animal will be created and no institution records will be in the animal detail.</a:t>
            </a:r>
          </a:p>
        </p:txBody>
      </p:sp>
      <p:pic>
        <p:nvPicPr>
          <p:cNvPr id="4" name="Picture 3"/>
          <p:cNvPicPr>
            <a:picLocks noChangeAspect="1"/>
          </p:cNvPicPr>
          <p:nvPr/>
        </p:nvPicPr>
        <p:blipFill rotWithShape="1">
          <a:blip r:embed="rId2"/>
          <a:srcRect/>
          <a:stretch/>
        </p:blipFill>
        <p:spPr>
          <a:xfrm>
            <a:off x="1003610" y="4694066"/>
            <a:ext cx="6685736" cy="548886"/>
          </a:xfrm>
          <a:prstGeom prst="rect">
            <a:avLst/>
          </a:prstGeom>
          <a:ln>
            <a:solidFill>
              <a:schemeClr val="tx1"/>
            </a:solidFill>
          </a:ln>
        </p:spPr>
      </p:pic>
      <p:sp>
        <p:nvSpPr>
          <p:cNvPr id="6" name="Rectangle 5"/>
          <p:cNvSpPr/>
          <p:nvPr/>
        </p:nvSpPr>
        <p:spPr>
          <a:xfrm>
            <a:off x="5602861" y="4912600"/>
            <a:ext cx="1278389" cy="2392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Tree>
    <p:extLst>
      <p:ext uri="{BB962C8B-B14F-4D97-AF65-F5344CB8AC3E}">
        <p14:creationId xmlns:p14="http://schemas.microsoft.com/office/powerpoint/2010/main" val="78369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lstStyle/>
          <a:p>
            <a:pPr algn="ctr"/>
            <a:r>
              <a:rPr lang="en-US" dirty="0"/>
              <a:t>Manually Add New Animal</a:t>
            </a:r>
          </a:p>
        </p:txBody>
      </p:sp>
      <p:pic>
        <p:nvPicPr>
          <p:cNvPr id="3" name="Picture 2"/>
          <p:cNvPicPr>
            <a:picLocks noChangeAspect="1"/>
          </p:cNvPicPr>
          <p:nvPr/>
        </p:nvPicPr>
        <p:blipFill>
          <a:blip r:embed="rId2"/>
          <a:stretch>
            <a:fillRect/>
          </a:stretch>
        </p:blipFill>
        <p:spPr>
          <a:xfrm>
            <a:off x="834947" y="1690689"/>
            <a:ext cx="7317988" cy="4021597"/>
          </a:xfrm>
          <a:prstGeom prst="rect">
            <a:avLst/>
          </a:prstGeom>
          <a:ln>
            <a:solidFill>
              <a:schemeClr val="tx1"/>
            </a:solidFill>
          </a:ln>
        </p:spPr>
      </p:pic>
      <p:sp>
        <p:nvSpPr>
          <p:cNvPr id="4" name="TextBox 3"/>
          <p:cNvSpPr txBox="1"/>
          <p:nvPr/>
        </p:nvSpPr>
        <p:spPr>
          <a:xfrm>
            <a:off x="1854276" y="1138794"/>
            <a:ext cx="5279330"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a:t>After you add an animal, a draft animal will be created</a:t>
            </a:r>
          </a:p>
        </p:txBody>
      </p:sp>
      <p:sp>
        <p:nvSpPr>
          <p:cNvPr id="5" name="TextBox 4"/>
          <p:cNvSpPr txBox="1"/>
          <p:nvPr/>
        </p:nvSpPr>
        <p:spPr>
          <a:xfrm>
            <a:off x="1271239" y="2646920"/>
            <a:ext cx="4713993"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System assigns newly added animal a draft number – the numbers are created in sequence and numbers are not reused</a:t>
            </a:r>
          </a:p>
        </p:txBody>
      </p:sp>
      <p:sp>
        <p:nvSpPr>
          <p:cNvPr id="6" name="Rectangle 5"/>
          <p:cNvSpPr/>
          <p:nvPr/>
        </p:nvSpPr>
        <p:spPr>
          <a:xfrm>
            <a:off x="834947" y="1784195"/>
            <a:ext cx="1704518" cy="5160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28978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26721" y="1501118"/>
            <a:ext cx="7317988" cy="4021597"/>
          </a:xfrm>
          <a:prstGeom prst="rect">
            <a:avLst/>
          </a:prstGeom>
          <a:ln>
            <a:solidFill>
              <a:schemeClr val="tx1"/>
            </a:solidFill>
          </a:ln>
        </p:spPr>
      </p:pic>
      <p:sp>
        <p:nvSpPr>
          <p:cNvPr id="2" name="Title 1"/>
          <p:cNvSpPr>
            <a:spLocks noGrp="1"/>
          </p:cNvSpPr>
          <p:nvPr>
            <p:ph type="title"/>
          </p:nvPr>
        </p:nvSpPr>
        <p:spPr>
          <a:xfrm>
            <a:off x="147530" y="512369"/>
            <a:ext cx="8876371" cy="845099"/>
          </a:xfrm>
        </p:spPr>
        <p:txBody>
          <a:bodyPr>
            <a:normAutofit fontScale="90000"/>
          </a:bodyPr>
          <a:lstStyle/>
          <a:p>
            <a:pPr algn="ctr"/>
            <a:r>
              <a:rPr lang="en-US" dirty="0">
                <a:latin typeface="+mn-lt"/>
              </a:rPr>
              <a:t>Manually Add Draft Animal to Studbook</a:t>
            </a:r>
          </a:p>
        </p:txBody>
      </p:sp>
      <p:sp>
        <p:nvSpPr>
          <p:cNvPr id="4" name="Rectangle 3"/>
          <p:cNvSpPr/>
          <p:nvPr/>
        </p:nvSpPr>
        <p:spPr>
          <a:xfrm>
            <a:off x="5344635" y="1996068"/>
            <a:ext cx="2900074" cy="8328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5" name="TextBox 4"/>
          <p:cNvSpPr txBox="1"/>
          <p:nvPr/>
        </p:nvSpPr>
        <p:spPr>
          <a:xfrm>
            <a:off x="2778634" y="3728225"/>
            <a:ext cx="3614165"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There are six mandatory fields needed when adding an animal to the studbook. User cannot save the animal with a permanent ID until all of these mandatory fields are completed.</a:t>
            </a:r>
          </a:p>
          <a:p>
            <a:pPr marL="285750" indent="-285750">
              <a:buFont typeface="Arial" panose="020B0604020202020204" pitchFamily="34" charset="0"/>
              <a:buChar char="•"/>
            </a:pPr>
            <a:r>
              <a:rPr lang="en-US" sz="1400" dirty="0"/>
              <a:t>At least one record must be reported in each field.</a:t>
            </a:r>
          </a:p>
        </p:txBody>
      </p:sp>
      <p:sp>
        <p:nvSpPr>
          <p:cNvPr id="6" name="Rectangle 5"/>
          <p:cNvSpPr/>
          <p:nvPr/>
        </p:nvSpPr>
        <p:spPr>
          <a:xfrm>
            <a:off x="7100545" y="2835117"/>
            <a:ext cx="1024358" cy="24728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cxnSp>
        <p:nvCxnSpPr>
          <p:cNvPr id="8" name="Straight Arrow Connector 7"/>
          <p:cNvCxnSpPr/>
          <p:nvPr/>
        </p:nvCxnSpPr>
        <p:spPr>
          <a:xfrm flipV="1">
            <a:off x="3718322" y="2828925"/>
            <a:ext cx="1500188" cy="7822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432605" y="3323875"/>
            <a:ext cx="667940" cy="41433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641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26721" y="1501118"/>
            <a:ext cx="7317988" cy="4021597"/>
          </a:xfrm>
          <a:prstGeom prst="rect">
            <a:avLst/>
          </a:prstGeom>
          <a:ln>
            <a:solidFill>
              <a:schemeClr val="tx1"/>
            </a:solidFill>
          </a:ln>
        </p:spPr>
      </p:pic>
      <p:sp>
        <p:nvSpPr>
          <p:cNvPr id="2" name="Title 1"/>
          <p:cNvSpPr>
            <a:spLocks noGrp="1"/>
          </p:cNvSpPr>
          <p:nvPr>
            <p:ph type="title"/>
          </p:nvPr>
        </p:nvSpPr>
        <p:spPr>
          <a:xfrm>
            <a:off x="147530" y="512369"/>
            <a:ext cx="8876371" cy="845099"/>
          </a:xfrm>
        </p:spPr>
        <p:txBody>
          <a:bodyPr>
            <a:normAutofit fontScale="90000"/>
          </a:bodyPr>
          <a:lstStyle/>
          <a:p>
            <a:pPr algn="ctr"/>
            <a:r>
              <a:rPr lang="en-US" dirty="0">
                <a:latin typeface="+mn-lt"/>
              </a:rPr>
              <a:t>Manually Add Draft Animal to Studbook</a:t>
            </a:r>
          </a:p>
        </p:txBody>
      </p:sp>
      <p:sp>
        <p:nvSpPr>
          <p:cNvPr id="4" name="Rectangle 3"/>
          <p:cNvSpPr/>
          <p:nvPr/>
        </p:nvSpPr>
        <p:spPr>
          <a:xfrm>
            <a:off x="5344635" y="1996068"/>
            <a:ext cx="2900074" cy="8328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cxnSp>
        <p:nvCxnSpPr>
          <p:cNvPr id="8" name="Straight Arrow Connector 7"/>
          <p:cNvCxnSpPr/>
          <p:nvPr/>
        </p:nvCxnSpPr>
        <p:spPr>
          <a:xfrm flipV="1">
            <a:off x="3718322" y="2828925"/>
            <a:ext cx="1500188" cy="78224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93627" y="3323875"/>
            <a:ext cx="1358041" cy="8912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85164" y="3323875"/>
            <a:ext cx="3969486"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User can click the boxes in the overview area to quickly open “add” screen for each required record type. </a:t>
            </a:r>
          </a:p>
        </p:txBody>
      </p:sp>
      <p:sp>
        <p:nvSpPr>
          <p:cNvPr id="12" name="TextBox 11"/>
          <p:cNvSpPr txBox="1"/>
          <p:nvPr/>
        </p:nvSpPr>
        <p:spPr>
          <a:xfrm>
            <a:off x="1975785" y="4328516"/>
            <a:ext cx="4818887" cy="523220"/>
          </a:xfrm>
          <a:prstGeom prst="rect">
            <a:avLst/>
          </a:prstGeom>
          <a:solidFill>
            <a:schemeClr val="accent1">
              <a:lumMod val="20000"/>
              <a:lumOff val="80000"/>
            </a:schemeClr>
          </a:solidFill>
          <a:ln>
            <a:solidFill>
              <a:schemeClr val="tx1"/>
            </a:solidFill>
          </a:ln>
        </p:spPr>
        <p:txBody>
          <a:bodyPr wrap="square" rtlCol="0">
            <a:spAutoFit/>
          </a:bodyPr>
          <a:lstStyle/>
          <a:p>
            <a:r>
              <a:rPr lang="en-US" sz="1400" dirty="0"/>
              <a:t>Or user can navigate to each box and add records as they would for typical animal records </a:t>
            </a:r>
          </a:p>
        </p:txBody>
      </p:sp>
    </p:spTree>
    <p:extLst>
      <p:ext uri="{BB962C8B-B14F-4D97-AF65-F5344CB8AC3E}">
        <p14:creationId xmlns:p14="http://schemas.microsoft.com/office/powerpoint/2010/main" val="33337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latin typeface="+mn-lt"/>
              </a:rPr>
              <a:t>Add Transactions for New Animal</a:t>
            </a:r>
          </a:p>
        </p:txBody>
      </p:sp>
      <p:sp>
        <p:nvSpPr>
          <p:cNvPr id="5" name="TextBox 4"/>
          <p:cNvSpPr txBox="1"/>
          <p:nvPr/>
        </p:nvSpPr>
        <p:spPr>
          <a:xfrm>
            <a:off x="1280874" y="4215644"/>
            <a:ext cx="6397742" cy="92333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In the transactions grid, user will be prompted to add a birth transaction. A birth transaction is required in ZIMS prior to adding any other record type. </a:t>
            </a:r>
          </a:p>
        </p:txBody>
      </p:sp>
      <p:pic>
        <p:nvPicPr>
          <p:cNvPr id="4" name="Picture 3"/>
          <p:cNvPicPr>
            <a:picLocks noChangeAspect="1"/>
          </p:cNvPicPr>
          <p:nvPr/>
        </p:nvPicPr>
        <p:blipFill>
          <a:blip r:embed="rId2"/>
          <a:stretch>
            <a:fillRect/>
          </a:stretch>
        </p:blipFill>
        <p:spPr>
          <a:xfrm>
            <a:off x="521712" y="2142574"/>
            <a:ext cx="7993638" cy="1555323"/>
          </a:xfrm>
          <a:prstGeom prst="rect">
            <a:avLst/>
          </a:prstGeom>
          <a:ln>
            <a:solidFill>
              <a:schemeClr val="tx1"/>
            </a:solidFill>
          </a:ln>
        </p:spPr>
      </p:pic>
    </p:spTree>
    <p:extLst>
      <p:ext uri="{BB962C8B-B14F-4D97-AF65-F5344CB8AC3E}">
        <p14:creationId xmlns:p14="http://schemas.microsoft.com/office/powerpoint/2010/main" val="3354598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52" y="610357"/>
            <a:ext cx="8932127" cy="845099"/>
          </a:xfrm>
        </p:spPr>
        <p:txBody>
          <a:bodyPr>
            <a:normAutofit fontScale="90000"/>
          </a:bodyPr>
          <a:lstStyle/>
          <a:p>
            <a:pPr algn="ctr"/>
            <a:r>
              <a:rPr lang="en-US" dirty="0">
                <a:latin typeface="+mn-lt"/>
              </a:rPr>
              <a:t>Manually Add Draft Animal to Studbook</a:t>
            </a:r>
          </a:p>
        </p:txBody>
      </p:sp>
      <p:pic>
        <p:nvPicPr>
          <p:cNvPr id="3" name="Picture 2"/>
          <p:cNvPicPr>
            <a:picLocks noChangeAspect="1"/>
          </p:cNvPicPr>
          <p:nvPr/>
        </p:nvPicPr>
        <p:blipFill rotWithShape="1">
          <a:blip r:embed="rId3"/>
          <a:srcRect t="4271"/>
          <a:stretch/>
        </p:blipFill>
        <p:spPr>
          <a:xfrm>
            <a:off x="1500187" y="1505533"/>
            <a:ext cx="6171668" cy="4188410"/>
          </a:xfrm>
          <a:prstGeom prst="rect">
            <a:avLst/>
          </a:prstGeom>
          <a:ln>
            <a:solidFill>
              <a:schemeClr val="tx1"/>
            </a:solidFill>
          </a:ln>
        </p:spPr>
      </p:pic>
      <p:sp>
        <p:nvSpPr>
          <p:cNvPr id="4" name="Rectangle 3"/>
          <p:cNvSpPr/>
          <p:nvPr/>
        </p:nvSpPr>
        <p:spPr>
          <a:xfrm>
            <a:off x="1500188" y="4552516"/>
            <a:ext cx="6171668" cy="114142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FF0000"/>
                </a:solidFill>
              </a:ln>
            </a:endParaRPr>
          </a:p>
        </p:txBody>
      </p:sp>
      <p:sp>
        <p:nvSpPr>
          <p:cNvPr id="10" name="TextBox 9"/>
          <p:cNvSpPr txBox="1"/>
          <p:nvPr/>
        </p:nvSpPr>
        <p:spPr>
          <a:xfrm>
            <a:off x="2228279" y="3638361"/>
            <a:ext cx="4714874" cy="715581"/>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Contraception, Identifiers, UDF, and Animal Notes can be entered by the user at this time as well, but are not required fields to save the draft animal to the studbook.</a:t>
            </a:r>
          </a:p>
        </p:txBody>
      </p:sp>
    </p:spTree>
    <p:extLst>
      <p:ext uri="{BB962C8B-B14F-4D97-AF65-F5344CB8AC3E}">
        <p14:creationId xmlns:p14="http://schemas.microsoft.com/office/powerpoint/2010/main" val="100281618"/>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3000</Module>
    <Review xmlns="00558959-21e2-49b6-8bc1-d46e8fb3ce16">Done</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Jan 2019</Content_x0020_Last_x0020_Updated_x0020_on_x003a_>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4E090F3-2C69-4377-AE93-5D25D80650B1}"/>
</file>

<file path=customXml/itemProps2.xml><?xml version="1.0" encoding="utf-8"?>
<ds:datastoreItem xmlns:ds="http://schemas.openxmlformats.org/officeDocument/2006/customXml" ds:itemID="{5414AF0D-D22C-4CE1-B589-7211D32F71D8}"/>
</file>

<file path=customXml/itemProps3.xml><?xml version="1.0" encoding="utf-8"?>
<ds:datastoreItem xmlns:ds="http://schemas.openxmlformats.org/officeDocument/2006/customXml" ds:itemID="{87E4FC93-3617-4245-8EC7-EB62B0D7CE05}"/>
</file>

<file path=docProps/app.xml><?xml version="1.0" encoding="utf-8"?>
<Properties xmlns="http://schemas.openxmlformats.org/officeDocument/2006/extended-properties" xmlns:vt="http://schemas.openxmlformats.org/officeDocument/2006/docPropsVTypes">
  <Template/>
  <TotalTime>4537</TotalTime>
  <Words>1308</Words>
  <Application>Microsoft Macintosh PowerPoint</Application>
  <PresentationFormat>On-screen Show (4:3)</PresentationFormat>
  <Paragraphs>90</Paragraphs>
  <Slides>20</Slides>
  <Notes>3</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0</vt:i4>
      </vt:variant>
      <vt:variant>
        <vt:lpstr>Slide Titles</vt:lpstr>
      </vt:variant>
      <vt:variant>
        <vt:i4>20</vt:i4>
      </vt:variant>
    </vt:vector>
  </HeadingPairs>
  <TitlesOfParts>
    <vt:vector size="39"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Add Studbook Animal </vt:lpstr>
      <vt:lpstr>Add Animal to Studbook</vt:lpstr>
      <vt:lpstr>Draft Animals </vt:lpstr>
      <vt:lpstr>Add Draft Animal to Studbook</vt:lpstr>
      <vt:lpstr>Manually Add New Animal</vt:lpstr>
      <vt:lpstr>Manually Add Draft Animal to Studbook</vt:lpstr>
      <vt:lpstr>Manually Add Draft Animal to Studbook</vt:lpstr>
      <vt:lpstr>Add Transactions for New Animal</vt:lpstr>
      <vt:lpstr>Manually Add Draft Animal to Studbook</vt:lpstr>
      <vt:lpstr>Manually Add Draft Animal to Studbook</vt:lpstr>
      <vt:lpstr>Manually Add Animal – Autopopulate Records</vt:lpstr>
      <vt:lpstr>Manually Add Draft Animal to Studbook</vt:lpstr>
      <vt:lpstr>Manually Add Draft Animal to Studbook</vt:lpstr>
      <vt:lpstr>Manually Add Draft Animal to Studbook</vt:lpstr>
      <vt:lpstr>Add Draft Animal to Studbook</vt:lpstr>
      <vt:lpstr>Add Animal from Suggested List</vt:lpstr>
      <vt:lpstr>Add Animal from Suggested List</vt:lpstr>
      <vt:lpstr>Accept All Institutional Records</vt:lpstr>
      <vt:lpstr>Delete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49</cp:revision>
  <dcterms:created xsi:type="dcterms:W3CDTF">2016-07-26T18:48:10Z</dcterms:created>
  <dcterms:modified xsi:type="dcterms:W3CDTF">2023-02-07T14:50:01Z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ies>
</file>