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68" r:id="rId18"/>
    <p:sldId id="280" r:id="rId19"/>
    <p:sldId id="283" r:id="rId20"/>
    <p:sldId id="281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2" r:id="rId33"/>
    <p:sldId id="284" r:id="rId34"/>
    <p:sldId id="285" r:id="rId35"/>
    <p:sldId id="286" r:id="rId36"/>
    <p:sldId id="26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ZAEmail+JAZA1@gmail.com" TargetMode="External"/><Relationship Id="rId2" Type="http://schemas.openxmlformats.org/officeDocument/2006/relationships/hyperlink" Target="mailto:JAZAEmail@gmail.com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JAZAEmail+JAZA2@gmai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raining@Species360.org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&amp; Application Preparation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Preparing for Regional Association 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List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59" y="1427266"/>
            <a:ext cx="7257143" cy="30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2150" y="4752303"/>
            <a:ext cx="701301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the Staff listing you will see that you are already there because when</a:t>
            </a:r>
          </a:p>
          <a:p>
            <a:r>
              <a:rPr lang="en-US" dirty="0" smtClean="0"/>
              <a:t>Species360 created the institution they assigned the Staff member</a:t>
            </a:r>
          </a:p>
          <a:p>
            <a:r>
              <a:rPr lang="en-US" dirty="0"/>
              <a:t>y</a:t>
            </a:r>
            <a:r>
              <a:rPr lang="en-US" dirty="0" smtClean="0"/>
              <a:t>ou told them to as their Local Admin. Select Actions &gt; Add New Staff.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61" y="66442"/>
            <a:ext cx="7886700" cy="1325563"/>
          </a:xfrm>
        </p:spPr>
        <p:txBody>
          <a:bodyPr/>
          <a:lstStyle/>
          <a:p>
            <a:r>
              <a:rPr lang="en-US" dirty="0" smtClean="0"/>
              <a:t>Add New Staff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1212220"/>
            <a:ext cx="6127072" cy="26775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5863" y="4019624"/>
            <a:ext cx="841025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Complete at least the mandatory fields (red asterisk). A unique and true email will need</a:t>
            </a:r>
          </a:p>
          <a:p>
            <a:r>
              <a:rPr lang="en-US" dirty="0"/>
              <a:t>t</a:t>
            </a:r>
            <a:r>
              <a:rPr lang="en-US" dirty="0" smtClean="0"/>
              <a:t>o be entered for each Staff member. If these were actual Users you would also want to </a:t>
            </a:r>
          </a:p>
          <a:p>
            <a:r>
              <a:rPr lang="en-US" dirty="0" smtClean="0"/>
              <a:t>complete the non-mandatory fields and possibly check the box to make them visible </a:t>
            </a:r>
          </a:p>
          <a:p>
            <a:r>
              <a:rPr lang="en-US" dirty="0" smtClean="0"/>
              <a:t>outside your institution. After you Save you will receive a message that a confirmation </a:t>
            </a:r>
          </a:p>
          <a:p>
            <a:r>
              <a:rPr lang="en-US" dirty="0" smtClean="0"/>
              <a:t>email will be sent. You cannot log into </a:t>
            </a:r>
            <a:r>
              <a:rPr lang="en-US" smtClean="0"/>
              <a:t>ZIMS until </a:t>
            </a:r>
            <a:r>
              <a:rPr lang="en-US" dirty="0" smtClean="0"/>
              <a:t>you have </a:t>
            </a:r>
            <a:r>
              <a:rPr lang="en-US" smtClean="0"/>
              <a:t>confirmed your </a:t>
            </a:r>
            <a:r>
              <a:rPr lang="en-US" dirty="0" smtClean="0"/>
              <a:t>email.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E</a:t>
            </a:r>
            <a:r>
              <a:rPr lang="en-US" dirty="0" smtClean="0"/>
              <a:t>mail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411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you are using actual names for your Staff you can use their email addresses and they will receive the confirmation email</a:t>
            </a:r>
          </a:p>
          <a:p>
            <a:r>
              <a:rPr lang="en-US" sz="2000" dirty="0" smtClean="0"/>
              <a:t>If you are making up fictitious Staff there is a trick to creating multiple </a:t>
            </a:r>
            <a:r>
              <a:rPr lang="en-US" sz="2000" dirty="0" err="1" smtClean="0"/>
              <a:t>gmail</a:t>
            </a:r>
            <a:r>
              <a:rPr lang="en-US" sz="2000" dirty="0" smtClean="0"/>
              <a:t> accounts that all point to one actual account. This means that you will receive the confirmation email.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Create the master account first. EXAMPLE: </a:t>
            </a:r>
            <a:r>
              <a:rPr lang="en-US" sz="2000" dirty="0" smtClean="0">
                <a:hlinkClick r:id="rId2"/>
              </a:rPr>
              <a:t>JAZAEmail@gmail.com</a:t>
            </a: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When you are recording the emails for your staff members use that email name followed by a “+” and additional characters. EXAMPLE </a:t>
            </a:r>
            <a:r>
              <a:rPr lang="en-US" sz="2000" dirty="0" smtClean="0">
                <a:hlinkClick r:id="rId3"/>
              </a:rPr>
              <a:t>JAZAEmail+JAZA1@gmail.com</a:t>
            </a:r>
            <a:r>
              <a:rPr lang="en-US" sz="2000" dirty="0" smtClean="0"/>
              <a:t> and </a:t>
            </a:r>
            <a:r>
              <a:rPr lang="en-US" sz="2000" dirty="0" smtClean="0">
                <a:hlinkClick r:id="rId4"/>
              </a:rPr>
              <a:t>JAZAEmail+JAZA2@gmail.com</a:t>
            </a:r>
            <a:r>
              <a:rPr lang="en-US" sz="2000" dirty="0" smtClean="0"/>
              <a:t> and so 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The email confirmation for all will be sent to you to confirm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17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9365"/>
            <a:ext cx="7886700" cy="1325563"/>
          </a:xfrm>
        </p:spPr>
        <p:txBody>
          <a:bodyPr/>
          <a:lstStyle/>
          <a:p>
            <a:r>
              <a:rPr lang="en-US" dirty="0" smtClean="0"/>
              <a:t>Assigning Husbandry Role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79" y="1506815"/>
            <a:ext cx="5389285" cy="3863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1224" y="1983346"/>
            <a:ext cx="2686441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will now need to</a:t>
            </a:r>
          </a:p>
          <a:p>
            <a:r>
              <a:rPr lang="en-US" dirty="0"/>
              <a:t>a</a:t>
            </a:r>
            <a:r>
              <a:rPr lang="en-US" dirty="0" smtClean="0"/>
              <a:t>ssign the Staff member</a:t>
            </a:r>
          </a:p>
          <a:p>
            <a:r>
              <a:rPr lang="en-US" dirty="0" smtClean="0"/>
              <a:t>ZIMS Roles. Highlight</a:t>
            </a:r>
          </a:p>
          <a:p>
            <a:r>
              <a:rPr lang="en-US" dirty="0"/>
              <a:t>t</a:t>
            </a:r>
            <a:r>
              <a:rPr lang="en-US" dirty="0" smtClean="0"/>
              <a:t>he name and either right </a:t>
            </a:r>
          </a:p>
          <a:p>
            <a:r>
              <a:rPr lang="en-US" dirty="0"/>
              <a:t>c</a:t>
            </a:r>
            <a:r>
              <a:rPr lang="en-US" dirty="0" smtClean="0"/>
              <a:t>lick or go to the Actions </a:t>
            </a:r>
          </a:p>
          <a:p>
            <a:r>
              <a:rPr lang="en-US" dirty="0"/>
              <a:t>b</a:t>
            </a:r>
            <a:r>
              <a:rPr lang="en-US" dirty="0" smtClean="0"/>
              <a:t>utton. The same options</a:t>
            </a:r>
          </a:p>
          <a:p>
            <a:r>
              <a:rPr lang="en-US" dirty="0"/>
              <a:t>w</a:t>
            </a:r>
            <a:r>
              <a:rPr lang="en-US" dirty="0" smtClean="0"/>
              <a:t>ill appear either way.</a:t>
            </a:r>
          </a:p>
          <a:p>
            <a:r>
              <a:rPr lang="en-US" dirty="0" smtClean="0"/>
              <a:t>Select the View/Edit ZIMS</a:t>
            </a:r>
          </a:p>
          <a:p>
            <a:r>
              <a:rPr lang="en-US" dirty="0" smtClean="0"/>
              <a:t>Login Details 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Husbandry Role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146" y="1496958"/>
            <a:ext cx="338143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will need to check the</a:t>
            </a:r>
          </a:p>
          <a:p>
            <a:r>
              <a:rPr lang="en-US" dirty="0" smtClean="0"/>
              <a:t>ZIMS User box to activate</a:t>
            </a:r>
          </a:p>
          <a:p>
            <a:r>
              <a:rPr lang="en-US" dirty="0"/>
              <a:t>t</a:t>
            </a:r>
            <a:r>
              <a:rPr lang="en-US" dirty="0" smtClean="0"/>
              <a:t>he screen. The email you</a:t>
            </a:r>
          </a:p>
          <a:p>
            <a:r>
              <a:rPr lang="en-US" dirty="0"/>
              <a:t>p</a:t>
            </a:r>
            <a:r>
              <a:rPr lang="en-US" dirty="0" smtClean="0"/>
              <a:t>reviously entered will prefill.</a:t>
            </a:r>
          </a:p>
          <a:p>
            <a:r>
              <a:rPr lang="en-US" dirty="0" smtClean="0"/>
              <a:t>The User Name must be </a:t>
            </a:r>
          </a:p>
          <a:p>
            <a:r>
              <a:rPr lang="en-US" dirty="0"/>
              <a:t>u</a:t>
            </a:r>
            <a:r>
              <a:rPr lang="en-US" dirty="0" smtClean="0"/>
              <a:t>nique and cannot be edited.</a:t>
            </a:r>
          </a:p>
          <a:p>
            <a:r>
              <a:rPr lang="en-US" dirty="0" smtClean="0"/>
              <a:t>To keep it simple we suggest</a:t>
            </a:r>
          </a:p>
          <a:p>
            <a:r>
              <a:rPr lang="en-US" dirty="0"/>
              <a:t>u</a:t>
            </a:r>
            <a:r>
              <a:rPr lang="en-US" dirty="0" smtClean="0"/>
              <a:t>sing the name of the institution,</a:t>
            </a:r>
          </a:p>
          <a:p>
            <a:r>
              <a:rPr lang="en-US" dirty="0"/>
              <a:t>i</a:t>
            </a:r>
            <a:r>
              <a:rPr lang="en-US" dirty="0" smtClean="0"/>
              <a:t>n this case 2017JAZA1. The </a:t>
            </a:r>
          </a:p>
          <a:p>
            <a:r>
              <a:rPr lang="en-US" dirty="0" smtClean="0"/>
              <a:t>Passwords can be the same for </a:t>
            </a:r>
          </a:p>
          <a:p>
            <a:r>
              <a:rPr lang="en-US" dirty="0" smtClean="0"/>
              <a:t>all Staff. We suggest to keep it </a:t>
            </a:r>
          </a:p>
          <a:p>
            <a:r>
              <a:rPr lang="en-US" dirty="0" smtClean="0"/>
              <a:t>simple and use PASSWORD1. </a:t>
            </a:r>
          </a:p>
          <a:p>
            <a:r>
              <a:rPr lang="en-US" dirty="0" smtClean="0"/>
              <a:t>Select the Local Admin </a:t>
            </a:r>
          </a:p>
          <a:p>
            <a:r>
              <a:rPr lang="en-US" dirty="0" smtClean="0"/>
              <a:t>(Species360) Role from the left </a:t>
            </a:r>
          </a:p>
          <a:p>
            <a:r>
              <a:rPr lang="en-US" dirty="0" smtClean="0"/>
              <a:t>side and move it to the right side. </a:t>
            </a:r>
          </a:p>
          <a:p>
            <a:r>
              <a:rPr lang="en-US" dirty="0" smtClean="0"/>
              <a:t>Select Save.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80" y="1496958"/>
            <a:ext cx="4224270" cy="3957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5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Medical Role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64" y="1690689"/>
            <a:ext cx="5393740" cy="3637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8650" y="2292440"/>
            <a:ext cx="2587183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You then want to assign</a:t>
            </a:r>
          </a:p>
          <a:p>
            <a:r>
              <a:rPr lang="en-US" dirty="0"/>
              <a:t>a</a:t>
            </a:r>
            <a:r>
              <a:rPr lang="en-US" dirty="0" smtClean="0"/>
              <a:t> Medical Role. Because</a:t>
            </a:r>
          </a:p>
          <a:p>
            <a:r>
              <a:rPr lang="en-US" dirty="0"/>
              <a:t>t</a:t>
            </a:r>
            <a:r>
              <a:rPr lang="en-US" dirty="0" smtClean="0"/>
              <a:t>he Staff member has a</a:t>
            </a:r>
          </a:p>
          <a:p>
            <a:r>
              <a:rPr lang="en-US" dirty="0" smtClean="0"/>
              <a:t>Husbandry Role assigned,</a:t>
            </a:r>
          </a:p>
          <a:p>
            <a:r>
              <a:rPr lang="en-US" dirty="0"/>
              <a:t>t</a:t>
            </a:r>
            <a:r>
              <a:rPr lang="en-US" dirty="0" smtClean="0"/>
              <a:t>he View/Assign Medical</a:t>
            </a:r>
          </a:p>
          <a:p>
            <a:r>
              <a:rPr lang="en-US" dirty="0" smtClean="0"/>
              <a:t>Roles option is now</a:t>
            </a:r>
          </a:p>
          <a:p>
            <a:r>
              <a:rPr lang="en-US" dirty="0"/>
              <a:t>a</a:t>
            </a:r>
            <a:r>
              <a:rPr lang="en-US" dirty="0" smtClean="0"/>
              <a:t>ctivated for selection.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Medical Role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4415792" cy="3868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36201" y="1893194"/>
            <a:ext cx="2920223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Medical Role assignment</a:t>
            </a:r>
          </a:p>
          <a:p>
            <a:r>
              <a:rPr lang="en-US" dirty="0"/>
              <a:t>o</a:t>
            </a:r>
            <a:r>
              <a:rPr lang="en-US" dirty="0" smtClean="0"/>
              <a:t>nly requires you to select</a:t>
            </a:r>
          </a:p>
          <a:p>
            <a:r>
              <a:rPr lang="en-US" dirty="0"/>
              <a:t>t</a:t>
            </a:r>
            <a:r>
              <a:rPr lang="en-US" dirty="0" smtClean="0"/>
              <a:t>he Role. The User Name,</a:t>
            </a:r>
          </a:p>
          <a:p>
            <a:r>
              <a:rPr lang="en-US" dirty="0" smtClean="0"/>
              <a:t>Email address and Password</a:t>
            </a:r>
          </a:p>
          <a:p>
            <a:r>
              <a:rPr lang="en-US" dirty="0"/>
              <a:t>a</a:t>
            </a:r>
            <a:r>
              <a:rPr lang="en-US" dirty="0" smtClean="0"/>
              <a:t>re all pulled from the</a:t>
            </a:r>
          </a:p>
          <a:p>
            <a:r>
              <a:rPr lang="en-US" dirty="0" smtClean="0"/>
              <a:t>Husbandry Role previously</a:t>
            </a:r>
          </a:p>
          <a:p>
            <a:r>
              <a:rPr lang="en-US" dirty="0"/>
              <a:t>r</a:t>
            </a:r>
            <a:r>
              <a:rPr lang="en-US" dirty="0" smtClean="0"/>
              <a:t>ecorded. If you want to add</a:t>
            </a:r>
          </a:p>
          <a:p>
            <a:r>
              <a:rPr lang="en-US" dirty="0"/>
              <a:t>a</a:t>
            </a:r>
            <a:r>
              <a:rPr lang="en-US" dirty="0" smtClean="0"/>
              <a:t>nother Staff person repeat</a:t>
            </a:r>
          </a:p>
          <a:p>
            <a:r>
              <a:rPr lang="en-US" dirty="0"/>
              <a:t>t</a:t>
            </a:r>
            <a:r>
              <a:rPr lang="en-US" dirty="0" smtClean="0"/>
              <a:t>hese steps. When you are</a:t>
            </a:r>
          </a:p>
          <a:p>
            <a:r>
              <a:rPr lang="en-US" dirty="0"/>
              <a:t>d</a:t>
            </a:r>
            <a:r>
              <a:rPr lang="en-US" dirty="0" smtClean="0"/>
              <a:t>one go to the Start menu</a:t>
            </a:r>
          </a:p>
          <a:p>
            <a:r>
              <a:rPr lang="en-US" dirty="0"/>
              <a:t>a</a:t>
            </a:r>
            <a:r>
              <a:rPr lang="en-US" dirty="0" smtClean="0"/>
              <a:t>nd switch to the next</a:t>
            </a:r>
          </a:p>
          <a:p>
            <a:r>
              <a:rPr lang="en-US" dirty="0" smtClean="0"/>
              <a:t>Child Institution.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Rented computers all had viruses</a:t>
            </a:r>
          </a:p>
          <a:p>
            <a:pPr lvl="1"/>
            <a:r>
              <a:rPr lang="en-US" dirty="0" smtClean="0"/>
              <a:t>No power cords were available</a:t>
            </a:r>
          </a:p>
          <a:p>
            <a:pPr lvl="1"/>
            <a:r>
              <a:rPr lang="en-US" dirty="0" smtClean="0"/>
              <a:t>Wireless cards needed to be swapped out</a:t>
            </a:r>
            <a:endParaRPr lang="en-US" dirty="0"/>
          </a:p>
        </p:txBody>
      </p:sp>
      <p:pic>
        <p:nvPicPr>
          <p:cNvPr id="1026" name="Picture 2" descr="Image result for computer viru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49" y="3640622"/>
            <a:ext cx="4505953" cy="25363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Attendee Issues</a:t>
            </a:r>
          </a:p>
          <a:p>
            <a:pPr lvl="1"/>
            <a:r>
              <a:rPr lang="en-US" sz="2000" dirty="0" smtClean="0"/>
              <a:t>Did not know the password to open the borrowed computer</a:t>
            </a:r>
          </a:p>
          <a:p>
            <a:pPr lvl="1"/>
            <a:r>
              <a:rPr lang="en-US" sz="2000" dirty="0" smtClean="0"/>
              <a:t>Brought tablet (not yet fully compatible with ZIMS</a:t>
            </a:r>
          </a:p>
          <a:p>
            <a:pPr lvl="1"/>
            <a:r>
              <a:rPr lang="en-US" sz="2000" dirty="0" smtClean="0"/>
              <a:t>Forgot their power cable</a:t>
            </a:r>
          </a:p>
          <a:p>
            <a:pPr lvl="1"/>
            <a:r>
              <a:rPr lang="en-US" sz="2000" dirty="0" smtClean="0"/>
              <a:t>Had no admin privileges (could not access wireless connections or websites)</a:t>
            </a:r>
          </a:p>
          <a:p>
            <a:pPr lvl="1"/>
            <a:r>
              <a:rPr lang="en-US" sz="2000" dirty="0" smtClean="0"/>
              <a:t>Had limitations on software installation</a:t>
            </a:r>
            <a:endParaRPr lang="en-US" sz="2000" dirty="0"/>
          </a:p>
        </p:txBody>
      </p:sp>
      <p:pic>
        <p:nvPicPr>
          <p:cNvPr id="4098" name="Picture 2" descr="Image result for sad computer 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94" y="4263619"/>
            <a:ext cx="3121780" cy="22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Fire alarm went off during session</a:t>
            </a:r>
          </a:p>
          <a:p>
            <a:pPr lvl="1"/>
            <a:r>
              <a:rPr lang="en-US" dirty="0" smtClean="0"/>
              <a:t>Internet was lost</a:t>
            </a:r>
          </a:p>
          <a:p>
            <a:pPr lvl="1"/>
            <a:r>
              <a:rPr lang="en-US" dirty="0" smtClean="0"/>
              <a:t>Electricity was lost</a:t>
            </a:r>
          </a:p>
          <a:p>
            <a:pPr lvl="1"/>
            <a:r>
              <a:rPr lang="en-US" dirty="0" smtClean="0"/>
              <a:t>Room was locked and no one had access</a:t>
            </a:r>
          </a:p>
          <a:p>
            <a:pPr lvl="1"/>
            <a:r>
              <a:rPr lang="en-US" dirty="0" smtClean="0"/>
              <a:t>Room was in use for another meeting</a:t>
            </a:r>
            <a:endParaRPr lang="en-US" dirty="0"/>
          </a:p>
        </p:txBody>
      </p:sp>
      <p:pic>
        <p:nvPicPr>
          <p:cNvPr id="3076" name="Picture 4" descr="Image result for locked do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29" y="4285888"/>
            <a:ext cx="3817834" cy="2151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Training is Dependent Upon Successful Preparation!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15490" y="1910281"/>
            <a:ext cx="2934906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You can actually never be too </a:t>
            </a:r>
          </a:p>
          <a:p>
            <a:r>
              <a:rPr lang="en-US" sz="1600" dirty="0" smtClean="0"/>
              <a:t>prepared for a training session. </a:t>
            </a:r>
          </a:p>
          <a:p>
            <a:r>
              <a:rPr lang="en-US" sz="1600" dirty="0" smtClean="0"/>
              <a:t>Generally  the better prepared</a:t>
            </a:r>
          </a:p>
          <a:p>
            <a:r>
              <a:rPr lang="en-US" sz="1600" dirty="0"/>
              <a:t>y</a:t>
            </a:r>
            <a:r>
              <a:rPr lang="en-US" sz="1600" dirty="0" smtClean="0"/>
              <a:t>ou are the better the session</a:t>
            </a:r>
          </a:p>
          <a:p>
            <a:r>
              <a:rPr lang="en-US" sz="1600" dirty="0"/>
              <a:t>w</a:t>
            </a:r>
            <a:r>
              <a:rPr lang="en-US" sz="1600" dirty="0" smtClean="0"/>
              <a:t>ill go. You need to make sure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hat your physical space is ready,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there are some preparations</a:t>
            </a:r>
          </a:p>
          <a:p>
            <a:r>
              <a:rPr lang="en-US" sz="1600" dirty="0"/>
              <a:t>y</a:t>
            </a:r>
            <a:r>
              <a:rPr lang="en-US" sz="1600" dirty="0" smtClean="0"/>
              <a:t>ou will need to do in the ZIMS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atabase itself. Being prepared 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oes not mean that nothing will</a:t>
            </a:r>
          </a:p>
          <a:p>
            <a:r>
              <a:rPr lang="en-US" sz="1600" dirty="0"/>
              <a:t>g</a:t>
            </a:r>
            <a:r>
              <a:rPr lang="en-US" sz="1600" dirty="0" smtClean="0"/>
              <a:t>o wrong in your sessions. If that</a:t>
            </a:r>
          </a:p>
          <a:p>
            <a:r>
              <a:rPr lang="en-US" sz="1600" dirty="0"/>
              <a:t>h</a:t>
            </a:r>
            <a:r>
              <a:rPr lang="en-US" sz="1600" dirty="0" smtClean="0"/>
              <a:t>appens, don’t panic and just go </a:t>
            </a:r>
          </a:p>
          <a:p>
            <a:r>
              <a:rPr lang="en-US" sz="1600" dirty="0" smtClean="0"/>
              <a:t>with the flow.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4" y="3276228"/>
            <a:ext cx="2662554" cy="2682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Image result for classroom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18" y="1690689"/>
            <a:ext cx="2876045" cy="21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0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</a:p>
          <a:p>
            <a:pPr lvl="1"/>
            <a:r>
              <a:rPr lang="en-US" dirty="0" smtClean="0"/>
              <a:t>Attendee disagreed with instructor</a:t>
            </a:r>
          </a:p>
          <a:p>
            <a:pPr lvl="1"/>
            <a:r>
              <a:rPr lang="en-US" dirty="0" smtClean="0"/>
              <a:t>Instructors disagreed with each other</a:t>
            </a:r>
          </a:p>
          <a:p>
            <a:pPr lvl="1"/>
            <a:r>
              <a:rPr lang="en-US" dirty="0" smtClean="0"/>
              <a:t>Partners did not work well together</a:t>
            </a:r>
          </a:p>
          <a:p>
            <a:pPr lvl="1"/>
            <a:r>
              <a:rPr lang="en-US" dirty="0" smtClean="0"/>
              <a:t>PowerPoint slides got out of order</a:t>
            </a:r>
            <a:endParaRPr lang="en-US" dirty="0"/>
          </a:p>
        </p:txBody>
      </p:sp>
      <p:pic>
        <p:nvPicPr>
          <p:cNvPr id="2050" name="Picture 2" descr="Image result for argu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449275" y="4021155"/>
            <a:ext cx="3557291" cy="22907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Host and Application Preparation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45" y="174137"/>
            <a:ext cx="7886700" cy="1325563"/>
          </a:xfrm>
        </p:spPr>
        <p:txBody>
          <a:bodyPr/>
          <a:lstStyle/>
          <a:p>
            <a:r>
              <a:rPr lang="en-US" dirty="0" smtClean="0"/>
              <a:t>Room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9700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Is the space sufficient?</a:t>
            </a:r>
          </a:p>
          <a:p>
            <a:pPr lvl="1"/>
            <a:r>
              <a:rPr lang="en-US" sz="2200" dirty="0" smtClean="0"/>
              <a:t>Attendees should not be blocked in by their seating</a:t>
            </a:r>
          </a:p>
          <a:p>
            <a:pPr lvl="1"/>
            <a:r>
              <a:rPr lang="en-US" sz="2200" dirty="0" smtClean="0"/>
              <a:t>Is there room between computers and pairs for note taking, etc.</a:t>
            </a:r>
          </a:p>
          <a:p>
            <a:r>
              <a:rPr lang="en-US" sz="2200" dirty="0" smtClean="0"/>
              <a:t>Is the set up good for all?</a:t>
            </a:r>
          </a:p>
          <a:p>
            <a:pPr lvl="1"/>
            <a:r>
              <a:rPr lang="en-US" sz="2200" dirty="0" smtClean="0"/>
              <a:t>Are there supports or anything blocking view of the instructor or screen</a:t>
            </a:r>
          </a:p>
          <a:p>
            <a:pPr lvl="1"/>
            <a:r>
              <a:rPr lang="en-US" sz="2200" dirty="0" smtClean="0"/>
              <a:t>Will some attendees be too far to either side to view the screen</a:t>
            </a:r>
          </a:p>
          <a:p>
            <a:r>
              <a:rPr lang="en-US" sz="2200" dirty="0" smtClean="0"/>
              <a:t>Check the lighting</a:t>
            </a:r>
          </a:p>
          <a:p>
            <a:pPr lvl="1"/>
            <a:r>
              <a:rPr lang="en-US" sz="2200" dirty="0" smtClean="0"/>
              <a:t>Can the room be darkened enough to view the screen</a:t>
            </a:r>
          </a:p>
          <a:p>
            <a:pPr lvl="1"/>
            <a:r>
              <a:rPr lang="en-US" sz="2200" dirty="0" smtClean="0"/>
              <a:t>Do you know how to operate the lights</a:t>
            </a:r>
          </a:p>
          <a:p>
            <a:r>
              <a:rPr lang="en-US" sz="2200" dirty="0" smtClean="0"/>
              <a:t>Room temperature</a:t>
            </a:r>
          </a:p>
          <a:p>
            <a:pPr lvl="1"/>
            <a:r>
              <a:rPr lang="en-US" sz="2200" dirty="0" smtClean="0"/>
              <a:t>Can it be manually controlled for comfort</a:t>
            </a:r>
          </a:p>
          <a:p>
            <a:pPr lvl="1"/>
            <a:r>
              <a:rPr lang="en-US" sz="2200" dirty="0" smtClean="0"/>
              <a:t>If not do you know who to contact to do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76" y="1418219"/>
            <a:ext cx="7886700" cy="4351338"/>
          </a:xfrm>
        </p:spPr>
        <p:txBody>
          <a:bodyPr>
            <a:noAutofit/>
          </a:bodyPr>
          <a:lstStyle/>
          <a:p>
            <a:r>
              <a:rPr lang="en-US" sz="1200" dirty="0" smtClean="0"/>
              <a:t>There are three ways that computers can be sourced. All have their upsides and downsides</a:t>
            </a:r>
          </a:p>
          <a:p>
            <a:r>
              <a:rPr lang="en-US" sz="1400" dirty="0" smtClean="0"/>
              <a:t>Contract/Rental</a:t>
            </a:r>
          </a:p>
          <a:p>
            <a:pPr lvl="1"/>
            <a:r>
              <a:rPr lang="en-US" sz="1200" dirty="0" smtClean="0"/>
              <a:t>Upside = everyone should be working on the same hardware</a:t>
            </a:r>
          </a:p>
          <a:p>
            <a:pPr lvl="1"/>
            <a:r>
              <a:rPr lang="en-US" sz="1200" dirty="0" smtClean="0"/>
              <a:t>Downside = Cost</a:t>
            </a:r>
          </a:p>
          <a:p>
            <a:pPr lvl="1"/>
            <a:r>
              <a:rPr lang="en-US" sz="1200" dirty="0" smtClean="0"/>
              <a:t>Downside = You don’t always get want you want (see examples in What </a:t>
            </a:r>
            <a:endParaRPr lang="en-US" sz="1200" dirty="0" smtClean="0"/>
          </a:p>
          <a:p>
            <a:pPr marL="457200" lvl="1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dirty="0" smtClean="0"/>
              <a:t>Can </a:t>
            </a:r>
            <a:r>
              <a:rPr lang="en-US" sz="1200" dirty="0" smtClean="0"/>
              <a:t>Go Wrong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 smtClean="0"/>
              <a:t>Recommendation = If Species360 staff is going to be present we recommend some overlap time with the hardware installers to assure all is working properly</a:t>
            </a:r>
          </a:p>
          <a:p>
            <a:pPr lvl="1"/>
            <a:r>
              <a:rPr lang="en-US" sz="1200" dirty="0" smtClean="0"/>
              <a:t>Recommendation = Order at least one extra computer as a backup should one not work</a:t>
            </a:r>
          </a:p>
          <a:p>
            <a:r>
              <a:rPr lang="en-US" sz="1400" dirty="0" smtClean="0"/>
              <a:t>Bring </a:t>
            </a:r>
            <a:r>
              <a:rPr lang="en-US" sz="1400" dirty="0" smtClean="0"/>
              <a:t>Your Own</a:t>
            </a:r>
          </a:p>
          <a:p>
            <a:pPr lvl="1"/>
            <a:r>
              <a:rPr lang="en-US" sz="1200" dirty="0" smtClean="0"/>
              <a:t>Upside = No cost</a:t>
            </a:r>
          </a:p>
          <a:p>
            <a:pPr lvl="1"/>
            <a:r>
              <a:rPr lang="en-US" sz="1200" dirty="0" smtClean="0"/>
              <a:t>Downside = Everyone is working on different hardware</a:t>
            </a:r>
          </a:p>
          <a:p>
            <a:pPr lvl="1"/>
            <a:r>
              <a:rPr lang="en-US" sz="1200" dirty="0" smtClean="0"/>
              <a:t>Downside = They don’t always bring what you ask them </a:t>
            </a:r>
            <a:r>
              <a:rPr lang="en-US" sz="1200" dirty="0" smtClean="0"/>
              <a:t>to</a:t>
            </a:r>
          </a:p>
          <a:p>
            <a:r>
              <a:rPr lang="en-US" sz="1400" dirty="0" smtClean="0"/>
              <a:t>Loaned </a:t>
            </a:r>
            <a:r>
              <a:rPr lang="en-US" sz="1400" dirty="0" smtClean="0"/>
              <a:t>from company or Association</a:t>
            </a:r>
          </a:p>
          <a:p>
            <a:pPr lvl="1"/>
            <a:r>
              <a:rPr lang="en-US" sz="1200" dirty="0" smtClean="0"/>
              <a:t>Upside = No cost</a:t>
            </a:r>
          </a:p>
          <a:p>
            <a:pPr lvl="1"/>
            <a:r>
              <a:rPr lang="en-US" sz="1200" dirty="0" smtClean="0"/>
              <a:t>Downside = Often very </a:t>
            </a:r>
            <a:r>
              <a:rPr lang="en-US" sz="1200" dirty="0" smtClean="0"/>
              <a:t>outdated</a:t>
            </a:r>
            <a:endParaRPr lang="en-US" sz="1200" dirty="0" smtClean="0"/>
          </a:p>
          <a:p>
            <a:r>
              <a:rPr lang="en-US" sz="1400" dirty="0" smtClean="0"/>
              <a:t>Recommendation for All – Be VERY clear with the hardware requirements</a:t>
            </a:r>
          </a:p>
          <a:p>
            <a:pPr lvl="1"/>
            <a:r>
              <a:rPr lang="en-US" sz="1200" dirty="0" smtClean="0"/>
              <a:t>Wireless ability preferred</a:t>
            </a:r>
          </a:p>
          <a:p>
            <a:pPr lvl="1"/>
            <a:r>
              <a:rPr lang="en-US" sz="1200" dirty="0" smtClean="0"/>
              <a:t>Google Chrome installed (the recommended browser for ZIMS)</a:t>
            </a:r>
          </a:p>
          <a:p>
            <a:pPr lvl="1"/>
            <a:r>
              <a:rPr lang="en-US" sz="1200" dirty="0" smtClean="0"/>
              <a:t>No tablets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58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011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Need broadband internet access, &gt;2 </a:t>
            </a:r>
            <a:r>
              <a:rPr lang="en-US" sz="2400" dirty="0" err="1" smtClean="0"/>
              <a:t>Mbs</a:t>
            </a:r>
            <a:r>
              <a:rPr lang="en-US" sz="2400" dirty="0" smtClean="0"/>
              <a:t> wired or wireless</a:t>
            </a:r>
          </a:p>
          <a:p>
            <a:pPr lvl="1"/>
            <a:r>
              <a:rPr lang="en-US" dirty="0" smtClean="0"/>
              <a:t>If wired make sure you have enough cables</a:t>
            </a:r>
          </a:p>
          <a:p>
            <a:pPr lvl="1"/>
            <a:r>
              <a:rPr lang="en-US" dirty="0" smtClean="0"/>
              <a:t>If wireless check the room for “dead” </a:t>
            </a:r>
            <a:r>
              <a:rPr lang="en-US" dirty="0" smtClean="0"/>
              <a:t>spots</a:t>
            </a:r>
          </a:p>
          <a:p>
            <a:pPr lvl="1"/>
            <a:r>
              <a:rPr lang="en-US" dirty="0" smtClean="0"/>
              <a:t>Confirm the speed</a:t>
            </a:r>
            <a:endParaRPr lang="en-US" dirty="0" smtClean="0"/>
          </a:p>
          <a:p>
            <a:r>
              <a:rPr lang="en-US" sz="2400" dirty="0" smtClean="0"/>
              <a:t>Make sure all log ins work (you do not have to have the actual computers they will be doing to check this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Provide </a:t>
            </a:r>
            <a:r>
              <a:rPr lang="en-US" sz="2400" dirty="0" smtClean="0"/>
              <a:t>a second monitor and keyboard if possible</a:t>
            </a:r>
          </a:p>
          <a:p>
            <a:r>
              <a:rPr lang="en-US" sz="2400" dirty="0" smtClean="0"/>
              <a:t>Check </a:t>
            </a:r>
            <a:r>
              <a:rPr lang="en-US" sz="2400" dirty="0" smtClean="0"/>
              <a:t>LCD projector </a:t>
            </a:r>
            <a:r>
              <a:rPr lang="en-US" sz="2400" dirty="0" smtClean="0"/>
              <a:t>for compatibility with the presentation computer</a:t>
            </a:r>
          </a:p>
          <a:p>
            <a:r>
              <a:rPr lang="en-US" sz="2400" dirty="0" smtClean="0"/>
              <a:t>Make sure you have sufficient power cords for all computers and that they </a:t>
            </a:r>
            <a:r>
              <a:rPr lang="en-US" sz="2400" dirty="0" smtClean="0"/>
              <a:t>work and are secured safely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0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25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Contact </a:t>
            </a:r>
            <a:r>
              <a:rPr lang="en-US" dirty="0" smtClean="0">
                <a:hlinkClick r:id="rId2"/>
              </a:rPr>
              <a:t>training@Species360.org</a:t>
            </a:r>
            <a:r>
              <a:rPr lang="en-US" dirty="0" smtClean="0"/>
              <a:t> with the number of institutions you will need to have created by them</a:t>
            </a:r>
          </a:p>
          <a:p>
            <a:pPr lvl="1"/>
            <a:r>
              <a:rPr lang="en-US" dirty="0" smtClean="0"/>
              <a:t>Remember if they are working in pairs they need to know only the number of pairs.</a:t>
            </a:r>
          </a:p>
          <a:p>
            <a:pPr lvl="1"/>
            <a:r>
              <a:rPr lang="en-US" dirty="0" smtClean="0"/>
              <a:t>It is a good idea to request a couple extra institutions. If you don’t use them, no problem, but if you get last minute sign ups you will be prepared</a:t>
            </a:r>
          </a:p>
          <a:p>
            <a:r>
              <a:rPr lang="en-US" dirty="0" smtClean="0"/>
              <a:t>Let </a:t>
            </a:r>
            <a:r>
              <a:rPr lang="en-US" dirty="0" smtClean="0">
                <a:hlinkClick r:id="rId2"/>
              </a:rPr>
              <a:t>training@Species360.org</a:t>
            </a:r>
            <a:r>
              <a:rPr lang="en-US" dirty="0" smtClean="0"/>
              <a:t> know who at your Regional Association will be entering the Staff members and assigning Roles.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6" y="1552434"/>
            <a:ext cx="7812242" cy="4236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3505" y="680177"/>
            <a:ext cx="511608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Once Species360 has created your log in information</a:t>
            </a:r>
          </a:p>
          <a:p>
            <a:r>
              <a:rPr lang="en-US" dirty="0"/>
              <a:t>y</a:t>
            </a:r>
            <a:r>
              <a:rPr lang="en-US" dirty="0" smtClean="0"/>
              <a:t>ou will be able to access ZIMS. Log in with the User</a:t>
            </a:r>
          </a:p>
          <a:p>
            <a:r>
              <a:rPr lang="en-US" dirty="0" smtClean="0"/>
              <a:t>Name and Password that you were given. You can</a:t>
            </a:r>
          </a:p>
          <a:p>
            <a:r>
              <a:rPr lang="en-US" dirty="0"/>
              <a:t>c</a:t>
            </a:r>
            <a:r>
              <a:rPr lang="en-US" dirty="0" smtClean="0"/>
              <a:t>hange your Password by going to Start &gt; My</a:t>
            </a:r>
          </a:p>
          <a:p>
            <a:r>
              <a:rPr lang="en-US" dirty="0" smtClean="0"/>
              <a:t>Preferences &gt; Account Settings &gt; Change Password.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Institution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4817" y="365126"/>
            <a:ext cx="2940485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Once Species360 has created</a:t>
            </a:r>
          </a:p>
          <a:p>
            <a:r>
              <a:rPr lang="en-US" dirty="0"/>
              <a:t>t</a:t>
            </a:r>
            <a:r>
              <a:rPr lang="en-US" dirty="0" smtClean="0"/>
              <a:t>he desired number of</a:t>
            </a:r>
          </a:p>
          <a:p>
            <a:r>
              <a:rPr lang="en-US" dirty="0"/>
              <a:t>i</a:t>
            </a:r>
            <a:r>
              <a:rPr lang="en-US" dirty="0" smtClean="0"/>
              <a:t>nstitutions you will be able</a:t>
            </a:r>
          </a:p>
          <a:p>
            <a:r>
              <a:rPr lang="en-US" dirty="0"/>
              <a:t>t</a:t>
            </a:r>
            <a:r>
              <a:rPr lang="en-US" dirty="0" smtClean="0"/>
              <a:t>o easily move between</a:t>
            </a:r>
          </a:p>
          <a:p>
            <a:r>
              <a:rPr lang="en-US" dirty="0"/>
              <a:t>t</a:t>
            </a:r>
            <a:r>
              <a:rPr lang="en-US" dirty="0" smtClean="0"/>
              <a:t>hem to create your Staff and</a:t>
            </a:r>
          </a:p>
          <a:p>
            <a:r>
              <a:rPr lang="en-US" dirty="0"/>
              <a:t>a</a:t>
            </a:r>
            <a:r>
              <a:rPr lang="en-US" dirty="0" smtClean="0"/>
              <a:t>ssign them Roles. Go to</a:t>
            </a:r>
          </a:p>
          <a:p>
            <a:r>
              <a:rPr lang="en-US" dirty="0" smtClean="0"/>
              <a:t>Start &gt; Switch Institution</a:t>
            </a:r>
          </a:p>
          <a:p>
            <a:r>
              <a:rPr lang="en-US" dirty="0"/>
              <a:t>a</a:t>
            </a:r>
            <a:r>
              <a:rPr lang="en-US" dirty="0" smtClean="0"/>
              <a:t>nd select the appropriate</a:t>
            </a:r>
          </a:p>
          <a:p>
            <a:r>
              <a:rPr lang="en-US" dirty="0"/>
              <a:t>i</a:t>
            </a:r>
            <a:r>
              <a:rPr lang="en-US" dirty="0" smtClean="0"/>
              <a:t>nstitution that you want to</a:t>
            </a:r>
          </a:p>
          <a:p>
            <a:r>
              <a:rPr lang="en-US" dirty="0"/>
              <a:t>b</a:t>
            </a:r>
            <a:r>
              <a:rPr lang="en-US" dirty="0" smtClean="0"/>
              <a:t>e in. For this PowerPoint</a:t>
            </a:r>
          </a:p>
          <a:p>
            <a:r>
              <a:rPr lang="en-US" dirty="0" smtClean="0"/>
              <a:t>we are using the Japanese</a:t>
            </a:r>
          </a:p>
          <a:p>
            <a:r>
              <a:rPr lang="en-US" dirty="0" smtClean="0"/>
              <a:t>Association of Zoos and</a:t>
            </a:r>
          </a:p>
          <a:p>
            <a:r>
              <a:rPr lang="en-US" dirty="0" smtClean="0"/>
              <a:t>Aquariums (JAZA) for our</a:t>
            </a:r>
          </a:p>
          <a:p>
            <a:r>
              <a:rPr lang="en-US" dirty="0"/>
              <a:t>e</a:t>
            </a:r>
            <a:r>
              <a:rPr lang="en-US" dirty="0" smtClean="0"/>
              <a:t>xamples. Species360 has</a:t>
            </a:r>
          </a:p>
          <a:p>
            <a:r>
              <a:rPr lang="en-US" dirty="0"/>
              <a:t>c</a:t>
            </a:r>
            <a:r>
              <a:rPr lang="en-US" dirty="0" smtClean="0"/>
              <a:t>reated 3 Child institutions</a:t>
            </a:r>
          </a:p>
          <a:p>
            <a:r>
              <a:rPr lang="en-US" dirty="0" smtClean="0"/>
              <a:t>under the umbrella of JAZA.</a:t>
            </a:r>
          </a:p>
          <a:p>
            <a:r>
              <a:rPr lang="en-US" dirty="0" smtClean="0"/>
              <a:t>You can tell what institution</a:t>
            </a:r>
          </a:p>
          <a:p>
            <a:r>
              <a:rPr lang="en-US" dirty="0"/>
              <a:t>y</a:t>
            </a:r>
            <a:r>
              <a:rPr lang="en-US" dirty="0" smtClean="0"/>
              <a:t>ou are in by looking at the</a:t>
            </a:r>
          </a:p>
          <a:p>
            <a:r>
              <a:rPr lang="en-US" dirty="0"/>
              <a:t>u</a:t>
            </a:r>
            <a:r>
              <a:rPr lang="en-US" dirty="0" smtClean="0"/>
              <a:t>pper left hand corner.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98" y="1565194"/>
            <a:ext cx="4838095" cy="385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04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Institution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680" y="1445990"/>
            <a:ext cx="359444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have selected to go into</a:t>
            </a:r>
          </a:p>
          <a:p>
            <a:r>
              <a:rPr lang="en-US" dirty="0" smtClean="0"/>
              <a:t>2017JAZA1 institution. Go to Start</a:t>
            </a:r>
          </a:p>
          <a:p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smtClean="0"/>
              <a:t>confirm that you </a:t>
            </a:r>
            <a:r>
              <a:rPr lang="en-US" dirty="0" smtClean="0"/>
              <a:t>are in the</a:t>
            </a:r>
          </a:p>
          <a:p>
            <a:r>
              <a:rPr lang="en-US" dirty="0" smtClean="0"/>
              <a:t>correct Child </a:t>
            </a:r>
            <a:r>
              <a:rPr lang="en-US" dirty="0"/>
              <a:t>institution as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isplayed in </a:t>
            </a:r>
            <a:r>
              <a:rPr lang="en-US" dirty="0"/>
              <a:t>the upper left hand </a:t>
            </a:r>
            <a:endParaRPr lang="en-US" dirty="0" smtClean="0"/>
          </a:p>
          <a:p>
            <a:r>
              <a:rPr lang="en-US" dirty="0" smtClean="0"/>
              <a:t>Corner. Go to Institution &gt; My </a:t>
            </a:r>
          </a:p>
          <a:p>
            <a:r>
              <a:rPr lang="en-US" dirty="0" smtClean="0"/>
              <a:t>Institution. If you want, you can </a:t>
            </a:r>
          </a:p>
          <a:p>
            <a:r>
              <a:rPr lang="en-US" dirty="0" smtClean="0"/>
              <a:t>drag this to your desktop for instant </a:t>
            </a:r>
          </a:p>
          <a:p>
            <a:r>
              <a:rPr lang="en-US" dirty="0" smtClean="0"/>
              <a:t>access later.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30" y="4693228"/>
            <a:ext cx="1300004" cy="1688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57" y="1036970"/>
            <a:ext cx="4057943" cy="4140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7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3001</Module>
    <Review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38AD8-8B6F-4FEB-9C88-3DA63C83616A}"/>
</file>

<file path=customXml/itemProps2.xml><?xml version="1.0" encoding="utf-8"?>
<ds:datastoreItem xmlns:ds="http://schemas.openxmlformats.org/officeDocument/2006/customXml" ds:itemID="{79FD4272-5491-4371-BE89-A31FD0A13BA6}"/>
</file>

<file path=customXml/itemProps3.xml><?xml version="1.0" encoding="utf-8"?>
<ds:datastoreItem xmlns:ds="http://schemas.openxmlformats.org/officeDocument/2006/customXml" ds:itemID="{EFD6673B-A4E6-43E0-8920-7CB1154D268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1352</Words>
  <Application>Microsoft Office PowerPoint</Application>
  <PresentationFormat>On-screen Show (4:3)</PresentationFormat>
  <Paragraphs>190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Host &amp; Application Preparation</vt:lpstr>
      <vt:lpstr>Successful Training is Dependent Upon Successful Preparation!</vt:lpstr>
      <vt:lpstr>Room Preparation</vt:lpstr>
      <vt:lpstr>Computer Sources</vt:lpstr>
      <vt:lpstr>Computer Set Up</vt:lpstr>
      <vt:lpstr>Application Set Up</vt:lpstr>
      <vt:lpstr>Log In</vt:lpstr>
      <vt:lpstr>Switch Institution</vt:lpstr>
      <vt:lpstr>My Institution</vt:lpstr>
      <vt:lpstr>Staff List</vt:lpstr>
      <vt:lpstr>Add New Staff</vt:lpstr>
      <vt:lpstr>An Email Trick</vt:lpstr>
      <vt:lpstr>Assigning Husbandry Role</vt:lpstr>
      <vt:lpstr>Assigning Husbandry Role</vt:lpstr>
      <vt:lpstr>Assigning Medical Role</vt:lpstr>
      <vt:lpstr>Assigning Medical Role</vt:lpstr>
      <vt:lpstr>What Could Possibly Go Wrong?</vt:lpstr>
      <vt:lpstr>What Could Possibly Go Wrong?</vt:lpstr>
      <vt:lpstr>What Could Possibly Go Wrong?</vt:lpstr>
      <vt:lpstr>What Could Possibly Go Wrong?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 Miller</cp:lastModifiedBy>
  <cp:revision>30</cp:revision>
  <dcterms:created xsi:type="dcterms:W3CDTF">2016-07-26T18:48:10Z</dcterms:created>
  <dcterms:modified xsi:type="dcterms:W3CDTF">2017-05-25T15:01:44Z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309400</vt:r8>
  </property>
  <property fmtid="{D5CDD505-2E9C-101B-9397-08002B2CF9AE}" pid="4" name="Tracked">
    <vt:bool>true</vt:bool>
  </property>
  <property fmtid="{D5CDD505-2E9C-101B-9397-08002B2CF9AE}" pid="5" name="Tracking URL">
    <vt:lpwstr/>
  </property>
  <property fmtid="{D5CDD505-2E9C-101B-9397-08002B2CF9AE}" pid="6" name="Metrics URL">
    <vt:lpwstr/>
  </property>
  <property fmtid="{D5CDD505-2E9C-101B-9397-08002B2CF9AE}" pid="7" name="Updated on?">
    <vt:lpwstr>2018-07-03T08:34:13+00:00</vt:lpwstr>
  </property>
</Properties>
</file>