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7"/>
  </p:notesMasterIdLst>
  <p:sldIdLst>
    <p:sldId id="256" r:id="rId20"/>
    <p:sldId id="282"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74" d="100"/>
          <a:sy n="74" d="100"/>
        </p:scale>
        <p:origin x="3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84018-54CB-46C2-9786-BC46E5B7E816}" type="datetimeFigureOut">
              <a:rPr lang="en-US" smtClean="0"/>
              <a:t>12-Nov-18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EC486-04E0-423B-BF38-3DF705B16E46}" type="slidenum">
              <a:rPr lang="en-US" smtClean="0"/>
              <a:t>‹#›</a:t>
            </a:fld>
            <a:endParaRPr lang="en-US"/>
          </a:p>
        </p:txBody>
      </p:sp>
    </p:spTree>
    <p:extLst>
      <p:ext uri="{BB962C8B-B14F-4D97-AF65-F5344CB8AC3E}">
        <p14:creationId xmlns:p14="http://schemas.microsoft.com/office/powerpoint/2010/main" val="42098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58437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upport@isi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www.pbase.com/dbehrens/asian_bird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762000" y="1295400"/>
            <a:ext cx="7678738" cy="762000"/>
          </a:xfrm>
        </p:spPr>
        <p:txBody>
          <a:bodyPr>
            <a:normAutofit fontScale="90000"/>
          </a:bodyPr>
          <a:lstStyle/>
          <a:p>
            <a:r>
              <a:rPr lang="en-US" altLang="en-US" dirty="0"/>
              <a:t>Studbook Databases</a:t>
            </a:r>
            <a:endParaRPr lang="es-ES" altLang="en-US" dirty="0"/>
          </a:p>
        </p:txBody>
      </p:sp>
      <p:sp>
        <p:nvSpPr>
          <p:cNvPr id="5" name="Rectangle 3"/>
          <p:cNvSpPr txBox="1">
            <a:spLocks noChangeArrowheads="1"/>
          </p:cNvSpPr>
          <p:nvPr/>
        </p:nvSpPr>
        <p:spPr>
          <a:xfrm>
            <a:off x="513400" y="2355850"/>
            <a:ext cx="8175938" cy="3581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80000"/>
              </a:lnSpc>
            </a:pPr>
            <a:r>
              <a:rPr lang="en-US" altLang="en-US" sz="2800" i="1" dirty="0" smtClean="0"/>
              <a:t>Development and </a:t>
            </a:r>
          </a:p>
          <a:p>
            <a:pPr algn="r">
              <a:lnSpc>
                <a:spcPct val="80000"/>
              </a:lnSpc>
            </a:pPr>
            <a:r>
              <a:rPr lang="en-US" altLang="en-US" sz="2800" i="1" dirty="0" smtClean="0"/>
              <a:t>Maintenance</a:t>
            </a:r>
          </a:p>
          <a:p>
            <a:pPr>
              <a:lnSpc>
                <a:spcPct val="80000"/>
              </a:lnSpc>
            </a:pPr>
            <a:endParaRPr lang="en-US" altLang="en-US" sz="1400" i="1" dirty="0" smtClean="0"/>
          </a:p>
          <a:p>
            <a:pPr>
              <a:lnSpc>
                <a:spcPct val="80000"/>
              </a:lnSpc>
            </a:pPr>
            <a:endParaRPr lang="en-US" altLang="en-US" sz="1400" i="1" dirty="0" smtClean="0"/>
          </a:p>
          <a:p>
            <a:pPr>
              <a:lnSpc>
                <a:spcPct val="80000"/>
              </a:lnSpc>
            </a:pPr>
            <a:endParaRPr lang="en-US" altLang="en-US" sz="1400" i="1" dirty="0" smtClean="0"/>
          </a:p>
          <a:p>
            <a:pPr>
              <a:lnSpc>
                <a:spcPct val="80000"/>
              </a:lnSpc>
            </a:pPr>
            <a:endParaRPr lang="en-US" altLang="en-US" sz="1400" i="1" dirty="0" smtClean="0"/>
          </a:p>
          <a:p>
            <a:pPr algn="r">
              <a:lnSpc>
                <a:spcPct val="80000"/>
              </a:lnSpc>
            </a:pPr>
            <a:endParaRPr lang="en-US" altLang="en-US" sz="1000" dirty="0" smtClean="0"/>
          </a:p>
          <a:p>
            <a:pPr algn="r">
              <a:lnSpc>
                <a:spcPct val="80000"/>
              </a:lnSpc>
            </a:pPr>
            <a:endParaRPr lang="en-US" altLang="en-US" sz="1200" dirty="0" smtClean="0"/>
          </a:p>
          <a:p>
            <a:pPr algn="r">
              <a:lnSpc>
                <a:spcPct val="80000"/>
              </a:lnSpc>
            </a:pPr>
            <a:endParaRPr lang="en-US" altLang="en-US" sz="1800" b="1" dirty="0" smtClean="0"/>
          </a:p>
          <a:p>
            <a:pPr algn="r">
              <a:lnSpc>
                <a:spcPct val="80000"/>
              </a:lnSpc>
            </a:pPr>
            <a:endParaRPr lang="en-US" altLang="en-US" sz="1800" dirty="0" smtClean="0"/>
          </a:p>
        </p:txBody>
      </p:sp>
      <p:pic>
        <p:nvPicPr>
          <p:cNvPr id="6" name="Picture 1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3581400" cy="250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2434107"/>
            <a:ext cx="7391400" cy="3742856"/>
          </a:xfrm>
        </p:spPr>
        <p:txBody>
          <a:bodyPr/>
          <a:lstStyle/>
          <a:p>
            <a:endParaRPr lang="en-GB" dirty="0"/>
          </a:p>
        </p:txBody>
      </p:sp>
      <p:sp>
        <p:nvSpPr>
          <p:cNvPr id="4" name="Rectangle 2"/>
          <p:cNvSpPr>
            <a:spLocks noGrp="1" noChangeArrowheads="1"/>
          </p:cNvSpPr>
          <p:nvPr>
            <p:ph type="title"/>
          </p:nvPr>
        </p:nvSpPr>
        <p:spPr>
          <a:xfrm>
            <a:off x="628650" y="-36513"/>
            <a:ext cx="7886700" cy="1325563"/>
          </a:xfrm>
        </p:spPr>
        <p:txBody>
          <a:bodyPr/>
          <a:lstStyle/>
          <a:p>
            <a:pPr algn="ctr"/>
            <a:r>
              <a:rPr lang="en-US" altLang="en-US" sz="4000" dirty="0"/>
              <a:t>Studbook: Benefits</a:t>
            </a:r>
            <a:r>
              <a:rPr lang="en-US" altLang="en-US" sz="3200" dirty="0"/>
              <a:t/>
            </a:r>
            <a:br>
              <a:rPr lang="en-US" altLang="en-US" sz="3200" dirty="0"/>
            </a:br>
            <a:r>
              <a:rPr lang="en-US" altLang="en-US" sz="3200" dirty="0"/>
              <a:t> Can analyze demographic rates</a:t>
            </a:r>
            <a:endParaRPr lang="es-ES" altLang="en-US" sz="3200"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33" y="1170503"/>
            <a:ext cx="6966934" cy="460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323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Rectangle 2"/>
          <p:cNvSpPr txBox="1">
            <a:spLocks noChangeArrowheads="1"/>
          </p:cNvSpPr>
          <p:nvPr/>
        </p:nvSpPr>
        <p:spPr>
          <a:xfrm>
            <a:off x="871538" y="312738"/>
            <a:ext cx="8162925" cy="1311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altLang="en-US" dirty="0" smtClean="0"/>
              <a:t>Studbook: Benefits</a:t>
            </a:r>
            <a:r>
              <a:rPr lang="en-US" altLang="en-US" sz="3600" dirty="0" smtClean="0"/>
              <a:t/>
            </a:r>
            <a:br>
              <a:rPr lang="en-US" altLang="en-US" sz="3600" dirty="0" smtClean="0"/>
            </a:br>
            <a:r>
              <a:rPr lang="en-US" altLang="en-US" sz="3600" dirty="0" smtClean="0"/>
              <a:t> Can evaluate population structure</a:t>
            </a:r>
            <a:endParaRPr lang="es-ES" altLang="en-US" sz="3600"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636" y="1485034"/>
            <a:ext cx="7074727" cy="424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1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58659" y="0"/>
            <a:ext cx="8162925" cy="1311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altLang="en-US" sz="4000" dirty="0" smtClean="0"/>
              <a:t>Studbook: Benefits</a:t>
            </a:r>
            <a:br>
              <a:rPr lang="en-US" altLang="en-US" sz="4000" dirty="0" smtClean="0"/>
            </a:br>
            <a:r>
              <a:rPr lang="en-US" altLang="en-US" sz="4000" dirty="0" smtClean="0"/>
              <a:t> </a:t>
            </a:r>
            <a:r>
              <a:rPr lang="en-US" altLang="en-US" sz="2400" dirty="0" smtClean="0"/>
              <a:t>Can determine relatedness among individuals</a:t>
            </a:r>
            <a:endParaRPr lang="es-ES" altLang="en-US" sz="24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390" y="1276525"/>
            <a:ext cx="6201177" cy="452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74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8802" y="403762"/>
            <a:ext cx="7886700" cy="1325563"/>
          </a:xfrm>
        </p:spPr>
        <p:txBody>
          <a:bodyPr>
            <a:normAutofit/>
          </a:bodyPr>
          <a:lstStyle/>
          <a:p>
            <a:pPr algn="ctr"/>
            <a:r>
              <a:rPr lang="en-US" altLang="en-US" sz="4000" dirty="0"/>
              <a:t>Studbook: Benefits</a:t>
            </a:r>
            <a:r>
              <a:rPr lang="en-US" altLang="en-US" sz="2800" dirty="0"/>
              <a:t/>
            </a:r>
            <a:br>
              <a:rPr lang="en-US" altLang="en-US" sz="2800" dirty="0"/>
            </a:br>
            <a:r>
              <a:rPr lang="en-US" altLang="en-US" sz="2800" dirty="0"/>
              <a:t>Necessary for genetic management</a:t>
            </a:r>
            <a:endParaRPr lang="en-GB" sz="28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146" y="1570179"/>
            <a:ext cx="5586011" cy="421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7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1452138"/>
            <a:ext cx="7886700" cy="4351338"/>
          </a:xfrm>
        </p:spPr>
        <p:txBody>
          <a:bodyPr>
            <a:normAutofit lnSpcReduction="10000"/>
          </a:bodyPr>
          <a:lstStyle/>
          <a:p>
            <a:pPr>
              <a:buFont typeface="Wingdings" panose="05000000000000000000" pitchFamily="2" charset="2"/>
              <a:buChar char="v"/>
            </a:pPr>
            <a:r>
              <a:rPr lang="en-US" altLang="en-US" sz="3200" dirty="0"/>
              <a:t>Core Information: </a:t>
            </a:r>
          </a:p>
          <a:p>
            <a:pPr>
              <a:spcBef>
                <a:spcPct val="0"/>
              </a:spcBef>
              <a:buFont typeface="Wingdings" panose="05000000000000000000" pitchFamily="2" charset="2"/>
              <a:buNone/>
            </a:pPr>
            <a:r>
              <a:rPr lang="en-US" altLang="en-US" dirty="0"/>
              <a:t>	Origin (birth/capture), sex, parent IDs, rearing</a:t>
            </a:r>
          </a:p>
          <a:p>
            <a:pPr>
              <a:spcBef>
                <a:spcPct val="35000"/>
              </a:spcBef>
              <a:buFont typeface="Wingdings" panose="05000000000000000000" pitchFamily="2" charset="2"/>
              <a:buChar char="v"/>
            </a:pPr>
            <a:r>
              <a:rPr lang="en-US" altLang="en-US" sz="3200" dirty="0"/>
              <a:t>Life Events:</a:t>
            </a:r>
          </a:p>
          <a:p>
            <a:pPr>
              <a:spcBef>
                <a:spcPct val="0"/>
              </a:spcBef>
              <a:buFontTx/>
              <a:buNone/>
            </a:pPr>
            <a:r>
              <a:rPr lang="en-US" altLang="en-US" dirty="0"/>
              <a:t>	Transfers, loans, management plans, death</a:t>
            </a:r>
          </a:p>
          <a:p>
            <a:pPr>
              <a:spcBef>
                <a:spcPct val="35000"/>
              </a:spcBef>
              <a:buFont typeface="Wingdings" panose="05000000000000000000" pitchFamily="2" charset="2"/>
              <a:buChar char="v"/>
            </a:pPr>
            <a:r>
              <a:rPr lang="en-US" altLang="en-US" sz="3200" dirty="0"/>
              <a:t>Special Data:</a:t>
            </a:r>
          </a:p>
          <a:p>
            <a:pPr>
              <a:spcBef>
                <a:spcPct val="0"/>
              </a:spcBef>
              <a:buFontTx/>
              <a:buNone/>
            </a:pPr>
            <a:r>
              <a:rPr lang="en-US" altLang="en-US" dirty="0"/>
              <a:t>	Identifiers – tags, tattoos, house names</a:t>
            </a:r>
          </a:p>
          <a:p>
            <a:pPr>
              <a:spcBef>
                <a:spcPct val="0"/>
              </a:spcBef>
              <a:buFontTx/>
              <a:buNone/>
            </a:pPr>
            <a:r>
              <a:rPr lang="en-US" altLang="en-US" dirty="0"/>
              <a:t>   Notes on collection, behavior, reproduction</a:t>
            </a:r>
          </a:p>
          <a:p>
            <a:pPr>
              <a:spcBef>
                <a:spcPct val="0"/>
              </a:spcBef>
              <a:buFontTx/>
              <a:buNone/>
            </a:pPr>
            <a:r>
              <a:rPr lang="en-US" altLang="en-US" dirty="0"/>
              <a:t>   Causes of death, museum information</a:t>
            </a:r>
          </a:p>
          <a:p>
            <a:pPr>
              <a:spcBef>
                <a:spcPct val="35000"/>
              </a:spcBef>
              <a:buFont typeface="Wingdings" panose="05000000000000000000" pitchFamily="2" charset="2"/>
              <a:buChar char="v"/>
            </a:pPr>
            <a:r>
              <a:rPr lang="en-US" altLang="en-US" sz="3200" dirty="0"/>
              <a:t>User Defined Fields:</a:t>
            </a:r>
          </a:p>
          <a:p>
            <a:pPr>
              <a:spcBef>
                <a:spcPct val="0"/>
              </a:spcBef>
              <a:buFontTx/>
              <a:buNone/>
            </a:pPr>
            <a:r>
              <a:rPr lang="en-US" altLang="en-US" dirty="0"/>
              <a:t>	Taxonomy, management, research, </a:t>
            </a:r>
            <a:r>
              <a:rPr lang="en-US" altLang="en-US" dirty="0" err="1"/>
              <a:t>etc</a:t>
            </a:r>
            <a:endParaRPr lang="en-GB" dirty="0"/>
          </a:p>
        </p:txBody>
      </p:sp>
      <p:sp>
        <p:nvSpPr>
          <p:cNvPr id="4" name="Rectangle 2"/>
          <p:cNvSpPr>
            <a:spLocks noGrp="1" noChangeArrowheads="1"/>
          </p:cNvSpPr>
          <p:nvPr>
            <p:ph type="title"/>
          </p:nvPr>
        </p:nvSpPr>
        <p:spPr/>
        <p:txBody>
          <a:bodyPr/>
          <a:lstStyle/>
          <a:p>
            <a:pPr algn="ctr"/>
            <a:r>
              <a:rPr lang="en-US" altLang="en-US" sz="4000" dirty="0"/>
              <a:t>Studbook: Contents</a:t>
            </a:r>
            <a:endParaRPr lang="es-ES" altLang="en-US" sz="4000" dirty="0"/>
          </a:p>
        </p:txBody>
      </p:sp>
    </p:spTree>
    <p:extLst>
      <p:ext uri="{BB962C8B-B14F-4D97-AF65-F5344CB8AC3E}">
        <p14:creationId xmlns:p14="http://schemas.microsoft.com/office/powerpoint/2010/main" val="20829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a:p>
        </p:txBody>
      </p:sp>
      <p:sp>
        <p:nvSpPr>
          <p:cNvPr id="4" name="Rectangle 2"/>
          <p:cNvSpPr>
            <a:spLocks noGrp="1" noChangeArrowheads="1"/>
          </p:cNvSpPr>
          <p:nvPr>
            <p:ph type="title"/>
          </p:nvPr>
        </p:nvSpPr>
        <p:spPr/>
        <p:txBody>
          <a:bodyPr/>
          <a:lstStyle/>
          <a:p>
            <a:pPr algn="ctr"/>
            <a:r>
              <a:rPr lang="en-US" altLang="en-US" sz="2800" dirty="0"/>
              <a:t>Studbooks have been kept in Word and Excel and other formats.</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8189913"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10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altLang="en-US" dirty="0"/>
              <a:t>Studbook format:</a:t>
            </a:r>
            <a:endParaRPr lang="en-GB" dirty="0"/>
          </a:p>
        </p:txBody>
      </p:sp>
      <p:sp>
        <p:nvSpPr>
          <p:cNvPr id="3" name="Tijdelijke aanduiding voor inhoud 2"/>
          <p:cNvSpPr>
            <a:spLocks noGrp="1"/>
          </p:cNvSpPr>
          <p:nvPr>
            <p:ph idx="1"/>
          </p:nvPr>
        </p:nvSpPr>
        <p:spPr/>
        <p:txBody>
          <a:bodyPr/>
          <a:lstStyle/>
          <a:p>
            <a:pPr marL="0" indent="0">
              <a:buNone/>
            </a:pPr>
            <a:r>
              <a:rPr lang="en-US" altLang="en-US" dirty="0"/>
              <a:t>There are now almost 1400 studbooks worldwide using the Sparks format.  This allows easier analysis of the data with standard software.</a:t>
            </a:r>
          </a:p>
          <a:p>
            <a:endParaRPr lang="en-GB" dirty="0"/>
          </a:p>
        </p:txBody>
      </p:sp>
    </p:spTree>
    <p:extLst>
      <p:ext uri="{BB962C8B-B14F-4D97-AF65-F5344CB8AC3E}">
        <p14:creationId xmlns:p14="http://schemas.microsoft.com/office/powerpoint/2010/main" val="1958910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altLang="en-US" sz="3600" dirty="0"/>
              <a:t>Studbook Keeper: Tasks</a:t>
            </a:r>
            <a:endParaRPr lang="en-GB" sz="3600" dirty="0"/>
          </a:p>
        </p:txBody>
      </p:sp>
      <p:sp>
        <p:nvSpPr>
          <p:cNvPr id="3" name="Tijdelijke aanduiding voor inhoud 2"/>
          <p:cNvSpPr>
            <a:spLocks noGrp="1"/>
          </p:cNvSpPr>
          <p:nvPr>
            <p:ph idx="1"/>
          </p:nvPr>
        </p:nvSpPr>
        <p:spPr/>
        <p:txBody>
          <a:bodyPr/>
          <a:lstStyle/>
          <a:p>
            <a:pPr>
              <a:buFont typeface="Wingdings" panose="05000000000000000000" pitchFamily="2" charset="2"/>
              <a:buChar char="v"/>
            </a:pPr>
            <a:r>
              <a:rPr lang="en-US" altLang="en-US" dirty="0"/>
              <a:t>Data collection from institutions (all current and historical specimens) </a:t>
            </a:r>
            <a:r>
              <a:rPr lang="en-US" altLang="en-US" sz="2400" dirty="0"/>
              <a:t>	</a:t>
            </a:r>
          </a:p>
          <a:p>
            <a:pPr>
              <a:spcBef>
                <a:spcPct val="35000"/>
              </a:spcBef>
              <a:buFont typeface="Wingdings" panose="05000000000000000000" pitchFamily="2" charset="2"/>
              <a:buChar char="v"/>
            </a:pPr>
            <a:r>
              <a:rPr lang="en-US" altLang="en-US" dirty="0"/>
              <a:t>Data entry into SPARKS </a:t>
            </a:r>
          </a:p>
          <a:p>
            <a:pPr>
              <a:spcBef>
                <a:spcPct val="35000"/>
              </a:spcBef>
              <a:buFont typeface="Wingdings" panose="05000000000000000000" pitchFamily="2" charset="2"/>
              <a:buChar char="v"/>
            </a:pPr>
            <a:r>
              <a:rPr lang="en-US" altLang="en-US" dirty="0"/>
              <a:t>Data assumptions and investigation </a:t>
            </a:r>
            <a:r>
              <a:rPr lang="en-US" altLang="en-US" sz="2400" dirty="0"/>
              <a:t>	</a:t>
            </a:r>
          </a:p>
          <a:p>
            <a:pPr>
              <a:spcBef>
                <a:spcPct val="35000"/>
              </a:spcBef>
              <a:buFont typeface="Wingdings" panose="05000000000000000000" pitchFamily="2" charset="2"/>
              <a:buChar char="v"/>
            </a:pPr>
            <a:r>
              <a:rPr lang="en-US" altLang="en-US" dirty="0"/>
              <a:t>Data validation and reconciliation</a:t>
            </a:r>
          </a:p>
          <a:p>
            <a:pPr>
              <a:spcBef>
                <a:spcPct val="35000"/>
              </a:spcBef>
              <a:buFont typeface="Wingdings" panose="05000000000000000000" pitchFamily="2" charset="2"/>
              <a:buChar char="v"/>
            </a:pPr>
            <a:r>
              <a:rPr lang="en-US" altLang="en-US" dirty="0"/>
              <a:t>Studbook publication and distribution</a:t>
            </a:r>
          </a:p>
          <a:p>
            <a:pPr>
              <a:spcBef>
                <a:spcPct val="35000"/>
              </a:spcBef>
              <a:buFont typeface="Wingdings" panose="05000000000000000000" pitchFamily="2" charset="2"/>
              <a:buChar char="v"/>
            </a:pPr>
            <a:r>
              <a:rPr lang="en-US" altLang="en-US" dirty="0"/>
              <a:t>Updating studbook data</a:t>
            </a:r>
          </a:p>
          <a:p>
            <a:pPr lvl="1">
              <a:spcBef>
                <a:spcPct val="35000"/>
              </a:spcBef>
              <a:buFont typeface="Wingdings" panose="05000000000000000000" pitchFamily="2" charset="2"/>
              <a:buChar char="v"/>
            </a:pPr>
            <a:r>
              <a:rPr lang="en-US" altLang="en-US" sz="3200" i="1" dirty="0">
                <a:solidFill>
                  <a:schemeClr val="tx2"/>
                </a:solidFill>
              </a:rPr>
              <a:t>And repeat every year forever…</a:t>
            </a:r>
            <a:endParaRPr lang="en-GB" dirty="0"/>
          </a:p>
        </p:txBody>
      </p:sp>
      <p:pic>
        <p:nvPicPr>
          <p:cNvPr id="4" name="Picture 4" descr="sy001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838200"/>
            <a:ext cx="1039813" cy="64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4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altLang="en-US" dirty="0"/>
              <a:t>Data Collection Sources</a:t>
            </a:r>
            <a:endParaRPr lang="en-GB" dirty="0"/>
          </a:p>
        </p:txBody>
      </p:sp>
      <p:sp>
        <p:nvSpPr>
          <p:cNvPr id="3" name="Tijdelijke aanduiding voor inhoud 2"/>
          <p:cNvSpPr>
            <a:spLocks noGrp="1"/>
          </p:cNvSpPr>
          <p:nvPr>
            <p:ph idx="1"/>
          </p:nvPr>
        </p:nvSpPr>
        <p:spPr/>
        <p:txBody>
          <a:bodyPr/>
          <a:lstStyle/>
          <a:p>
            <a:pPr>
              <a:buFont typeface="Wingdings" panose="05000000000000000000" pitchFamily="2" charset="2"/>
              <a:buChar char="v"/>
            </a:pPr>
            <a:r>
              <a:rPr lang="en-US" altLang="en-US" dirty="0" smtClean="0"/>
              <a:t>Species360 </a:t>
            </a:r>
            <a:r>
              <a:rPr lang="en-US" altLang="en-US" dirty="0"/>
              <a:t>institutional data – </a:t>
            </a:r>
          </a:p>
          <a:p>
            <a:pPr>
              <a:buFont typeface="Wingdings" panose="05000000000000000000" pitchFamily="2" charset="2"/>
              <a:buNone/>
            </a:pPr>
            <a:r>
              <a:rPr lang="en-US" altLang="en-US" dirty="0"/>
              <a:t>	&gt;3 million animals from 911 institutions in 86 countries</a:t>
            </a:r>
            <a:r>
              <a:rPr lang="en-US" altLang="en-US" sz="2400" dirty="0"/>
              <a:t>	</a:t>
            </a:r>
          </a:p>
          <a:p>
            <a:pPr>
              <a:spcBef>
                <a:spcPct val="35000"/>
              </a:spcBef>
              <a:buFont typeface="Wingdings" panose="05000000000000000000" pitchFamily="2" charset="2"/>
              <a:buChar char="v"/>
            </a:pPr>
            <a:r>
              <a:rPr lang="en-US" altLang="en-US" dirty="0"/>
              <a:t>Pre-existing international studbook</a:t>
            </a:r>
            <a:endParaRPr lang="en-US" altLang="en-US" sz="2400" dirty="0"/>
          </a:p>
          <a:p>
            <a:pPr>
              <a:spcBef>
                <a:spcPct val="35000"/>
              </a:spcBef>
              <a:buFont typeface="Wingdings" panose="05000000000000000000" pitchFamily="2" charset="2"/>
              <a:buChar char="v"/>
            </a:pPr>
            <a:r>
              <a:rPr lang="en-US" altLang="en-US" dirty="0"/>
              <a:t>Data from all holding institutions (current and historical)</a:t>
            </a:r>
            <a:endParaRPr lang="en-US" altLang="en-US" sz="2400" dirty="0"/>
          </a:p>
          <a:p>
            <a:endParaRPr lang="en-GB" dirty="0"/>
          </a:p>
        </p:txBody>
      </p:sp>
    </p:spTree>
    <p:extLst>
      <p:ext uri="{BB962C8B-B14F-4D97-AF65-F5344CB8AC3E}">
        <p14:creationId xmlns:p14="http://schemas.microsoft.com/office/powerpoint/2010/main" val="295983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altLang="en-US" dirty="0"/>
              <a:t>Data Collection Sources</a:t>
            </a:r>
            <a:endParaRPr lang="en-GB" dirty="0"/>
          </a:p>
        </p:txBody>
      </p:sp>
      <p:sp>
        <p:nvSpPr>
          <p:cNvPr id="3" name="Tijdelijke aanduiding voor inhoud 2"/>
          <p:cNvSpPr>
            <a:spLocks noGrp="1"/>
          </p:cNvSpPr>
          <p:nvPr>
            <p:ph idx="1"/>
          </p:nvPr>
        </p:nvSpPr>
        <p:spPr/>
        <p:txBody>
          <a:bodyPr/>
          <a:lstStyle/>
          <a:p>
            <a:pPr>
              <a:spcBef>
                <a:spcPct val="35000"/>
              </a:spcBef>
              <a:buFont typeface="Wingdings" panose="05000000000000000000" pitchFamily="2" charset="2"/>
              <a:buChar char="v"/>
            </a:pPr>
            <a:r>
              <a:rPr lang="en-US" altLang="en-US" dirty="0"/>
              <a:t>ARKS Taxon and Specimen Reports from individual zoos</a:t>
            </a:r>
          </a:p>
          <a:p>
            <a:pPr>
              <a:spcBef>
                <a:spcPct val="35000"/>
              </a:spcBef>
              <a:buFont typeface="Wingdings" panose="05000000000000000000" pitchFamily="2" charset="2"/>
              <a:buChar char="v"/>
            </a:pPr>
            <a:r>
              <a:rPr lang="en-US" altLang="en-US" dirty="0"/>
              <a:t>Other possibilities: Keeper notes and memories, museum records, newspaper articles with pictures of new arrivals or cute baby animals</a:t>
            </a:r>
          </a:p>
          <a:p>
            <a:pPr>
              <a:spcBef>
                <a:spcPct val="35000"/>
              </a:spcBef>
              <a:buFont typeface="Wingdings" panose="05000000000000000000" pitchFamily="2" charset="2"/>
              <a:buChar char="v"/>
            </a:pPr>
            <a:r>
              <a:rPr lang="en-US" altLang="en-US" dirty="0"/>
              <a:t>Soon: ZIMS- integrated database (animal records, veterinary records, studbooks)</a:t>
            </a:r>
          </a:p>
        </p:txBody>
      </p:sp>
    </p:spTree>
    <p:extLst>
      <p:ext uri="{BB962C8B-B14F-4D97-AF65-F5344CB8AC3E}">
        <p14:creationId xmlns:p14="http://schemas.microsoft.com/office/powerpoint/2010/main" val="148793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1263105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altLang="en-US" dirty="0"/>
              <a:t>Data Entry </a:t>
            </a:r>
            <a:endParaRPr lang="en-GB" dirty="0"/>
          </a:p>
        </p:txBody>
      </p:sp>
      <p:sp>
        <p:nvSpPr>
          <p:cNvPr id="3" name="Tijdelijke aanduiding voor inhoud 2"/>
          <p:cNvSpPr>
            <a:spLocks noGrp="1"/>
          </p:cNvSpPr>
          <p:nvPr>
            <p:ph idx="1"/>
          </p:nvPr>
        </p:nvSpPr>
        <p:spPr/>
        <p:txBody>
          <a:bodyPr>
            <a:normAutofit fontScale="92500"/>
          </a:bodyPr>
          <a:lstStyle/>
          <a:p>
            <a:pPr>
              <a:buFont typeface="Wingdings" panose="05000000000000000000" pitchFamily="2" charset="2"/>
              <a:buChar char="v"/>
            </a:pPr>
            <a:r>
              <a:rPr lang="en-US" altLang="en-US" dirty="0" smtClean="0"/>
              <a:t>Species360 </a:t>
            </a:r>
            <a:r>
              <a:rPr lang="en-US" altLang="en-US" dirty="0"/>
              <a:t>compilation of available data</a:t>
            </a:r>
          </a:p>
          <a:p>
            <a:pPr>
              <a:buFont typeface="Wingdings" panose="05000000000000000000" pitchFamily="2" charset="2"/>
              <a:buChar char="v"/>
            </a:pPr>
            <a:r>
              <a:rPr lang="en-US" altLang="en-US" dirty="0"/>
              <a:t>Careful hand entry of additional information </a:t>
            </a:r>
          </a:p>
          <a:p>
            <a:pPr>
              <a:buFont typeface="Wingdings" panose="05000000000000000000" pitchFamily="2" charset="2"/>
              <a:buChar char="v"/>
            </a:pPr>
            <a:r>
              <a:rPr lang="en-US" altLang="en-US" dirty="0"/>
              <a:t>Standardization                                      </a:t>
            </a:r>
            <a:br>
              <a:rPr lang="en-US" altLang="en-US" dirty="0"/>
            </a:br>
            <a:r>
              <a:rPr lang="en-US" altLang="en-US" dirty="0" smtClean="0"/>
              <a:t>(Species360 </a:t>
            </a:r>
            <a:r>
              <a:rPr lang="en-US" altLang="en-US" dirty="0"/>
              <a:t>mnemonics, guidelines for data entry)</a:t>
            </a:r>
          </a:p>
          <a:p>
            <a:pPr>
              <a:spcBef>
                <a:spcPct val="35000"/>
              </a:spcBef>
              <a:buFont typeface="Wingdings" panose="05000000000000000000" pitchFamily="2" charset="2"/>
              <a:buChar char="v"/>
            </a:pPr>
            <a:r>
              <a:rPr lang="en-US" altLang="en-US" dirty="0"/>
              <a:t>Look for links between “pieces” of specimens   (importance of unique identifiers)</a:t>
            </a:r>
          </a:p>
          <a:p>
            <a:pPr>
              <a:spcBef>
                <a:spcPct val="35000"/>
              </a:spcBef>
              <a:buFont typeface="Wingdings" panose="05000000000000000000" pitchFamily="2" charset="2"/>
              <a:buChar char="v"/>
            </a:pPr>
            <a:r>
              <a:rPr lang="en-US" altLang="en-US" dirty="0"/>
              <a:t>Date estimation (time period, mid-points)</a:t>
            </a:r>
          </a:p>
          <a:p>
            <a:pPr>
              <a:spcBef>
                <a:spcPct val="35000"/>
              </a:spcBef>
              <a:buFont typeface="Wingdings" panose="05000000000000000000" pitchFamily="2" charset="2"/>
              <a:buChar char="v"/>
            </a:pPr>
            <a:r>
              <a:rPr lang="en-US" altLang="en-US" dirty="0"/>
              <a:t>Document all assumptions</a:t>
            </a:r>
          </a:p>
          <a:p>
            <a:pPr>
              <a:spcBef>
                <a:spcPct val="35000"/>
              </a:spcBef>
              <a:buFont typeface="Wingdings" panose="05000000000000000000" pitchFamily="2" charset="2"/>
              <a:buChar char="v"/>
            </a:pPr>
            <a:r>
              <a:rPr lang="en-US" altLang="en-US" dirty="0"/>
              <a:t>Assign permanent studbook numbers</a:t>
            </a:r>
          </a:p>
        </p:txBody>
      </p:sp>
    </p:spTree>
    <p:extLst>
      <p:ext uri="{BB962C8B-B14F-4D97-AF65-F5344CB8AC3E}">
        <p14:creationId xmlns:p14="http://schemas.microsoft.com/office/powerpoint/2010/main" val="3690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Text Box 6"/>
          <p:cNvSpPr txBox="1">
            <a:spLocks noChangeArrowheads="1"/>
          </p:cNvSpPr>
          <p:nvPr/>
        </p:nvSpPr>
        <p:spPr bwMode="auto">
          <a:xfrm>
            <a:off x="685800" y="381000"/>
            <a:ext cx="822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smtClean="0">
                <a:latin typeface="Arial" panose="020B0604020202020204" pitchFamily="34" charset="0"/>
              </a:rPr>
              <a:t>Species360 </a:t>
            </a:r>
            <a:r>
              <a:rPr lang="en-US" altLang="en-US" b="1" dirty="0">
                <a:latin typeface="Arial" panose="020B0604020202020204" pitchFamily="34" charset="0"/>
              </a:rPr>
              <a:t>S</a:t>
            </a:r>
            <a:r>
              <a:rPr lang="en-US" altLang="en-US" dirty="0">
                <a:latin typeface="Arial" panose="020B0604020202020204" pitchFamily="34" charset="0"/>
              </a:rPr>
              <a:t>ingle </a:t>
            </a:r>
            <a:r>
              <a:rPr lang="en-US" altLang="en-US" b="1" dirty="0">
                <a:latin typeface="Arial" panose="020B0604020202020204" pitchFamily="34" charset="0"/>
              </a:rPr>
              <a:t>P</a:t>
            </a:r>
            <a:r>
              <a:rPr lang="en-US" altLang="en-US" dirty="0">
                <a:latin typeface="Arial" panose="020B0604020202020204" pitchFamily="34" charset="0"/>
              </a:rPr>
              <a:t>opulation </a:t>
            </a:r>
            <a:r>
              <a:rPr lang="en-US" altLang="en-US" b="1" dirty="0">
                <a:latin typeface="Arial" panose="020B0604020202020204" pitchFamily="34" charset="0"/>
              </a:rPr>
              <a:t>A</a:t>
            </a:r>
            <a:r>
              <a:rPr lang="en-US" altLang="en-US" dirty="0">
                <a:latin typeface="Arial" panose="020B0604020202020204" pitchFamily="34" charset="0"/>
              </a:rPr>
              <a:t>nalysis &amp; </a:t>
            </a:r>
            <a:r>
              <a:rPr lang="en-US" altLang="en-US" b="1" dirty="0">
                <a:latin typeface="Arial" panose="020B0604020202020204" pitchFamily="34" charset="0"/>
              </a:rPr>
              <a:t>R</a:t>
            </a:r>
            <a:r>
              <a:rPr lang="en-US" altLang="en-US" dirty="0">
                <a:latin typeface="Arial" panose="020B0604020202020204" pitchFamily="34" charset="0"/>
              </a:rPr>
              <a:t>ecord </a:t>
            </a:r>
            <a:r>
              <a:rPr lang="en-US" altLang="en-US" b="1" dirty="0">
                <a:latin typeface="Arial" panose="020B0604020202020204" pitchFamily="34" charset="0"/>
              </a:rPr>
              <a:t>K</a:t>
            </a:r>
            <a:r>
              <a:rPr lang="en-US" altLang="en-US" dirty="0">
                <a:latin typeface="Arial" panose="020B0604020202020204" pitchFamily="34" charset="0"/>
              </a:rPr>
              <a:t>eeping </a:t>
            </a:r>
            <a:r>
              <a:rPr lang="en-US" altLang="en-US" b="1" dirty="0">
                <a:latin typeface="Arial" panose="020B0604020202020204" pitchFamily="34" charset="0"/>
              </a:rPr>
              <a:t>S</a:t>
            </a:r>
            <a:r>
              <a:rPr lang="en-US" altLang="en-US" dirty="0">
                <a:latin typeface="Arial" panose="020B0604020202020204" pitchFamily="34" charset="0"/>
              </a:rPr>
              <a:t>ystem</a:t>
            </a:r>
            <a:endParaRPr lang="en-US" altLang="en-US" b="1" dirty="0">
              <a:latin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742682"/>
            <a:ext cx="8229600"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810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175" y="149426"/>
            <a:ext cx="5697448" cy="568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97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88" y="243603"/>
            <a:ext cx="5545429" cy="558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849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844" y="365126"/>
            <a:ext cx="5968083" cy="550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84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394" y="253284"/>
            <a:ext cx="5482107" cy="554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58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510" y="365126"/>
            <a:ext cx="5137597" cy="544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17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lstStyle/>
          <a:p>
            <a:endParaRPr lang="en-GB"/>
          </a:p>
        </p:txBody>
      </p:sp>
      <p:sp>
        <p:nvSpPr>
          <p:cNvPr id="4"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dirty="0" smtClean="0"/>
              <a:t>Contact Species360 Support</a:t>
            </a:r>
          </a:p>
          <a:p>
            <a:pPr algn="ctr">
              <a:buFontTx/>
              <a:buNone/>
            </a:pPr>
            <a:endParaRPr lang="en-US" altLang="en-US" dirty="0" smtClean="0"/>
          </a:p>
          <a:p>
            <a:pPr algn="ctr">
              <a:buFontTx/>
              <a:buNone/>
            </a:pPr>
            <a:r>
              <a:rPr lang="en-US" altLang="en-US" dirty="0" smtClean="0"/>
              <a:t>International Species Information System</a:t>
            </a:r>
          </a:p>
          <a:p>
            <a:pPr algn="ctr">
              <a:buFontTx/>
              <a:buNone/>
            </a:pPr>
            <a:endParaRPr lang="en-US" altLang="en-US" dirty="0" smtClean="0"/>
          </a:p>
          <a:p>
            <a:pPr algn="ctr">
              <a:buFontTx/>
              <a:buNone/>
            </a:pPr>
            <a:r>
              <a:rPr lang="en-US" altLang="en-US" dirty="0" smtClean="0">
                <a:hlinkClick r:id="rId2"/>
              </a:rPr>
              <a:t>support@Species360.org</a:t>
            </a:r>
            <a:r>
              <a:rPr lang="en-US" altLang="en-US" dirty="0" smtClean="0"/>
              <a:t>  </a:t>
            </a:r>
            <a:endParaRPr lang="en-US" altLang="en-US" dirty="0"/>
          </a:p>
        </p:txBody>
      </p:sp>
    </p:spTree>
    <p:extLst>
      <p:ext uri="{BB962C8B-B14F-4D97-AF65-F5344CB8AC3E}">
        <p14:creationId xmlns:p14="http://schemas.microsoft.com/office/powerpoint/2010/main" val="4272166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altLang="en-US" dirty="0"/>
              <a:t>Studbook: Species Database</a:t>
            </a:r>
            <a:endParaRPr lang="en-GB" dirty="0"/>
          </a:p>
        </p:txBody>
      </p:sp>
      <p:sp>
        <p:nvSpPr>
          <p:cNvPr id="3" name="Tijdelijke aanduiding voor inhoud 2"/>
          <p:cNvSpPr>
            <a:spLocks noGrp="1"/>
          </p:cNvSpPr>
          <p:nvPr>
            <p:ph idx="1"/>
          </p:nvPr>
        </p:nvSpPr>
        <p:spPr/>
        <p:txBody>
          <a:bodyPr/>
          <a:lstStyle/>
          <a:p>
            <a:endParaRPr lang="en-GB"/>
          </a:p>
        </p:txBody>
      </p:sp>
      <p:sp>
        <p:nvSpPr>
          <p:cNvPr id="4" name="Rectangle 29"/>
          <p:cNvSpPr>
            <a:spLocks noChangeArrowheads="1"/>
          </p:cNvSpPr>
          <p:nvPr/>
        </p:nvSpPr>
        <p:spPr bwMode="auto">
          <a:xfrm>
            <a:off x="533400" y="2286000"/>
            <a:ext cx="3429000" cy="281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AutoShape 30"/>
          <p:cNvSpPr>
            <a:spLocks noChangeArrowheads="1"/>
          </p:cNvSpPr>
          <p:nvPr/>
        </p:nvSpPr>
        <p:spPr bwMode="auto">
          <a:xfrm>
            <a:off x="381000" y="1981200"/>
            <a:ext cx="3733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23" descr="Atelopus spumari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505200"/>
            <a:ext cx="1600200" cy="10366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2" descr="112079"/>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l="6252" t="12564" r="2000" b="9377"/>
          <a:stretch>
            <a:fillRect/>
          </a:stretch>
        </p:blipFill>
        <p:spPr bwMode="auto">
          <a:xfrm>
            <a:off x="1600200" y="2362200"/>
            <a:ext cx="1676400" cy="95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4" descr="Asian Fairy Bluebird mal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3505200"/>
            <a:ext cx="1042988" cy="1447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1"/>
          <p:cNvSpPr>
            <a:spLocks noChangeArrowheads="1"/>
          </p:cNvSpPr>
          <p:nvPr/>
        </p:nvSpPr>
        <p:spPr bwMode="auto">
          <a:xfrm>
            <a:off x="4648200" y="2514600"/>
            <a:ext cx="12954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32"/>
          <p:cNvSpPr>
            <a:spLocks noChangeArrowheads="1"/>
          </p:cNvSpPr>
          <p:nvPr/>
        </p:nvSpPr>
        <p:spPr bwMode="auto">
          <a:xfrm>
            <a:off x="4572000" y="2286000"/>
            <a:ext cx="1447800" cy="228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r="5948"/>
          <a:stretch>
            <a:fillRect/>
          </a:stretch>
        </p:blipFill>
        <p:spPr bwMode="auto">
          <a:xfrm>
            <a:off x="4800600" y="2743200"/>
            <a:ext cx="1046163" cy="1447800"/>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3"/>
          <p:cNvSpPr>
            <a:spLocks noChangeArrowheads="1"/>
          </p:cNvSpPr>
          <p:nvPr/>
        </p:nvSpPr>
        <p:spPr bwMode="auto">
          <a:xfrm>
            <a:off x="6629400" y="2133600"/>
            <a:ext cx="12954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35"/>
          <p:cNvSpPr>
            <a:spLocks noChangeArrowheads="1"/>
          </p:cNvSpPr>
          <p:nvPr/>
        </p:nvSpPr>
        <p:spPr bwMode="auto">
          <a:xfrm>
            <a:off x="6553200" y="1905000"/>
            <a:ext cx="1447800" cy="228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26"/>
          <p:cNvPicPr>
            <a:picLocks noChangeAspect="1" noChangeArrowheads="1"/>
          </p:cNvPicPr>
          <p:nvPr/>
        </p:nvPicPr>
        <p:blipFill>
          <a:blip r:embed="rId7" cstate="print">
            <a:lum bright="-6000"/>
            <a:extLst>
              <a:ext uri="{28A0092B-C50C-407E-A947-70E740481C1C}">
                <a14:useLocalDpi xmlns:a14="http://schemas.microsoft.com/office/drawing/2010/main" val="0"/>
              </a:ext>
            </a:extLst>
          </a:blip>
          <a:srcRect/>
          <a:stretch>
            <a:fillRect/>
          </a:stretch>
        </p:blipFill>
        <p:spPr bwMode="auto">
          <a:xfrm>
            <a:off x="6691313" y="2286000"/>
            <a:ext cx="1125537" cy="13716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34"/>
          <p:cNvSpPr>
            <a:spLocks noChangeArrowheads="1"/>
          </p:cNvSpPr>
          <p:nvPr/>
        </p:nvSpPr>
        <p:spPr bwMode="auto">
          <a:xfrm>
            <a:off x="6096000" y="4191000"/>
            <a:ext cx="14478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36"/>
          <p:cNvSpPr>
            <a:spLocks noChangeArrowheads="1"/>
          </p:cNvSpPr>
          <p:nvPr/>
        </p:nvSpPr>
        <p:spPr bwMode="auto">
          <a:xfrm>
            <a:off x="6019800" y="3962400"/>
            <a:ext cx="1600200" cy="228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25"/>
          <p:cNvPicPr>
            <a:picLocks noChangeAspect="1" noChangeArrowheads="1"/>
          </p:cNvPicPr>
          <p:nvPr/>
        </p:nvPicPr>
        <p:blipFill>
          <a:blip r:embed="rId8">
            <a:extLst>
              <a:ext uri="{28A0092B-C50C-407E-A947-70E740481C1C}">
                <a14:useLocalDpi xmlns:a14="http://schemas.microsoft.com/office/drawing/2010/main" val="0"/>
              </a:ext>
            </a:extLst>
          </a:blip>
          <a:srcRect r="3896" b="4382"/>
          <a:stretch>
            <a:fillRect/>
          </a:stretch>
        </p:blipFill>
        <p:spPr bwMode="auto">
          <a:xfrm>
            <a:off x="6172200" y="4267200"/>
            <a:ext cx="1295400" cy="10509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4"/>
          <p:cNvSpPr txBox="1">
            <a:spLocks noChangeArrowheads="1"/>
          </p:cNvSpPr>
          <p:nvPr/>
        </p:nvSpPr>
        <p:spPr bwMode="auto">
          <a:xfrm>
            <a:off x="457200" y="5410200"/>
            <a:ext cx="3886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Institutional Records:</a:t>
            </a:r>
          </a:p>
          <a:p>
            <a:pPr>
              <a:spcBef>
                <a:spcPct val="25000"/>
              </a:spcBef>
            </a:pPr>
            <a:r>
              <a:rPr lang="en-US" altLang="en-US" sz="2000" dirty="0"/>
              <a:t>One Facility, Many Species</a:t>
            </a:r>
            <a:endParaRPr lang="es-ES" altLang="en-US" sz="2000" i="1" dirty="0"/>
          </a:p>
        </p:txBody>
      </p:sp>
      <p:sp>
        <p:nvSpPr>
          <p:cNvPr id="19" name="Text Box 21"/>
          <p:cNvSpPr txBox="1">
            <a:spLocks noChangeArrowheads="1"/>
          </p:cNvSpPr>
          <p:nvPr/>
        </p:nvSpPr>
        <p:spPr bwMode="auto">
          <a:xfrm>
            <a:off x="4728156" y="978180"/>
            <a:ext cx="3886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Studbooks:</a:t>
            </a:r>
          </a:p>
          <a:p>
            <a:pPr>
              <a:spcBef>
                <a:spcPct val="25000"/>
              </a:spcBef>
            </a:pPr>
            <a:r>
              <a:rPr lang="en-US" altLang="en-US" sz="2000" dirty="0"/>
              <a:t>One Species, Many Facilities</a:t>
            </a:r>
            <a:endParaRPr lang="es-ES" altLang="en-US" sz="2000" i="1" dirty="0"/>
          </a:p>
        </p:txBody>
      </p:sp>
    </p:spTree>
    <p:extLst>
      <p:ext uri="{BB962C8B-B14F-4D97-AF65-F5344CB8AC3E}">
        <p14:creationId xmlns:p14="http://schemas.microsoft.com/office/powerpoint/2010/main" val="35681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a:p>
        </p:txBody>
      </p:sp>
      <p:sp>
        <p:nvSpPr>
          <p:cNvPr id="4" name="Rectangle 2"/>
          <p:cNvSpPr>
            <a:spLocks noGrp="1" noChangeArrowheads="1"/>
          </p:cNvSpPr>
          <p:nvPr>
            <p:ph type="title"/>
          </p:nvPr>
        </p:nvSpPr>
        <p:spPr/>
        <p:txBody>
          <a:bodyPr/>
          <a:lstStyle/>
          <a:p>
            <a:pPr algn="ctr"/>
            <a:r>
              <a:rPr lang="en-US" altLang="en-US" dirty="0"/>
              <a:t>Why have studbooks ?</a:t>
            </a:r>
          </a:p>
        </p:txBody>
      </p:sp>
      <p:sp>
        <p:nvSpPr>
          <p:cNvPr id="5" name="Rectangle 3"/>
          <p:cNvSpPr txBox="1">
            <a:spLocks noChangeArrowheads="1"/>
          </p:cNvSpPr>
          <p:nvPr/>
        </p:nvSpPr>
        <p:spPr>
          <a:xfrm>
            <a:off x="912813" y="1905000"/>
            <a:ext cx="7392987" cy="419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en-US" altLang="en-US" smtClean="0"/>
          </a:p>
          <a:p>
            <a:pPr>
              <a:buFont typeface="Wingdings" panose="05000000000000000000" pitchFamily="2" charset="2"/>
              <a:buNone/>
            </a:pPr>
            <a:r>
              <a:rPr lang="en-US" altLang="en-US" smtClean="0"/>
              <a:t>Zoos have data for their animals, isn’t that enough information?</a:t>
            </a:r>
          </a:p>
          <a:p>
            <a:pPr>
              <a:buFont typeface="Wingdings" panose="05000000000000000000" pitchFamily="2" charset="2"/>
              <a:buNone/>
            </a:pPr>
            <a:endParaRPr lang="en-US" alt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372" y="3141372"/>
            <a:ext cx="4191000" cy="251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88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a:p>
        </p:txBody>
      </p:sp>
      <p:sp>
        <p:nvSpPr>
          <p:cNvPr id="4" name="Rectangle 2"/>
          <p:cNvSpPr txBox="1">
            <a:spLocks noChangeArrowheads="1"/>
          </p:cNvSpPr>
          <p:nvPr/>
        </p:nvSpPr>
        <p:spPr>
          <a:xfrm>
            <a:off x="892175" y="0"/>
            <a:ext cx="8162925" cy="1311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altLang="en-US" sz="4000" dirty="0" smtClean="0"/>
              <a:t>Studbook: Benefits</a:t>
            </a:r>
            <a:br>
              <a:rPr lang="en-US" altLang="en-US" sz="4000" dirty="0" smtClean="0"/>
            </a:br>
            <a:r>
              <a:rPr lang="en-US" altLang="en-US" sz="4000" dirty="0" smtClean="0"/>
              <a:t> </a:t>
            </a:r>
            <a:r>
              <a:rPr lang="en-US" altLang="en-US" sz="3200" dirty="0" smtClean="0"/>
              <a:t>Data is easily available to all zoos</a:t>
            </a:r>
            <a:endParaRPr lang="es-ES" altLang="en-US" sz="32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75" y="1248178"/>
            <a:ext cx="7937500" cy="472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4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a:p>
        </p:txBody>
      </p:sp>
      <p:sp>
        <p:nvSpPr>
          <p:cNvPr id="4" name="Rectangle 2"/>
          <p:cNvSpPr>
            <a:spLocks noGrp="1" noChangeArrowheads="1"/>
          </p:cNvSpPr>
          <p:nvPr>
            <p:ph type="title"/>
          </p:nvPr>
        </p:nvSpPr>
        <p:spPr/>
        <p:txBody>
          <a:bodyPr/>
          <a:lstStyle/>
          <a:p>
            <a:pPr algn="ctr"/>
            <a:r>
              <a:rPr lang="en-US" altLang="en-US" sz="4000" dirty="0"/>
              <a:t>Studbook: Benefits</a:t>
            </a:r>
            <a:r>
              <a:rPr lang="en-US" altLang="en-US" dirty="0"/>
              <a:t/>
            </a:r>
            <a:br>
              <a:rPr lang="en-US" altLang="en-US" dirty="0"/>
            </a:br>
            <a:r>
              <a:rPr lang="en-US" altLang="en-US" dirty="0"/>
              <a:t> </a:t>
            </a:r>
            <a:r>
              <a:rPr lang="en-US" altLang="en-US" sz="3200" dirty="0">
                <a:solidFill>
                  <a:schemeClr val="tx1"/>
                </a:solidFill>
              </a:rPr>
              <a:t>Data is easily available to all zoos</a:t>
            </a:r>
            <a:endParaRPr lang="es-ES" altLang="en-US" sz="3200" dirty="0">
              <a:solidFill>
                <a:schemeClr val="tx1"/>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01364"/>
            <a:ext cx="7680638" cy="427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0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a:p>
        </p:txBody>
      </p:sp>
      <p:sp>
        <p:nvSpPr>
          <p:cNvPr id="4" name="Rectangle 2"/>
          <p:cNvSpPr>
            <a:spLocks noGrp="1" noChangeArrowheads="1"/>
          </p:cNvSpPr>
          <p:nvPr>
            <p:ph type="title"/>
          </p:nvPr>
        </p:nvSpPr>
        <p:spPr/>
        <p:txBody>
          <a:bodyPr>
            <a:normAutofit/>
          </a:bodyPr>
          <a:lstStyle/>
          <a:p>
            <a:pPr algn="ctr"/>
            <a:r>
              <a:rPr lang="en-US" altLang="en-US" dirty="0"/>
              <a:t>Studbook: Benefits</a:t>
            </a:r>
            <a:br>
              <a:rPr lang="en-US" altLang="en-US" dirty="0"/>
            </a:br>
            <a:r>
              <a:rPr lang="en-US" altLang="en-US" dirty="0"/>
              <a:t> </a:t>
            </a:r>
            <a:r>
              <a:rPr lang="en-US" altLang="en-US" sz="3200" dirty="0">
                <a:solidFill>
                  <a:schemeClr val="tx1"/>
                </a:solidFill>
              </a:rPr>
              <a:t>Allows data to be sorted and filtered</a:t>
            </a:r>
            <a:endParaRPr lang="es-ES" altLang="en-US" sz="3200" dirty="0">
              <a:solidFill>
                <a:schemeClr val="tx1"/>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40" y="1497506"/>
            <a:ext cx="7029719" cy="420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81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en-GB"/>
          </a:p>
        </p:txBody>
      </p:sp>
      <p:sp>
        <p:nvSpPr>
          <p:cNvPr id="4" name="Rectangle 2"/>
          <p:cNvSpPr>
            <a:spLocks noGrp="1" noChangeArrowheads="1"/>
          </p:cNvSpPr>
          <p:nvPr>
            <p:ph type="title"/>
          </p:nvPr>
        </p:nvSpPr>
        <p:spPr/>
        <p:txBody>
          <a:bodyPr>
            <a:normAutofit fontScale="90000"/>
          </a:bodyPr>
          <a:lstStyle/>
          <a:p>
            <a:pPr algn="ctr"/>
            <a:r>
              <a:rPr lang="en-US" altLang="en-US" sz="4000" dirty="0"/>
              <a:t>Studbook: Benefits</a:t>
            </a:r>
            <a:br>
              <a:rPr lang="en-US" altLang="en-US" sz="4000" dirty="0"/>
            </a:br>
            <a:r>
              <a:rPr lang="en-US" altLang="en-US" sz="4000" dirty="0"/>
              <a:t> </a:t>
            </a:r>
            <a:r>
              <a:rPr lang="en-US" altLang="en-US" sz="2800" dirty="0"/>
              <a:t>Collected data allows population-level analysis, with adequate sample sizes</a:t>
            </a:r>
            <a:endParaRPr lang="es-ES" altLang="en-US" sz="2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538" y="2206580"/>
            <a:ext cx="6400800" cy="339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4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spcBef>
                <a:spcPct val="35000"/>
              </a:spcBef>
              <a:buFont typeface="Wingdings" panose="05000000000000000000" pitchFamily="2" charset="2"/>
              <a:buNone/>
            </a:pPr>
            <a:r>
              <a:rPr lang="en-US" altLang="en-US" dirty="0"/>
              <a:t>The giraffe studbook keeper noticed that male giraffes were dying from blocked urethras and burst bladders.  No single zoo had more than one death, but more than 20 males had died.</a:t>
            </a:r>
          </a:p>
          <a:p>
            <a:pPr>
              <a:spcBef>
                <a:spcPct val="35000"/>
              </a:spcBef>
              <a:buFont typeface="Wingdings" panose="05000000000000000000" pitchFamily="2" charset="2"/>
              <a:buNone/>
            </a:pPr>
            <a:r>
              <a:rPr lang="en-US" altLang="en-US" dirty="0"/>
              <a:t>There is now a research </a:t>
            </a:r>
            <a:r>
              <a:rPr lang="en-US" altLang="en-US" dirty="0" err="1"/>
              <a:t>programme</a:t>
            </a:r>
            <a:r>
              <a:rPr lang="en-US" altLang="en-US" dirty="0"/>
              <a:t> investigating diets and other possible causes of this major cause of death for male giraffe.</a:t>
            </a:r>
          </a:p>
          <a:p>
            <a:pPr>
              <a:spcBef>
                <a:spcPct val="35000"/>
              </a:spcBef>
              <a:buFont typeface="Wingdings" panose="05000000000000000000" pitchFamily="2" charset="2"/>
              <a:buNone/>
            </a:pPr>
            <a:r>
              <a:rPr lang="en-US" altLang="en-US" dirty="0"/>
              <a:t>Studbook keepers can notice trends that single institutions cannot.</a:t>
            </a:r>
          </a:p>
          <a:p>
            <a:endParaRPr lang="en-GB" dirty="0"/>
          </a:p>
        </p:txBody>
      </p:sp>
      <p:sp>
        <p:nvSpPr>
          <p:cNvPr id="4" name="Rectangle 2"/>
          <p:cNvSpPr>
            <a:spLocks noGrp="1" noChangeArrowheads="1"/>
          </p:cNvSpPr>
          <p:nvPr>
            <p:ph type="title"/>
          </p:nvPr>
        </p:nvSpPr>
        <p:spPr/>
        <p:txBody>
          <a:bodyPr>
            <a:normAutofit fontScale="90000"/>
          </a:bodyPr>
          <a:lstStyle/>
          <a:p>
            <a:pPr algn="ctr"/>
            <a:r>
              <a:rPr lang="en-US" altLang="en-US" sz="4000" dirty="0"/>
              <a:t>Studbook: Benefits</a:t>
            </a:r>
            <a:br>
              <a:rPr lang="en-US" altLang="en-US" sz="4000" dirty="0"/>
            </a:br>
            <a:r>
              <a:rPr lang="en-US" altLang="en-US" sz="4000" dirty="0"/>
              <a:t> </a:t>
            </a:r>
            <a:r>
              <a:rPr lang="en-US" altLang="en-US" sz="2800" dirty="0"/>
              <a:t>Can detect population trends related to husbandry and animal health</a:t>
            </a:r>
            <a:endParaRPr lang="es-ES" altLang="en-US" sz="2800" dirty="0"/>
          </a:p>
        </p:txBody>
      </p:sp>
    </p:spTree>
    <p:extLst>
      <p:ext uri="{BB962C8B-B14F-4D97-AF65-F5344CB8AC3E}">
        <p14:creationId xmlns:p14="http://schemas.microsoft.com/office/powerpoint/2010/main" val="279512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3001</Modul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8E11B1-49D5-4E23-85A2-C9008D541224}"/>
</file>

<file path=customXml/itemProps2.xml><?xml version="1.0" encoding="utf-8"?>
<ds:datastoreItem xmlns:ds="http://schemas.openxmlformats.org/officeDocument/2006/customXml" ds:itemID="{87EA4E04-AEB8-41E0-B1EF-864CD6BDA05F}"/>
</file>

<file path=customXml/itemProps3.xml><?xml version="1.0" encoding="utf-8"?>
<ds:datastoreItem xmlns:ds="http://schemas.openxmlformats.org/officeDocument/2006/customXml" ds:itemID="{144D501B-341C-45F6-8FC3-B873F30A6960}"/>
</file>

<file path=docProps/app.xml><?xml version="1.0" encoding="utf-8"?>
<Properties xmlns="http://schemas.openxmlformats.org/officeDocument/2006/extended-properties" xmlns:vt="http://schemas.openxmlformats.org/officeDocument/2006/docPropsVTypes">
  <Template/>
  <TotalTime>354</TotalTime>
  <Words>288</Words>
  <Application>Microsoft Office PowerPoint</Application>
  <PresentationFormat>On-screen Show (4:3)</PresentationFormat>
  <Paragraphs>82</Paragraphs>
  <Slides>27</Slides>
  <Notes>1</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27</vt:i4>
      </vt:variant>
    </vt:vector>
  </HeadingPairs>
  <TitlesOfParts>
    <vt:vector size="46" baseType="lpstr">
      <vt:lpstr>Arial</vt:lpstr>
      <vt:lpstr>Calibri</vt:lpstr>
      <vt:lpstr>Wingdings</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Studbook Databases</vt:lpstr>
      <vt:lpstr>ZIMS Updates!</vt:lpstr>
      <vt:lpstr>Studbook: Species Database</vt:lpstr>
      <vt:lpstr>Why have studbooks ?</vt:lpstr>
      <vt:lpstr>PowerPoint Presentation</vt:lpstr>
      <vt:lpstr>Studbook: Benefits  Data is easily available to all zoos</vt:lpstr>
      <vt:lpstr>Studbook: Benefits  Allows data to be sorted and filtered</vt:lpstr>
      <vt:lpstr>Studbook: Benefits  Collected data allows population-level analysis, with adequate sample sizes</vt:lpstr>
      <vt:lpstr>Studbook: Benefits  Can detect population trends related to husbandry and animal health</vt:lpstr>
      <vt:lpstr>Studbook: Benefits  Can analyze demographic rates</vt:lpstr>
      <vt:lpstr>PowerPoint Presentation</vt:lpstr>
      <vt:lpstr>PowerPoint Presentation</vt:lpstr>
      <vt:lpstr>Studbook: Benefits Necessary for genetic management</vt:lpstr>
      <vt:lpstr>Studbook: Contents</vt:lpstr>
      <vt:lpstr>Studbooks have been kept in Word and Excel and other formats.</vt:lpstr>
      <vt:lpstr>Studbook format:</vt:lpstr>
      <vt:lpstr>Studbook Keeper: Tasks</vt:lpstr>
      <vt:lpstr>Data Collection Sources</vt:lpstr>
      <vt:lpstr>Data Collection Sources</vt:lpstr>
      <vt:lpstr>Data Entry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15</cp:revision>
  <dcterms:created xsi:type="dcterms:W3CDTF">2016-07-26T18:48:10Z</dcterms:created>
  <dcterms:modified xsi:type="dcterms:W3CDTF">2018-11-12T19:29:15Z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142700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false</vt:bool>
  </property>
  <property fmtid="{D5CDD505-2E9C-101B-9397-08002B2CF9AE}" pid="6" name="Metrics URL">
    <vt:lpwstr/>
  </property>
  <property fmtid="{D5CDD505-2E9C-101B-9397-08002B2CF9AE}" pid="7" name="Tracking URL">
    <vt:lpwstr/>
  </property>
  <property fmtid="{D5CDD505-2E9C-101B-9397-08002B2CF9AE}" pid="8" name="Updated on?">
    <vt:lpwstr>2018-07-03T22:16:18+00:00</vt:lpwstr>
  </property>
</Properties>
</file>