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75"/>
  </p:notesMasterIdLst>
  <p:sldIdLst>
    <p:sldId id="257" r:id="rId20"/>
    <p:sldId id="258" r:id="rId21"/>
    <p:sldId id="259" r:id="rId22"/>
    <p:sldId id="260" r:id="rId23"/>
    <p:sldId id="261" r:id="rId24"/>
    <p:sldId id="262" r:id="rId25"/>
    <p:sldId id="263" r:id="rId26"/>
    <p:sldId id="295" r:id="rId27"/>
    <p:sldId id="264" r:id="rId28"/>
    <p:sldId id="269" r:id="rId29"/>
    <p:sldId id="296" r:id="rId30"/>
    <p:sldId id="316" r:id="rId31"/>
    <p:sldId id="317" r:id="rId32"/>
    <p:sldId id="291" r:id="rId33"/>
    <p:sldId id="292" r:id="rId34"/>
    <p:sldId id="293" r:id="rId35"/>
    <p:sldId id="302" r:id="rId36"/>
    <p:sldId id="304" r:id="rId37"/>
    <p:sldId id="297" r:id="rId38"/>
    <p:sldId id="298" r:id="rId39"/>
    <p:sldId id="299" r:id="rId40"/>
    <p:sldId id="300" r:id="rId41"/>
    <p:sldId id="301" r:id="rId42"/>
    <p:sldId id="303" r:id="rId43"/>
    <p:sldId id="305" r:id="rId44"/>
    <p:sldId id="265" r:id="rId45"/>
    <p:sldId id="306" r:id="rId46"/>
    <p:sldId id="266" r:id="rId47"/>
    <p:sldId id="321" r:id="rId48"/>
    <p:sldId id="324" r:id="rId49"/>
    <p:sldId id="271" r:id="rId50"/>
    <p:sldId id="272" r:id="rId51"/>
    <p:sldId id="273" r:id="rId52"/>
    <p:sldId id="307" r:id="rId53"/>
    <p:sldId id="308" r:id="rId54"/>
    <p:sldId id="275" r:id="rId55"/>
    <p:sldId id="309" r:id="rId56"/>
    <p:sldId id="277" r:id="rId57"/>
    <p:sldId id="310" r:id="rId58"/>
    <p:sldId id="281" r:id="rId59"/>
    <p:sldId id="282" r:id="rId60"/>
    <p:sldId id="285" r:id="rId61"/>
    <p:sldId id="286" r:id="rId62"/>
    <p:sldId id="287" r:id="rId63"/>
    <p:sldId id="289" r:id="rId64"/>
    <p:sldId id="322" r:id="rId65"/>
    <p:sldId id="284" r:id="rId66"/>
    <p:sldId id="276" r:id="rId67"/>
    <p:sldId id="283" r:id="rId68"/>
    <p:sldId id="280" r:id="rId69"/>
    <p:sldId id="279" r:id="rId70"/>
    <p:sldId id="311" r:id="rId71"/>
    <p:sldId id="312" r:id="rId72"/>
    <p:sldId id="323" r:id="rId73"/>
    <p:sldId id="29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showGuides="1">
      <p:cViewPr varScale="1">
        <p:scale>
          <a:sx n="124" d="100"/>
          <a:sy n="124" d="100"/>
        </p:scale>
        <p:origin x="1144" y="17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4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2.xml"/><Relationship Id="rId2" Type="http://schemas.openxmlformats.org/officeDocument/2006/relationships/customXml" Target="../customXml/item2.xml"/><Relationship Id="rId29"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userId="93931117-0597-4bf6-8346-0f6b833d9c55" providerId="ADAL" clId="{FDC04B61-6EF9-42EC-BE58-22DD1FACF5C9}"/>
    <pc:docChg chg="custSel modSld">
      <pc:chgData name="Adrienne" userId="93931117-0597-4bf6-8346-0f6b833d9c55" providerId="ADAL" clId="{FDC04B61-6EF9-42EC-BE58-22DD1FACF5C9}" dt="2020-07-24T13:21:43.256" v="200" actId="20577"/>
      <pc:docMkLst>
        <pc:docMk/>
      </pc:docMkLst>
      <pc:sldChg chg="modSp">
        <pc:chgData name="Adrienne" userId="93931117-0597-4bf6-8346-0f6b833d9c55" providerId="ADAL" clId="{FDC04B61-6EF9-42EC-BE58-22DD1FACF5C9}" dt="2020-07-24T13:21:43.256" v="200" actId="20577"/>
        <pc:sldMkLst>
          <pc:docMk/>
          <pc:sldMk cId="3698442104" sldId="299"/>
        </pc:sldMkLst>
        <pc:spChg chg="mod">
          <ac:chgData name="Adrienne" userId="93931117-0597-4bf6-8346-0f6b833d9c55" providerId="ADAL" clId="{FDC04B61-6EF9-42EC-BE58-22DD1FACF5C9}" dt="2020-07-24T13:21:43.256" v="200" actId="20577"/>
          <ac:spMkLst>
            <pc:docMk/>
            <pc:sldMk cId="3698442104" sldId="299"/>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FED1F-90DF-424C-B407-CBF4ACB3C919}" type="datetimeFigureOut">
              <a:rPr lang="en-US" smtClean="0"/>
              <a:t>3/19/21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91A0F-2629-41E9-AC7F-B4081DD6E137}" type="slidenum">
              <a:rPr lang="en-US" smtClean="0"/>
              <a:t>‹#›</a:t>
            </a:fld>
            <a:endParaRPr lang="en-US"/>
          </a:p>
        </p:txBody>
      </p:sp>
    </p:spTree>
    <p:extLst>
      <p:ext uri="{BB962C8B-B14F-4D97-AF65-F5344CB8AC3E}">
        <p14:creationId xmlns:p14="http://schemas.microsoft.com/office/powerpoint/2010/main" val="64411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1</a:t>
            </a:fld>
            <a:endParaRPr lang="en-US"/>
          </a:p>
        </p:txBody>
      </p:sp>
    </p:spTree>
    <p:extLst>
      <p:ext uri="{BB962C8B-B14F-4D97-AF65-F5344CB8AC3E}">
        <p14:creationId xmlns:p14="http://schemas.microsoft.com/office/powerpoint/2010/main" val="207378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38</a:t>
            </a:fld>
            <a:endParaRPr lang="en-US"/>
          </a:p>
        </p:txBody>
      </p:sp>
    </p:spTree>
    <p:extLst>
      <p:ext uri="{BB962C8B-B14F-4D97-AF65-F5344CB8AC3E}">
        <p14:creationId xmlns:p14="http://schemas.microsoft.com/office/powerpoint/2010/main" val="119328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BCDA3C-62F7-4EE6-8C7B-CA6E6D764188}"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56784A-A7A7-4548-B79A-4C75AAF11324}"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BC7E6F-C381-4CDC-BE71-0E05ACABAAE2}"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E6808-ECA7-4E6E-95C2-435EABB7E1D3}"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3E432-928F-4C60-A34C-3687105BE68A}"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FCFA05-4E3B-4930-8B7C-4C89BCD3D4A4}"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CFFE37-0721-4436-95F1-D172257F81B4}"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E31404-F6E7-4171-882D-0FDF9B5BA585}"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D1848-9DF3-435C-84D2-BF7F4214B1CA}"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8689C-AFA0-44E9-8622-572E772621F6}"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97784B-BC12-48F7-AB62-1CBC9E0455B9}"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11949-B5B4-4869-9E43-43DAD6225697}"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670F1D-D94A-4286-9E65-72E3E3886ABF}"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64704-9AA8-46B2-BDB5-742BD71BE0FB}"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B0C77-B4F8-4D71-9233-838D3D19D54D}"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0A3913-AABE-455E-8290-9D06A9368B6D}"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33216D-9E69-4C4F-8A47-C2629EFD7181}"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B10888-DABC-421A-B860-122C74FEDCE9}"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26F04-7177-44D4-B5DF-B6DA30B2511F}"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7C486-CDC1-4F3B-ABA1-6C393F1F4915}"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7B940-8C95-4E2B-B16F-A51CE0DCF544}"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62A03F-8513-4EAE-827F-6DBE5C6AE3F9}"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00572-D5F2-4DAA-AD1A-CC1D5DDF53AE}"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3F793-88F6-404C-9886-ED2E9E3C3833}"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313C2F-0FF5-4B75-8139-DD579EB3B4B4}"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B1D938-5806-454B-9364-85131CA28BD3}"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EDE75E-A266-4DD7-94F8-BBCAADB0865B}"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A4BD2F-B951-45B8-8480-DD6A049BE101}"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838EB-A322-42A6-9350-4E441F99417E}"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C677D4-61EA-4D64-932A-31300AA84A49}"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7D43B3-606E-4BFA-896E-37F3E6B9B06D}"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35732E-9D0A-4217-A6B4-A3CFD64A48DF}"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151C2-B1B5-44C7-BEEF-FEE9E011901F}"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BBE20F-2AFC-4CA1-9B0B-C346396B277D}"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A9163A-16C6-4745-B3AC-5F62F090AF71}"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7A2FBA-0C0F-4494-8C55-D04F77AE0CC7}"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3A3A3-DB04-4540-9F5B-4A38C0A38860}"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2DB6B7-6760-45CF-B3CD-1E8730618534}"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2DB78-5E3F-45EE-98DD-8A95BDA13B78}"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791A2A-3E14-4223-88FC-D25F930BED23}"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0D7F92-4A60-4E1D-B059-EDD760936794}"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FF25ED-83BE-4D3C-81E7-336A2BBEF0AC}"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9C40-D6E4-47AC-8901-EEBCA1473FB1}"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3D886-1CD3-4003-A575-6F4377C6EFD1}"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8B34E7-820A-4CE5-9CA5-B4D148FDC32A}"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74F058-C5DE-4012-AD79-DE25C0B9488C}"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EFBE8-9CB5-4AE7-B878-C6918CD75811}"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8D8592-8BB3-41BC-96C4-F70E0B6344A4}"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4915E-BBD9-4E1E-A8B5-3610EB7E69D9}"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F1E229-24AC-488F-9812-B074F3BC2725}"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581204-077E-4EE6-9892-D2978F2AD6F9}"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7F12D9-A397-4215-82FF-719AFFFC5CE1}"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FC396-53D8-40F7-9DB6-20530367B749}"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26F7BE-1117-42A8-9E69-26DB0C368038}"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EBDF19-50AC-4449-9863-88C1B37BE2CA}"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68667D-341C-498A-9F95-13B130ADC62B}"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E832A-A87A-4DBF-BF0E-E8EC497C5E21}"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15386-D2A6-4BDB-A4C6-4F71663923DB}"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D7E653-7AD1-42D1-8A50-9FB840C637C2}"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63F2BF-DE3B-4FF8-9F45-00AD963ADEDF}"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32BFB1-DF66-45DA-9DB4-C72EC68CB86D}"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6B4718-263C-4692-B45E-65ADB26EAAED}"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A73D0-4E93-4ECC-A68A-3F1694354FA6}"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F72483-397B-44C3-B7B7-F1382B3B4FF9}"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4B6D18-F808-4A4E-A958-16CA81565918}"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3701C2-D9CD-46F4-AEC4-B2B7F9FDA5A8}"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6D548-F2FD-4646-8BCC-DE4659B5D93B}"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59948-3492-41E6-B340-CBBA1AFF7981}"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8A5FD-4AD0-470D-833A-D2F88CAA96B9}"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1D6753-D61F-4F65-80A7-4C313DC47DD7}"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A0EB6C-6BD4-46DC-B1E6-9566A53F8578}"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14411A-1065-4B9F-AB84-A9513C5BA352}"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0EC96-401B-493F-8923-CF5729642FDC}"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E83426-D05D-460B-9E7D-FC606962C17C}"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108EF1-F126-4E15-9D2C-C2505E9E5CD7}"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8D1C26-ED8A-4600-9C6B-B7C6762439E6}"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04C7A2-A7B4-4BD3-B23C-55DB5047C040}"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DE6BAF-9127-4A5B-91C0-67D5646B46AC}"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BFC1C-F639-4C62-8BDD-6F53A3D9E5A8}"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9DF79-6E2B-452D-B88C-E02352D01A64}"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46F1CC-4258-4EDB-8DC6-17454346B58D}"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8782C4-EA92-47E0-9999-66DEDE57AB64}"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093BD-57E3-4DD1-9BFE-2FF8DC1D5E24}"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525DCB-A18F-4D5D-8A7E-DE4442CBC8CA}"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B01CC6-171B-48A4-88B3-E890A6AE8D3E}"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54847C-5E3A-468D-AE32-6215EBCA2E7B}"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F51D1-15C3-44A8-9FFE-5793B9D17B63}"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AB802-0630-41A0-8482-022777B1F6D6}"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D9B3FD-4DAE-4EFE-B469-F48977EC443C}"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EB9989-5422-4366-86A6-CB659809132C}"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7320FC-ED27-4E10-8F48-79ADE60403E0}"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F3F32C-C371-4790-97B4-75748B3CDA94}"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98C44-26AA-45FC-AA8F-76FE284D26C2}"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9E2011-D53E-45FE-9707-18B877B63A82}"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36323A-17EF-4A79-BB49-751C3BB819C2}"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82709B-782C-436F-BC5D-5F71024AB1D1}"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BEC25-AFF9-4567-AC43-9B691E8307EB}"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DEFEC-1591-44AF-A6E3-A82D8C405527}"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596EB7-5EE7-4A77-9583-55DF04E033CE}"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208841-D052-4663-8568-93A0216E6E82}"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4F122C-E2DE-46C6-B84D-9ADC215EB292}"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BAEA3E-E4E0-4C69-AC72-7E6B1578D847}"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BEE9E-B63D-442F-9630-9C4548E9470B}"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E2684-546E-4F41-A0A7-2A41F26F21C2}"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2A0D76-48C2-4C99-9DB2-AAAE90C178B8}"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04C3D1-FBFC-45D5-A750-176A86986D96}"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603F8-5CE5-490C-827F-F1D2126B6EFC}"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BF315-D834-46A2-B9A7-17FDD522E90E}"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6F7E37-43BF-4757-955E-8672991DC3C4}"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BEDBA5-F328-46A3-912E-E0D83AFF3C10}"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DD1403-1851-49D7-AF9D-E0AC96CD0E40}"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E4B06-B6D3-41D5-9BDD-1BCD71924880}"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00EC1-686A-4E8B-BA14-A5CBC0ECEA31}"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4D08C-E3A8-42BA-8D8A-206059DF6532}"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8E9C52-3495-417A-8CC9-AD0284494D68}"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D6AB11-8C92-47EF-9457-93D2089A69EB}"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1B41B-3E3D-4D7D-BDCE-B446BD34A905}"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009E8-FB81-4343-AD02-D438BA29FDDD}"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1D1DF1-38B6-4AC2-9E80-24B1C50D499F}"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C12C0-6077-4D75-B35C-DDA45CE67CCF}"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08CC60-AF00-4936-860B-5540B91E927A}"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BA707-9AEE-49BE-8C0D-F3020B1A4819}"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F586EC-D825-4E6F-9529-C778B47279C4}"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B120F5-6D3A-40BE-B127-1EE8F72BCB82}"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995DF8-4659-4989-A9D2-E5864D49A0DB}"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921A11-E209-47D0-96C0-ACAE844E1F02}"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C9D1B-6F66-471D-8731-1337FCD26781}"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D20FE-F9E7-478B-9F97-2FA377F7D610}"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F54FC0-BBE9-42E1-890A-7F882F11DE31}"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94B62B-E42B-4B0E-9841-05B939926046}"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79344A-AB84-4362-BA1D-BFC0E714697B}"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32C41-5E6B-4E9A-A185-B47D8B45F38C}"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80DAB6-B820-4EB3-9CE0-993475850067}"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7676EC-C397-4020-B0BF-D5E5ED4B09D2}"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FE2C-9C29-44FB-90E8-7FE8E7229A62}"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92D6AE-D66D-4AE9-944F-4969B589E899}"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AF68B-2689-44FE-A40C-1F0A5DAB1496}"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1057C-4D2F-4704-9BE8-2DC3D7FB4C6E}"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5880E-0FFA-4FC8-AF28-29C8EAF347E3}"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4C9594-7FCA-4E9E-8064-B31840C8891F}"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D61A2F-35C9-4CB2-85D0-913D32997408}"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5F302-2FDF-414B-8D81-CC1C7DE3850C}"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6DCCC6-EAF6-49A3-A28F-CA8A8A93F9A9}"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EC0E48-1792-4DDD-AF4D-B43D933E14D4}"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1484BA1-38ED-4F56-8526-6ABA6E38C0CB}"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F6739FF-309C-46E9-93B5-BB7B32CE5251}"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2EC44A1-1C4B-47B9-BEAD-F7A8A6869200}"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A017381-A693-40AD-B0D6-C6D39EA32EA0}"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C1503D1-92DF-420B-A087-569BBD66D7F2}"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3A5015-FF66-4F26-A849-21FF79A84921}"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3700A36-776B-462F-B7BC-24CDF29E4C82}"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A9F475E-35EF-447C-9E4F-3102B276A056}"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5C8C9F4-F6FB-4664-9625-D45B424158C4}"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4E66B20-F3E0-453D-BC7F-C0AE0392A5E8}"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12F8B41-5B17-40C1-8642-15B87EB32112}"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34384AF-6BB5-4068-A4F1-CCA02A607BC3}"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73F985F-B381-4658-A684-932BA49C400B}"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35ABE4C-6B9C-49CD-8943-9FFA73ECC71B}"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E85113B-B747-4B87-9518-789009C9D75E}"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19212DE-33CA-4874-AD71-B4EE49E6F2F8}" type="datetime1">
              <a:rPr lang="en-US" smtClean="0"/>
              <a:t>3/19/21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jpeg"/></Relationships>
</file>

<file path=ppt/slides/_rels/slide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4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280" y="2886802"/>
            <a:ext cx="7772400" cy="1470025"/>
          </a:xfrm>
        </p:spPr>
        <p:txBody>
          <a:bodyPr>
            <a:normAutofit fontScale="90000"/>
          </a:bodyPr>
          <a:lstStyle/>
          <a:p>
            <a:r>
              <a:rPr lang="en-US" dirty="0"/>
              <a:t>Regional Association Overview</a:t>
            </a:r>
          </a:p>
        </p:txBody>
      </p:sp>
      <p:sp>
        <p:nvSpPr>
          <p:cNvPr id="3" name="Content Placeholder 2"/>
          <p:cNvSpPr>
            <a:spLocks noGrp="1"/>
          </p:cNvSpPr>
          <p:nvPr>
            <p:ph type="subTitle" idx="1"/>
          </p:nvPr>
        </p:nvSpPr>
        <p:spPr>
          <a:xfrm>
            <a:off x="1173480" y="4570219"/>
            <a:ext cx="6858000" cy="1655762"/>
          </a:xfrm>
        </p:spPr>
        <p:txBody>
          <a:bodyPr>
            <a:normAutofit/>
          </a:bodyPr>
          <a:lstStyle/>
          <a:p>
            <a:pPr lvl="0"/>
            <a:r>
              <a:rPr lang="en-US" dirty="0"/>
              <a:t>Reports and Tools Available in ZIMS</a:t>
            </a:r>
          </a:p>
          <a:p>
            <a:pPr lvl="0"/>
            <a:r>
              <a:rPr lang="en-US" dirty="0"/>
              <a:t>at the Regional Association Level</a:t>
            </a:r>
          </a:p>
        </p:txBody>
      </p:sp>
      <p:sp>
        <p:nvSpPr>
          <p:cNvPr id="4" name="Slide Number Placeholder 3"/>
          <p:cNvSpPr>
            <a:spLocks noGrp="1"/>
          </p:cNvSpPr>
          <p:nvPr>
            <p:ph type="sldNum" sz="quarter" idx="12"/>
          </p:nvPr>
        </p:nvSpPr>
        <p:spPr/>
        <p:txBody>
          <a:bodyPr/>
          <a:lstStyle/>
          <a:p>
            <a:fld id="{F653D845-87D6-4E2D-87A9-740235A144E6}" type="slidenum">
              <a:rPr lang="en-US" smtClean="0"/>
              <a:pPr/>
              <a:t>1</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073" t="11978" r="3073" b="21991"/>
          <a:stretch/>
        </p:blipFill>
        <p:spPr>
          <a:xfrm>
            <a:off x="3566160" y="539126"/>
            <a:ext cx="2072640" cy="2060947"/>
          </a:xfrm>
          <a:prstGeom prst="rect">
            <a:avLst/>
          </a:prstGeom>
          <a:effectLst>
            <a:softEdge rad="1270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12462"/>
            <a:ext cx="2869168" cy="1914273"/>
          </a:xfrm>
          <a:prstGeom prst="rect">
            <a:avLst/>
          </a:prstGeom>
          <a:effectLst>
            <a:softEdge rad="1270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1893" y="612462"/>
            <a:ext cx="2937503" cy="1914273"/>
          </a:xfrm>
          <a:prstGeom prst="rect">
            <a:avLst/>
          </a:prstGeom>
          <a:effectLst>
            <a:softEdge rad="127000"/>
          </a:effectLst>
        </p:spPr>
      </p:pic>
    </p:spTree>
    <p:extLst>
      <p:ext uri="{BB962C8B-B14F-4D97-AF65-F5344CB8AC3E}">
        <p14:creationId xmlns:p14="http://schemas.microsoft.com/office/powerpoint/2010/main" val="249416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714" y="276256"/>
            <a:ext cx="8229600" cy="1143000"/>
          </a:xfrm>
        </p:spPr>
        <p:txBody>
          <a:bodyPr/>
          <a:lstStyle/>
          <a:p>
            <a:r>
              <a:rPr lang="en-US" dirty="0"/>
              <a:t>Staff Members</a:t>
            </a:r>
            <a:endParaRPr lang="en-GB" dirty="0"/>
          </a:p>
        </p:txBody>
      </p:sp>
      <p:sp>
        <p:nvSpPr>
          <p:cNvPr id="3" name="Slide Number Placeholder 2"/>
          <p:cNvSpPr>
            <a:spLocks noGrp="1"/>
          </p:cNvSpPr>
          <p:nvPr>
            <p:ph type="sldNum" sz="quarter" idx="12"/>
          </p:nvPr>
        </p:nvSpPr>
        <p:spPr/>
        <p:txBody>
          <a:bodyPr/>
          <a:lstStyle/>
          <a:p>
            <a:fld id="{F653D845-87D6-4E2D-87A9-740235A144E6}" type="slidenum">
              <a:rPr lang="en-US" smtClean="0"/>
              <a:pPr/>
              <a:t>10</a:t>
            </a:fld>
            <a:endParaRPr lang="en-US"/>
          </a:p>
        </p:txBody>
      </p:sp>
      <p:pic>
        <p:nvPicPr>
          <p:cNvPr id="4" name="Picture 3"/>
          <p:cNvPicPr>
            <a:picLocks noChangeAspect="1"/>
          </p:cNvPicPr>
          <p:nvPr/>
        </p:nvPicPr>
        <p:blipFill>
          <a:blip r:embed="rId2"/>
          <a:stretch>
            <a:fillRect/>
          </a:stretch>
        </p:blipFill>
        <p:spPr>
          <a:xfrm>
            <a:off x="576760" y="1577175"/>
            <a:ext cx="4774485" cy="154117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49403" y="3434184"/>
            <a:ext cx="5349593" cy="2286461"/>
          </a:xfrm>
          <a:prstGeom prst="rect">
            <a:avLst/>
          </a:prstGeom>
          <a:ln>
            <a:solidFill>
              <a:schemeClr val="tx1"/>
            </a:solidFill>
          </a:ln>
        </p:spPr>
      </p:pic>
      <p:sp>
        <p:nvSpPr>
          <p:cNvPr id="6" name="TextBox 5"/>
          <p:cNvSpPr txBox="1"/>
          <p:nvPr/>
        </p:nvSpPr>
        <p:spPr>
          <a:xfrm>
            <a:off x="5943600" y="717689"/>
            <a:ext cx="2895600" cy="4524315"/>
          </a:xfrm>
          <a:prstGeom prst="rect">
            <a:avLst/>
          </a:prstGeom>
          <a:solidFill>
            <a:schemeClr val="accent1">
              <a:lumMod val="20000"/>
              <a:lumOff val="80000"/>
            </a:schemeClr>
          </a:solidFill>
          <a:ln>
            <a:solidFill>
              <a:schemeClr val="tx1"/>
            </a:solidFill>
          </a:ln>
        </p:spPr>
        <p:txBody>
          <a:bodyPr wrap="square" rtlCol="0">
            <a:spAutoFit/>
          </a:bodyPr>
          <a:lstStyle/>
          <a:p>
            <a:r>
              <a:rPr lang="en-US" dirty="0"/>
              <a:t>Your staff listings are found under the “Staff at” grid. To add a staff member select Actions&gt;Add New Staff. The  mandatory fields are marked with a red asterisk. If you check the “Make User Visible Outside My Institution” checkbox, when others look at your institution information they will see that staff member’s information. Once the staff is added, if you want them to have a ZIMS Role please contact Species360.</a:t>
            </a:r>
            <a:endParaRPr lang="en-GB" dirty="0"/>
          </a:p>
        </p:txBody>
      </p:sp>
    </p:spTree>
    <p:extLst>
      <p:ext uri="{BB962C8B-B14F-4D97-AF65-F5344CB8AC3E}">
        <p14:creationId xmlns:p14="http://schemas.microsoft.com/office/powerpoint/2010/main" val="249418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Synonyms</a:t>
            </a:r>
          </a:p>
        </p:txBody>
      </p:sp>
      <p:pic>
        <p:nvPicPr>
          <p:cNvPr id="5" name="Picture 4"/>
          <p:cNvPicPr>
            <a:picLocks noChangeAspect="1"/>
          </p:cNvPicPr>
          <p:nvPr/>
        </p:nvPicPr>
        <p:blipFill>
          <a:blip r:embed="rId2"/>
          <a:stretch>
            <a:fillRect/>
          </a:stretch>
        </p:blipFill>
        <p:spPr>
          <a:xfrm>
            <a:off x="1519619" y="1484732"/>
            <a:ext cx="6104762" cy="2780952"/>
          </a:xfrm>
          <a:prstGeom prst="rect">
            <a:avLst/>
          </a:prstGeom>
          <a:ln>
            <a:solidFill>
              <a:schemeClr val="tx1"/>
            </a:solidFill>
          </a:ln>
        </p:spPr>
      </p:pic>
      <p:sp>
        <p:nvSpPr>
          <p:cNvPr id="6" name="TextBox 5"/>
          <p:cNvSpPr txBox="1"/>
          <p:nvPr/>
        </p:nvSpPr>
        <p:spPr>
          <a:xfrm>
            <a:off x="1414341" y="4558655"/>
            <a:ext cx="649562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Over time many Associations change their name. The Synonym grid</a:t>
            </a:r>
          </a:p>
          <a:p>
            <a:r>
              <a:rPr lang="en-US" dirty="0"/>
              <a:t>will display any of these previous names. If anyone searches by the</a:t>
            </a:r>
          </a:p>
          <a:p>
            <a:r>
              <a:rPr lang="en-US" dirty="0"/>
              <a:t>synonym they will be directed to your current one.</a:t>
            </a:r>
          </a:p>
        </p:txBody>
      </p:sp>
      <p:sp>
        <p:nvSpPr>
          <p:cNvPr id="2" name="Slide Number Placeholder 1"/>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3341408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138" y="0"/>
            <a:ext cx="7886700" cy="1325563"/>
          </a:xfrm>
        </p:spPr>
        <p:txBody>
          <a:bodyPr/>
          <a:lstStyle/>
          <a:p>
            <a:r>
              <a:rPr lang="en-US" dirty="0"/>
              <a:t>Contact Directory</a:t>
            </a:r>
          </a:p>
        </p:txBody>
      </p:sp>
      <p:pic>
        <p:nvPicPr>
          <p:cNvPr id="3" name="Picture 2"/>
          <p:cNvPicPr>
            <a:picLocks noChangeAspect="1"/>
          </p:cNvPicPr>
          <p:nvPr/>
        </p:nvPicPr>
        <p:blipFill>
          <a:blip r:embed="rId2"/>
          <a:stretch>
            <a:fillRect/>
          </a:stretch>
        </p:blipFill>
        <p:spPr>
          <a:xfrm>
            <a:off x="593144" y="1036017"/>
            <a:ext cx="8037859" cy="3624155"/>
          </a:xfrm>
          <a:prstGeom prst="rect">
            <a:avLst/>
          </a:prstGeom>
          <a:ln>
            <a:solidFill>
              <a:schemeClr val="tx1"/>
            </a:solidFill>
          </a:ln>
        </p:spPr>
      </p:pic>
      <p:sp>
        <p:nvSpPr>
          <p:cNvPr id="4" name="TextBox 3"/>
          <p:cNvSpPr txBox="1"/>
          <p:nvPr/>
        </p:nvSpPr>
        <p:spPr>
          <a:xfrm>
            <a:off x="475076" y="4782021"/>
            <a:ext cx="8273996"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Contact Directory is found when you are in the Details tab. The directory can help</a:t>
            </a:r>
          </a:p>
          <a:p>
            <a:r>
              <a:rPr lang="en-US" dirty="0"/>
              <a:t>you find staff members throughout the world. They must be marked as Visible Outside</a:t>
            </a:r>
          </a:p>
          <a:p>
            <a:r>
              <a:rPr lang="en-US" dirty="0"/>
              <a:t>My Institution to display here. </a:t>
            </a:r>
          </a:p>
        </p:txBody>
      </p:sp>
      <p:sp>
        <p:nvSpPr>
          <p:cNvPr id="5" name="Slide Number Placeholder 4"/>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82200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Institutions</a:t>
            </a:r>
          </a:p>
        </p:txBody>
      </p:sp>
      <p:pic>
        <p:nvPicPr>
          <p:cNvPr id="3" name="Picture 2"/>
          <p:cNvPicPr>
            <a:picLocks noChangeAspect="1"/>
          </p:cNvPicPr>
          <p:nvPr/>
        </p:nvPicPr>
        <p:blipFill>
          <a:blip r:embed="rId2"/>
          <a:stretch>
            <a:fillRect/>
          </a:stretch>
        </p:blipFill>
        <p:spPr>
          <a:xfrm>
            <a:off x="801776" y="1348510"/>
            <a:ext cx="6667970" cy="4061106"/>
          </a:xfrm>
          <a:prstGeom prst="rect">
            <a:avLst/>
          </a:prstGeom>
          <a:ln>
            <a:solidFill>
              <a:schemeClr val="tx1"/>
            </a:solidFill>
          </a:ln>
        </p:spPr>
      </p:pic>
      <p:sp>
        <p:nvSpPr>
          <p:cNvPr id="4" name="TextBox 3"/>
          <p:cNvSpPr txBox="1"/>
          <p:nvPr/>
        </p:nvSpPr>
        <p:spPr>
          <a:xfrm>
            <a:off x="2472744" y="4250028"/>
            <a:ext cx="5733557"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Using the Institution Search functionality you can search by</a:t>
            </a:r>
          </a:p>
          <a:p>
            <a:r>
              <a:rPr lang="en-US" dirty="0"/>
              <a:t>various fields to find institutions. In the results grid the</a:t>
            </a:r>
          </a:p>
          <a:p>
            <a:r>
              <a:rPr lang="en-US" dirty="0"/>
              <a:t>institution name is a hyperlink into the institution record.</a:t>
            </a:r>
          </a:p>
          <a:p>
            <a:r>
              <a:rPr lang="en-US" dirty="0"/>
              <a:t>You can also search using the Global Institution search box</a:t>
            </a:r>
          </a:p>
          <a:p>
            <a:r>
              <a:rPr lang="en-US" dirty="0"/>
              <a:t>in the upper left.</a:t>
            </a:r>
          </a:p>
        </p:txBody>
      </p:sp>
      <p:sp>
        <p:nvSpPr>
          <p:cNvPr id="5" name="Slide Number Placeholder 4"/>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120947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Institution – Animals Available</a:t>
            </a:r>
            <a:br>
              <a:rPr lang="en-US" dirty="0"/>
            </a:br>
            <a:r>
              <a:rPr lang="en-US" dirty="0"/>
              <a:t>and Species Wanted</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14</a:t>
            </a:fld>
            <a:endParaRPr lang="en-US"/>
          </a:p>
        </p:txBody>
      </p:sp>
      <p:pic>
        <p:nvPicPr>
          <p:cNvPr id="4" name="Picture 3"/>
          <p:cNvPicPr>
            <a:picLocks noChangeAspect="1"/>
          </p:cNvPicPr>
          <p:nvPr/>
        </p:nvPicPr>
        <p:blipFill>
          <a:blip r:embed="rId2"/>
          <a:stretch>
            <a:fillRect/>
          </a:stretch>
        </p:blipFill>
        <p:spPr>
          <a:xfrm>
            <a:off x="763573" y="2202287"/>
            <a:ext cx="2925640" cy="3409581"/>
          </a:xfrm>
          <a:prstGeom prst="rect">
            <a:avLst/>
          </a:prstGeom>
          <a:ln>
            <a:solidFill>
              <a:schemeClr val="tx1"/>
            </a:solidFill>
          </a:ln>
        </p:spPr>
      </p:pic>
      <p:sp>
        <p:nvSpPr>
          <p:cNvPr id="7" name="TextBox 6"/>
          <p:cNvSpPr txBox="1"/>
          <p:nvPr/>
        </p:nvSpPr>
        <p:spPr>
          <a:xfrm>
            <a:off x="4020639" y="2202287"/>
            <a:ext cx="4675191"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a:t>Institutions can list Animals Available (specific </a:t>
            </a:r>
          </a:p>
          <a:p>
            <a:r>
              <a:rPr lang="en-US" dirty="0"/>
              <a:t>individuals or groups that they wish to place</a:t>
            </a:r>
          </a:p>
          <a:p>
            <a:r>
              <a:rPr lang="en-US" dirty="0"/>
              <a:t>elsewhere) or Species Wanted (species they</a:t>
            </a:r>
          </a:p>
          <a:p>
            <a:r>
              <a:rPr lang="en-US" dirty="0"/>
              <a:t>would like to add to their collections. You can </a:t>
            </a:r>
          </a:p>
          <a:p>
            <a:r>
              <a:rPr lang="en-US" dirty="0"/>
              <a:t>search for these under the Institution Search. </a:t>
            </a:r>
          </a:p>
          <a:p>
            <a:r>
              <a:rPr lang="en-US" dirty="0"/>
              <a:t>Some Associations are replacing their previous </a:t>
            </a:r>
          </a:p>
          <a:p>
            <a:r>
              <a:rPr lang="en-US" dirty="0"/>
              <a:t>system of identifying these animals and species </a:t>
            </a:r>
          </a:p>
          <a:p>
            <a:r>
              <a:rPr lang="en-US" dirty="0"/>
              <a:t>with this ZIMS tool. </a:t>
            </a:r>
          </a:p>
        </p:txBody>
      </p:sp>
    </p:spTree>
    <p:extLst>
      <p:ext uri="{BB962C8B-B14F-4D97-AF65-F5344CB8AC3E}">
        <p14:creationId xmlns:p14="http://schemas.microsoft.com/office/powerpoint/2010/main" val="401829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Institution – Animals Available</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15</a:t>
            </a:fld>
            <a:endParaRPr lang="en-US"/>
          </a:p>
        </p:txBody>
      </p:sp>
      <p:sp>
        <p:nvSpPr>
          <p:cNvPr id="5" name="TextBox 4"/>
          <p:cNvSpPr txBox="1"/>
          <p:nvPr/>
        </p:nvSpPr>
        <p:spPr>
          <a:xfrm>
            <a:off x="914165" y="5256590"/>
            <a:ext cx="7620000"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default for the results grid is all institutions but you can further filter the results by selecting a specific Regional Association(s). The third column from the</a:t>
            </a:r>
          </a:p>
          <a:p>
            <a:r>
              <a:rPr lang="en-US" dirty="0"/>
              <a:t>left is the Global Accession Number (GAN) of the animal and selecting that will take you into the global record. The Date Added column allows you to search</a:t>
            </a:r>
          </a:p>
          <a:p>
            <a:r>
              <a:rPr lang="en-US" dirty="0"/>
              <a:t>by recent entries.</a:t>
            </a:r>
          </a:p>
        </p:txBody>
      </p:sp>
      <p:pic>
        <p:nvPicPr>
          <p:cNvPr id="6" name="Picture 5"/>
          <p:cNvPicPr>
            <a:picLocks noChangeAspect="1"/>
          </p:cNvPicPr>
          <p:nvPr/>
        </p:nvPicPr>
        <p:blipFill>
          <a:blip r:embed="rId2"/>
          <a:stretch>
            <a:fillRect/>
          </a:stretch>
        </p:blipFill>
        <p:spPr>
          <a:xfrm>
            <a:off x="1151279" y="903683"/>
            <a:ext cx="6320891" cy="4100579"/>
          </a:xfrm>
          <a:prstGeom prst="rect">
            <a:avLst/>
          </a:prstGeom>
          <a:ln>
            <a:solidFill>
              <a:schemeClr val="tx1"/>
            </a:solidFill>
          </a:ln>
        </p:spPr>
      </p:pic>
    </p:spTree>
    <p:extLst>
      <p:ext uri="{BB962C8B-B14F-4D97-AF65-F5344CB8AC3E}">
        <p14:creationId xmlns:p14="http://schemas.microsoft.com/office/powerpoint/2010/main" val="323542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711"/>
            <a:ext cx="7886700" cy="1325563"/>
          </a:xfrm>
        </p:spPr>
        <p:txBody>
          <a:bodyPr/>
          <a:lstStyle/>
          <a:p>
            <a:r>
              <a:rPr lang="en-US" dirty="0"/>
              <a:t>Institution – Species Wanted</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16</a:t>
            </a:fld>
            <a:endParaRPr lang="en-US"/>
          </a:p>
        </p:txBody>
      </p:sp>
      <p:pic>
        <p:nvPicPr>
          <p:cNvPr id="4" name="Picture 3"/>
          <p:cNvPicPr>
            <a:picLocks noChangeAspect="1"/>
          </p:cNvPicPr>
          <p:nvPr/>
        </p:nvPicPr>
        <p:blipFill>
          <a:blip r:embed="rId2"/>
          <a:stretch>
            <a:fillRect/>
          </a:stretch>
        </p:blipFill>
        <p:spPr>
          <a:xfrm>
            <a:off x="685800" y="1219200"/>
            <a:ext cx="7452753" cy="4633221"/>
          </a:xfrm>
          <a:prstGeom prst="rect">
            <a:avLst/>
          </a:prstGeom>
          <a:ln>
            <a:solidFill>
              <a:schemeClr val="tx1"/>
            </a:solidFill>
          </a:ln>
        </p:spPr>
      </p:pic>
      <p:sp>
        <p:nvSpPr>
          <p:cNvPr id="5" name="TextBox 4"/>
          <p:cNvSpPr txBox="1"/>
          <p:nvPr/>
        </p:nvSpPr>
        <p:spPr>
          <a:xfrm>
            <a:off x="1529366" y="4142704"/>
            <a:ext cx="7199791"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In the Species Wanted search result grid you can see how many and the</a:t>
            </a:r>
          </a:p>
          <a:p>
            <a:r>
              <a:rPr lang="en-US" dirty="0"/>
              <a:t>sexes for the species an institution is looking to add to their collection. You</a:t>
            </a:r>
          </a:p>
          <a:p>
            <a:r>
              <a:rPr lang="en-US" dirty="0"/>
              <a:t>can also see the date they are wanted and the transfer level the institution</a:t>
            </a:r>
          </a:p>
          <a:p>
            <a:r>
              <a:rPr lang="en-US" dirty="0"/>
              <a:t>is willing to do. For both Animals Available and Species Wanted a yellow</a:t>
            </a:r>
          </a:p>
          <a:p>
            <a:r>
              <a:rPr lang="en-US" dirty="0"/>
              <a:t>row indicates the institution is within your region. </a:t>
            </a:r>
          </a:p>
        </p:txBody>
      </p:sp>
    </p:spTree>
    <p:extLst>
      <p:ext uri="{BB962C8B-B14F-4D97-AF65-F5344CB8AC3E}">
        <p14:creationId xmlns:p14="http://schemas.microsoft.com/office/powerpoint/2010/main" val="424326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3611"/>
            <a:ext cx="7886700" cy="1325563"/>
          </a:xfrm>
        </p:spPr>
        <p:txBody>
          <a:bodyPr>
            <a:normAutofit/>
          </a:bodyPr>
          <a:lstStyle/>
          <a:p>
            <a:r>
              <a:rPr lang="en-US" sz="4000" dirty="0"/>
              <a:t>Animal Charts</a:t>
            </a:r>
          </a:p>
        </p:txBody>
      </p:sp>
      <p:sp>
        <p:nvSpPr>
          <p:cNvPr id="3" name="Content Placeholder 2"/>
          <p:cNvSpPr>
            <a:spLocks noGrp="1"/>
          </p:cNvSpPr>
          <p:nvPr>
            <p:ph idx="1"/>
          </p:nvPr>
        </p:nvSpPr>
        <p:spPr>
          <a:xfrm>
            <a:off x="499862" y="1271834"/>
            <a:ext cx="7886700" cy="4351338"/>
          </a:xfrm>
        </p:spPr>
        <p:txBody>
          <a:bodyPr>
            <a:noAutofit/>
          </a:bodyPr>
          <a:lstStyle/>
          <a:p>
            <a:r>
              <a:rPr lang="en-US" sz="2000" dirty="0"/>
              <a:t>Animal Charts (Start &gt; Animals &gt; Charts) were designed to answer questions that people repeatedly asked Species360.</a:t>
            </a:r>
          </a:p>
          <a:p>
            <a:r>
              <a:rPr lang="en-US" sz="2000" dirty="0"/>
              <a:t>We figured you were also getting the same questions about your Association members</a:t>
            </a:r>
          </a:p>
          <a:p>
            <a:r>
              <a:rPr lang="en-US" sz="2000" dirty="0"/>
              <a:t>The Charts help answer questions about what percentage of your collection is:</a:t>
            </a:r>
          </a:p>
          <a:p>
            <a:pPr lvl="1"/>
            <a:r>
              <a:rPr lang="en-US" sz="2000" dirty="0"/>
              <a:t>At risk in the wild (using IUCN Red List)</a:t>
            </a:r>
          </a:p>
          <a:p>
            <a:pPr lvl="1"/>
            <a:r>
              <a:rPr lang="en-US" sz="2000" dirty="0"/>
              <a:t>Captive/Wild born</a:t>
            </a:r>
          </a:p>
          <a:p>
            <a:pPr lvl="1"/>
            <a:r>
              <a:rPr lang="en-US" sz="2000" dirty="0"/>
              <a:t>CITES listed</a:t>
            </a:r>
          </a:p>
          <a:p>
            <a:pPr lvl="1"/>
            <a:r>
              <a:rPr lang="en-US" sz="2000" dirty="0"/>
              <a:t>Specific taxonomic class</a:t>
            </a:r>
          </a:p>
          <a:p>
            <a:r>
              <a:rPr lang="en-US" sz="2000" dirty="0"/>
              <a:t>They help answer questions on your Association members’ contribution to conservation</a:t>
            </a:r>
          </a:p>
          <a:p>
            <a:r>
              <a:rPr lang="en-US" sz="2000" dirty="0"/>
              <a:t>You can compare your member percentages with all of the ZIMS data</a:t>
            </a:r>
          </a:p>
        </p:txBody>
      </p:sp>
      <p:sp>
        <p:nvSpPr>
          <p:cNvPr id="4" name="Slide Number Placeholder 3"/>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230000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Charts</a:t>
            </a:r>
          </a:p>
        </p:txBody>
      </p:sp>
      <p:pic>
        <p:nvPicPr>
          <p:cNvPr id="4" name="Picture 3"/>
          <p:cNvPicPr>
            <a:picLocks noChangeAspect="1"/>
          </p:cNvPicPr>
          <p:nvPr/>
        </p:nvPicPr>
        <p:blipFill>
          <a:blip r:embed="rId2"/>
          <a:stretch>
            <a:fillRect/>
          </a:stretch>
        </p:blipFill>
        <p:spPr>
          <a:xfrm>
            <a:off x="1492596" y="3154370"/>
            <a:ext cx="3104762" cy="2266667"/>
          </a:xfrm>
          <a:prstGeom prst="rect">
            <a:avLst/>
          </a:prstGeom>
          <a:ln>
            <a:solidFill>
              <a:schemeClr val="tx1"/>
            </a:solidFill>
          </a:ln>
        </p:spPr>
      </p:pic>
      <p:sp>
        <p:nvSpPr>
          <p:cNvPr id="5" name="TextBox 4"/>
          <p:cNvSpPr txBox="1"/>
          <p:nvPr/>
        </p:nvSpPr>
        <p:spPr>
          <a:xfrm>
            <a:off x="5732793" y="1169211"/>
            <a:ext cx="2782557"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properly interpret the</a:t>
            </a:r>
          </a:p>
          <a:p>
            <a:r>
              <a:rPr lang="en-US" dirty="0"/>
              <a:t>Animal Charts note any</a:t>
            </a:r>
          </a:p>
          <a:p>
            <a:r>
              <a:rPr lang="en-US" dirty="0"/>
              <a:t>disclaimers at the top. This</a:t>
            </a:r>
          </a:p>
          <a:p>
            <a:r>
              <a:rPr lang="en-US" dirty="0"/>
              <a:t>Animal Chart is displaying</a:t>
            </a:r>
          </a:p>
          <a:p>
            <a:r>
              <a:rPr lang="en-US" dirty="0"/>
              <a:t>your local animals but all</a:t>
            </a:r>
          </a:p>
          <a:p>
            <a:r>
              <a:rPr lang="en-US" dirty="0"/>
              <a:t>Groups and Undetermined/</a:t>
            </a:r>
          </a:p>
          <a:p>
            <a:r>
              <a:rPr lang="en-US" dirty="0"/>
              <a:t>Indeterminate births have</a:t>
            </a:r>
          </a:p>
          <a:p>
            <a:r>
              <a:rPr lang="en-US" dirty="0"/>
              <a:t>been excluded.</a:t>
            </a:r>
          </a:p>
          <a:p>
            <a:endParaRPr lang="en-US" dirty="0"/>
          </a:p>
          <a:p>
            <a:r>
              <a:rPr lang="en-US" dirty="0"/>
              <a:t>Using the hamburger icon</a:t>
            </a:r>
          </a:p>
          <a:p>
            <a:r>
              <a:rPr lang="en-US" dirty="0"/>
              <a:t>in the upper right you can</a:t>
            </a:r>
          </a:p>
          <a:p>
            <a:r>
              <a:rPr lang="en-US" dirty="0"/>
              <a:t>download all the charts to</a:t>
            </a:r>
          </a:p>
          <a:p>
            <a:r>
              <a:rPr lang="en-US" dirty="0"/>
              <a:t>several formats to use as</a:t>
            </a:r>
          </a:p>
          <a:p>
            <a:r>
              <a:rPr lang="en-US" dirty="0"/>
              <a:t>desired in documents or</a:t>
            </a:r>
          </a:p>
          <a:p>
            <a:r>
              <a:rPr lang="en-US" dirty="0"/>
              <a:t>presentations.</a:t>
            </a:r>
          </a:p>
        </p:txBody>
      </p:sp>
      <p:pic>
        <p:nvPicPr>
          <p:cNvPr id="6" name="Picture 5"/>
          <p:cNvPicPr>
            <a:picLocks noChangeAspect="1"/>
          </p:cNvPicPr>
          <p:nvPr/>
        </p:nvPicPr>
        <p:blipFill>
          <a:blip r:embed="rId3"/>
          <a:stretch>
            <a:fillRect/>
          </a:stretch>
        </p:blipFill>
        <p:spPr>
          <a:xfrm>
            <a:off x="868028" y="1589955"/>
            <a:ext cx="4566483" cy="1282034"/>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384285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48" y="365126"/>
            <a:ext cx="7886700" cy="1325563"/>
          </a:xfrm>
        </p:spPr>
        <p:txBody>
          <a:bodyPr>
            <a:normAutofit/>
          </a:bodyPr>
          <a:lstStyle/>
          <a:p>
            <a:r>
              <a:rPr lang="en-US" sz="3600" dirty="0"/>
              <a:t>Taxonomy/Animal Type</a:t>
            </a:r>
          </a:p>
        </p:txBody>
      </p:sp>
      <p:pic>
        <p:nvPicPr>
          <p:cNvPr id="5" name="Picture 4"/>
          <p:cNvPicPr>
            <a:picLocks noChangeAspect="1"/>
          </p:cNvPicPr>
          <p:nvPr/>
        </p:nvPicPr>
        <p:blipFill>
          <a:blip r:embed="rId2"/>
          <a:stretch>
            <a:fillRect/>
          </a:stretch>
        </p:blipFill>
        <p:spPr>
          <a:xfrm>
            <a:off x="434148" y="1690689"/>
            <a:ext cx="5361404" cy="4086360"/>
          </a:xfrm>
          <a:prstGeom prst="rect">
            <a:avLst/>
          </a:prstGeom>
          <a:ln>
            <a:solidFill>
              <a:schemeClr val="tx1"/>
            </a:solidFill>
          </a:ln>
        </p:spPr>
      </p:pic>
      <p:sp>
        <p:nvSpPr>
          <p:cNvPr id="4" name="TextBox 3"/>
          <p:cNvSpPr txBox="1"/>
          <p:nvPr/>
        </p:nvSpPr>
        <p:spPr>
          <a:xfrm>
            <a:off x="5445151" y="674219"/>
            <a:ext cx="3070199"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Taxonomy/Animal Type</a:t>
            </a:r>
          </a:p>
          <a:p>
            <a:r>
              <a:rPr lang="en-US" dirty="0"/>
              <a:t>Chart displays the count by </a:t>
            </a:r>
          </a:p>
          <a:p>
            <a:r>
              <a:rPr lang="en-US" dirty="0"/>
              <a:t>number of animals or by</a:t>
            </a:r>
          </a:p>
          <a:p>
            <a:r>
              <a:rPr lang="en-US" dirty="0"/>
              <a:t>number of species by Class.</a:t>
            </a:r>
          </a:p>
          <a:p>
            <a:r>
              <a:rPr lang="en-US" dirty="0"/>
              <a:t>It separates out by Groups</a:t>
            </a:r>
          </a:p>
          <a:p>
            <a:r>
              <a:rPr lang="en-US" dirty="0"/>
              <a:t>or Individuals and Current or</a:t>
            </a:r>
          </a:p>
          <a:p>
            <a:r>
              <a:rPr lang="en-US" dirty="0"/>
              <a:t>Historical records. Hovering</a:t>
            </a:r>
          </a:p>
          <a:p>
            <a:r>
              <a:rPr lang="en-US" dirty="0"/>
              <a:t>over the bars will display the</a:t>
            </a:r>
          </a:p>
          <a:p>
            <a:r>
              <a:rPr lang="en-US" dirty="0"/>
              <a:t>actual count for each</a:t>
            </a:r>
          </a:p>
          <a:p>
            <a:r>
              <a:rPr lang="en-US" dirty="0"/>
              <a:t>Class. This Chart can be run </a:t>
            </a:r>
          </a:p>
          <a:p>
            <a:r>
              <a:rPr lang="en-US" dirty="0"/>
              <a:t>at the My Member Institutions</a:t>
            </a:r>
          </a:p>
          <a:p>
            <a:r>
              <a:rPr lang="en-US" dirty="0"/>
              <a:t>level or all of ZIMS. This Chart </a:t>
            </a:r>
          </a:p>
          <a:p>
            <a:r>
              <a:rPr lang="en-US" dirty="0"/>
              <a:t>is showing the member</a:t>
            </a:r>
          </a:p>
          <a:p>
            <a:r>
              <a:rPr lang="en-US" dirty="0"/>
              <a:t>animal count.</a:t>
            </a:r>
          </a:p>
        </p:txBody>
      </p:sp>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112657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6393" y="-24514"/>
            <a:ext cx="9180394" cy="6882513"/>
          </a:xfrm>
          <a:prstGeom prst="rect">
            <a:avLst/>
          </a:prstGeom>
        </p:spPr>
      </p:pic>
      <p:sp>
        <p:nvSpPr>
          <p:cNvPr id="3" name="Slide Number Placeholder 2"/>
          <p:cNvSpPr>
            <a:spLocks noGrp="1"/>
          </p:cNvSpPr>
          <p:nvPr>
            <p:ph type="sldNum" sz="quarter" idx="12"/>
          </p:nvPr>
        </p:nvSpPr>
        <p:spPr/>
        <p:txBody>
          <a:bodyPr/>
          <a:lstStyle/>
          <a:p>
            <a:fld id="{F653D845-87D6-4E2D-87A9-740235A144E6}" type="slidenum">
              <a:rPr lang="en-US" smtClean="0"/>
              <a:pPr/>
              <a:t>2</a:t>
            </a:fld>
            <a:endParaRPr lang="en-US"/>
          </a:p>
        </p:txBody>
      </p:sp>
      <p:pic>
        <p:nvPicPr>
          <p:cNvPr id="4" name="Picture 3"/>
          <p:cNvPicPr>
            <a:picLocks noChangeAspect="1"/>
          </p:cNvPicPr>
          <p:nvPr/>
        </p:nvPicPr>
        <p:blipFill>
          <a:blip r:embed="rId3"/>
          <a:stretch>
            <a:fillRect/>
          </a:stretch>
        </p:blipFill>
        <p:spPr>
          <a:xfrm>
            <a:off x="1087497" y="3365047"/>
            <a:ext cx="1264984" cy="1197818"/>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789801" y="3207310"/>
            <a:ext cx="1394543" cy="1251104"/>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3139481" y="3239765"/>
            <a:ext cx="1463013" cy="1448383"/>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7162800" y="701615"/>
            <a:ext cx="1295238" cy="1695238"/>
          </a:xfrm>
          <a:prstGeom prst="rect">
            <a:avLst/>
          </a:prstGeom>
          <a:ln>
            <a:solidFill>
              <a:schemeClr val="tx1"/>
            </a:solidFill>
          </a:ln>
        </p:spPr>
      </p:pic>
      <p:pic>
        <p:nvPicPr>
          <p:cNvPr id="8" name="Picture 7"/>
          <p:cNvPicPr>
            <a:picLocks noChangeAspect="1"/>
          </p:cNvPicPr>
          <p:nvPr/>
        </p:nvPicPr>
        <p:blipFill>
          <a:blip r:embed="rId7"/>
          <a:stretch>
            <a:fillRect/>
          </a:stretch>
        </p:blipFill>
        <p:spPr>
          <a:xfrm>
            <a:off x="457200" y="690879"/>
            <a:ext cx="1752381" cy="2266667"/>
          </a:xfrm>
          <a:prstGeom prst="rect">
            <a:avLst/>
          </a:prstGeom>
          <a:ln>
            <a:solidFill>
              <a:schemeClr val="tx1"/>
            </a:solidFill>
          </a:ln>
        </p:spPr>
      </p:pic>
      <p:pic>
        <p:nvPicPr>
          <p:cNvPr id="10" name="Picture 9"/>
          <p:cNvPicPr>
            <a:picLocks noChangeAspect="1"/>
          </p:cNvPicPr>
          <p:nvPr/>
        </p:nvPicPr>
        <p:blipFill>
          <a:blip r:embed="rId8"/>
          <a:stretch>
            <a:fillRect/>
          </a:stretch>
        </p:blipFill>
        <p:spPr>
          <a:xfrm>
            <a:off x="5439454" y="1551607"/>
            <a:ext cx="1047619" cy="1047619"/>
          </a:xfrm>
          <a:prstGeom prst="rect">
            <a:avLst/>
          </a:prstGeom>
          <a:ln>
            <a:solidFill>
              <a:schemeClr val="tx1"/>
            </a:solidFill>
          </a:ln>
        </p:spPr>
      </p:pic>
      <p:pic>
        <p:nvPicPr>
          <p:cNvPr id="11" name="Picture 10"/>
          <p:cNvPicPr>
            <a:picLocks noChangeAspect="1"/>
          </p:cNvPicPr>
          <p:nvPr/>
        </p:nvPicPr>
        <p:blipFill>
          <a:blip r:embed="rId9"/>
          <a:stretch>
            <a:fillRect/>
          </a:stretch>
        </p:blipFill>
        <p:spPr>
          <a:xfrm>
            <a:off x="3602022" y="5119864"/>
            <a:ext cx="2780952" cy="1419048"/>
          </a:xfrm>
          <a:prstGeom prst="rect">
            <a:avLst/>
          </a:prstGeom>
          <a:ln>
            <a:solidFill>
              <a:schemeClr val="tx1"/>
            </a:solidFill>
          </a:ln>
        </p:spPr>
      </p:pic>
      <p:pic>
        <p:nvPicPr>
          <p:cNvPr id="12" name="Picture 11"/>
          <p:cNvPicPr>
            <a:picLocks noChangeAspect="1"/>
          </p:cNvPicPr>
          <p:nvPr/>
        </p:nvPicPr>
        <p:blipFill>
          <a:blip r:embed="rId10"/>
          <a:stretch>
            <a:fillRect/>
          </a:stretch>
        </p:blipFill>
        <p:spPr>
          <a:xfrm>
            <a:off x="2895600" y="1223061"/>
            <a:ext cx="1523810" cy="1295238"/>
          </a:xfrm>
          <a:prstGeom prst="rect">
            <a:avLst/>
          </a:prstGeom>
          <a:ln>
            <a:solidFill>
              <a:schemeClr val="tx1"/>
            </a:solidFill>
          </a:ln>
        </p:spPr>
      </p:pic>
      <p:pic>
        <p:nvPicPr>
          <p:cNvPr id="13" name="Picture 12"/>
          <p:cNvPicPr>
            <a:picLocks noChangeAspect="1"/>
          </p:cNvPicPr>
          <p:nvPr/>
        </p:nvPicPr>
        <p:blipFill>
          <a:blip r:embed="rId11"/>
          <a:stretch>
            <a:fillRect/>
          </a:stretch>
        </p:blipFill>
        <p:spPr>
          <a:xfrm>
            <a:off x="6943752" y="5042092"/>
            <a:ext cx="1514286" cy="1304762"/>
          </a:xfrm>
          <a:prstGeom prst="rect">
            <a:avLst/>
          </a:prstGeom>
          <a:ln>
            <a:solidFill>
              <a:schemeClr val="tx1"/>
            </a:solidFill>
          </a:ln>
        </p:spPr>
      </p:pic>
      <p:pic>
        <p:nvPicPr>
          <p:cNvPr id="15" name="Picture 14"/>
          <p:cNvPicPr>
            <a:picLocks noChangeAspect="1"/>
          </p:cNvPicPr>
          <p:nvPr/>
        </p:nvPicPr>
        <p:blipFill>
          <a:blip r:embed="rId12"/>
          <a:stretch>
            <a:fillRect/>
          </a:stretch>
        </p:blipFill>
        <p:spPr>
          <a:xfrm>
            <a:off x="1028933" y="4915398"/>
            <a:ext cx="1866667" cy="1419048"/>
          </a:xfrm>
          <a:prstGeom prst="rect">
            <a:avLst/>
          </a:prstGeom>
          <a:ln>
            <a:solidFill>
              <a:schemeClr val="tx1"/>
            </a:solidFill>
          </a:ln>
        </p:spPr>
      </p:pic>
    </p:spTree>
    <p:extLst>
      <p:ext uri="{BB962C8B-B14F-4D97-AF65-F5344CB8AC3E}">
        <p14:creationId xmlns:p14="http://schemas.microsoft.com/office/powerpoint/2010/main" val="1842305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Taxonomy/Birth Type</a:t>
            </a:r>
          </a:p>
        </p:txBody>
      </p:sp>
      <p:sp>
        <p:nvSpPr>
          <p:cNvPr id="4" name="TextBox 3"/>
          <p:cNvSpPr txBox="1"/>
          <p:nvPr/>
        </p:nvSpPr>
        <p:spPr>
          <a:xfrm>
            <a:off x="5888726" y="1479353"/>
            <a:ext cx="2960106"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Taxonomy/Birth Type</a:t>
            </a:r>
          </a:p>
          <a:p>
            <a:r>
              <a:rPr lang="en-US" dirty="0"/>
              <a:t>Chart displays the number</a:t>
            </a:r>
          </a:p>
          <a:p>
            <a:r>
              <a:rPr lang="en-US" dirty="0"/>
              <a:t>of Captive or Wild births</a:t>
            </a:r>
          </a:p>
          <a:p>
            <a:r>
              <a:rPr lang="en-US" dirty="0"/>
              <a:t>by Current or Historical</a:t>
            </a:r>
          </a:p>
          <a:p>
            <a:r>
              <a:rPr lang="en-US" dirty="0"/>
              <a:t>records. This Chart can be </a:t>
            </a:r>
          </a:p>
          <a:p>
            <a:r>
              <a:rPr lang="en-US" dirty="0"/>
              <a:t>run only by the number</a:t>
            </a:r>
          </a:p>
          <a:p>
            <a:r>
              <a:rPr lang="en-US" dirty="0"/>
              <a:t>of Animals and not by</a:t>
            </a:r>
          </a:p>
          <a:p>
            <a:r>
              <a:rPr lang="en-US" dirty="0"/>
              <a:t>Species. As in the last chart,</a:t>
            </a:r>
          </a:p>
          <a:p>
            <a:r>
              <a:rPr lang="en-US" dirty="0"/>
              <a:t>hovering over the bar will</a:t>
            </a:r>
          </a:p>
          <a:p>
            <a:r>
              <a:rPr lang="en-US" dirty="0"/>
              <a:t>display the actual numbers.</a:t>
            </a:r>
          </a:p>
          <a:p>
            <a:r>
              <a:rPr lang="en-US" dirty="0"/>
              <a:t>This Chart can be run for</a:t>
            </a:r>
          </a:p>
          <a:p>
            <a:r>
              <a:rPr lang="en-US" dirty="0"/>
              <a:t>both My Member Institutions</a:t>
            </a:r>
          </a:p>
          <a:p>
            <a:r>
              <a:rPr lang="en-US" dirty="0"/>
              <a:t>or All ZIMS. Here we see the </a:t>
            </a:r>
          </a:p>
          <a:p>
            <a:r>
              <a:rPr lang="en-US" dirty="0"/>
              <a:t>member animal count.</a:t>
            </a:r>
          </a:p>
        </p:txBody>
      </p:sp>
      <p:pic>
        <p:nvPicPr>
          <p:cNvPr id="5" name="Picture 4"/>
          <p:cNvPicPr>
            <a:picLocks noChangeAspect="1"/>
          </p:cNvPicPr>
          <p:nvPr/>
        </p:nvPicPr>
        <p:blipFill>
          <a:blip r:embed="rId2"/>
          <a:stretch>
            <a:fillRect/>
          </a:stretch>
        </p:blipFill>
        <p:spPr>
          <a:xfrm>
            <a:off x="419509" y="1459014"/>
            <a:ext cx="5350228" cy="4010997"/>
          </a:xfrm>
          <a:prstGeom prst="rect">
            <a:avLst/>
          </a:prstGeom>
        </p:spPr>
      </p:pic>
      <p:sp>
        <p:nvSpPr>
          <p:cNvPr id="3" name="Slide Number Placeholder 2"/>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4247420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Taxonomy/IUCN At Risk %</a:t>
            </a:r>
          </a:p>
        </p:txBody>
      </p:sp>
      <p:pic>
        <p:nvPicPr>
          <p:cNvPr id="3" name="Picture 2"/>
          <p:cNvPicPr>
            <a:picLocks noChangeAspect="1"/>
          </p:cNvPicPr>
          <p:nvPr/>
        </p:nvPicPr>
        <p:blipFill>
          <a:blip r:embed="rId2"/>
          <a:stretch>
            <a:fillRect/>
          </a:stretch>
        </p:blipFill>
        <p:spPr>
          <a:xfrm>
            <a:off x="532605" y="1545465"/>
            <a:ext cx="5168148" cy="3852036"/>
          </a:xfrm>
          <a:prstGeom prst="rect">
            <a:avLst/>
          </a:prstGeom>
          <a:ln>
            <a:solidFill>
              <a:schemeClr val="tx1"/>
            </a:solidFill>
          </a:ln>
        </p:spPr>
      </p:pic>
      <p:sp>
        <p:nvSpPr>
          <p:cNvPr id="4" name="TextBox 3"/>
          <p:cNvSpPr txBox="1"/>
          <p:nvPr/>
        </p:nvSpPr>
        <p:spPr>
          <a:xfrm>
            <a:off x="5796798" y="1545465"/>
            <a:ext cx="2960836" cy="5078313"/>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Taxonomy/IUCN at Risk %</a:t>
            </a:r>
          </a:p>
          <a:p>
            <a:r>
              <a:rPr lang="en-US" dirty="0"/>
              <a:t>Chart shows the conservation</a:t>
            </a:r>
          </a:p>
          <a:p>
            <a:r>
              <a:rPr lang="en-US" dirty="0"/>
              <a:t>focus of your members using</a:t>
            </a:r>
          </a:p>
          <a:p>
            <a:r>
              <a:rPr lang="en-US" dirty="0"/>
              <a:t>IUCN At Risk status. Data deficient species or ones where the Taxonomy doesn’t list a status are not included in the calculation. Any species that are above “least concern” </a:t>
            </a:r>
            <a:r>
              <a:rPr lang="en-US"/>
              <a:t>are included </a:t>
            </a:r>
            <a:r>
              <a:rPr lang="en-US" dirty="0"/>
              <a:t>in the “at risk” number. The line</a:t>
            </a:r>
          </a:p>
          <a:p>
            <a:r>
              <a:rPr lang="en-US" dirty="0"/>
              <a:t>through the dots shows what</a:t>
            </a:r>
          </a:p>
          <a:p>
            <a:r>
              <a:rPr lang="en-US" dirty="0"/>
              <a:t>the IUCN Class average is. This Association’s members are well above average in their species with an IUCN status of At Risk, indicating a commitment to conservation. </a:t>
            </a:r>
          </a:p>
        </p:txBody>
      </p:sp>
      <p:sp>
        <p:nvSpPr>
          <p:cNvPr id="5" name="Slide Number Placeholder 4"/>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369844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59" y="232604"/>
            <a:ext cx="7886700" cy="1325563"/>
          </a:xfrm>
        </p:spPr>
        <p:txBody>
          <a:bodyPr/>
          <a:lstStyle/>
          <a:p>
            <a:r>
              <a:rPr lang="en-US" dirty="0"/>
              <a:t>IUCN Red List Status</a:t>
            </a:r>
          </a:p>
        </p:txBody>
      </p:sp>
      <p:sp>
        <p:nvSpPr>
          <p:cNvPr id="3" name="TextBox 2"/>
          <p:cNvSpPr txBox="1"/>
          <p:nvPr/>
        </p:nvSpPr>
        <p:spPr>
          <a:xfrm>
            <a:off x="6190632" y="1784937"/>
            <a:ext cx="2639633"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IUCN Red List Status</a:t>
            </a:r>
          </a:p>
          <a:p>
            <a:r>
              <a:rPr lang="en-US" dirty="0"/>
              <a:t>looks at the number of </a:t>
            </a:r>
          </a:p>
          <a:p>
            <a:r>
              <a:rPr lang="en-US" dirty="0"/>
              <a:t>animals or species using </a:t>
            </a:r>
          </a:p>
          <a:p>
            <a:r>
              <a:rPr lang="en-US" dirty="0"/>
              <a:t>the IUCN conservation </a:t>
            </a:r>
          </a:p>
          <a:p>
            <a:r>
              <a:rPr lang="en-US" dirty="0"/>
              <a:t>status categories. As for </a:t>
            </a:r>
          </a:p>
          <a:p>
            <a:r>
              <a:rPr lang="en-US" dirty="0"/>
              <a:t>the other Charts, this </a:t>
            </a:r>
          </a:p>
          <a:p>
            <a:r>
              <a:rPr lang="en-US" dirty="0"/>
              <a:t>can be run at the member</a:t>
            </a:r>
          </a:p>
          <a:p>
            <a:r>
              <a:rPr lang="en-US" dirty="0"/>
              <a:t>level or All ZIMS. This</a:t>
            </a:r>
          </a:p>
          <a:p>
            <a:r>
              <a:rPr lang="en-US" dirty="0"/>
              <a:t>Chart is displaying the</a:t>
            </a:r>
          </a:p>
          <a:p>
            <a:r>
              <a:rPr lang="en-US" dirty="0"/>
              <a:t>member species count.</a:t>
            </a:r>
          </a:p>
        </p:txBody>
      </p:sp>
      <p:pic>
        <p:nvPicPr>
          <p:cNvPr id="4" name="Picture 3"/>
          <p:cNvPicPr>
            <a:picLocks noChangeAspect="1"/>
          </p:cNvPicPr>
          <p:nvPr/>
        </p:nvPicPr>
        <p:blipFill>
          <a:blip r:embed="rId2"/>
          <a:stretch>
            <a:fillRect/>
          </a:stretch>
        </p:blipFill>
        <p:spPr>
          <a:xfrm>
            <a:off x="382269" y="1447073"/>
            <a:ext cx="5638324" cy="4249886"/>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185962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CITES</a:t>
            </a:r>
          </a:p>
        </p:txBody>
      </p:sp>
      <p:pic>
        <p:nvPicPr>
          <p:cNvPr id="3" name="Picture 2"/>
          <p:cNvPicPr>
            <a:picLocks noChangeAspect="1"/>
          </p:cNvPicPr>
          <p:nvPr/>
        </p:nvPicPr>
        <p:blipFill>
          <a:blip r:embed="rId2"/>
          <a:stretch>
            <a:fillRect/>
          </a:stretch>
        </p:blipFill>
        <p:spPr>
          <a:xfrm>
            <a:off x="385633" y="1532585"/>
            <a:ext cx="5318824" cy="3992451"/>
          </a:xfrm>
          <a:prstGeom prst="rect">
            <a:avLst/>
          </a:prstGeom>
          <a:ln>
            <a:solidFill>
              <a:schemeClr val="tx1"/>
            </a:solidFill>
          </a:ln>
        </p:spPr>
      </p:pic>
      <p:sp>
        <p:nvSpPr>
          <p:cNvPr id="4" name="TextBox 3"/>
          <p:cNvSpPr txBox="1"/>
          <p:nvPr/>
        </p:nvSpPr>
        <p:spPr>
          <a:xfrm>
            <a:off x="5962918" y="1867436"/>
            <a:ext cx="2672719"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CITES Chart shows</a:t>
            </a:r>
          </a:p>
          <a:p>
            <a:r>
              <a:rPr lang="en-US" dirty="0"/>
              <a:t>the count of animals or</a:t>
            </a:r>
          </a:p>
          <a:p>
            <a:r>
              <a:rPr lang="en-US" dirty="0"/>
              <a:t>species currently or</a:t>
            </a:r>
          </a:p>
          <a:p>
            <a:r>
              <a:rPr lang="en-US" dirty="0"/>
              <a:t>historically held for each </a:t>
            </a:r>
          </a:p>
          <a:p>
            <a:r>
              <a:rPr lang="en-US" dirty="0"/>
              <a:t>of the three CITES listings. </a:t>
            </a:r>
          </a:p>
          <a:p>
            <a:r>
              <a:rPr lang="en-US" dirty="0"/>
              <a:t>Here we are looking at the</a:t>
            </a:r>
          </a:p>
          <a:p>
            <a:r>
              <a:rPr lang="en-US" dirty="0"/>
              <a:t>member species count.</a:t>
            </a:r>
          </a:p>
        </p:txBody>
      </p:sp>
      <p:sp>
        <p:nvSpPr>
          <p:cNvPr id="5" name="Slide Number Placeholder 4"/>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844515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CITES EU</a:t>
            </a:r>
          </a:p>
        </p:txBody>
      </p:sp>
      <p:pic>
        <p:nvPicPr>
          <p:cNvPr id="3" name="Picture 2"/>
          <p:cNvPicPr>
            <a:picLocks noChangeAspect="1"/>
          </p:cNvPicPr>
          <p:nvPr/>
        </p:nvPicPr>
        <p:blipFill>
          <a:blip r:embed="rId2"/>
          <a:stretch>
            <a:fillRect/>
          </a:stretch>
        </p:blipFill>
        <p:spPr>
          <a:xfrm>
            <a:off x="483903" y="1481070"/>
            <a:ext cx="5430207" cy="4098141"/>
          </a:xfrm>
          <a:prstGeom prst="rect">
            <a:avLst/>
          </a:prstGeom>
        </p:spPr>
      </p:pic>
      <p:sp>
        <p:nvSpPr>
          <p:cNvPr id="4" name="TextBox 3"/>
          <p:cNvSpPr txBox="1"/>
          <p:nvPr/>
        </p:nvSpPr>
        <p:spPr>
          <a:xfrm>
            <a:off x="6053071" y="2652977"/>
            <a:ext cx="2749727"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number of animals</a:t>
            </a:r>
          </a:p>
          <a:p>
            <a:r>
              <a:rPr lang="en-US" dirty="0"/>
              <a:t>or species listed by</a:t>
            </a:r>
          </a:p>
          <a:p>
            <a:r>
              <a:rPr lang="en-US" dirty="0"/>
              <a:t>CITES EU is also available</a:t>
            </a:r>
          </a:p>
          <a:p>
            <a:r>
              <a:rPr lang="en-US" dirty="0"/>
              <a:t>as a Chart. Here we are</a:t>
            </a:r>
          </a:p>
          <a:p>
            <a:r>
              <a:rPr lang="en-US" dirty="0"/>
              <a:t>looking at the animal count</a:t>
            </a:r>
          </a:p>
          <a:p>
            <a:r>
              <a:rPr lang="en-US" dirty="0"/>
              <a:t>in member institutions.</a:t>
            </a:r>
          </a:p>
        </p:txBody>
      </p:sp>
      <p:sp>
        <p:nvSpPr>
          <p:cNvPr id="5" name="Slide Number Placeholder 4"/>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3339022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Studbooks</a:t>
            </a:r>
          </a:p>
        </p:txBody>
      </p:sp>
      <p:pic>
        <p:nvPicPr>
          <p:cNvPr id="3" name="Picture 2"/>
          <p:cNvPicPr>
            <a:picLocks noChangeAspect="1"/>
          </p:cNvPicPr>
          <p:nvPr/>
        </p:nvPicPr>
        <p:blipFill>
          <a:blip r:embed="rId2"/>
          <a:stretch>
            <a:fillRect/>
          </a:stretch>
        </p:blipFill>
        <p:spPr>
          <a:xfrm>
            <a:off x="276424" y="1690689"/>
            <a:ext cx="8591151" cy="2860879"/>
          </a:xfrm>
          <a:prstGeom prst="rect">
            <a:avLst/>
          </a:prstGeom>
          <a:ln>
            <a:solidFill>
              <a:schemeClr val="tx1"/>
            </a:solidFill>
          </a:ln>
        </p:spPr>
      </p:pic>
      <p:sp>
        <p:nvSpPr>
          <p:cNvPr id="4" name="TextBox 3"/>
          <p:cNvSpPr txBox="1"/>
          <p:nvPr/>
        </p:nvSpPr>
        <p:spPr>
          <a:xfrm>
            <a:off x="1081825" y="4842456"/>
            <a:ext cx="6810519"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Studbook tab opens up information on the studbooks that your</a:t>
            </a:r>
          </a:p>
          <a:p>
            <a:r>
              <a:rPr lang="en-US" dirty="0"/>
              <a:t>Association  manages. This tab will display ONLY if you have been</a:t>
            </a:r>
          </a:p>
          <a:p>
            <a:r>
              <a:rPr lang="en-US" dirty="0"/>
              <a:t>given Studbook Administration rights by the ZIMS Global Administrator.</a:t>
            </a:r>
          </a:p>
        </p:txBody>
      </p:sp>
      <p:sp>
        <p:nvSpPr>
          <p:cNvPr id="5" name="Slide Number Placeholder 4"/>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2641184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5" y="162589"/>
            <a:ext cx="8229600" cy="1143000"/>
          </a:xfrm>
        </p:spPr>
        <p:txBody>
          <a:bodyPr>
            <a:normAutofit/>
          </a:bodyPr>
          <a:lstStyle/>
          <a:p>
            <a:r>
              <a:rPr lang="en-US" dirty="0"/>
              <a:t>Studbook List</a:t>
            </a:r>
          </a:p>
        </p:txBody>
      </p:sp>
      <p:sp>
        <p:nvSpPr>
          <p:cNvPr id="3" name="Slide Number Placeholder 2"/>
          <p:cNvSpPr>
            <a:spLocks noGrp="1"/>
          </p:cNvSpPr>
          <p:nvPr>
            <p:ph type="sldNum" sz="quarter" idx="12"/>
          </p:nvPr>
        </p:nvSpPr>
        <p:spPr/>
        <p:txBody>
          <a:bodyPr/>
          <a:lstStyle/>
          <a:p>
            <a:fld id="{F653D845-87D6-4E2D-87A9-740235A144E6}" type="slidenum">
              <a:rPr lang="en-US" smtClean="0"/>
              <a:pPr/>
              <a:t>26</a:t>
            </a:fld>
            <a:endParaRPr lang="en-US"/>
          </a:p>
        </p:txBody>
      </p:sp>
      <p:pic>
        <p:nvPicPr>
          <p:cNvPr id="8" name="Picture 7"/>
          <p:cNvPicPr>
            <a:picLocks noChangeAspect="1"/>
          </p:cNvPicPr>
          <p:nvPr/>
        </p:nvPicPr>
        <p:blipFill>
          <a:blip r:embed="rId2"/>
          <a:stretch>
            <a:fillRect/>
          </a:stretch>
        </p:blipFill>
        <p:spPr>
          <a:xfrm>
            <a:off x="600182" y="1141825"/>
            <a:ext cx="8254782" cy="3021908"/>
          </a:xfrm>
          <a:prstGeom prst="rect">
            <a:avLst/>
          </a:prstGeom>
          <a:ln>
            <a:solidFill>
              <a:schemeClr val="tx1"/>
            </a:solidFill>
          </a:ln>
        </p:spPr>
      </p:pic>
      <p:pic>
        <p:nvPicPr>
          <p:cNvPr id="1026" name="Picture 2" descr="C:\Users\amiller\AppData\Local\Temp\SNAGHTML4955c4c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 y="3326310"/>
            <a:ext cx="6691745" cy="22644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38491" y="1868862"/>
            <a:ext cx="3722173"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Your Association’s studbooks are</a:t>
            </a:r>
          </a:p>
          <a:p>
            <a:r>
              <a:rPr lang="en-US" dirty="0"/>
              <a:t>displayed in the Studbook List</a:t>
            </a:r>
          </a:p>
          <a:p>
            <a:r>
              <a:rPr lang="en-US" dirty="0"/>
              <a:t>grid. Selecting the species</a:t>
            </a:r>
          </a:p>
          <a:p>
            <a:r>
              <a:rPr lang="en-US" dirty="0"/>
              <a:t>hyperlink will take you into the</a:t>
            </a:r>
          </a:p>
          <a:p>
            <a:r>
              <a:rPr lang="en-US" dirty="0"/>
              <a:t>details of the studbook, but not</a:t>
            </a:r>
          </a:p>
          <a:p>
            <a:r>
              <a:rPr lang="en-US" dirty="0"/>
              <a:t>the studbook data itself. You can</a:t>
            </a:r>
          </a:p>
          <a:p>
            <a:r>
              <a:rPr lang="en-US" dirty="0"/>
              <a:t>edit the Studbook Name, </a:t>
            </a:r>
            <a:r>
              <a:rPr lang="en-US" dirty="0" err="1"/>
              <a:t>Currentness</a:t>
            </a:r>
            <a:endParaRPr lang="en-US" dirty="0"/>
          </a:p>
          <a:p>
            <a:r>
              <a:rPr lang="en-US" dirty="0"/>
              <a:t>Date and Start Date under Profile &gt;</a:t>
            </a:r>
          </a:p>
          <a:p>
            <a:r>
              <a:rPr lang="en-US" dirty="0"/>
              <a:t>Actions. You can also make Studbook</a:t>
            </a:r>
          </a:p>
          <a:p>
            <a:r>
              <a:rPr lang="en-US" dirty="0"/>
              <a:t>Assignments.</a:t>
            </a:r>
          </a:p>
        </p:txBody>
      </p:sp>
    </p:spTree>
    <p:extLst>
      <p:ext uri="{BB962C8B-B14F-4D97-AF65-F5344CB8AC3E}">
        <p14:creationId xmlns:p14="http://schemas.microsoft.com/office/powerpoint/2010/main" val="4246884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Studbook Assignments</a:t>
            </a:r>
          </a:p>
        </p:txBody>
      </p:sp>
      <p:pic>
        <p:nvPicPr>
          <p:cNvPr id="3" name="Picture 2"/>
          <p:cNvPicPr>
            <a:picLocks noChangeAspect="1"/>
          </p:cNvPicPr>
          <p:nvPr/>
        </p:nvPicPr>
        <p:blipFill>
          <a:blip r:embed="rId2"/>
          <a:stretch>
            <a:fillRect/>
          </a:stretch>
        </p:blipFill>
        <p:spPr>
          <a:xfrm>
            <a:off x="628650" y="1545315"/>
            <a:ext cx="3777388" cy="3544933"/>
          </a:xfrm>
          <a:prstGeom prst="rect">
            <a:avLst/>
          </a:prstGeom>
          <a:ln>
            <a:solidFill>
              <a:schemeClr val="tx1"/>
            </a:solidFill>
          </a:ln>
        </p:spPr>
      </p:pic>
      <p:sp>
        <p:nvSpPr>
          <p:cNvPr id="4" name="TextBox 3"/>
          <p:cNvSpPr txBox="1"/>
          <p:nvPr/>
        </p:nvSpPr>
        <p:spPr>
          <a:xfrm>
            <a:off x="4724033" y="1763703"/>
            <a:ext cx="3952621"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Studbook Title is the relationship</a:t>
            </a:r>
          </a:p>
          <a:p>
            <a:r>
              <a:rPr lang="en-US" dirty="0"/>
              <a:t>the person has to the studbook such </a:t>
            </a:r>
          </a:p>
          <a:p>
            <a:r>
              <a:rPr lang="en-US" dirty="0"/>
              <a:t>as Studbook Keeper, SSP Coordinator</a:t>
            </a:r>
          </a:p>
          <a:p>
            <a:r>
              <a:rPr lang="en-US" dirty="0"/>
              <a:t>or Nutrition Advisor. The Studbook Role </a:t>
            </a:r>
          </a:p>
          <a:p>
            <a:r>
              <a:rPr lang="en-US" dirty="0"/>
              <a:t>allows you to assign what type of access</a:t>
            </a:r>
          </a:p>
          <a:p>
            <a:r>
              <a:rPr lang="en-US" dirty="0"/>
              <a:t>that title has to the Studbook.</a:t>
            </a:r>
          </a:p>
        </p:txBody>
      </p:sp>
      <p:pic>
        <p:nvPicPr>
          <p:cNvPr id="5" name="Picture 4"/>
          <p:cNvPicPr>
            <a:picLocks noChangeAspect="1"/>
          </p:cNvPicPr>
          <p:nvPr/>
        </p:nvPicPr>
        <p:blipFill>
          <a:blip r:embed="rId3"/>
          <a:stretch>
            <a:fillRect/>
          </a:stretch>
        </p:blipFill>
        <p:spPr>
          <a:xfrm>
            <a:off x="2681176" y="3886231"/>
            <a:ext cx="4085714" cy="1895238"/>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4272927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Studbook Information</a:t>
            </a:r>
          </a:p>
        </p:txBody>
      </p:sp>
      <p:sp>
        <p:nvSpPr>
          <p:cNvPr id="5" name="TextBox 4"/>
          <p:cNvSpPr txBox="1"/>
          <p:nvPr/>
        </p:nvSpPr>
        <p:spPr>
          <a:xfrm>
            <a:off x="4712676" y="2590800"/>
            <a:ext cx="3603359"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Under the Start menu you can find </a:t>
            </a:r>
          </a:p>
          <a:p>
            <a:r>
              <a:rPr lang="en-US" dirty="0"/>
              <a:t>the Studbooks and Global Studbook </a:t>
            </a:r>
            <a:br>
              <a:rPr lang="en-US" dirty="0"/>
            </a:br>
            <a:r>
              <a:rPr lang="en-US" dirty="0"/>
              <a:t>Search. This is displayed for all with </a:t>
            </a:r>
            <a:br>
              <a:rPr lang="en-US" dirty="0"/>
            </a:br>
            <a:r>
              <a:rPr lang="en-US" dirty="0"/>
              <a:t>a Regional Association Role, you do </a:t>
            </a:r>
            <a:br>
              <a:rPr lang="en-US" dirty="0"/>
            </a:br>
            <a:r>
              <a:rPr lang="en-US" dirty="0"/>
              <a:t>not have to be a Studbook </a:t>
            </a:r>
            <a:br>
              <a:rPr lang="en-US" dirty="0"/>
            </a:br>
            <a:r>
              <a:rPr lang="en-US" dirty="0"/>
              <a:t>Administrator to see it.</a:t>
            </a:r>
          </a:p>
        </p:txBody>
      </p:sp>
      <p:sp>
        <p:nvSpPr>
          <p:cNvPr id="3" name="Slide Number Placeholder 2"/>
          <p:cNvSpPr>
            <a:spLocks noGrp="1"/>
          </p:cNvSpPr>
          <p:nvPr>
            <p:ph type="sldNum" sz="quarter" idx="12"/>
          </p:nvPr>
        </p:nvSpPr>
        <p:spPr/>
        <p:txBody>
          <a:bodyPr/>
          <a:lstStyle/>
          <a:p>
            <a:fld id="{F653D845-87D6-4E2D-87A9-740235A144E6}" type="slidenum">
              <a:rPr lang="en-US" smtClean="0"/>
              <a:pPr/>
              <a:t>28</a:t>
            </a:fld>
            <a:endParaRPr lang="en-US"/>
          </a:p>
        </p:txBody>
      </p:sp>
      <p:pic>
        <p:nvPicPr>
          <p:cNvPr id="6" name="Picture 5"/>
          <p:cNvPicPr>
            <a:picLocks noChangeAspect="1"/>
          </p:cNvPicPr>
          <p:nvPr/>
        </p:nvPicPr>
        <p:blipFill>
          <a:blip r:embed="rId2"/>
          <a:stretch>
            <a:fillRect/>
          </a:stretch>
        </p:blipFill>
        <p:spPr>
          <a:xfrm>
            <a:off x="777992" y="1751350"/>
            <a:ext cx="3714286" cy="3571429"/>
          </a:xfrm>
          <a:prstGeom prst="rect">
            <a:avLst/>
          </a:prstGeom>
        </p:spPr>
      </p:pic>
      <p:pic>
        <p:nvPicPr>
          <p:cNvPr id="9" name="Picture 8">
            <a:extLst>
              <a:ext uri="{FF2B5EF4-FFF2-40B4-BE49-F238E27FC236}">
                <a16:creationId xmlns:a16="http://schemas.microsoft.com/office/drawing/2014/main" id="{79E43367-7E13-EE41-ADF4-9B5D37076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136" y="3026097"/>
            <a:ext cx="1464254" cy="191351"/>
          </a:xfrm>
          <a:prstGeom prst="rect">
            <a:avLst/>
          </a:prstGeom>
        </p:spPr>
      </p:pic>
    </p:spTree>
    <p:extLst>
      <p:ext uri="{BB962C8B-B14F-4D97-AF65-F5344CB8AC3E}">
        <p14:creationId xmlns:p14="http://schemas.microsoft.com/office/powerpoint/2010/main" val="636432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Studbooks</a:t>
            </a:r>
          </a:p>
        </p:txBody>
      </p:sp>
      <p:pic>
        <p:nvPicPr>
          <p:cNvPr id="3" name="Picture 2"/>
          <p:cNvPicPr>
            <a:picLocks noChangeAspect="1"/>
          </p:cNvPicPr>
          <p:nvPr/>
        </p:nvPicPr>
        <p:blipFill>
          <a:blip r:embed="rId2"/>
          <a:stretch>
            <a:fillRect/>
          </a:stretch>
        </p:blipFill>
        <p:spPr>
          <a:xfrm>
            <a:off x="1753985" y="1455780"/>
            <a:ext cx="5976852" cy="3499106"/>
          </a:xfrm>
          <a:prstGeom prst="rect">
            <a:avLst/>
          </a:prstGeom>
          <a:ln>
            <a:solidFill>
              <a:schemeClr val="tx1"/>
            </a:solidFill>
          </a:ln>
        </p:spPr>
      </p:pic>
      <p:sp>
        <p:nvSpPr>
          <p:cNvPr id="5" name="TextBox 4"/>
          <p:cNvSpPr txBox="1"/>
          <p:nvPr/>
        </p:nvSpPr>
        <p:spPr>
          <a:xfrm>
            <a:off x="532015" y="5020888"/>
            <a:ext cx="8274766"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Selecting Studbooks will bring up a list of the Studbooks managed by your Association.</a:t>
            </a:r>
          </a:p>
          <a:p>
            <a:r>
              <a:rPr lang="en-US" dirty="0"/>
              <a:t>Clicking on the Studbook name will open the actual Studbook.</a:t>
            </a:r>
          </a:p>
        </p:txBody>
      </p:sp>
      <p:sp>
        <p:nvSpPr>
          <p:cNvPr id="6" name="Slide Number Placeholder 5"/>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131012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0"/>
            <a:ext cx="9144000" cy="7133333"/>
          </a:xfrm>
          <a:prstGeom prst="rect">
            <a:avLst/>
          </a:prstGeom>
        </p:spPr>
      </p:pic>
      <p:pic>
        <p:nvPicPr>
          <p:cNvPr id="4" name="Picture 3"/>
          <p:cNvPicPr>
            <a:picLocks noChangeAspect="1"/>
          </p:cNvPicPr>
          <p:nvPr/>
        </p:nvPicPr>
        <p:blipFill>
          <a:blip r:embed="rId3"/>
          <a:stretch>
            <a:fillRect/>
          </a:stretch>
        </p:blipFill>
        <p:spPr>
          <a:xfrm>
            <a:off x="3924418" y="2440832"/>
            <a:ext cx="2362200" cy="856297"/>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3668958" y="4980283"/>
            <a:ext cx="2514286" cy="990476"/>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6715142" y="1459457"/>
            <a:ext cx="1876190" cy="1409524"/>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1088649" y="4242187"/>
            <a:ext cx="1809524" cy="2466667"/>
          </a:xfrm>
          <a:prstGeom prst="rect">
            <a:avLst/>
          </a:prstGeom>
          <a:ln>
            <a:solidFill>
              <a:schemeClr val="tx1"/>
            </a:solidFill>
          </a:ln>
        </p:spPr>
      </p:pic>
      <p:pic>
        <p:nvPicPr>
          <p:cNvPr id="10" name="Picture 9"/>
          <p:cNvPicPr>
            <a:picLocks noChangeAspect="1"/>
          </p:cNvPicPr>
          <p:nvPr/>
        </p:nvPicPr>
        <p:blipFill>
          <a:blip r:embed="rId7"/>
          <a:stretch>
            <a:fillRect/>
          </a:stretch>
        </p:blipFill>
        <p:spPr>
          <a:xfrm>
            <a:off x="332298" y="831220"/>
            <a:ext cx="3466667" cy="1161905"/>
          </a:xfrm>
          <a:prstGeom prst="rect">
            <a:avLst/>
          </a:prstGeom>
          <a:ln>
            <a:solidFill>
              <a:schemeClr val="tx1"/>
            </a:solidFill>
          </a:ln>
        </p:spPr>
      </p:pic>
      <p:pic>
        <p:nvPicPr>
          <p:cNvPr id="11" name="Picture 10"/>
          <p:cNvPicPr>
            <a:picLocks noChangeAspect="1"/>
          </p:cNvPicPr>
          <p:nvPr/>
        </p:nvPicPr>
        <p:blipFill>
          <a:blip r:embed="rId8"/>
          <a:stretch>
            <a:fillRect/>
          </a:stretch>
        </p:blipFill>
        <p:spPr>
          <a:xfrm>
            <a:off x="6439007" y="3710741"/>
            <a:ext cx="1985660" cy="1470859"/>
          </a:xfrm>
          <a:prstGeom prst="rect">
            <a:avLst/>
          </a:prstGeom>
          <a:ln>
            <a:solidFill>
              <a:schemeClr val="tx1"/>
            </a:solidFill>
          </a:ln>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2889" y="2313170"/>
            <a:ext cx="1833005" cy="160897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2491823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chart, application, pie chart&#10;&#10;Description automatically generated">
            <a:extLst>
              <a:ext uri="{FF2B5EF4-FFF2-40B4-BE49-F238E27FC236}">
                <a16:creationId xmlns:a16="http://schemas.microsoft.com/office/drawing/2014/main" id="{340D4B89-DB48-7343-BC8C-E3F7939FE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55" y="918331"/>
            <a:ext cx="7886700" cy="4161325"/>
          </a:xfrm>
          <a:prstGeom prst="rect">
            <a:avLst/>
          </a:prstGeom>
        </p:spPr>
      </p:pic>
      <p:sp>
        <p:nvSpPr>
          <p:cNvPr id="2" name="Title 1"/>
          <p:cNvSpPr>
            <a:spLocks noGrp="1"/>
          </p:cNvSpPr>
          <p:nvPr>
            <p:ph type="title"/>
          </p:nvPr>
        </p:nvSpPr>
        <p:spPr>
          <a:xfrm>
            <a:off x="799545" y="0"/>
            <a:ext cx="7886700" cy="1325563"/>
          </a:xfrm>
        </p:spPr>
        <p:txBody>
          <a:bodyPr/>
          <a:lstStyle/>
          <a:p>
            <a:r>
              <a:rPr lang="en-US" dirty="0"/>
              <a:t>Global Studbook Search</a:t>
            </a:r>
          </a:p>
        </p:txBody>
      </p:sp>
      <p:sp>
        <p:nvSpPr>
          <p:cNvPr id="3" name="Slide Number Placeholder 2"/>
          <p:cNvSpPr>
            <a:spLocks noGrp="1"/>
          </p:cNvSpPr>
          <p:nvPr>
            <p:ph type="sldNum" sz="quarter" idx="12"/>
          </p:nvPr>
        </p:nvSpPr>
        <p:spPr/>
        <p:txBody>
          <a:bodyPr/>
          <a:lstStyle/>
          <a:p>
            <a:fld id="{F653D845-87D6-4E2D-87A9-740235A144E6}" type="slidenum">
              <a:rPr lang="en-US" smtClean="0"/>
              <a:pPr/>
              <a:t>30</a:t>
            </a:fld>
            <a:endParaRPr lang="en-US"/>
          </a:p>
        </p:txBody>
      </p:sp>
      <p:sp>
        <p:nvSpPr>
          <p:cNvPr id="5" name="TextBox 4"/>
          <p:cNvSpPr txBox="1"/>
          <p:nvPr/>
        </p:nvSpPr>
        <p:spPr>
          <a:xfrm>
            <a:off x="1537493" y="4520030"/>
            <a:ext cx="7148752"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now see the current statement of how many species are managed</a:t>
            </a:r>
            <a:br>
              <a:rPr lang="en-US" dirty="0"/>
            </a:br>
            <a:r>
              <a:rPr lang="en-US" dirty="0"/>
              <a:t>in ZIMS for Studbooks, including the following data:</a:t>
            </a:r>
          </a:p>
          <a:p>
            <a:pPr marL="285750" indent="-285750">
              <a:buFont typeface="Arial" panose="020B0604020202020204" pitchFamily="34" charset="0"/>
              <a:buChar char="•"/>
            </a:pPr>
            <a:r>
              <a:rPr lang="en-US" dirty="0"/>
              <a:t>Taxonomies managed in ZIMS for studbooks</a:t>
            </a:r>
          </a:p>
          <a:p>
            <a:pPr marL="285750" indent="-285750">
              <a:buFont typeface="Arial" panose="020B0604020202020204" pitchFamily="34" charset="0"/>
              <a:buChar char="•"/>
            </a:pPr>
            <a:r>
              <a:rPr lang="en-US" dirty="0"/>
              <a:t>Current count of animals in the book as well as their IUCN status</a:t>
            </a:r>
          </a:p>
          <a:p>
            <a:pPr marL="285750" indent="-285750">
              <a:buFont typeface="Arial" panose="020B0604020202020204" pitchFamily="34" charset="0"/>
              <a:buChar char="•"/>
            </a:pPr>
            <a:r>
              <a:rPr lang="en-US" dirty="0"/>
              <a:t>Which regional organization has oversight on the book (scope)</a:t>
            </a:r>
          </a:p>
          <a:p>
            <a:pPr marL="285750" indent="-285750">
              <a:buFont typeface="Arial" panose="020B0604020202020204" pitchFamily="34" charset="0"/>
              <a:buChar char="•"/>
            </a:pPr>
            <a:r>
              <a:rPr lang="en-US" dirty="0"/>
              <a:t>Which organization hosts the book</a:t>
            </a:r>
          </a:p>
          <a:p>
            <a:pPr marL="285750" indent="-285750">
              <a:buFont typeface="Arial" panose="020B0604020202020204" pitchFamily="34" charset="0"/>
              <a:buChar char="•"/>
            </a:pPr>
            <a:r>
              <a:rPr lang="en-US" dirty="0"/>
              <a:t>The staff managing the program, their role and contact information</a:t>
            </a:r>
          </a:p>
          <a:p>
            <a:pPr marL="285750" indent="-285750">
              <a:buFont typeface="Arial" panose="020B0604020202020204" pitchFamily="34" charset="0"/>
              <a:buChar char="•"/>
            </a:pPr>
            <a:r>
              <a:rPr lang="en-US" dirty="0"/>
              <a:t>This replaces the Keeper Search and Studbook Charts</a:t>
            </a:r>
          </a:p>
        </p:txBody>
      </p:sp>
    </p:spTree>
    <p:extLst>
      <p:ext uri="{BB962C8B-B14F-4D97-AF65-F5344CB8AC3E}">
        <p14:creationId xmlns:p14="http://schemas.microsoft.com/office/powerpoint/2010/main" val="4155300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2" y="22594"/>
            <a:ext cx="7886700" cy="1325563"/>
          </a:xfrm>
        </p:spPr>
        <p:txBody>
          <a:bodyPr/>
          <a:lstStyle/>
          <a:p>
            <a:r>
              <a:rPr lang="en-US" dirty="0"/>
              <a:t>Changing Your Info</a:t>
            </a:r>
          </a:p>
        </p:txBody>
      </p:sp>
      <p:sp>
        <p:nvSpPr>
          <p:cNvPr id="3" name="Slide Number Placeholder 2"/>
          <p:cNvSpPr>
            <a:spLocks noGrp="1"/>
          </p:cNvSpPr>
          <p:nvPr>
            <p:ph type="sldNum" sz="quarter" idx="12"/>
          </p:nvPr>
        </p:nvSpPr>
        <p:spPr/>
        <p:txBody>
          <a:bodyPr/>
          <a:lstStyle/>
          <a:p>
            <a:fld id="{F653D845-87D6-4E2D-87A9-740235A144E6}" type="slidenum">
              <a:rPr lang="en-US" smtClean="0"/>
              <a:pPr/>
              <a:t>31</a:t>
            </a:fld>
            <a:endParaRPr lang="en-US"/>
          </a:p>
        </p:txBody>
      </p:sp>
      <p:pic>
        <p:nvPicPr>
          <p:cNvPr id="4" name="Picture 3"/>
          <p:cNvPicPr>
            <a:picLocks noChangeAspect="1"/>
          </p:cNvPicPr>
          <p:nvPr/>
        </p:nvPicPr>
        <p:blipFill>
          <a:blip r:embed="rId2"/>
          <a:stretch>
            <a:fillRect/>
          </a:stretch>
        </p:blipFill>
        <p:spPr>
          <a:xfrm>
            <a:off x="418563" y="1059931"/>
            <a:ext cx="2429811" cy="2531619"/>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18563" y="3914715"/>
            <a:ext cx="3745791" cy="2170763"/>
          </a:xfrm>
          <a:prstGeom prst="rect">
            <a:avLst/>
          </a:prstGeom>
          <a:ln>
            <a:solidFill>
              <a:schemeClr val="tx1"/>
            </a:solidFill>
          </a:ln>
        </p:spPr>
      </p:pic>
      <p:sp>
        <p:nvSpPr>
          <p:cNvPr id="7" name="TextBox 6"/>
          <p:cNvSpPr txBox="1"/>
          <p:nvPr/>
        </p:nvSpPr>
        <p:spPr>
          <a:xfrm>
            <a:off x="4270570" y="3591550"/>
            <a:ext cx="4491294"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change your Password, E-mail</a:t>
            </a:r>
          </a:p>
          <a:p>
            <a:r>
              <a:rPr lang="en-US" dirty="0"/>
              <a:t>and User Name under Start &gt; My Preferences.</a:t>
            </a:r>
          </a:p>
        </p:txBody>
      </p:sp>
      <p:pic>
        <p:nvPicPr>
          <p:cNvPr id="8" name="Picture 7"/>
          <p:cNvPicPr>
            <a:picLocks noChangeAspect="1"/>
          </p:cNvPicPr>
          <p:nvPr/>
        </p:nvPicPr>
        <p:blipFill>
          <a:blip r:embed="rId4"/>
          <a:stretch>
            <a:fillRect/>
          </a:stretch>
        </p:blipFill>
        <p:spPr>
          <a:xfrm>
            <a:off x="3628268" y="1051974"/>
            <a:ext cx="4514286" cy="2323809"/>
          </a:xfrm>
          <a:prstGeom prst="rect">
            <a:avLst/>
          </a:prstGeom>
          <a:ln>
            <a:solidFill>
              <a:schemeClr val="tx1"/>
            </a:solidFill>
          </a:ln>
        </p:spPr>
      </p:pic>
    </p:spTree>
    <p:extLst>
      <p:ext uri="{BB962C8B-B14F-4D97-AF65-F5344CB8AC3E}">
        <p14:creationId xmlns:p14="http://schemas.microsoft.com/office/powerpoint/2010/main" val="269644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01" y="330536"/>
            <a:ext cx="8229600" cy="1143000"/>
          </a:xfrm>
        </p:spPr>
        <p:txBody>
          <a:bodyPr/>
          <a:lstStyle/>
          <a:p>
            <a:r>
              <a:rPr lang="en-US" dirty="0"/>
              <a:t>Selecting Language</a:t>
            </a:r>
          </a:p>
        </p:txBody>
      </p:sp>
      <p:sp>
        <p:nvSpPr>
          <p:cNvPr id="3" name="Slide Number Placeholder 2"/>
          <p:cNvSpPr>
            <a:spLocks noGrp="1"/>
          </p:cNvSpPr>
          <p:nvPr>
            <p:ph type="sldNum" sz="quarter" idx="12"/>
          </p:nvPr>
        </p:nvSpPr>
        <p:spPr/>
        <p:txBody>
          <a:bodyPr/>
          <a:lstStyle/>
          <a:p>
            <a:fld id="{F653D845-87D6-4E2D-87A9-740235A144E6}" type="slidenum">
              <a:rPr lang="en-US" smtClean="0"/>
              <a:pPr/>
              <a:t>32</a:t>
            </a:fld>
            <a:endParaRPr lang="en-US"/>
          </a:p>
        </p:txBody>
      </p:sp>
      <p:pic>
        <p:nvPicPr>
          <p:cNvPr id="5" name="Picture 4"/>
          <p:cNvPicPr>
            <a:picLocks noChangeAspect="1"/>
          </p:cNvPicPr>
          <p:nvPr/>
        </p:nvPicPr>
        <p:blipFill>
          <a:blip r:embed="rId2"/>
          <a:stretch>
            <a:fillRect/>
          </a:stretch>
        </p:blipFill>
        <p:spPr>
          <a:xfrm>
            <a:off x="259345" y="1598916"/>
            <a:ext cx="5761905" cy="2114286"/>
          </a:xfrm>
          <a:prstGeom prst="rect">
            <a:avLst/>
          </a:prstGeom>
          <a:ln>
            <a:solidFill>
              <a:schemeClr val="tx1"/>
            </a:solidFill>
          </a:ln>
        </p:spPr>
      </p:pic>
      <p:sp>
        <p:nvSpPr>
          <p:cNvPr id="7" name="TextBox 6"/>
          <p:cNvSpPr txBox="1"/>
          <p:nvPr/>
        </p:nvSpPr>
        <p:spPr>
          <a:xfrm>
            <a:off x="384567" y="3945157"/>
            <a:ext cx="4648200"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a:t>We have released ZIMS in </a:t>
            </a:r>
            <a:r>
              <a:rPr lang="en-US" dirty="0" err="1"/>
              <a:t>Spanish,Russian</a:t>
            </a:r>
            <a:endParaRPr lang="en-US" dirty="0"/>
          </a:p>
          <a:p>
            <a:r>
              <a:rPr lang="en-US" dirty="0"/>
              <a:t>and Japanese! To change your language go to </a:t>
            </a:r>
          </a:p>
          <a:p>
            <a:r>
              <a:rPr lang="en-US" dirty="0"/>
              <a:t>Change Language in My Preferences. Select your desired language and Support Extended Character Set. The field titles and Data Standards will display in that language. Any Notes entered in English will remain as entered.</a:t>
            </a:r>
          </a:p>
        </p:txBody>
      </p:sp>
      <p:pic>
        <p:nvPicPr>
          <p:cNvPr id="8" name="Picture 7"/>
          <p:cNvPicPr>
            <a:picLocks noChangeAspect="1"/>
          </p:cNvPicPr>
          <p:nvPr/>
        </p:nvPicPr>
        <p:blipFill>
          <a:blip r:embed="rId3"/>
          <a:stretch>
            <a:fillRect/>
          </a:stretch>
        </p:blipFill>
        <p:spPr>
          <a:xfrm>
            <a:off x="5157988" y="3463283"/>
            <a:ext cx="3266667" cy="2009524"/>
          </a:xfrm>
          <a:prstGeom prst="rect">
            <a:avLst/>
          </a:prstGeom>
          <a:ln>
            <a:solidFill>
              <a:schemeClr val="tx1"/>
            </a:solidFill>
          </a:ln>
        </p:spPr>
      </p:pic>
    </p:spTree>
    <p:extLst>
      <p:ext uri="{BB962C8B-B14F-4D97-AF65-F5344CB8AC3E}">
        <p14:creationId xmlns:p14="http://schemas.microsoft.com/office/powerpoint/2010/main" val="1537583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1325563"/>
          </a:xfrm>
        </p:spPr>
        <p:txBody>
          <a:bodyPr/>
          <a:lstStyle/>
          <a:p>
            <a:r>
              <a:rPr lang="en-US" dirty="0"/>
              <a:t>Member Maps - Types</a:t>
            </a:r>
          </a:p>
        </p:txBody>
      </p:sp>
      <p:sp>
        <p:nvSpPr>
          <p:cNvPr id="6" name="Slide Number Placeholder 5"/>
          <p:cNvSpPr>
            <a:spLocks noGrp="1"/>
          </p:cNvSpPr>
          <p:nvPr>
            <p:ph type="sldNum" sz="quarter" idx="12"/>
          </p:nvPr>
        </p:nvSpPr>
        <p:spPr/>
        <p:txBody>
          <a:bodyPr/>
          <a:lstStyle/>
          <a:p>
            <a:fld id="{F653D845-87D6-4E2D-87A9-740235A144E6}" type="slidenum">
              <a:rPr lang="en-US" smtClean="0"/>
              <a:pPr/>
              <a:t>33</a:t>
            </a:fld>
            <a:endParaRPr lang="en-US"/>
          </a:p>
        </p:txBody>
      </p:sp>
      <p:pic>
        <p:nvPicPr>
          <p:cNvPr id="3" name="Picture 2"/>
          <p:cNvPicPr>
            <a:picLocks noChangeAspect="1"/>
          </p:cNvPicPr>
          <p:nvPr/>
        </p:nvPicPr>
        <p:blipFill>
          <a:blip r:embed="rId2"/>
          <a:stretch>
            <a:fillRect/>
          </a:stretch>
        </p:blipFill>
        <p:spPr>
          <a:xfrm>
            <a:off x="475786" y="1129394"/>
            <a:ext cx="4959099" cy="3722432"/>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5100400" y="1680896"/>
            <a:ext cx="3749435" cy="2815596"/>
          </a:xfrm>
          <a:prstGeom prst="rect">
            <a:avLst/>
          </a:prstGeom>
        </p:spPr>
      </p:pic>
      <p:sp>
        <p:nvSpPr>
          <p:cNvPr id="7" name="TextBox 6"/>
          <p:cNvSpPr txBox="1"/>
          <p:nvPr/>
        </p:nvSpPr>
        <p:spPr>
          <a:xfrm>
            <a:off x="212084" y="5014576"/>
            <a:ext cx="5486502" cy="1354217"/>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a:t>The Species 360 Member Maps show members using various </a:t>
            </a:r>
          </a:p>
          <a:p>
            <a:r>
              <a:rPr lang="en-US" sz="1600" dirty="0"/>
              <a:t>parameters. These maps are found under Start&gt;Institution&gt;</a:t>
            </a:r>
          </a:p>
          <a:p>
            <a:r>
              <a:rPr lang="en-US" sz="1600" dirty="0"/>
              <a:t>Species360 Member Maps. You can view by member Type. </a:t>
            </a:r>
          </a:p>
          <a:p>
            <a:r>
              <a:rPr lang="en-US" sz="1600" dirty="0"/>
              <a:t>You can zoom in using the “+”. Hovering over the place markers </a:t>
            </a:r>
          </a:p>
          <a:p>
            <a:r>
              <a:rPr lang="en-US" sz="1600" dirty="0"/>
              <a:t>you can view the institution.</a:t>
            </a:r>
            <a:r>
              <a:rPr lang="en-US" dirty="0"/>
              <a:t> </a:t>
            </a:r>
          </a:p>
        </p:txBody>
      </p:sp>
    </p:spTree>
    <p:extLst>
      <p:ext uri="{BB962C8B-B14F-4D97-AF65-F5344CB8AC3E}">
        <p14:creationId xmlns:p14="http://schemas.microsoft.com/office/powerpoint/2010/main" val="2018134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Maps - Category </a:t>
            </a:r>
          </a:p>
        </p:txBody>
      </p:sp>
      <p:pic>
        <p:nvPicPr>
          <p:cNvPr id="3" name="Picture 2"/>
          <p:cNvPicPr>
            <a:picLocks noChangeAspect="1"/>
          </p:cNvPicPr>
          <p:nvPr/>
        </p:nvPicPr>
        <p:blipFill>
          <a:blip r:embed="rId2"/>
          <a:stretch>
            <a:fillRect/>
          </a:stretch>
        </p:blipFill>
        <p:spPr>
          <a:xfrm>
            <a:off x="406630" y="1563240"/>
            <a:ext cx="5543410" cy="4141947"/>
          </a:xfrm>
          <a:prstGeom prst="rect">
            <a:avLst/>
          </a:prstGeom>
          <a:ln>
            <a:solidFill>
              <a:schemeClr val="tx1"/>
            </a:solidFill>
          </a:ln>
        </p:spPr>
      </p:pic>
      <p:sp>
        <p:nvSpPr>
          <p:cNvPr id="4" name="TextBox 3"/>
          <p:cNvSpPr txBox="1"/>
          <p:nvPr/>
        </p:nvSpPr>
        <p:spPr>
          <a:xfrm>
            <a:off x="6175222" y="2575774"/>
            <a:ext cx="2336922"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also view by</a:t>
            </a:r>
          </a:p>
          <a:p>
            <a:r>
              <a:rPr lang="en-US" dirty="0"/>
              <a:t>member Category</a:t>
            </a:r>
          </a:p>
          <a:p>
            <a:r>
              <a:rPr lang="en-US" dirty="0"/>
              <a:t>which is a further </a:t>
            </a:r>
          </a:p>
          <a:p>
            <a:r>
              <a:rPr lang="en-US" dirty="0"/>
              <a:t>breakdown of member</a:t>
            </a:r>
          </a:p>
          <a:p>
            <a:r>
              <a:rPr lang="en-US" dirty="0"/>
              <a:t>Type</a:t>
            </a:r>
          </a:p>
        </p:txBody>
      </p:sp>
      <p:sp>
        <p:nvSpPr>
          <p:cNvPr id="5" name="Slide Number Placeholder 4"/>
          <p:cNvSpPr>
            <a:spLocks noGrp="1"/>
          </p:cNvSpPr>
          <p:nvPr>
            <p:ph type="sldNum" sz="quarter" idx="12"/>
          </p:nvPr>
        </p:nvSpPr>
        <p:spPr/>
        <p:txBody>
          <a:bodyPr/>
          <a:lstStyle/>
          <a:p>
            <a:fld id="{D1A12E6A-C85A-496C-95D0-8B82A2649983}" type="slidenum">
              <a:rPr lang="en-US" smtClean="0"/>
              <a:t>34</a:t>
            </a:fld>
            <a:endParaRPr lang="en-US"/>
          </a:p>
        </p:txBody>
      </p:sp>
    </p:spTree>
    <p:extLst>
      <p:ext uri="{BB962C8B-B14F-4D97-AF65-F5344CB8AC3E}">
        <p14:creationId xmlns:p14="http://schemas.microsoft.com/office/powerpoint/2010/main" val="3889311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76" y="352248"/>
            <a:ext cx="8118345" cy="1325563"/>
          </a:xfrm>
        </p:spPr>
        <p:txBody>
          <a:bodyPr/>
          <a:lstStyle/>
          <a:p>
            <a:r>
              <a:rPr lang="en-US" dirty="0"/>
              <a:t>Member Maps - Product Usage</a:t>
            </a:r>
          </a:p>
        </p:txBody>
      </p:sp>
      <p:sp>
        <p:nvSpPr>
          <p:cNvPr id="4" name="TextBox 3"/>
          <p:cNvSpPr txBox="1"/>
          <p:nvPr/>
        </p:nvSpPr>
        <p:spPr>
          <a:xfrm>
            <a:off x="5950039" y="2498501"/>
            <a:ext cx="2848472"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Although most institutions</a:t>
            </a:r>
          </a:p>
          <a:p>
            <a:r>
              <a:rPr lang="en-US" dirty="0"/>
              <a:t>are using ZIMS there are still</a:t>
            </a:r>
          </a:p>
          <a:p>
            <a:r>
              <a:rPr lang="en-US" dirty="0"/>
              <a:t>a few that are submitting</a:t>
            </a:r>
          </a:p>
          <a:p>
            <a:r>
              <a:rPr lang="en-US" dirty="0"/>
              <a:t>ARKS records. This map</a:t>
            </a:r>
          </a:p>
          <a:p>
            <a:r>
              <a:rPr lang="en-US" dirty="0"/>
              <a:t>helps to identify those</a:t>
            </a:r>
          </a:p>
          <a:p>
            <a:r>
              <a:rPr lang="en-US" dirty="0"/>
              <a:t>facilities.</a:t>
            </a:r>
          </a:p>
        </p:txBody>
      </p:sp>
      <p:pic>
        <p:nvPicPr>
          <p:cNvPr id="5" name="Picture 4"/>
          <p:cNvPicPr>
            <a:picLocks noChangeAspect="1"/>
          </p:cNvPicPr>
          <p:nvPr/>
        </p:nvPicPr>
        <p:blipFill>
          <a:blip r:embed="rId2"/>
          <a:stretch>
            <a:fillRect/>
          </a:stretch>
        </p:blipFill>
        <p:spPr>
          <a:xfrm>
            <a:off x="334118" y="1677811"/>
            <a:ext cx="5368240" cy="4022816"/>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35</a:t>
            </a:fld>
            <a:endParaRPr lang="en-US"/>
          </a:p>
        </p:txBody>
      </p:sp>
    </p:spTree>
    <p:extLst>
      <p:ext uri="{BB962C8B-B14F-4D97-AF65-F5344CB8AC3E}">
        <p14:creationId xmlns:p14="http://schemas.microsoft.com/office/powerpoint/2010/main" val="2860469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&amp; Tools - Navigation</a:t>
            </a:r>
            <a:endParaRPr lang="en-GB"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36</a:t>
            </a:fld>
            <a:endParaRPr lang="en-US"/>
          </a:p>
        </p:txBody>
      </p:sp>
      <p:sp>
        <p:nvSpPr>
          <p:cNvPr id="3" name="Content Placeholder 2"/>
          <p:cNvSpPr>
            <a:spLocks noGrp="1"/>
          </p:cNvSpPr>
          <p:nvPr>
            <p:ph idx="4294967295"/>
          </p:nvPr>
        </p:nvSpPr>
        <p:spPr>
          <a:xfrm>
            <a:off x="0" y="749300"/>
            <a:ext cx="8229600" cy="4525963"/>
          </a:xfrm>
        </p:spPr>
        <p:txBody>
          <a:bodyPr>
            <a:normAutofit/>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9" name="TextBox 8"/>
          <p:cNvSpPr txBox="1"/>
          <p:nvPr/>
        </p:nvSpPr>
        <p:spPr>
          <a:xfrm>
            <a:off x="934774" y="5142837"/>
            <a:ext cx="7097840" cy="461665"/>
          </a:xfrm>
          <a:prstGeom prst="rect">
            <a:avLst/>
          </a:prstGeom>
          <a:solidFill>
            <a:schemeClr val="accent1">
              <a:lumMod val="20000"/>
              <a:lumOff val="80000"/>
            </a:schemeClr>
          </a:solidFill>
          <a:ln>
            <a:solidFill>
              <a:schemeClr val="tx1"/>
            </a:solidFill>
          </a:ln>
        </p:spPr>
        <p:txBody>
          <a:bodyPr wrap="none" rtlCol="0">
            <a:spAutoFit/>
          </a:bodyPr>
          <a:lstStyle/>
          <a:p>
            <a:r>
              <a:rPr lang="en-US" sz="2400" dirty="0"/>
              <a:t>Reports and Tools are both found under the Start menu</a:t>
            </a:r>
            <a:endParaRPr lang="en-GB" sz="2400" dirty="0"/>
          </a:p>
        </p:txBody>
      </p:sp>
      <p:pic>
        <p:nvPicPr>
          <p:cNvPr id="7" name="Picture 6"/>
          <p:cNvPicPr>
            <a:picLocks noChangeAspect="1"/>
          </p:cNvPicPr>
          <p:nvPr/>
        </p:nvPicPr>
        <p:blipFill>
          <a:blip r:embed="rId2"/>
          <a:stretch>
            <a:fillRect/>
          </a:stretch>
        </p:blipFill>
        <p:spPr>
          <a:xfrm>
            <a:off x="2484358" y="1410447"/>
            <a:ext cx="3809524" cy="3638095"/>
          </a:xfrm>
          <a:prstGeom prst="rect">
            <a:avLst/>
          </a:prstGeom>
          <a:ln>
            <a:solidFill>
              <a:schemeClr val="tx1"/>
            </a:solidFill>
          </a:ln>
        </p:spPr>
      </p:pic>
    </p:spTree>
    <p:extLst>
      <p:ext uri="{BB962C8B-B14F-4D97-AF65-F5344CB8AC3E}">
        <p14:creationId xmlns:p14="http://schemas.microsoft.com/office/powerpoint/2010/main" val="1144378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Global Permit</a:t>
            </a:r>
          </a:p>
        </p:txBody>
      </p:sp>
      <p:pic>
        <p:nvPicPr>
          <p:cNvPr id="3" name="Picture 2"/>
          <p:cNvPicPr>
            <a:picLocks noChangeAspect="1"/>
          </p:cNvPicPr>
          <p:nvPr/>
        </p:nvPicPr>
        <p:blipFill>
          <a:blip r:embed="rId2"/>
          <a:stretch>
            <a:fillRect/>
          </a:stretch>
        </p:blipFill>
        <p:spPr>
          <a:xfrm>
            <a:off x="493427" y="1463184"/>
            <a:ext cx="5153254" cy="4383823"/>
          </a:xfrm>
          <a:prstGeom prst="rect">
            <a:avLst/>
          </a:prstGeom>
          <a:ln>
            <a:solidFill>
              <a:schemeClr val="tx1"/>
            </a:solidFill>
          </a:ln>
        </p:spPr>
      </p:pic>
      <p:sp>
        <p:nvSpPr>
          <p:cNvPr id="4" name="TextBox 3"/>
          <p:cNvSpPr txBox="1"/>
          <p:nvPr/>
        </p:nvSpPr>
        <p:spPr>
          <a:xfrm>
            <a:off x="5898523" y="1922508"/>
            <a:ext cx="2928879"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a:t>Institutions can mark their</a:t>
            </a:r>
          </a:p>
          <a:p>
            <a:r>
              <a:rPr lang="en-US" dirty="0"/>
              <a:t>Permits as Local (only visible</a:t>
            </a:r>
          </a:p>
          <a:p>
            <a:r>
              <a:rPr lang="en-US" dirty="0"/>
              <a:t>by their facility) or Global </a:t>
            </a:r>
          </a:p>
          <a:p>
            <a:r>
              <a:rPr lang="en-US" dirty="0"/>
              <a:t>(visible by all). Marking a</a:t>
            </a:r>
          </a:p>
          <a:p>
            <a:r>
              <a:rPr lang="en-US" dirty="0"/>
              <a:t>Permit as Global helps others</a:t>
            </a:r>
          </a:p>
          <a:p>
            <a:r>
              <a:rPr lang="en-US" dirty="0"/>
              <a:t>find them and is very</a:t>
            </a:r>
          </a:p>
          <a:p>
            <a:r>
              <a:rPr lang="en-US" dirty="0"/>
              <a:t>helpful for permits such as</a:t>
            </a:r>
          </a:p>
          <a:p>
            <a:r>
              <a:rPr lang="en-US" dirty="0"/>
              <a:t>the European BALAI permit</a:t>
            </a:r>
          </a:p>
          <a:p>
            <a:r>
              <a:rPr lang="en-US" dirty="0"/>
              <a:t>that helps facilitate quick</a:t>
            </a:r>
          </a:p>
          <a:p>
            <a:r>
              <a:rPr lang="en-US" dirty="0"/>
              <a:t>transactions between</a:t>
            </a:r>
          </a:p>
          <a:p>
            <a:r>
              <a:rPr lang="en-US" dirty="0"/>
              <a:t>permitted institutions.</a:t>
            </a:r>
          </a:p>
        </p:txBody>
      </p:sp>
      <p:sp>
        <p:nvSpPr>
          <p:cNvPr id="5" name="Slide Number Placeholder 4"/>
          <p:cNvSpPr>
            <a:spLocks noGrp="1"/>
          </p:cNvSpPr>
          <p:nvPr>
            <p:ph type="sldNum" sz="quarter" idx="12"/>
          </p:nvPr>
        </p:nvSpPr>
        <p:spPr/>
        <p:txBody>
          <a:bodyPr/>
          <a:lstStyle/>
          <a:p>
            <a:fld id="{D1A12E6A-C85A-496C-95D0-8B82A2649983}" type="slidenum">
              <a:rPr lang="en-US" smtClean="0"/>
              <a:t>37</a:t>
            </a:fld>
            <a:endParaRPr lang="en-US"/>
          </a:p>
        </p:txBody>
      </p:sp>
    </p:spTree>
    <p:extLst>
      <p:ext uri="{BB962C8B-B14F-4D97-AF65-F5344CB8AC3E}">
        <p14:creationId xmlns:p14="http://schemas.microsoft.com/office/powerpoint/2010/main" val="2353285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94" y="301970"/>
            <a:ext cx="9957784" cy="1325563"/>
          </a:xfrm>
        </p:spPr>
        <p:txBody>
          <a:bodyPr>
            <a:normAutofit/>
          </a:bodyPr>
          <a:lstStyle/>
          <a:p>
            <a:r>
              <a:rPr lang="en-US" dirty="0"/>
              <a:t>Reports – Multi-Facility Inventory</a:t>
            </a:r>
          </a:p>
        </p:txBody>
      </p:sp>
      <p:sp>
        <p:nvSpPr>
          <p:cNvPr id="4" name="Slide Number Placeholder 3"/>
          <p:cNvSpPr>
            <a:spLocks noGrp="1"/>
          </p:cNvSpPr>
          <p:nvPr>
            <p:ph type="sldNum" sz="quarter" idx="12"/>
          </p:nvPr>
        </p:nvSpPr>
        <p:spPr/>
        <p:txBody>
          <a:bodyPr/>
          <a:lstStyle/>
          <a:p>
            <a:fld id="{F653D845-87D6-4E2D-87A9-740235A144E6}" type="slidenum">
              <a:rPr lang="en-US" smtClean="0"/>
              <a:pPr/>
              <a:t>38</a:t>
            </a:fld>
            <a:endParaRPr lang="en-US"/>
          </a:p>
        </p:txBody>
      </p:sp>
      <p:sp>
        <p:nvSpPr>
          <p:cNvPr id="5" name="TextBox 4"/>
          <p:cNvSpPr txBox="1"/>
          <p:nvPr/>
        </p:nvSpPr>
        <p:spPr>
          <a:xfrm>
            <a:off x="5645624" y="1442659"/>
            <a:ext cx="3227165"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Multi-Facility Inventory</a:t>
            </a:r>
          </a:p>
          <a:p>
            <a:r>
              <a:rPr lang="en-US" dirty="0"/>
              <a:t>report allows you to run an</a:t>
            </a:r>
          </a:p>
          <a:p>
            <a:r>
              <a:rPr lang="en-US" dirty="0"/>
              <a:t>Inventory report for your</a:t>
            </a:r>
          </a:p>
          <a:p>
            <a:r>
              <a:rPr lang="en-US" dirty="0"/>
              <a:t>Association members. The </a:t>
            </a:r>
          </a:p>
          <a:p>
            <a:r>
              <a:rPr lang="en-US" dirty="0"/>
              <a:t>counts will be separated out by</a:t>
            </a:r>
          </a:p>
          <a:p>
            <a:r>
              <a:rPr lang="en-US" dirty="0"/>
              <a:t>institutions or you can ask</a:t>
            </a:r>
          </a:p>
          <a:p>
            <a:r>
              <a:rPr lang="en-US" dirty="0"/>
              <a:t>for a total count without the</a:t>
            </a:r>
          </a:p>
          <a:p>
            <a:r>
              <a:rPr lang="en-US" dirty="0"/>
              <a:t>institutions being identified.</a:t>
            </a:r>
          </a:p>
          <a:p>
            <a:r>
              <a:rPr lang="en-US" dirty="0"/>
              <a:t>There are columns for Beginning</a:t>
            </a:r>
          </a:p>
          <a:p>
            <a:r>
              <a:rPr lang="en-US" dirty="0"/>
              <a:t>and End counts, Births,</a:t>
            </a:r>
          </a:p>
          <a:p>
            <a:r>
              <a:rPr lang="en-US" dirty="0"/>
              <a:t>Acquisitions, Deaths and</a:t>
            </a:r>
          </a:p>
          <a:p>
            <a:r>
              <a:rPr lang="en-US" dirty="0"/>
              <a:t>Dispositions. The totals are</a:t>
            </a:r>
          </a:p>
          <a:p>
            <a:r>
              <a:rPr lang="en-US" dirty="0"/>
              <a:t>displayed at the bottom of</a:t>
            </a:r>
          </a:p>
          <a:p>
            <a:r>
              <a:rPr lang="en-US" dirty="0"/>
              <a:t>each Species or Sub-species.</a:t>
            </a:r>
          </a:p>
        </p:txBody>
      </p:sp>
      <p:pic>
        <p:nvPicPr>
          <p:cNvPr id="6" name="Picture 5"/>
          <p:cNvPicPr>
            <a:picLocks noChangeAspect="1"/>
          </p:cNvPicPr>
          <p:nvPr/>
        </p:nvPicPr>
        <p:blipFill>
          <a:blip r:embed="rId3"/>
          <a:stretch>
            <a:fillRect/>
          </a:stretch>
        </p:blipFill>
        <p:spPr>
          <a:xfrm>
            <a:off x="474694" y="1442659"/>
            <a:ext cx="4951807" cy="4391471"/>
          </a:xfrm>
          <a:prstGeom prst="rect">
            <a:avLst/>
          </a:prstGeom>
          <a:ln>
            <a:solidFill>
              <a:schemeClr val="tx1"/>
            </a:solidFill>
          </a:ln>
        </p:spPr>
      </p:pic>
    </p:spTree>
    <p:extLst>
      <p:ext uri="{BB962C8B-B14F-4D97-AF65-F5344CB8AC3E}">
        <p14:creationId xmlns:p14="http://schemas.microsoft.com/office/powerpoint/2010/main" val="3723686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9064"/>
            <a:ext cx="8412319" cy="1325563"/>
          </a:xfrm>
        </p:spPr>
        <p:txBody>
          <a:bodyPr/>
          <a:lstStyle/>
          <a:p>
            <a:r>
              <a:rPr lang="en-US" dirty="0"/>
              <a:t>Reports - Species Event History</a:t>
            </a:r>
          </a:p>
        </p:txBody>
      </p:sp>
      <p:pic>
        <p:nvPicPr>
          <p:cNvPr id="3" name="Picture 2"/>
          <p:cNvPicPr>
            <a:picLocks noChangeAspect="1"/>
          </p:cNvPicPr>
          <p:nvPr/>
        </p:nvPicPr>
        <p:blipFill>
          <a:blip r:embed="rId2"/>
          <a:stretch>
            <a:fillRect/>
          </a:stretch>
        </p:blipFill>
        <p:spPr>
          <a:xfrm>
            <a:off x="1612943" y="1195143"/>
            <a:ext cx="3134200" cy="327943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259961" y="1195143"/>
            <a:ext cx="2568342" cy="3279432"/>
          </a:xfrm>
          <a:prstGeom prst="rect">
            <a:avLst/>
          </a:prstGeom>
          <a:ln>
            <a:solidFill>
              <a:schemeClr val="tx1"/>
            </a:solidFill>
          </a:ln>
        </p:spPr>
      </p:pic>
      <p:sp>
        <p:nvSpPr>
          <p:cNvPr id="5" name="TextBox 4"/>
          <p:cNvSpPr txBox="1"/>
          <p:nvPr/>
        </p:nvSpPr>
        <p:spPr>
          <a:xfrm>
            <a:off x="752908" y="4592535"/>
            <a:ext cx="7988469"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Species Event History is a video displaying all the Births, Wild Captures and</a:t>
            </a:r>
          </a:p>
          <a:p>
            <a:r>
              <a:rPr lang="en-US" dirty="0"/>
              <a:t>Moves of a species. This can be run at several levels from Global to your institution.</a:t>
            </a:r>
          </a:p>
          <a:p>
            <a:r>
              <a:rPr lang="en-US" dirty="0"/>
              <a:t>The video can be stopped and restarted or fast forward and fast backward. </a:t>
            </a:r>
          </a:p>
          <a:p>
            <a:r>
              <a:rPr lang="en-US" dirty="0"/>
              <a:t>Hovering over the numbers will display further information as per the scope.</a:t>
            </a:r>
          </a:p>
        </p:txBody>
      </p:sp>
      <p:sp>
        <p:nvSpPr>
          <p:cNvPr id="6" name="Slide Number Placeholder 5"/>
          <p:cNvSpPr>
            <a:spLocks noGrp="1"/>
          </p:cNvSpPr>
          <p:nvPr>
            <p:ph type="sldNum" sz="quarter" idx="12"/>
          </p:nvPr>
        </p:nvSpPr>
        <p:spPr/>
        <p:txBody>
          <a:bodyPr/>
          <a:lstStyle/>
          <a:p>
            <a:fld id="{D1A12E6A-C85A-496C-95D0-8B82A2649983}" type="slidenum">
              <a:rPr lang="en-US" smtClean="0"/>
              <a:t>39</a:t>
            </a:fld>
            <a:endParaRPr lang="en-US"/>
          </a:p>
        </p:txBody>
      </p:sp>
    </p:spTree>
    <p:extLst>
      <p:ext uri="{BB962C8B-B14F-4D97-AF65-F5344CB8AC3E}">
        <p14:creationId xmlns:p14="http://schemas.microsoft.com/office/powerpoint/2010/main" val="222705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3453"/>
            <a:ext cx="9144000" cy="6858001"/>
          </a:xfrm>
          <a:prstGeom prst="rect">
            <a:avLst/>
          </a:prstGeom>
        </p:spPr>
      </p:pic>
      <p:sp>
        <p:nvSpPr>
          <p:cNvPr id="3" name="Slide Number Placeholder 2"/>
          <p:cNvSpPr>
            <a:spLocks noGrp="1"/>
          </p:cNvSpPr>
          <p:nvPr>
            <p:ph type="sldNum" sz="quarter" idx="12"/>
          </p:nvPr>
        </p:nvSpPr>
        <p:spPr/>
        <p:txBody>
          <a:bodyPr/>
          <a:lstStyle/>
          <a:p>
            <a:fld id="{F653D845-87D6-4E2D-87A9-740235A144E6}" type="slidenum">
              <a:rPr lang="en-US" smtClean="0"/>
              <a:pPr/>
              <a:t>4</a:t>
            </a:fld>
            <a:endParaRPr lang="en-US"/>
          </a:p>
        </p:txBody>
      </p:sp>
      <p:pic>
        <p:nvPicPr>
          <p:cNvPr id="4" name="Picture 3"/>
          <p:cNvPicPr>
            <a:picLocks noChangeAspect="1"/>
          </p:cNvPicPr>
          <p:nvPr/>
        </p:nvPicPr>
        <p:blipFill>
          <a:blip r:embed="rId3"/>
          <a:stretch>
            <a:fillRect/>
          </a:stretch>
        </p:blipFill>
        <p:spPr>
          <a:xfrm>
            <a:off x="6506047" y="3687857"/>
            <a:ext cx="2400000" cy="84761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28966" y="5470681"/>
            <a:ext cx="8486067" cy="1098297"/>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1060765" y="774307"/>
            <a:ext cx="1400000" cy="1428571"/>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7239000" y="1866071"/>
            <a:ext cx="1466667" cy="1428571"/>
          </a:xfrm>
          <a:prstGeom prst="rect">
            <a:avLst/>
          </a:prstGeom>
          <a:ln>
            <a:solidFill>
              <a:schemeClr val="tx1"/>
            </a:solidFill>
          </a:ln>
        </p:spPr>
      </p:pic>
      <p:pic>
        <p:nvPicPr>
          <p:cNvPr id="8" name="Picture 7"/>
          <p:cNvPicPr>
            <a:picLocks noChangeAspect="1"/>
          </p:cNvPicPr>
          <p:nvPr/>
        </p:nvPicPr>
        <p:blipFill>
          <a:blip r:embed="rId7"/>
          <a:stretch>
            <a:fillRect/>
          </a:stretch>
        </p:blipFill>
        <p:spPr>
          <a:xfrm>
            <a:off x="4391598" y="2012502"/>
            <a:ext cx="2157844" cy="1135708"/>
          </a:xfrm>
          <a:prstGeom prst="rect">
            <a:avLst/>
          </a:prstGeom>
          <a:ln>
            <a:solidFill>
              <a:schemeClr val="tx1"/>
            </a:solidFill>
          </a:ln>
        </p:spPr>
      </p:pic>
      <p:pic>
        <p:nvPicPr>
          <p:cNvPr id="9" name="Picture 8"/>
          <p:cNvPicPr>
            <a:picLocks noChangeAspect="1"/>
          </p:cNvPicPr>
          <p:nvPr/>
        </p:nvPicPr>
        <p:blipFill>
          <a:blip r:embed="rId8"/>
          <a:stretch>
            <a:fillRect/>
          </a:stretch>
        </p:blipFill>
        <p:spPr>
          <a:xfrm>
            <a:off x="555765" y="3060256"/>
            <a:ext cx="1905000" cy="2210912"/>
          </a:xfrm>
          <a:prstGeom prst="rect">
            <a:avLst/>
          </a:prstGeom>
          <a:ln>
            <a:solidFill>
              <a:schemeClr val="tx1"/>
            </a:solidFill>
          </a:ln>
        </p:spPr>
      </p:pic>
      <p:pic>
        <p:nvPicPr>
          <p:cNvPr id="10" name="Picture 9"/>
          <p:cNvPicPr>
            <a:picLocks noChangeAspect="1"/>
          </p:cNvPicPr>
          <p:nvPr/>
        </p:nvPicPr>
        <p:blipFill rotWithShape="1">
          <a:blip r:embed="rId9"/>
          <a:srcRect l="4551"/>
          <a:stretch/>
        </p:blipFill>
        <p:spPr>
          <a:xfrm>
            <a:off x="4112218" y="3670338"/>
            <a:ext cx="1399933" cy="1371429"/>
          </a:xfrm>
          <a:prstGeom prst="rect">
            <a:avLst/>
          </a:prstGeom>
          <a:ln>
            <a:solidFill>
              <a:schemeClr val="tx1"/>
            </a:solidFill>
          </a:ln>
        </p:spPr>
      </p:pic>
      <p:pic>
        <p:nvPicPr>
          <p:cNvPr id="11" name="Picture 10"/>
          <p:cNvPicPr>
            <a:picLocks noChangeAspect="1"/>
          </p:cNvPicPr>
          <p:nvPr/>
        </p:nvPicPr>
        <p:blipFill>
          <a:blip r:embed="rId10"/>
          <a:stretch>
            <a:fillRect/>
          </a:stretch>
        </p:blipFill>
        <p:spPr>
          <a:xfrm>
            <a:off x="2618248" y="2466071"/>
            <a:ext cx="1428571" cy="828571"/>
          </a:xfrm>
          <a:prstGeom prst="rect">
            <a:avLst/>
          </a:prstGeom>
          <a:ln>
            <a:solidFill>
              <a:schemeClr val="tx1"/>
            </a:solidFill>
          </a:ln>
        </p:spPr>
      </p:pic>
    </p:spTree>
    <p:extLst>
      <p:ext uri="{BB962C8B-B14F-4D97-AF65-F5344CB8AC3E}">
        <p14:creationId xmlns:p14="http://schemas.microsoft.com/office/powerpoint/2010/main" val="341722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Specimen</a:t>
            </a:r>
          </a:p>
        </p:txBody>
      </p:sp>
      <p:sp>
        <p:nvSpPr>
          <p:cNvPr id="3" name="Slide Number Placeholder 2"/>
          <p:cNvSpPr>
            <a:spLocks noGrp="1"/>
          </p:cNvSpPr>
          <p:nvPr>
            <p:ph type="sldNum" sz="quarter" idx="12"/>
          </p:nvPr>
        </p:nvSpPr>
        <p:spPr/>
        <p:txBody>
          <a:bodyPr/>
          <a:lstStyle/>
          <a:p>
            <a:fld id="{F653D845-87D6-4E2D-87A9-740235A144E6}" type="slidenum">
              <a:rPr lang="en-US" smtClean="0"/>
              <a:pPr/>
              <a:t>40</a:t>
            </a:fld>
            <a:endParaRPr lang="en-US"/>
          </a:p>
        </p:txBody>
      </p:sp>
      <p:sp>
        <p:nvSpPr>
          <p:cNvPr id="5" name="TextBox 4"/>
          <p:cNvSpPr txBox="1"/>
          <p:nvPr/>
        </p:nvSpPr>
        <p:spPr>
          <a:xfrm>
            <a:off x="5707363" y="1601585"/>
            <a:ext cx="2936510"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a:t>A Specimen Report shows</a:t>
            </a:r>
          </a:p>
          <a:p>
            <a:r>
              <a:rPr lang="en-US" dirty="0"/>
              <a:t>the information recorded on</a:t>
            </a:r>
          </a:p>
          <a:p>
            <a:r>
              <a:rPr lang="en-US" dirty="0"/>
              <a:t>a single individual or a group.</a:t>
            </a:r>
          </a:p>
          <a:p>
            <a:r>
              <a:rPr lang="en-US" dirty="0"/>
              <a:t>You have the option to filter</a:t>
            </a:r>
          </a:p>
          <a:p>
            <a:r>
              <a:rPr lang="en-US" dirty="0"/>
              <a:t>by many topics such as</a:t>
            </a:r>
          </a:p>
          <a:p>
            <a:r>
              <a:rPr lang="en-US" dirty="0"/>
              <a:t>measurements, notes,</a:t>
            </a:r>
          </a:p>
          <a:p>
            <a:r>
              <a:rPr lang="en-US" dirty="0"/>
              <a:t>rearing and management</a:t>
            </a:r>
          </a:p>
          <a:p>
            <a:r>
              <a:rPr lang="en-US" dirty="0"/>
              <a:t>plan so the report displays</a:t>
            </a:r>
          </a:p>
          <a:p>
            <a:r>
              <a:rPr lang="en-US" dirty="0"/>
              <a:t>only what you need to view.</a:t>
            </a:r>
          </a:p>
          <a:p>
            <a:r>
              <a:rPr lang="en-US" dirty="0"/>
              <a:t>You will see the Global view</a:t>
            </a:r>
          </a:p>
          <a:p>
            <a:r>
              <a:rPr lang="en-US" dirty="0"/>
              <a:t>of the record.</a:t>
            </a:r>
          </a:p>
        </p:txBody>
      </p:sp>
      <p:pic>
        <p:nvPicPr>
          <p:cNvPr id="6" name="Picture 5"/>
          <p:cNvPicPr>
            <a:picLocks noChangeAspect="1"/>
          </p:cNvPicPr>
          <p:nvPr/>
        </p:nvPicPr>
        <p:blipFill>
          <a:blip r:embed="rId2"/>
          <a:stretch>
            <a:fillRect/>
          </a:stretch>
        </p:blipFill>
        <p:spPr>
          <a:xfrm>
            <a:off x="757173" y="1519707"/>
            <a:ext cx="4741725" cy="4520484"/>
          </a:xfrm>
          <a:prstGeom prst="rect">
            <a:avLst/>
          </a:prstGeom>
          <a:ln>
            <a:solidFill>
              <a:schemeClr val="tx1"/>
            </a:solidFill>
          </a:ln>
        </p:spPr>
      </p:pic>
    </p:spTree>
    <p:extLst>
      <p:ext uri="{BB962C8B-B14F-4D97-AF65-F5344CB8AC3E}">
        <p14:creationId xmlns:p14="http://schemas.microsoft.com/office/powerpoint/2010/main" val="554241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Taxon</a:t>
            </a:r>
          </a:p>
        </p:txBody>
      </p:sp>
      <p:sp>
        <p:nvSpPr>
          <p:cNvPr id="3" name="Slide Number Placeholder 2"/>
          <p:cNvSpPr>
            <a:spLocks noGrp="1"/>
          </p:cNvSpPr>
          <p:nvPr>
            <p:ph type="sldNum" sz="quarter" idx="12"/>
          </p:nvPr>
        </p:nvSpPr>
        <p:spPr/>
        <p:txBody>
          <a:bodyPr/>
          <a:lstStyle/>
          <a:p>
            <a:fld id="{F653D845-87D6-4E2D-87A9-740235A144E6}" type="slidenum">
              <a:rPr lang="en-US" smtClean="0"/>
              <a:pPr/>
              <a:t>41</a:t>
            </a:fld>
            <a:endParaRPr lang="en-US"/>
          </a:p>
        </p:txBody>
      </p:sp>
      <p:pic>
        <p:nvPicPr>
          <p:cNvPr id="6" name="Picture 5"/>
          <p:cNvPicPr>
            <a:picLocks noChangeAspect="1"/>
          </p:cNvPicPr>
          <p:nvPr/>
        </p:nvPicPr>
        <p:blipFill>
          <a:blip r:embed="rId2"/>
          <a:stretch>
            <a:fillRect/>
          </a:stretch>
        </p:blipFill>
        <p:spPr>
          <a:xfrm>
            <a:off x="628650" y="1352281"/>
            <a:ext cx="5789566" cy="4548945"/>
          </a:xfrm>
          <a:prstGeom prst="rect">
            <a:avLst/>
          </a:prstGeom>
          <a:ln>
            <a:solidFill>
              <a:schemeClr val="tx1"/>
            </a:solidFill>
          </a:ln>
        </p:spPr>
      </p:pic>
      <p:sp>
        <p:nvSpPr>
          <p:cNvPr id="5" name="TextBox 4"/>
          <p:cNvSpPr txBox="1"/>
          <p:nvPr/>
        </p:nvSpPr>
        <p:spPr>
          <a:xfrm>
            <a:off x="5915696" y="2749590"/>
            <a:ext cx="2882520"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A Taxon Report displays the</a:t>
            </a:r>
          </a:p>
          <a:p>
            <a:r>
              <a:rPr lang="en-US" dirty="0"/>
              <a:t>information on a specified</a:t>
            </a:r>
          </a:p>
          <a:p>
            <a:r>
              <a:rPr lang="en-US" dirty="0"/>
              <a:t>taxonomy. There are options</a:t>
            </a:r>
          </a:p>
          <a:p>
            <a:r>
              <a:rPr lang="en-US" dirty="0"/>
              <a:t>to include identifiers and</a:t>
            </a:r>
          </a:p>
          <a:p>
            <a:r>
              <a:rPr lang="en-US" dirty="0"/>
              <a:t>notes as well as filtering by</a:t>
            </a:r>
          </a:p>
          <a:p>
            <a:r>
              <a:rPr lang="en-US" dirty="0"/>
              <a:t>specific institutions.</a:t>
            </a:r>
          </a:p>
        </p:txBody>
      </p:sp>
    </p:spTree>
    <p:extLst>
      <p:ext uri="{BB962C8B-B14F-4D97-AF65-F5344CB8AC3E}">
        <p14:creationId xmlns:p14="http://schemas.microsoft.com/office/powerpoint/2010/main" val="1737539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normAutofit fontScale="90000"/>
          </a:bodyPr>
          <a:lstStyle/>
          <a:p>
            <a:r>
              <a:rPr lang="en-US" dirty="0"/>
              <a:t>Tools – Pedigree Explorer (Parents)</a:t>
            </a:r>
          </a:p>
        </p:txBody>
      </p:sp>
      <p:sp>
        <p:nvSpPr>
          <p:cNvPr id="3" name="Slide Number Placeholder 2"/>
          <p:cNvSpPr>
            <a:spLocks noGrp="1"/>
          </p:cNvSpPr>
          <p:nvPr>
            <p:ph type="sldNum" sz="quarter" idx="12"/>
          </p:nvPr>
        </p:nvSpPr>
        <p:spPr/>
        <p:txBody>
          <a:bodyPr/>
          <a:lstStyle/>
          <a:p>
            <a:fld id="{F653D845-87D6-4E2D-87A9-740235A144E6}" type="slidenum">
              <a:rPr lang="en-US" smtClean="0"/>
              <a:pPr/>
              <a:t>42</a:t>
            </a:fld>
            <a:endParaRPr lang="en-US"/>
          </a:p>
        </p:txBody>
      </p:sp>
      <p:pic>
        <p:nvPicPr>
          <p:cNvPr id="4" name="Picture 3"/>
          <p:cNvPicPr>
            <a:picLocks noChangeAspect="1"/>
          </p:cNvPicPr>
          <p:nvPr/>
        </p:nvPicPr>
        <p:blipFill>
          <a:blip r:embed="rId2"/>
          <a:stretch>
            <a:fillRect/>
          </a:stretch>
        </p:blipFill>
        <p:spPr>
          <a:xfrm>
            <a:off x="1001331" y="1050701"/>
            <a:ext cx="7142857" cy="3314286"/>
          </a:xfrm>
          <a:prstGeom prst="rect">
            <a:avLst/>
          </a:prstGeom>
          <a:ln>
            <a:solidFill>
              <a:schemeClr val="tx1"/>
            </a:solidFill>
          </a:ln>
        </p:spPr>
      </p:pic>
      <p:sp>
        <p:nvSpPr>
          <p:cNvPr id="6" name="TextBox 5"/>
          <p:cNvSpPr txBox="1"/>
          <p:nvPr/>
        </p:nvSpPr>
        <p:spPr>
          <a:xfrm>
            <a:off x="602995" y="4524624"/>
            <a:ext cx="8128881"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Pedigree Explorer allows you to find Parents, Descendants and Siblings for a specific animal. The graph above is for Parents and this animal can be traced back to its grandparents on its mother’s side and its great-grandparents on its father’s side. Females are in pink, males are in blue and undetermined sexes are in grey.</a:t>
            </a:r>
          </a:p>
        </p:txBody>
      </p:sp>
    </p:spTree>
    <p:extLst>
      <p:ext uri="{BB962C8B-B14F-4D97-AF65-F5344CB8AC3E}">
        <p14:creationId xmlns:p14="http://schemas.microsoft.com/office/powerpoint/2010/main" val="1529224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13" y="344266"/>
            <a:ext cx="9519903" cy="1325563"/>
          </a:xfrm>
        </p:spPr>
        <p:txBody>
          <a:bodyPr>
            <a:normAutofit/>
          </a:bodyPr>
          <a:lstStyle/>
          <a:p>
            <a:r>
              <a:rPr lang="en-US" sz="3600" dirty="0"/>
              <a:t>Tools - Pedigree Explorer (Descendants)</a:t>
            </a:r>
          </a:p>
        </p:txBody>
      </p:sp>
      <p:sp>
        <p:nvSpPr>
          <p:cNvPr id="3" name="Slide Number Placeholder 2"/>
          <p:cNvSpPr>
            <a:spLocks noGrp="1"/>
          </p:cNvSpPr>
          <p:nvPr>
            <p:ph type="sldNum" sz="quarter" idx="12"/>
          </p:nvPr>
        </p:nvSpPr>
        <p:spPr/>
        <p:txBody>
          <a:bodyPr/>
          <a:lstStyle/>
          <a:p>
            <a:fld id="{F653D845-87D6-4E2D-87A9-740235A144E6}" type="slidenum">
              <a:rPr lang="en-US" smtClean="0"/>
              <a:pPr/>
              <a:t>43</a:t>
            </a:fld>
            <a:endParaRPr lang="en-US"/>
          </a:p>
        </p:txBody>
      </p:sp>
      <p:pic>
        <p:nvPicPr>
          <p:cNvPr id="4" name="Picture 3"/>
          <p:cNvPicPr>
            <a:picLocks noChangeAspect="1"/>
          </p:cNvPicPr>
          <p:nvPr/>
        </p:nvPicPr>
        <p:blipFill>
          <a:blip r:embed="rId2"/>
          <a:stretch>
            <a:fillRect/>
          </a:stretch>
        </p:blipFill>
        <p:spPr>
          <a:xfrm>
            <a:off x="734773" y="1455313"/>
            <a:ext cx="4881281" cy="5112032"/>
          </a:xfrm>
          <a:prstGeom prst="rect">
            <a:avLst/>
          </a:prstGeom>
          <a:ln>
            <a:solidFill>
              <a:schemeClr val="tx1"/>
            </a:solidFill>
          </a:ln>
        </p:spPr>
      </p:pic>
      <p:sp>
        <p:nvSpPr>
          <p:cNvPr id="5" name="TextBox 4"/>
          <p:cNvSpPr txBox="1"/>
          <p:nvPr/>
        </p:nvSpPr>
        <p:spPr>
          <a:xfrm>
            <a:off x="5867400" y="2362200"/>
            <a:ext cx="2574231"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This animal has produced</a:t>
            </a:r>
          </a:p>
          <a:p>
            <a:r>
              <a:rPr lang="en-US" dirty="0"/>
              <a:t>seven offspring. One of </a:t>
            </a:r>
          </a:p>
          <a:p>
            <a:r>
              <a:rPr lang="en-US" dirty="0"/>
              <a:t>these offspring produced</a:t>
            </a:r>
          </a:p>
          <a:p>
            <a:r>
              <a:rPr lang="en-US" dirty="0"/>
              <a:t>another seven grand</a:t>
            </a:r>
          </a:p>
          <a:p>
            <a:r>
              <a:rPr lang="en-US" dirty="0"/>
              <a:t>offspring.</a:t>
            </a:r>
          </a:p>
        </p:txBody>
      </p:sp>
    </p:spTree>
    <p:extLst>
      <p:ext uri="{BB962C8B-B14F-4D97-AF65-F5344CB8AC3E}">
        <p14:creationId xmlns:p14="http://schemas.microsoft.com/office/powerpoint/2010/main" val="3163922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Pedigree Explorer (Siblings)</a:t>
            </a:r>
          </a:p>
        </p:txBody>
      </p:sp>
      <p:sp>
        <p:nvSpPr>
          <p:cNvPr id="3" name="Slide Number Placeholder 2"/>
          <p:cNvSpPr>
            <a:spLocks noGrp="1"/>
          </p:cNvSpPr>
          <p:nvPr>
            <p:ph type="sldNum" sz="quarter" idx="12"/>
          </p:nvPr>
        </p:nvSpPr>
        <p:spPr/>
        <p:txBody>
          <a:bodyPr/>
          <a:lstStyle/>
          <a:p>
            <a:fld id="{F653D845-87D6-4E2D-87A9-740235A144E6}" type="slidenum">
              <a:rPr lang="en-US" smtClean="0"/>
              <a:pPr/>
              <a:t>44</a:t>
            </a:fld>
            <a:endParaRPr lang="en-US"/>
          </a:p>
        </p:txBody>
      </p:sp>
      <p:pic>
        <p:nvPicPr>
          <p:cNvPr id="5" name="Picture 4"/>
          <p:cNvPicPr>
            <a:picLocks noChangeAspect="1"/>
          </p:cNvPicPr>
          <p:nvPr/>
        </p:nvPicPr>
        <p:blipFill>
          <a:blip r:embed="rId2"/>
          <a:stretch>
            <a:fillRect/>
          </a:stretch>
        </p:blipFill>
        <p:spPr>
          <a:xfrm>
            <a:off x="685800" y="1386293"/>
            <a:ext cx="4291331" cy="5152619"/>
          </a:xfrm>
          <a:prstGeom prst="rect">
            <a:avLst/>
          </a:prstGeom>
          <a:ln>
            <a:solidFill>
              <a:schemeClr val="tx1"/>
            </a:solidFill>
          </a:ln>
        </p:spPr>
      </p:pic>
      <p:sp>
        <p:nvSpPr>
          <p:cNvPr id="6" name="TextBox 5"/>
          <p:cNvSpPr txBox="1"/>
          <p:nvPr/>
        </p:nvSpPr>
        <p:spPr>
          <a:xfrm>
            <a:off x="5343924" y="2438400"/>
            <a:ext cx="3349700"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Siblings are displayed as</a:t>
            </a:r>
          </a:p>
          <a:p>
            <a:r>
              <a:rPr lang="en-US" dirty="0"/>
              <a:t>offspring under both parents.</a:t>
            </a:r>
          </a:p>
          <a:p>
            <a:r>
              <a:rPr lang="en-US" dirty="0"/>
              <a:t>If they are found under both</a:t>
            </a:r>
          </a:p>
          <a:p>
            <a:r>
              <a:rPr lang="en-US" dirty="0"/>
              <a:t>parents (red arrow here) they </a:t>
            </a:r>
          </a:p>
          <a:p>
            <a:r>
              <a:rPr lang="en-US" dirty="0"/>
              <a:t>are full siblings. If they are found</a:t>
            </a:r>
          </a:p>
          <a:p>
            <a:r>
              <a:rPr lang="en-US" dirty="0"/>
              <a:t>under only one parent (green</a:t>
            </a:r>
          </a:p>
          <a:p>
            <a:r>
              <a:rPr lang="en-US" dirty="0"/>
              <a:t>arrow here) they are half siblings.</a:t>
            </a:r>
          </a:p>
        </p:txBody>
      </p:sp>
    </p:spTree>
    <p:extLst>
      <p:ext uri="{BB962C8B-B14F-4D97-AF65-F5344CB8AC3E}">
        <p14:creationId xmlns:p14="http://schemas.microsoft.com/office/powerpoint/2010/main" val="1858303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76" y="92075"/>
            <a:ext cx="9030505" cy="1325563"/>
          </a:xfrm>
        </p:spPr>
        <p:txBody>
          <a:bodyPr/>
          <a:lstStyle/>
          <a:p>
            <a:r>
              <a:rPr lang="en-US" dirty="0"/>
              <a:t>Tools – Taxonomic Inconsistency</a:t>
            </a:r>
          </a:p>
        </p:txBody>
      </p:sp>
      <p:sp>
        <p:nvSpPr>
          <p:cNvPr id="3" name="Slide Number Placeholder 2"/>
          <p:cNvSpPr>
            <a:spLocks noGrp="1"/>
          </p:cNvSpPr>
          <p:nvPr>
            <p:ph type="sldNum" sz="quarter" idx="12"/>
          </p:nvPr>
        </p:nvSpPr>
        <p:spPr/>
        <p:txBody>
          <a:bodyPr/>
          <a:lstStyle/>
          <a:p>
            <a:fld id="{F653D845-87D6-4E2D-87A9-740235A144E6}" type="slidenum">
              <a:rPr lang="en-US" smtClean="0"/>
              <a:pPr/>
              <a:t>45</a:t>
            </a:fld>
            <a:endParaRPr lang="en-US"/>
          </a:p>
        </p:txBody>
      </p:sp>
      <p:pic>
        <p:nvPicPr>
          <p:cNvPr id="4" name="Picture 3"/>
          <p:cNvPicPr>
            <a:picLocks noChangeAspect="1"/>
          </p:cNvPicPr>
          <p:nvPr/>
        </p:nvPicPr>
        <p:blipFill>
          <a:blip r:embed="rId2"/>
          <a:stretch>
            <a:fillRect/>
          </a:stretch>
        </p:blipFill>
        <p:spPr>
          <a:xfrm>
            <a:off x="1357712" y="1198697"/>
            <a:ext cx="6428571" cy="2542857"/>
          </a:xfrm>
          <a:prstGeom prst="rect">
            <a:avLst/>
          </a:prstGeom>
          <a:ln>
            <a:solidFill>
              <a:schemeClr val="tx1"/>
            </a:solidFill>
          </a:ln>
        </p:spPr>
      </p:pic>
      <p:sp>
        <p:nvSpPr>
          <p:cNvPr id="5" name="TextBox 4"/>
          <p:cNvSpPr txBox="1"/>
          <p:nvPr/>
        </p:nvSpPr>
        <p:spPr>
          <a:xfrm>
            <a:off x="877139" y="3863459"/>
            <a:ext cx="7389715"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Taxonomic Inconsistency Tool allows you to easily see if there are any</a:t>
            </a:r>
          </a:p>
          <a:p>
            <a:r>
              <a:rPr lang="en-US" dirty="0"/>
              <a:t>inconsistencies in the taxonomy of the individual’s ancestors. In this flamingo</a:t>
            </a:r>
          </a:p>
          <a:p>
            <a:r>
              <a:rPr lang="en-US" dirty="0"/>
              <a:t>record we see that a grand sire and a grand dam were of different species</a:t>
            </a:r>
          </a:p>
          <a:p>
            <a:r>
              <a:rPr lang="en-US" dirty="0"/>
              <a:t>than the animal in focus. If this is correct then the animal should not be</a:t>
            </a:r>
          </a:p>
          <a:p>
            <a:r>
              <a:rPr lang="en-US" dirty="0"/>
              <a:t>recorded to the taxonomic level that it was. If this is incorrect then the</a:t>
            </a:r>
          </a:p>
          <a:p>
            <a:r>
              <a:rPr lang="en-US" dirty="0"/>
              <a:t>records of the grand parents should be corrected.</a:t>
            </a:r>
          </a:p>
        </p:txBody>
      </p:sp>
    </p:spTree>
    <p:extLst>
      <p:ext uri="{BB962C8B-B14F-4D97-AF65-F5344CB8AC3E}">
        <p14:creationId xmlns:p14="http://schemas.microsoft.com/office/powerpoint/2010/main" val="3574162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Resources</a:t>
            </a:r>
          </a:p>
        </p:txBody>
      </p:sp>
      <p:pic>
        <p:nvPicPr>
          <p:cNvPr id="3" name="Picture 2"/>
          <p:cNvPicPr>
            <a:picLocks noChangeAspect="1"/>
          </p:cNvPicPr>
          <p:nvPr/>
        </p:nvPicPr>
        <p:blipFill>
          <a:blip r:embed="rId2"/>
          <a:stretch>
            <a:fillRect/>
          </a:stretch>
        </p:blipFill>
        <p:spPr>
          <a:xfrm>
            <a:off x="1499773" y="1581901"/>
            <a:ext cx="5828571" cy="2314286"/>
          </a:xfrm>
          <a:prstGeom prst="rect">
            <a:avLst/>
          </a:prstGeom>
          <a:ln>
            <a:solidFill>
              <a:schemeClr val="tx1"/>
            </a:solidFill>
          </a:ln>
        </p:spPr>
      </p:pic>
      <p:sp>
        <p:nvSpPr>
          <p:cNvPr id="4" name="TextBox 3"/>
          <p:cNvSpPr txBox="1"/>
          <p:nvPr/>
        </p:nvSpPr>
        <p:spPr>
          <a:xfrm>
            <a:off x="712829" y="4189632"/>
            <a:ext cx="7802521"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ZIMS Global Resources use the 40 plus years of data recorded by Species360</a:t>
            </a:r>
          </a:p>
          <a:p>
            <a:r>
              <a:rPr lang="en-US" dirty="0"/>
              <a:t>members to provide valuable pooled information. They are found under the Start</a:t>
            </a:r>
          </a:p>
          <a:p>
            <a:r>
              <a:rPr lang="en-US" dirty="0"/>
              <a:t>menu and divided up by Animal Management/Husbandry (AMH) and Medical </a:t>
            </a:r>
          </a:p>
          <a:p>
            <a:r>
              <a:rPr lang="en-US" dirty="0"/>
              <a:t>Resources (MR).</a:t>
            </a:r>
          </a:p>
        </p:txBody>
      </p:sp>
      <p:sp>
        <p:nvSpPr>
          <p:cNvPr id="5" name="Slide Number Placeholder 4"/>
          <p:cNvSpPr>
            <a:spLocks noGrp="1"/>
          </p:cNvSpPr>
          <p:nvPr>
            <p:ph type="sldNum" sz="quarter" idx="12"/>
          </p:nvPr>
        </p:nvSpPr>
        <p:spPr/>
        <p:txBody>
          <a:bodyPr/>
          <a:lstStyle/>
          <a:p>
            <a:fld id="{D1A12E6A-C85A-496C-95D0-8B82A2649983}" type="slidenum">
              <a:rPr lang="en-US" smtClean="0"/>
              <a:t>46</a:t>
            </a:fld>
            <a:endParaRPr lang="en-US"/>
          </a:p>
        </p:txBody>
      </p:sp>
    </p:spTree>
    <p:extLst>
      <p:ext uri="{BB962C8B-B14F-4D97-AF65-F5344CB8AC3E}">
        <p14:creationId xmlns:p14="http://schemas.microsoft.com/office/powerpoint/2010/main" val="2182978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986" y="0"/>
            <a:ext cx="7886700" cy="1325563"/>
          </a:xfrm>
        </p:spPr>
        <p:txBody>
          <a:bodyPr/>
          <a:lstStyle/>
          <a:p>
            <a:r>
              <a:rPr lang="en-US" dirty="0"/>
              <a:t>AMH - Species Holding</a:t>
            </a:r>
          </a:p>
        </p:txBody>
      </p:sp>
      <p:sp>
        <p:nvSpPr>
          <p:cNvPr id="3" name="Slide Number Placeholder 2"/>
          <p:cNvSpPr>
            <a:spLocks noGrp="1"/>
          </p:cNvSpPr>
          <p:nvPr>
            <p:ph type="sldNum" sz="quarter" idx="12"/>
          </p:nvPr>
        </p:nvSpPr>
        <p:spPr/>
        <p:txBody>
          <a:bodyPr/>
          <a:lstStyle/>
          <a:p>
            <a:fld id="{F653D845-87D6-4E2D-87A9-740235A144E6}" type="slidenum">
              <a:rPr lang="en-US" smtClean="0"/>
              <a:pPr/>
              <a:t>47</a:t>
            </a:fld>
            <a:endParaRPr lang="en-US"/>
          </a:p>
        </p:txBody>
      </p:sp>
      <p:pic>
        <p:nvPicPr>
          <p:cNvPr id="6" name="Picture 5"/>
          <p:cNvPicPr>
            <a:picLocks noChangeAspect="1"/>
          </p:cNvPicPr>
          <p:nvPr/>
        </p:nvPicPr>
        <p:blipFill>
          <a:blip r:embed="rId2"/>
          <a:stretch>
            <a:fillRect/>
          </a:stretch>
        </p:blipFill>
        <p:spPr>
          <a:xfrm>
            <a:off x="239698" y="1254350"/>
            <a:ext cx="6531003" cy="4090676"/>
          </a:xfrm>
          <a:prstGeom prst="rect">
            <a:avLst/>
          </a:prstGeom>
          <a:ln>
            <a:solidFill>
              <a:schemeClr val="tx1"/>
            </a:solidFill>
          </a:ln>
        </p:spPr>
      </p:pic>
      <p:sp>
        <p:nvSpPr>
          <p:cNvPr id="5" name="TextBox 4"/>
          <p:cNvSpPr txBox="1"/>
          <p:nvPr/>
        </p:nvSpPr>
        <p:spPr>
          <a:xfrm>
            <a:off x="3348642" y="4450849"/>
            <a:ext cx="5370316"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Species Holdings allows you to look for institutions </a:t>
            </a:r>
          </a:p>
          <a:p>
            <a:r>
              <a:rPr lang="en-US" dirty="0"/>
              <a:t>currently holding specific species. The search can be </a:t>
            </a:r>
          </a:p>
          <a:p>
            <a:r>
              <a:rPr lang="en-US" dirty="0"/>
              <a:t>filtered by Global, Continent, Country or Association. </a:t>
            </a:r>
          </a:p>
          <a:p>
            <a:r>
              <a:rPr lang="en-US" dirty="0"/>
              <a:t>The institutions are hyperlinks to their institution page </a:t>
            </a:r>
          </a:p>
          <a:p>
            <a:r>
              <a:rPr lang="en-US" dirty="0"/>
              <a:t>so you can gather information on them. The animal </a:t>
            </a:r>
          </a:p>
          <a:p>
            <a:r>
              <a:rPr lang="en-US" dirty="0"/>
              <a:t>numbers are also hyperlinks that will allow you to view </a:t>
            </a:r>
          </a:p>
          <a:p>
            <a:r>
              <a:rPr lang="en-US" dirty="0"/>
              <a:t>the global record of each animal.</a:t>
            </a:r>
          </a:p>
        </p:txBody>
      </p:sp>
    </p:spTree>
    <p:extLst>
      <p:ext uri="{BB962C8B-B14F-4D97-AF65-F5344CB8AC3E}">
        <p14:creationId xmlns:p14="http://schemas.microsoft.com/office/powerpoint/2010/main" val="3348711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883" y="152509"/>
            <a:ext cx="8229600" cy="1143000"/>
          </a:xfrm>
        </p:spPr>
        <p:txBody>
          <a:bodyPr/>
          <a:lstStyle/>
          <a:p>
            <a:r>
              <a:rPr lang="en-US" dirty="0"/>
              <a:t>AMH – Age Distribution</a:t>
            </a:r>
          </a:p>
        </p:txBody>
      </p:sp>
      <p:sp>
        <p:nvSpPr>
          <p:cNvPr id="3" name="Slide Number Placeholder 2"/>
          <p:cNvSpPr>
            <a:spLocks noGrp="1"/>
          </p:cNvSpPr>
          <p:nvPr>
            <p:ph type="sldNum" sz="quarter" idx="12"/>
          </p:nvPr>
        </p:nvSpPr>
        <p:spPr/>
        <p:txBody>
          <a:bodyPr/>
          <a:lstStyle/>
          <a:p>
            <a:fld id="{F653D845-87D6-4E2D-87A9-740235A144E6}" type="slidenum">
              <a:rPr lang="en-US" smtClean="0"/>
              <a:pPr/>
              <a:t>48</a:t>
            </a:fld>
            <a:endParaRPr lang="en-US"/>
          </a:p>
        </p:txBody>
      </p:sp>
      <p:pic>
        <p:nvPicPr>
          <p:cNvPr id="5" name="Picture 4"/>
          <p:cNvPicPr>
            <a:picLocks noChangeAspect="1"/>
          </p:cNvPicPr>
          <p:nvPr/>
        </p:nvPicPr>
        <p:blipFill>
          <a:blip r:embed="rId2"/>
          <a:stretch>
            <a:fillRect/>
          </a:stretch>
        </p:blipFill>
        <p:spPr>
          <a:xfrm>
            <a:off x="476519" y="1455159"/>
            <a:ext cx="6305258" cy="3866827"/>
          </a:xfrm>
          <a:prstGeom prst="rect">
            <a:avLst/>
          </a:prstGeom>
          <a:ln>
            <a:solidFill>
              <a:schemeClr val="tx1"/>
            </a:solidFill>
          </a:ln>
        </p:spPr>
      </p:pic>
      <p:sp>
        <p:nvSpPr>
          <p:cNvPr id="4" name="TextBox 3"/>
          <p:cNvSpPr txBox="1"/>
          <p:nvPr/>
        </p:nvSpPr>
        <p:spPr>
          <a:xfrm>
            <a:off x="5635388" y="1135858"/>
            <a:ext cx="3296095"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Age Distribution report is a</a:t>
            </a:r>
          </a:p>
          <a:p>
            <a:r>
              <a:rPr lang="en-US" dirty="0"/>
              <a:t>graph of ages of living animals</a:t>
            </a:r>
          </a:p>
          <a:p>
            <a:r>
              <a:rPr lang="en-US" dirty="0"/>
              <a:t>by sex. It can be run at the</a:t>
            </a:r>
          </a:p>
          <a:p>
            <a:r>
              <a:rPr lang="en-US" dirty="0"/>
              <a:t>Global, Continent, Country or</a:t>
            </a:r>
          </a:p>
          <a:p>
            <a:r>
              <a:rPr lang="en-US" dirty="0"/>
              <a:t>Association level. A good Age</a:t>
            </a:r>
          </a:p>
          <a:p>
            <a:r>
              <a:rPr lang="en-US" dirty="0"/>
              <a:t>Pyramid has a lot of young</a:t>
            </a:r>
          </a:p>
          <a:p>
            <a:r>
              <a:rPr lang="en-US" dirty="0"/>
              <a:t>animals at the bottom and</a:t>
            </a:r>
          </a:p>
          <a:p>
            <a:r>
              <a:rPr lang="en-US" dirty="0"/>
              <a:t>fewer on the top. The oldest</a:t>
            </a:r>
          </a:p>
          <a:p>
            <a:r>
              <a:rPr lang="en-US" dirty="0"/>
              <a:t>living animal can also be seen.</a:t>
            </a:r>
          </a:p>
          <a:p>
            <a:r>
              <a:rPr lang="en-US" dirty="0"/>
              <a:t>The right side represents females</a:t>
            </a:r>
          </a:p>
          <a:p>
            <a:r>
              <a:rPr lang="en-US" dirty="0"/>
              <a:t>and the left side males.</a:t>
            </a:r>
          </a:p>
        </p:txBody>
      </p:sp>
    </p:spTree>
    <p:extLst>
      <p:ext uri="{BB962C8B-B14F-4D97-AF65-F5344CB8AC3E}">
        <p14:creationId xmlns:p14="http://schemas.microsoft.com/office/powerpoint/2010/main" val="681117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44" y="50650"/>
            <a:ext cx="7886700" cy="1325563"/>
          </a:xfrm>
        </p:spPr>
        <p:txBody>
          <a:bodyPr/>
          <a:lstStyle/>
          <a:p>
            <a:r>
              <a:rPr lang="en-US" dirty="0"/>
              <a:t>AMH – Weight Comparison</a:t>
            </a:r>
          </a:p>
        </p:txBody>
      </p:sp>
      <p:sp>
        <p:nvSpPr>
          <p:cNvPr id="3" name="Slide Number Placeholder 2"/>
          <p:cNvSpPr>
            <a:spLocks noGrp="1"/>
          </p:cNvSpPr>
          <p:nvPr>
            <p:ph type="sldNum" sz="quarter" idx="12"/>
          </p:nvPr>
        </p:nvSpPr>
        <p:spPr/>
        <p:txBody>
          <a:bodyPr/>
          <a:lstStyle/>
          <a:p>
            <a:fld id="{F653D845-87D6-4E2D-87A9-740235A144E6}" type="slidenum">
              <a:rPr lang="en-US" smtClean="0"/>
              <a:pPr/>
              <a:t>49</a:t>
            </a:fld>
            <a:endParaRPr lang="en-US"/>
          </a:p>
        </p:txBody>
      </p:sp>
      <p:pic>
        <p:nvPicPr>
          <p:cNvPr id="6" name="Picture 5"/>
          <p:cNvPicPr>
            <a:picLocks noChangeAspect="1"/>
          </p:cNvPicPr>
          <p:nvPr/>
        </p:nvPicPr>
        <p:blipFill>
          <a:blip r:embed="rId2"/>
          <a:stretch>
            <a:fillRect/>
          </a:stretch>
        </p:blipFill>
        <p:spPr>
          <a:xfrm>
            <a:off x="1008242" y="1294676"/>
            <a:ext cx="7041054" cy="5256679"/>
          </a:xfrm>
          <a:prstGeom prst="rect">
            <a:avLst/>
          </a:prstGeom>
          <a:ln>
            <a:solidFill>
              <a:schemeClr val="tx1"/>
            </a:solidFill>
          </a:ln>
        </p:spPr>
      </p:pic>
      <p:sp>
        <p:nvSpPr>
          <p:cNvPr id="4" name="TextBox 3"/>
          <p:cNvSpPr txBox="1"/>
          <p:nvPr/>
        </p:nvSpPr>
        <p:spPr>
          <a:xfrm>
            <a:off x="3117760" y="4337468"/>
            <a:ext cx="5562600"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Weight Comparison graph allows you to view a graph for a single animal, compare the weights of a single animal with the global weights for that species or look at all of the global weights recorded.  The boxes indicate where two thirds of the weights recorded are. The</a:t>
            </a:r>
          </a:p>
          <a:p>
            <a:r>
              <a:rPr lang="en-US" dirty="0"/>
              <a:t>whiskers are the outlier measurements. The animal in</a:t>
            </a:r>
          </a:p>
          <a:p>
            <a:r>
              <a:rPr lang="en-US" dirty="0"/>
              <a:t>focus is the blue line.</a:t>
            </a:r>
          </a:p>
        </p:txBody>
      </p:sp>
    </p:spTree>
    <p:extLst>
      <p:ext uri="{BB962C8B-B14F-4D97-AF65-F5344CB8AC3E}">
        <p14:creationId xmlns:p14="http://schemas.microsoft.com/office/powerpoint/2010/main" val="185265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Association Role</a:t>
            </a:r>
            <a:endParaRPr lang="en-GB" dirty="0"/>
          </a:p>
        </p:txBody>
      </p:sp>
      <p:sp>
        <p:nvSpPr>
          <p:cNvPr id="3" name="Content Placeholder 2"/>
          <p:cNvSpPr>
            <a:spLocks noGrp="1"/>
          </p:cNvSpPr>
          <p:nvPr>
            <p:ph idx="1"/>
          </p:nvPr>
        </p:nvSpPr>
        <p:spPr>
          <a:xfrm>
            <a:off x="304800" y="1448345"/>
            <a:ext cx="8229600" cy="4525963"/>
          </a:xfrm>
        </p:spPr>
        <p:txBody>
          <a:bodyPr>
            <a:normAutofit fontScale="92500" lnSpcReduction="10000"/>
          </a:bodyPr>
          <a:lstStyle/>
          <a:p>
            <a:r>
              <a:rPr lang="en-US" dirty="0"/>
              <a:t>Your access to ZIMS is determined by the ZIMS Role that you are assigned.</a:t>
            </a:r>
          </a:p>
          <a:p>
            <a:r>
              <a:rPr lang="en-US" dirty="0"/>
              <a:t>One of the Species360 template Roles that ZIMS deploys with is Regional Association.</a:t>
            </a:r>
          </a:p>
          <a:p>
            <a:r>
              <a:rPr lang="en-US" dirty="0"/>
              <a:t>This Role, in addition to other functionality, allows you to add your association staff members to ZIMS.</a:t>
            </a:r>
          </a:p>
          <a:p>
            <a:r>
              <a:rPr lang="en-US" dirty="0"/>
              <a:t>However, the Species360 Global Administrator will assign the ZIMS Role. Role assignment does not occur at the Regional Association level.</a:t>
            </a:r>
          </a:p>
          <a:p>
            <a:r>
              <a:rPr lang="en-US" dirty="0"/>
              <a:t>Contact Species360 should you have an association staff member to whom you would like a ZIMS Role assigned.</a:t>
            </a:r>
            <a:endParaRPr lang="en-GB"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5</a:t>
            </a:fld>
            <a:endParaRPr lang="en-US"/>
          </a:p>
        </p:txBody>
      </p:sp>
    </p:spTree>
    <p:extLst>
      <p:ext uri="{BB962C8B-B14F-4D97-AF65-F5344CB8AC3E}">
        <p14:creationId xmlns:p14="http://schemas.microsoft.com/office/powerpoint/2010/main" val="96729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681" y="116132"/>
            <a:ext cx="7886700" cy="1325563"/>
          </a:xfrm>
        </p:spPr>
        <p:txBody>
          <a:bodyPr/>
          <a:lstStyle/>
          <a:p>
            <a:r>
              <a:rPr lang="en-US" dirty="0"/>
              <a:t>AMH – TAG Export</a:t>
            </a:r>
          </a:p>
        </p:txBody>
      </p:sp>
      <p:sp>
        <p:nvSpPr>
          <p:cNvPr id="3" name="Slide Number Placeholder 2"/>
          <p:cNvSpPr>
            <a:spLocks noGrp="1"/>
          </p:cNvSpPr>
          <p:nvPr>
            <p:ph type="sldNum" sz="quarter" idx="12"/>
          </p:nvPr>
        </p:nvSpPr>
        <p:spPr/>
        <p:txBody>
          <a:bodyPr/>
          <a:lstStyle/>
          <a:p>
            <a:fld id="{F653D845-87D6-4E2D-87A9-740235A144E6}" type="slidenum">
              <a:rPr lang="en-US" smtClean="0"/>
              <a:pPr/>
              <a:t>50</a:t>
            </a:fld>
            <a:endParaRPr lang="en-US"/>
          </a:p>
        </p:txBody>
      </p:sp>
      <p:pic>
        <p:nvPicPr>
          <p:cNvPr id="5" name="Picture 4"/>
          <p:cNvPicPr>
            <a:picLocks noChangeAspect="1"/>
          </p:cNvPicPr>
          <p:nvPr/>
        </p:nvPicPr>
        <p:blipFill>
          <a:blip r:embed="rId2"/>
          <a:stretch>
            <a:fillRect/>
          </a:stretch>
        </p:blipFill>
        <p:spPr>
          <a:xfrm>
            <a:off x="304800" y="1219200"/>
            <a:ext cx="7190876" cy="4496443"/>
          </a:xfrm>
          <a:prstGeom prst="rect">
            <a:avLst/>
          </a:prstGeom>
          <a:ln>
            <a:solidFill>
              <a:schemeClr val="tx1"/>
            </a:solidFill>
          </a:ln>
        </p:spPr>
      </p:pic>
      <p:sp>
        <p:nvSpPr>
          <p:cNvPr id="2" name="TextBox 1"/>
          <p:cNvSpPr txBox="1"/>
          <p:nvPr/>
        </p:nvSpPr>
        <p:spPr>
          <a:xfrm>
            <a:off x="2973386" y="3179896"/>
            <a:ext cx="5990310"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This report offers current physical holdings of Species360 member institutions in a downloadable spreadsheet. It is intended to help support strategic collection planning, such as that done by various Association Taxon Advisory Groups. It can be run at the Global, Continent, Country and Association level. It is exported to Raw Excel so the data can be manipulated. The first tab is the Raw Data, the second tab shows the IUCN summary for the taxonomy.</a:t>
            </a:r>
          </a:p>
        </p:txBody>
      </p:sp>
    </p:spTree>
    <p:extLst>
      <p:ext uri="{BB962C8B-B14F-4D97-AF65-F5344CB8AC3E}">
        <p14:creationId xmlns:p14="http://schemas.microsoft.com/office/powerpoint/2010/main" val="351862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58" y="116852"/>
            <a:ext cx="8229600" cy="1143000"/>
          </a:xfrm>
        </p:spPr>
        <p:txBody>
          <a:bodyPr>
            <a:normAutofit/>
          </a:bodyPr>
          <a:lstStyle/>
          <a:p>
            <a:r>
              <a:rPr lang="en-US" dirty="0"/>
              <a:t>AMH – Population Overview</a:t>
            </a:r>
          </a:p>
        </p:txBody>
      </p:sp>
      <p:sp>
        <p:nvSpPr>
          <p:cNvPr id="3" name="Slide Number Placeholder 2"/>
          <p:cNvSpPr>
            <a:spLocks noGrp="1"/>
          </p:cNvSpPr>
          <p:nvPr>
            <p:ph type="sldNum" sz="quarter" idx="12"/>
          </p:nvPr>
        </p:nvSpPr>
        <p:spPr/>
        <p:txBody>
          <a:bodyPr/>
          <a:lstStyle/>
          <a:p>
            <a:fld id="{F653D845-87D6-4E2D-87A9-740235A144E6}" type="slidenum">
              <a:rPr lang="en-US" smtClean="0"/>
              <a:pPr/>
              <a:t>51</a:t>
            </a:fld>
            <a:endParaRPr lang="en-US"/>
          </a:p>
        </p:txBody>
      </p:sp>
      <p:pic>
        <p:nvPicPr>
          <p:cNvPr id="6" name="Picture 5"/>
          <p:cNvPicPr>
            <a:picLocks noChangeAspect="1"/>
          </p:cNvPicPr>
          <p:nvPr/>
        </p:nvPicPr>
        <p:blipFill>
          <a:blip r:embed="rId2"/>
          <a:stretch>
            <a:fillRect/>
          </a:stretch>
        </p:blipFill>
        <p:spPr>
          <a:xfrm>
            <a:off x="536974" y="1015705"/>
            <a:ext cx="6466940" cy="4756209"/>
          </a:xfrm>
          <a:prstGeom prst="rect">
            <a:avLst/>
          </a:prstGeom>
          <a:ln>
            <a:solidFill>
              <a:schemeClr val="tx1"/>
            </a:solidFill>
          </a:ln>
        </p:spPr>
      </p:pic>
      <p:sp>
        <p:nvSpPr>
          <p:cNvPr id="4" name="TextBox 3"/>
          <p:cNvSpPr txBox="1"/>
          <p:nvPr/>
        </p:nvSpPr>
        <p:spPr>
          <a:xfrm>
            <a:off x="5035640" y="3463590"/>
            <a:ext cx="3749296"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Population Overview report is a </a:t>
            </a:r>
          </a:p>
          <a:p>
            <a:r>
              <a:rPr lang="en-US" dirty="0"/>
              <a:t>one-screen per taxon overview of the </a:t>
            </a:r>
          </a:p>
          <a:p>
            <a:r>
              <a:rPr lang="en-US" dirty="0"/>
              <a:t>state of the animal population, </a:t>
            </a:r>
          </a:p>
          <a:p>
            <a:r>
              <a:rPr lang="en-US" dirty="0"/>
              <a:t>including key metrics on genetics and </a:t>
            </a:r>
          </a:p>
          <a:p>
            <a:r>
              <a:rPr lang="en-US" dirty="0"/>
              <a:t>demographics, and indicators of the </a:t>
            </a:r>
          </a:p>
          <a:p>
            <a:r>
              <a:rPr lang="en-US" dirty="0"/>
              <a:t>underlying data quality. This report</a:t>
            </a:r>
          </a:p>
          <a:p>
            <a:r>
              <a:rPr lang="en-US" dirty="0"/>
              <a:t>can be run at the Global, Continent,</a:t>
            </a:r>
          </a:p>
          <a:p>
            <a:r>
              <a:rPr lang="en-US" dirty="0"/>
              <a:t>Country and Association level.</a:t>
            </a:r>
          </a:p>
        </p:txBody>
      </p:sp>
    </p:spTree>
    <p:extLst>
      <p:ext uri="{BB962C8B-B14F-4D97-AF65-F5344CB8AC3E}">
        <p14:creationId xmlns:p14="http://schemas.microsoft.com/office/powerpoint/2010/main" val="2455066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67" y="43153"/>
            <a:ext cx="9532781" cy="1325563"/>
          </a:xfrm>
        </p:spPr>
        <p:txBody>
          <a:bodyPr>
            <a:normAutofit/>
          </a:bodyPr>
          <a:lstStyle/>
          <a:p>
            <a:r>
              <a:rPr lang="en-US" sz="3200" dirty="0"/>
              <a:t>MR – Anesthesia Summaries </a:t>
            </a:r>
          </a:p>
        </p:txBody>
      </p:sp>
      <p:sp>
        <p:nvSpPr>
          <p:cNvPr id="3" name="Slide Number Placeholder 2"/>
          <p:cNvSpPr>
            <a:spLocks noGrp="1"/>
          </p:cNvSpPr>
          <p:nvPr>
            <p:ph type="sldNum" sz="quarter" idx="12"/>
          </p:nvPr>
        </p:nvSpPr>
        <p:spPr/>
        <p:txBody>
          <a:bodyPr/>
          <a:lstStyle/>
          <a:p>
            <a:fld id="{F653D845-87D6-4E2D-87A9-740235A144E6}" type="slidenum">
              <a:rPr lang="en-US" smtClean="0"/>
              <a:pPr/>
              <a:t>52</a:t>
            </a:fld>
            <a:endParaRPr lang="en-US"/>
          </a:p>
        </p:txBody>
      </p:sp>
      <p:pic>
        <p:nvPicPr>
          <p:cNvPr id="6" name="Picture 5"/>
          <p:cNvPicPr>
            <a:picLocks noChangeAspect="1"/>
          </p:cNvPicPr>
          <p:nvPr/>
        </p:nvPicPr>
        <p:blipFill>
          <a:blip r:embed="rId2"/>
          <a:stretch>
            <a:fillRect/>
          </a:stretch>
        </p:blipFill>
        <p:spPr>
          <a:xfrm>
            <a:off x="1801450" y="1368716"/>
            <a:ext cx="6891787" cy="4015273"/>
          </a:xfrm>
          <a:prstGeom prst="rect">
            <a:avLst/>
          </a:prstGeom>
          <a:ln>
            <a:solidFill>
              <a:schemeClr val="tx1"/>
            </a:solidFill>
          </a:ln>
        </p:spPr>
      </p:pic>
      <p:sp>
        <p:nvSpPr>
          <p:cNvPr id="7" name="TextBox 6"/>
          <p:cNvSpPr txBox="1"/>
          <p:nvPr/>
        </p:nvSpPr>
        <p:spPr>
          <a:xfrm>
            <a:off x="390270" y="4757726"/>
            <a:ext cx="3927998"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Global Anesthesia Summaries </a:t>
            </a:r>
          </a:p>
          <a:p>
            <a:r>
              <a:rPr lang="en-US" dirty="0"/>
              <a:t>allow Vets to see what anesthetic drugs </a:t>
            </a:r>
          </a:p>
          <a:p>
            <a:r>
              <a:rPr lang="en-US" dirty="0"/>
              <a:t>have been used for specific species.</a:t>
            </a:r>
          </a:p>
        </p:txBody>
      </p:sp>
    </p:spTree>
    <p:extLst>
      <p:ext uri="{BB962C8B-B14F-4D97-AF65-F5344CB8AC3E}">
        <p14:creationId xmlns:p14="http://schemas.microsoft.com/office/powerpoint/2010/main" val="2184290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728" y="158039"/>
            <a:ext cx="9532781" cy="1325563"/>
          </a:xfrm>
        </p:spPr>
        <p:txBody>
          <a:bodyPr>
            <a:normAutofit/>
          </a:bodyPr>
          <a:lstStyle/>
          <a:p>
            <a:r>
              <a:rPr lang="en-US" sz="3600" dirty="0"/>
              <a:t>MR – Drug Usage Extract </a:t>
            </a:r>
          </a:p>
        </p:txBody>
      </p:sp>
      <p:sp>
        <p:nvSpPr>
          <p:cNvPr id="3" name="Slide Number Placeholder 2"/>
          <p:cNvSpPr>
            <a:spLocks noGrp="1"/>
          </p:cNvSpPr>
          <p:nvPr>
            <p:ph type="sldNum" sz="quarter" idx="12"/>
          </p:nvPr>
        </p:nvSpPr>
        <p:spPr/>
        <p:txBody>
          <a:bodyPr/>
          <a:lstStyle/>
          <a:p>
            <a:fld id="{F653D845-87D6-4E2D-87A9-740235A144E6}" type="slidenum">
              <a:rPr lang="en-US" smtClean="0"/>
              <a:pPr/>
              <a:t>53</a:t>
            </a:fld>
            <a:endParaRPr lang="en-US"/>
          </a:p>
        </p:txBody>
      </p:sp>
      <p:pic>
        <p:nvPicPr>
          <p:cNvPr id="4" name="Picture 3"/>
          <p:cNvPicPr>
            <a:picLocks noChangeAspect="1"/>
          </p:cNvPicPr>
          <p:nvPr/>
        </p:nvPicPr>
        <p:blipFill>
          <a:blip r:embed="rId2"/>
          <a:stretch>
            <a:fillRect/>
          </a:stretch>
        </p:blipFill>
        <p:spPr>
          <a:xfrm>
            <a:off x="383950" y="1359248"/>
            <a:ext cx="8359766" cy="185578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928661" y="2933519"/>
            <a:ext cx="6700185" cy="2534334"/>
          </a:xfrm>
          <a:prstGeom prst="rect">
            <a:avLst/>
          </a:prstGeom>
          <a:ln>
            <a:solidFill>
              <a:schemeClr val="tx1"/>
            </a:solidFill>
          </a:ln>
        </p:spPr>
      </p:pic>
      <p:sp>
        <p:nvSpPr>
          <p:cNvPr id="6" name="TextBox 5"/>
          <p:cNvSpPr txBox="1"/>
          <p:nvPr/>
        </p:nvSpPr>
        <p:spPr>
          <a:xfrm>
            <a:off x="515155" y="5035639"/>
            <a:ext cx="3695050"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Drug Usage Extract allows Vets to</a:t>
            </a:r>
          </a:p>
          <a:p>
            <a:r>
              <a:rPr lang="en-US" dirty="0"/>
              <a:t>find various drugs used on specific</a:t>
            </a:r>
          </a:p>
          <a:p>
            <a:r>
              <a:rPr lang="en-US" dirty="0"/>
              <a:t>species. Selecting the View hyper-</a:t>
            </a:r>
          </a:p>
          <a:p>
            <a:r>
              <a:rPr lang="en-US" dirty="0"/>
              <a:t>link will take you to details regarding</a:t>
            </a:r>
          </a:p>
          <a:p>
            <a:r>
              <a:rPr lang="en-US" dirty="0"/>
              <a:t>the usage.</a:t>
            </a:r>
          </a:p>
        </p:txBody>
      </p:sp>
    </p:spTree>
    <p:extLst>
      <p:ext uri="{BB962C8B-B14F-4D97-AF65-F5344CB8AC3E}">
        <p14:creationId xmlns:p14="http://schemas.microsoft.com/office/powerpoint/2010/main" val="368131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 – Expected Test Results</a:t>
            </a:r>
          </a:p>
        </p:txBody>
      </p:sp>
      <p:sp>
        <p:nvSpPr>
          <p:cNvPr id="3" name="Slide Number Placeholder 2"/>
          <p:cNvSpPr>
            <a:spLocks noGrp="1"/>
          </p:cNvSpPr>
          <p:nvPr>
            <p:ph type="sldNum" sz="quarter" idx="12"/>
          </p:nvPr>
        </p:nvSpPr>
        <p:spPr/>
        <p:txBody>
          <a:bodyPr/>
          <a:lstStyle/>
          <a:p>
            <a:fld id="{D1A12E6A-C85A-496C-95D0-8B82A2649983}" type="slidenum">
              <a:rPr lang="en-US" smtClean="0"/>
              <a:t>54</a:t>
            </a:fld>
            <a:endParaRPr lang="en-US"/>
          </a:p>
        </p:txBody>
      </p:sp>
      <p:pic>
        <p:nvPicPr>
          <p:cNvPr id="5" name="Picture 4"/>
          <p:cNvPicPr>
            <a:picLocks noChangeAspect="1"/>
          </p:cNvPicPr>
          <p:nvPr/>
        </p:nvPicPr>
        <p:blipFill>
          <a:blip r:embed="rId2"/>
          <a:stretch>
            <a:fillRect/>
          </a:stretch>
        </p:blipFill>
        <p:spPr>
          <a:xfrm>
            <a:off x="382027" y="1461734"/>
            <a:ext cx="8379945" cy="3461425"/>
          </a:xfrm>
          <a:prstGeom prst="rect">
            <a:avLst/>
          </a:prstGeom>
          <a:ln>
            <a:solidFill>
              <a:schemeClr val="tx1"/>
            </a:solidFill>
          </a:ln>
        </p:spPr>
      </p:pic>
      <p:sp>
        <p:nvSpPr>
          <p:cNvPr id="6" name="TextBox 5"/>
          <p:cNvSpPr txBox="1"/>
          <p:nvPr/>
        </p:nvSpPr>
        <p:spPr>
          <a:xfrm>
            <a:off x="382026" y="5037512"/>
            <a:ext cx="8471029" cy="646331"/>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Expected Test Results display test results from healthy animals to assist with interpretation of results by Veterinary Staff. Results are divided into five categories (tabs).</a:t>
            </a:r>
          </a:p>
        </p:txBody>
      </p:sp>
    </p:spTree>
    <p:extLst>
      <p:ext uri="{BB962C8B-B14F-4D97-AF65-F5344CB8AC3E}">
        <p14:creationId xmlns:p14="http://schemas.microsoft.com/office/powerpoint/2010/main" val="2181307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r>
              <a:rPr lang="en-US"/>
              <a:t>Regional Associations Rock!</a:t>
            </a:r>
          </a:p>
        </p:txBody>
      </p:sp>
      <p:sp>
        <p:nvSpPr>
          <p:cNvPr id="4" name="Slide Number Placeholder 3"/>
          <p:cNvSpPr>
            <a:spLocks noGrp="1"/>
          </p:cNvSpPr>
          <p:nvPr>
            <p:ph type="sldNum" sz="quarter" idx="12"/>
          </p:nvPr>
        </p:nvSpPr>
        <p:spPr/>
        <p:txBody>
          <a:bodyPr/>
          <a:lstStyle/>
          <a:p>
            <a:fld id="{F653D845-87D6-4E2D-87A9-740235A144E6}" type="slidenum">
              <a:rPr lang="en-US" smtClean="0"/>
              <a:pPr/>
              <a:t>55</a:t>
            </a:fld>
            <a:endParaRPr lang="en-US"/>
          </a:p>
        </p:txBody>
      </p:sp>
    </p:spTree>
    <p:extLst>
      <p:ext uri="{BB962C8B-B14F-4D97-AF65-F5344CB8AC3E}">
        <p14:creationId xmlns:p14="http://schemas.microsoft.com/office/powerpoint/2010/main" val="275487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921" y="0"/>
            <a:ext cx="7886700" cy="1325563"/>
          </a:xfrm>
        </p:spPr>
        <p:txBody>
          <a:bodyPr/>
          <a:lstStyle/>
          <a:p>
            <a:r>
              <a:rPr lang="en-US" dirty="0"/>
              <a:t>Logging In</a:t>
            </a:r>
          </a:p>
        </p:txBody>
      </p:sp>
      <p:sp>
        <p:nvSpPr>
          <p:cNvPr id="3" name="Slide Number Placeholder 2"/>
          <p:cNvSpPr>
            <a:spLocks noGrp="1"/>
          </p:cNvSpPr>
          <p:nvPr>
            <p:ph type="sldNum" sz="quarter" idx="12"/>
          </p:nvPr>
        </p:nvSpPr>
        <p:spPr/>
        <p:txBody>
          <a:bodyPr/>
          <a:lstStyle/>
          <a:p>
            <a:fld id="{F653D845-87D6-4E2D-87A9-740235A144E6}" type="slidenum">
              <a:rPr lang="en-US" smtClean="0"/>
              <a:pPr/>
              <a:t>6</a:t>
            </a:fld>
            <a:endParaRPr lang="en-US"/>
          </a:p>
        </p:txBody>
      </p:sp>
      <p:pic>
        <p:nvPicPr>
          <p:cNvPr id="4" name="Picture 3"/>
          <p:cNvPicPr>
            <a:picLocks noChangeAspect="1"/>
          </p:cNvPicPr>
          <p:nvPr/>
        </p:nvPicPr>
        <p:blipFill>
          <a:blip r:embed="rId2"/>
          <a:stretch>
            <a:fillRect/>
          </a:stretch>
        </p:blipFill>
        <p:spPr>
          <a:xfrm>
            <a:off x="872699" y="1081924"/>
            <a:ext cx="6924640" cy="4346317"/>
          </a:xfrm>
          <a:prstGeom prst="rect">
            <a:avLst/>
          </a:prstGeom>
        </p:spPr>
      </p:pic>
      <p:sp>
        <p:nvSpPr>
          <p:cNvPr id="5" name="TextBox 4"/>
          <p:cNvSpPr txBox="1"/>
          <p:nvPr/>
        </p:nvSpPr>
        <p:spPr>
          <a:xfrm>
            <a:off x="3713563" y="3578181"/>
            <a:ext cx="5172859"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use ZIMS go to </a:t>
            </a:r>
            <a:r>
              <a:rPr lang="en-US" b="1" dirty="0"/>
              <a:t>zims.species360.org</a:t>
            </a:r>
            <a:r>
              <a:rPr lang="en-US" dirty="0"/>
              <a:t>. You will need to log in. Your User Name and Password will be created by the ZIMS Global Administrator. You can</a:t>
            </a:r>
          </a:p>
          <a:p>
            <a:r>
              <a:rPr lang="en-US" dirty="0"/>
              <a:t>change your Password and User Name under My Preferences. Once someone has been given ZIMS</a:t>
            </a:r>
          </a:p>
          <a:p>
            <a:r>
              <a:rPr lang="en-US" dirty="0"/>
              <a:t>access at the Regional Association level they can add other staff members.</a:t>
            </a:r>
          </a:p>
        </p:txBody>
      </p:sp>
    </p:spTree>
    <p:extLst>
      <p:ext uri="{BB962C8B-B14F-4D97-AF65-F5344CB8AC3E}">
        <p14:creationId xmlns:p14="http://schemas.microsoft.com/office/powerpoint/2010/main" val="33280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63" y="83113"/>
            <a:ext cx="8229600" cy="1143000"/>
          </a:xfrm>
        </p:spPr>
        <p:txBody>
          <a:bodyPr/>
          <a:lstStyle/>
          <a:p>
            <a:r>
              <a:rPr lang="en-US" dirty="0"/>
              <a:t>Opening your Association Page</a:t>
            </a:r>
            <a:endParaRPr lang="en-GB" dirty="0"/>
          </a:p>
        </p:txBody>
      </p:sp>
      <p:sp>
        <p:nvSpPr>
          <p:cNvPr id="3" name="Slide Number Placeholder 2"/>
          <p:cNvSpPr>
            <a:spLocks noGrp="1"/>
          </p:cNvSpPr>
          <p:nvPr>
            <p:ph type="sldNum" sz="quarter" idx="12"/>
          </p:nvPr>
        </p:nvSpPr>
        <p:spPr/>
        <p:txBody>
          <a:bodyPr/>
          <a:lstStyle/>
          <a:p>
            <a:fld id="{F653D845-87D6-4E2D-87A9-740235A144E6}" type="slidenum">
              <a:rPr lang="en-US" smtClean="0"/>
              <a:pPr/>
              <a:t>7</a:t>
            </a:fld>
            <a:endParaRPr lang="en-US"/>
          </a:p>
        </p:txBody>
      </p:sp>
      <p:pic>
        <p:nvPicPr>
          <p:cNvPr id="4" name="Picture 3"/>
          <p:cNvPicPr>
            <a:picLocks noChangeAspect="1"/>
          </p:cNvPicPr>
          <p:nvPr/>
        </p:nvPicPr>
        <p:blipFill>
          <a:blip r:embed="rId2"/>
          <a:stretch>
            <a:fillRect/>
          </a:stretch>
        </p:blipFill>
        <p:spPr>
          <a:xfrm>
            <a:off x="788095" y="1033918"/>
            <a:ext cx="2386210" cy="216290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942563" y="3330826"/>
            <a:ext cx="5562600" cy="2342147"/>
          </a:xfrm>
          <a:prstGeom prst="rect">
            <a:avLst/>
          </a:prstGeom>
          <a:ln>
            <a:solidFill>
              <a:schemeClr val="tx1"/>
            </a:solidFill>
          </a:ln>
        </p:spPr>
      </p:pic>
      <p:sp>
        <p:nvSpPr>
          <p:cNvPr id="6" name="TextBox 5"/>
          <p:cNvSpPr txBox="1"/>
          <p:nvPr/>
        </p:nvSpPr>
        <p:spPr>
          <a:xfrm>
            <a:off x="3852930" y="1360120"/>
            <a:ext cx="4420762"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view your Association information you will</a:t>
            </a:r>
          </a:p>
          <a:p>
            <a:r>
              <a:rPr lang="en-US" dirty="0"/>
              <a:t>need to open My Institution. To open My</a:t>
            </a:r>
          </a:p>
          <a:p>
            <a:r>
              <a:rPr lang="en-US" dirty="0"/>
              <a:t>Institution you can go Start&gt;Institution&gt;</a:t>
            </a:r>
          </a:p>
          <a:p>
            <a:r>
              <a:rPr lang="en-US" dirty="0"/>
              <a:t>My Institution (left) or select the</a:t>
            </a:r>
          </a:p>
          <a:p>
            <a:r>
              <a:rPr lang="en-US" dirty="0"/>
              <a:t>Institution Search icon and then the My</a:t>
            </a:r>
          </a:p>
          <a:p>
            <a:r>
              <a:rPr lang="en-US" dirty="0"/>
              <a:t>Institution tab (below). </a:t>
            </a:r>
            <a:endParaRPr lang="en-GB" dirty="0"/>
          </a:p>
        </p:txBody>
      </p:sp>
    </p:spTree>
    <p:extLst>
      <p:ext uri="{BB962C8B-B14F-4D97-AF65-F5344CB8AC3E}">
        <p14:creationId xmlns:p14="http://schemas.microsoft.com/office/powerpoint/2010/main" val="26864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 Profile</a:t>
            </a:r>
          </a:p>
        </p:txBody>
      </p:sp>
      <p:pic>
        <p:nvPicPr>
          <p:cNvPr id="3" name="Picture 2"/>
          <p:cNvPicPr>
            <a:picLocks noChangeAspect="1"/>
          </p:cNvPicPr>
          <p:nvPr/>
        </p:nvPicPr>
        <p:blipFill>
          <a:blip r:embed="rId2"/>
          <a:stretch>
            <a:fillRect/>
          </a:stretch>
        </p:blipFill>
        <p:spPr>
          <a:xfrm>
            <a:off x="408899" y="1558343"/>
            <a:ext cx="4673849" cy="4336995"/>
          </a:xfrm>
          <a:prstGeom prst="rect">
            <a:avLst/>
          </a:prstGeom>
          <a:ln>
            <a:solidFill>
              <a:schemeClr val="tx1"/>
            </a:solidFill>
          </a:ln>
        </p:spPr>
      </p:pic>
      <p:sp>
        <p:nvSpPr>
          <p:cNvPr id="4" name="TextBox 3"/>
          <p:cNvSpPr txBox="1"/>
          <p:nvPr/>
        </p:nvSpPr>
        <p:spPr>
          <a:xfrm>
            <a:off x="5441880" y="1983346"/>
            <a:ext cx="3110788"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Institution Profile provides</a:t>
            </a:r>
          </a:p>
          <a:p>
            <a:r>
              <a:rPr lang="en-US" dirty="0"/>
              <a:t>details on your Association.</a:t>
            </a:r>
          </a:p>
          <a:p>
            <a:r>
              <a:rPr lang="en-US" dirty="0"/>
              <a:t>This should be confirmed and</a:t>
            </a:r>
          </a:p>
          <a:p>
            <a:r>
              <a:rPr lang="en-US" dirty="0"/>
              <a:t>if any changes are needed</a:t>
            </a:r>
          </a:p>
          <a:p>
            <a:r>
              <a:rPr lang="en-US" dirty="0"/>
              <a:t>contact Species360. Other</a:t>
            </a:r>
          </a:p>
          <a:p>
            <a:r>
              <a:rPr lang="en-US" dirty="0"/>
              <a:t>Associations/Institutions can</a:t>
            </a:r>
          </a:p>
          <a:p>
            <a:r>
              <a:rPr lang="en-US" dirty="0"/>
              <a:t>view this information and may </a:t>
            </a:r>
          </a:p>
          <a:p>
            <a:r>
              <a:rPr lang="en-US" dirty="0"/>
              <a:t>use it to contact you so make </a:t>
            </a:r>
          </a:p>
          <a:p>
            <a:r>
              <a:rPr lang="en-US" dirty="0"/>
              <a:t>sure the information is</a:t>
            </a:r>
          </a:p>
          <a:p>
            <a:r>
              <a:rPr lang="en-US" dirty="0"/>
              <a:t>complete and accurate.</a:t>
            </a:r>
          </a:p>
        </p:txBody>
      </p:sp>
      <p:sp>
        <p:nvSpPr>
          <p:cNvPr id="5" name="Slide Number Placeholder 4"/>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283314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23" y="114358"/>
            <a:ext cx="7886700" cy="1325563"/>
          </a:xfrm>
        </p:spPr>
        <p:txBody>
          <a:bodyPr/>
          <a:lstStyle/>
          <a:p>
            <a:r>
              <a:rPr lang="en-US" dirty="0"/>
              <a:t>Association Members</a:t>
            </a:r>
          </a:p>
        </p:txBody>
      </p:sp>
      <p:sp>
        <p:nvSpPr>
          <p:cNvPr id="3" name="Slide Number Placeholder 2"/>
          <p:cNvSpPr>
            <a:spLocks noGrp="1"/>
          </p:cNvSpPr>
          <p:nvPr>
            <p:ph type="sldNum" sz="quarter" idx="12"/>
          </p:nvPr>
        </p:nvSpPr>
        <p:spPr/>
        <p:txBody>
          <a:bodyPr/>
          <a:lstStyle/>
          <a:p>
            <a:fld id="{F653D845-87D6-4E2D-87A9-740235A144E6}" type="slidenum">
              <a:rPr lang="en-US" smtClean="0"/>
              <a:pPr/>
              <a:t>9</a:t>
            </a:fld>
            <a:endParaRPr lang="en-US"/>
          </a:p>
        </p:txBody>
      </p:sp>
      <p:sp>
        <p:nvSpPr>
          <p:cNvPr id="6" name="TextBox 5"/>
          <p:cNvSpPr txBox="1"/>
          <p:nvPr/>
        </p:nvSpPr>
        <p:spPr>
          <a:xfrm>
            <a:off x="5078456" y="1210614"/>
            <a:ext cx="3724930" cy="4524315"/>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members of your Association</a:t>
            </a:r>
          </a:p>
          <a:p>
            <a:r>
              <a:rPr lang="en-US" dirty="0"/>
              <a:t>are displayed in the Association</a:t>
            </a:r>
          </a:p>
          <a:p>
            <a:r>
              <a:rPr lang="en-US" dirty="0"/>
              <a:t>Members grid. The columns can be </a:t>
            </a:r>
          </a:p>
          <a:p>
            <a:r>
              <a:rPr lang="en-US" dirty="0"/>
              <a:t>sorted by ascending or descending </a:t>
            </a:r>
          </a:p>
          <a:p>
            <a:r>
              <a:rPr lang="en-US" dirty="0"/>
              <a:t>order. There is a column to indicate </a:t>
            </a:r>
          </a:p>
          <a:p>
            <a:r>
              <a:rPr lang="en-US" dirty="0"/>
              <a:t>if the institution is a member of </a:t>
            </a:r>
          </a:p>
          <a:p>
            <a:r>
              <a:rPr lang="en-US" dirty="0"/>
              <a:t>Species360 and one to indicate if </a:t>
            </a:r>
          </a:p>
          <a:p>
            <a:r>
              <a:rPr lang="en-US" dirty="0"/>
              <a:t>they are ZIMS users. This information </a:t>
            </a:r>
          </a:p>
          <a:p>
            <a:r>
              <a:rPr lang="en-US" dirty="0"/>
              <a:t>is added by the ZIMS Global Admin </a:t>
            </a:r>
          </a:p>
          <a:p>
            <a:r>
              <a:rPr lang="en-US" dirty="0"/>
              <a:t>and you cannot edit it. There is also</a:t>
            </a:r>
          </a:p>
          <a:p>
            <a:r>
              <a:rPr lang="en-US" dirty="0"/>
              <a:t>a column to indicate if the facility is</a:t>
            </a:r>
          </a:p>
          <a:p>
            <a:r>
              <a:rPr lang="en-US" dirty="0"/>
              <a:t>accredited by your Association. You</a:t>
            </a:r>
          </a:p>
          <a:p>
            <a:r>
              <a:rPr lang="en-US" dirty="0"/>
              <a:t>can edit this information using the</a:t>
            </a:r>
          </a:p>
          <a:p>
            <a:r>
              <a:rPr lang="en-US" dirty="0"/>
              <a:t>Actions button. The Actions button is </a:t>
            </a:r>
          </a:p>
          <a:p>
            <a:r>
              <a:rPr lang="en-US" dirty="0"/>
              <a:t>also where you can Add or Delete</a:t>
            </a:r>
          </a:p>
          <a:p>
            <a:r>
              <a:rPr lang="en-US" dirty="0"/>
              <a:t>your Association members.</a:t>
            </a:r>
          </a:p>
        </p:txBody>
      </p:sp>
      <p:pic>
        <p:nvPicPr>
          <p:cNvPr id="5" name="Picture 4"/>
          <p:cNvPicPr>
            <a:picLocks noChangeAspect="1"/>
          </p:cNvPicPr>
          <p:nvPr/>
        </p:nvPicPr>
        <p:blipFill>
          <a:blip r:embed="rId2"/>
          <a:stretch>
            <a:fillRect/>
          </a:stretch>
        </p:blipFill>
        <p:spPr>
          <a:xfrm>
            <a:off x="331647" y="1439920"/>
            <a:ext cx="4539002" cy="3863599"/>
          </a:xfrm>
          <a:prstGeom prst="rect">
            <a:avLst/>
          </a:prstGeom>
          <a:ln>
            <a:solidFill>
              <a:schemeClr val="tx1"/>
            </a:solidFill>
          </a:ln>
        </p:spPr>
      </p:pic>
    </p:spTree>
    <p:extLst>
      <p:ext uri="{BB962C8B-B14F-4D97-AF65-F5344CB8AC3E}">
        <p14:creationId xmlns:p14="http://schemas.microsoft.com/office/powerpoint/2010/main" val="3089991642"/>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2020 July 24</Content_x0020_Last_x0020_Updated_x0020_on_x003a_>
    <Module xmlns="00558959-21e2-49b6-8bc1-d46e8fb3ce16">3001</Module>
    <Review xmlns="00558959-21e2-49b6-8bc1-d46e8fb3ce16">None needed</Review>
    <Community_x0020_Author_x0020__x007c__x0020_Editor xmlns="00558959-21e2-49b6-8bc1-d46e8fb3ce16">
      <UserInfo>
        <DisplayName>fba_member:amiller</DisplayName>
        <AccountId>45</AccountId>
        <AccountType/>
      </UserInfo>
    </Community_x0020_Author_x0020__x007c__x0020_Editor>
    <PublishingExpirationDate xmlns="http://schemas.microsoft.com/sharepoint/v3" xsi:nil="true"/>
    <PublishingStartDate xmlns="http://schemas.microsoft.com/sharepoint/v3" xsi:nil="true"/>
    <Permalink xmlns="00558959-21e2-49b6-8bc1-d46e8fb3ce16">
      <Url>https://zims.species360.org/main.aspx?walkme=19-702283</Url>
      <Description>https://zims.species360.org/main.aspx?walkme=19-702283</Description>
    </Permalink>
    <Best_x0020_Practices xmlns="00558959-21e2-49b6-8bc1-d46e8fb3ce16">false</Best_x0020_Practice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D93ED51-50EC-4AEE-9684-F962F2B3207E}"/>
</file>

<file path=customXml/itemProps2.xml><?xml version="1.0" encoding="utf-8"?>
<ds:datastoreItem xmlns:ds="http://schemas.openxmlformats.org/officeDocument/2006/customXml" ds:itemID="{21AF4AFE-AA46-4E4C-997C-992F2ECAEBEE}"/>
</file>

<file path=customXml/itemProps3.xml><?xml version="1.0" encoding="utf-8"?>
<ds:datastoreItem xmlns:ds="http://schemas.openxmlformats.org/officeDocument/2006/customXml" ds:itemID="{D0CEE6A9-9D4E-47AB-BAFD-6B25F1344EB3}"/>
</file>

<file path=docProps/app.xml><?xml version="1.0" encoding="utf-8"?>
<Properties xmlns="http://schemas.openxmlformats.org/officeDocument/2006/extended-properties" xmlns:vt="http://schemas.openxmlformats.org/officeDocument/2006/docPropsVTypes">
  <Template/>
  <TotalTime>1056</TotalTime>
  <Words>2850</Words>
  <Application>Microsoft Macintosh PowerPoint</Application>
  <PresentationFormat>On-screen Show (4:3)</PresentationFormat>
  <Paragraphs>426</Paragraphs>
  <Slides>55</Slides>
  <Notes>2</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55</vt:i4>
      </vt:variant>
    </vt:vector>
  </HeadingPairs>
  <TitlesOfParts>
    <vt:vector size="73"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Regional Association Overview</vt:lpstr>
      <vt:lpstr>PowerPoint Presentation</vt:lpstr>
      <vt:lpstr>PowerPoint Presentation</vt:lpstr>
      <vt:lpstr>PowerPoint Presentation</vt:lpstr>
      <vt:lpstr>Regional Association Role</vt:lpstr>
      <vt:lpstr>Logging In</vt:lpstr>
      <vt:lpstr>Opening your Association Page</vt:lpstr>
      <vt:lpstr>Institution Profile</vt:lpstr>
      <vt:lpstr>Association Members</vt:lpstr>
      <vt:lpstr>Staff Members</vt:lpstr>
      <vt:lpstr>Synonyms</vt:lpstr>
      <vt:lpstr>Contact Directory</vt:lpstr>
      <vt:lpstr>Finding Institutions</vt:lpstr>
      <vt:lpstr>Institution – Animals Available and Species Wanted</vt:lpstr>
      <vt:lpstr>Institution – Animals Available</vt:lpstr>
      <vt:lpstr>Institution – Species Wanted</vt:lpstr>
      <vt:lpstr>Animal Charts</vt:lpstr>
      <vt:lpstr>Animal Charts</vt:lpstr>
      <vt:lpstr>Taxonomy/Animal Type</vt:lpstr>
      <vt:lpstr>Taxonomy/Birth Type</vt:lpstr>
      <vt:lpstr>Taxonomy/IUCN At Risk %</vt:lpstr>
      <vt:lpstr>IUCN Red List Status</vt:lpstr>
      <vt:lpstr>CITES</vt:lpstr>
      <vt:lpstr>CITES EU</vt:lpstr>
      <vt:lpstr>Studbooks</vt:lpstr>
      <vt:lpstr>Studbook List</vt:lpstr>
      <vt:lpstr>Studbook Assignments</vt:lpstr>
      <vt:lpstr>More Studbook Information</vt:lpstr>
      <vt:lpstr>Studbooks</vt:lpstr>
      <vt:lpstr>Global Studbook Search</vt:lpstr>
      <vt:lpstr>Changing Your Info</vt:lpstr>
      <vt:lpstr>Selecting Language</vt:lpstr>
      <vt:lpstr>Member Maps - Types</vt:lpstr>
      <vt:lpstr>Member Maps - Category </vt:lpstr>
      <vt:lpstr>Member Maps - Product Usage</vt:lpstr>
      <vt:lpstr>Reports &amp; Tools - Navigation</vt:lpstr>
      <vt:lpstr>Reports – Global Permit</vt:lpstr>
      <vt:lpstr>Reports – Multi-Facility Inventory</vt:lpstr>
      <vt:lpstr>Reports - Species Event History</vt:lpstr>
      <vt:lpstr>Reports - Specimen</vt:lpstr>
      <vt:lpstr>Reports - Taxon</vt:lpstr>
      <vt:lpstr>Tools – Pedigree Explorer (Parents)</vt:lpstr>
      <vt:lpstr>Tools - Pedigree Explorer (Descendants)</vt:lpstr>
      <vt:lpstr>Pedigree Explorer (Siblings)</vt:lpstr>
      <vt:lpstr>Tools – Taxonomic Inconsistency</vt:lpstr>
      <vt:lpstr>Global Resources</vt:lpstr>
      <vt:lpstr>AMH - Species Holding</vt:lpstr>
      <vt:lpstr>AMH – Age Distribution</vt:lpstr>
      <vt:lpstr>AMH – Weight Comparison</vt:lpstr>
      <vt:lpstr>AMH – TAG Export</vt:lpstr>
      <vt:lpstr>AMH – Population Overview</vt:lpstr>
      <vt:lpstr>MR – Anesthesia Summaries </vt:lpstr>
      <vt:lpstr>MR – Drug Usage Extract </vt:lpstr>
      <vt:lpstr>MR – Expected Test Results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67</cp:revision>
  <dcterms:created xsi:type="dcterms:W3CDTF">2016-07-26T18:48:10Z</dcterms:created>
  <dcterms:modified xsi:type="dcterms:W3CDTF">2021-03-19T18:16:26Z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140500</vt:r8>
  </property>
  <property fmtid="{D5CDD505-2E9C-101B-9397-08002B2CF9AE}" pid="4" name="Tracked">
    <vt:bool>false</vt:bool>
  </property>
  <property fmtid="{D5CDD505-2E9C-101B-9397-08002B2CF9AE}" pid="5" name="Metrics URL">
    <vt:lpwstr/>
  </property>
  <property fmtid="{D5CDD505-2E9C-101B-9397-08002B2CF9AE}" pid="6" name="Tracking URL">
    <vt:lpwstr/>
  </property>
  <property fmtid="{D5CDD505-2E9C-101B-9397-08002B2CF9AE}" pid="7" name="Updated on?">
    <vt:lpwstr>2018-07-03T19:27:43+00:00</vt:lpwstr>
  </property>
</Properties>
</file>