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4" r:id="rId5"/>
    <p:sldMasterId id="2147483704" r:id="rId6"/>
    <p:sldMasterId id="2147483714" r:id="rId7"/>
    <p:sldMasterId id="2147483724" r:id="rId8"/>
    <p:sldMasterId id="2147483734" r:id="rId9"/>
    <p:sldMasterId id="2147483744" r:id="rId10"/>
    <p:sldMasterId id="2147483764" r:id="rId11"/>
    <p:sldMasterId id="2147483754" r:id="rId12"/>
    <p:sldMasterId id="2147483774" r:id="rId13"/>
    <p:sldMasterId id="2147483784" r:id="rId14"/>
    <p:sldMasterId id="2147483794" r:id="rId15"/>
    <p:sldMasterId id="2147483814" r:id="rId16"/>
    <p:sldMasterId id="2147483804" r:id="rId17"/>
    <p:sldMasterId id="2147483834" r:id="rId18"/>
    <p:sldMasterId id="2147483824" r:id="rId19"/>
  </p:sldMasterIdLst>
  <p:notesMasterIdLst>
    <p:notesMasterId r:id="rId36"/>
  </p:notesMasterIdLst>
  <p:sldIdLst>
    <p:sldId id="317" r:id="rId20"/>
    <p:sldId id="318" r:id="rId21"/>
    <p:sldId id="319" r:id="rId22"/>
    <p:sldId id="327" r:id="rId23"/>
    <p:sldId id="328" r:id="rId24"/>
    <p:sldId id="329" r:id="rId25"/>
    <p:sldId id="330" r:id="rId26"/>
    <p:sldId id="332" r:id="rId27"/>
    <p:sldId id="333" r:id="rId28"/>
    <p:sldId id="334" r:id="rId29"/>
    <p:sldId id="325" r:id="rId30"/>
    <p:sldId id="336" r:id="rId31"/>
    <p:sldId id="335" r:id="rId32"/>
    <p:sldId id="337" r:id="rId33"/>
    <p:sldId id="338" r:id="rId34"/>
    <p:sldId id="32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86" autoAdjust="0"/>
    <p:restoredTop sz="94694" autoAdjust="0"/>
  </p:normalViewPr>
  <p:slideViewPr>
    <p:cSldViewPr snapToGrid="0" showGuides="1">
      <p:cViewPr varScale="1">
        <p:scale>
          <a:sx n="121" d="100"/>
          <a:sy n="121" d="100"/>
        </p:scale>
        <p:origin x="1864" y="176"/>
      </p:cViewPr>
      <p:guideLst>
        <p:guide orient="horz" pos="2160"/>
        <p:guide pos="2880"/>
      </p:guideLst>
    </p:cSldViewPr>
  </p:slideViewPr>
  <p:notesTextViewPr>
    <p:cViewPr>
      <p:scale>
        <a:sx n="3" d="2"/>
        <a:sy n="3" d="2"/>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theme" Target="theme/theme1.xml"/><Relationship Id="rId21" Type="http://schemas.openxmlformats.org/officeDocument/2006/relationships/slide" Target="slides/slide2.xml"/><Relationship Id="rId34" Type="http://schemas.openxmlformats.org/officeDocument/2006/relationships/slide" Target="slides/slide15.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40AB1C-C482-4A20-9D38-4EA88B202719}" type="datetimeFigureOut">
              <a:rPr lang="en-US" smtClean="0"/>
              <a:t>3/23/21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23B585-9438-446C-ADAE-62A504A43540}" type="slidenum">
              <a:rPr lang="en-US" smtClean="0"/>
              <a:t>‹#›</a:t>
            </a:fld>
            <a:endParaRPr lang="en-US"/>
          </a:p>
        </p:txBody>
      </p:sp>
    </p:spTree>
    <p:extLst>
      <p:ext uri="{BB962C8B-B14F-4D97-AF65-F5344CB8AC3E}">
        <p14:creationId xmlns:p14="http://schemas.microsoft.com/office/powerpoint/2010/main" val="3906725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100" dirty="0"/>
          </a:p>
        </p:txBody>
      </p:sp>
      <p:sp>
        <p:nvSpPr>
          <p:cNvPr id="4" name="Slide Number Placeholder 3"/>
          <p:cNvSpPr>
            <a:spLocks noGrp="1"/>
          </p:cNvSpPr>
          <p:nvPr>
            <p:ph type="sldNum" sz="quarter" idx="10"/>
          </p:nvPr>
        </p:nvSpPr>
        <p:spPr/>
        <p:txBody>
          <a:bodyPr/>
          <a:lstStyle/>
          <a:p>
            <a:fld id="{58958433-BBF5-4EC7-A860-B2269A620915}" type="slidenum">
              <a:rPr lang="en-US" smtClean="0"/>
              <a:pPr/>
              <a:t>1</a:t>
            </a:fld>
            <a:endParaRPr lang="en-US"/>
          </a:p>
        </p:txBody>
      </p:sp>
    </p:spTree>
    <p:extLst>
      <p:ext uri="{BB962C8B-B14F-4D97-AF65-F5344CB8AC3E}">
        <p14:creationId xmlns:p14="http://schemas.microsoft.com/office/powerpoint/2010/main" val="3241394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100" dirty="0"/>
          </a:p>
        </p:txBody>
      </p:sp>
      <p:sp>
        <p:nvSpPr>
          <p:cNvPr id="4" name="Slide Number Placeholder 3"/>
          <p:cNvSpPr>
            <a:spLocks noGrp="1"/>
          </p:cNvSpPr>
          <p:nvPr>
            <p:ph type="sldNum" sz="quarter" idx="10"/>
          </p:nvPr>
        </p:nvSpPr>
        <p:spPr/>
        <p:txBody>
          <a:bodyPr/>
          <a:lstStyle/>
          <a:p>
            <a:fld id="{58958433-BBF5-4EC7-A860-B2269A620915}" type="slidenum">
              <a:rPr lang="en-US" smtClean="0"/>
              <a:pPr/>
              <a:t>2</a:t>
            </a:fld>
            <a:endParaRPr lang="en-US"/>
          </a:p>
        </p:txBody>
      </p:sp>
    </p:spTree>
    <p:extLst>
      <p:ext uri="{BB962C8B-B14F-4D97-AF65-F5344CB8AC3E}">
        <p14:creationId xmlns:p14="http://schemas.microsoft.com/office/powerpoint/2010/main" val="174348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58958433-BBF5-4EC7-A860-B2269A620915}" type="slidenum">
              <a:rPr lang="en-US" smtClean="0"/>
              <a:pPr/>
              <a:t>3</a:t>
            </a:fld>
            <a:endParaRPr lang="en-US"/>
          </a:p>
        </p:txBody>
      </p:sp>
    </p:spTree>
    <p:extLst>
      <p:ext uri="{BB962C8B-B14F-4D97-AF65-F5344CB8AC3E}">
        <p14:creationId xmlns:p14="http://schemas.microsoft.com/office/powerpoint/2010/main" val="1112766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58958433-BBF5-4EC7-A860-B2269A620915}" type="slidenum">
              <a:rPr lang="en-US" smtClean="0"/>
              <a:pPr/>
              <a:t>11</a:t>
            </a:fld>
            <a:endParaRPr lang="en-US"/>
          </a:p>
        </p:txBody>
      </p:sp>
    </p:spTree>
    <p:extLst>
      <p:ext uri="{BB962C8B-B14F-4D97-AF65-F5344CB8AC3E}">
        <p14:creationId xmlns:p14="http://schemas.microsoft.com/office/powerpoint/2010/main" val="1917901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100" dirty="0"/>
          </a:p>
        </p:txBody>
      </p:sp>
      <p:sp>
        <p:nvSpPr>
          <p:cNvPr id="4" name="Slide Number Placeholder 3"/>
          <p:cNvSpPr>
            <a:spLocks noGrp="1"/>
          </p:cNvSpPr>
          <p:nvPr>
            <p:ph type="sldNum" sz="quarter" idx="10"/>
          </p:nvPr>
        </p:nvSpPr>
        <p:spPr/>
        <p:txBody>
          <a:bodyPr/>
          <a:lstStyle/>
          <a:p>
            <a:fld id="{58958433-BBF5-4EC7-A860-B2269A620915}" type="slidenum">
              <a:rPr lang="en-US" smtClean="0"/>
              <a:pPr/>
              <a:t>16</a:t>
            </a:fld>
            <a:endParaRPr lang="en-US"/>
          </a:p>
        </p:txBody>
      </p:sp>
    </p:spTree>
    <p:extLst>
      <p:ext uri="{BB962C8B-B14F-4D97-AF65-F5344CB8AC3E}">
        <p14:creationId xmlns:p14="http://schemas.microsoft.com/office/powerpoint/2010/main" val="3281263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3/23/21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3/23/21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3/23/21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3/23/21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3/23/21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3/23/21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3/23/21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3/23/21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3/23/21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3/23/21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3/23/21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3/23/21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3/23/21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3/23/21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3/23/21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3/23/21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3/23/21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3/23/21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3/23/21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3/23/21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3/23/21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3/23/21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3/23/21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3/23/21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3/23/21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3/23/21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3/23/21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3/23/21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3/23/21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3/23/21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3/23/21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3/23/21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3/23/21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3/23/21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3/23/21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3/23/21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3/23/21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3/23/21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3/23/21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3/23/21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3/23/21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3/23/21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3/23/21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3/23/21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3/23/21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3/23/21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3/23/21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3/23/21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3/23/21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3/23/21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3/23/21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3/23/21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3/23/21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3/23/21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3/23/21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3/23/21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3/23/21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3/23/21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3/23/21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3/23/21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3/23/21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3/23/21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3/23/21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3/23/21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3/23/21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3/23/21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3/23/21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3/23/21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3/23/21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3/23/21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3/23/21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3/23/21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3/23/21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3/23/21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3/23/21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3/23/21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3/23/21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3/23/21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3/23/21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3/23/21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3/23/21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5001 - Batch Functionality</a:t>
            </a:r>
          </a:p>
        </p:txBody>
      </p:sp>
      <p:sp>
        <p:nvSpPr>
          <p:cNvPr id="3" name="Subtitle 2"/>
          <p:cNvSpPr>
            <a:spLocks noGrp="1"/>
          </p:cNvSpPr>
          <p:nvPr>
            <p:ph type="body" idx="1"/>
          </p:nvPr>
        </p:nvSpPr>
        <p:spPr/>
        <p:txBody>
          <a:bodyPr>
            <a:normAutofit/>
          </a:bodyPr>
          <a:lstStyle/>
          <a:p>
            <a:r>
              <a:rPr lang="en-US" dirty="0"/>
              <a:t>SAVING TIME WITH DATA ENTRY</a:t>
            </a:r>
          </a:p>
        </p:txBody>
      </p:sp>
    </p:spTree>
    <p:extLst>
      <p:ext uri="{BB962C8B-B14F-4D97-AF65-F5344CB8AC3E}">
        <p14:creationId xmlns:p14="http://schemas.microsoft.com/office/powerpoint/2010/main" val="3713292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Complete the Batch Action</a:t>
            </a:r>
          </a:p>
        </p:txBody>
      </p:sp>
      <p:pic>
        <p:nvPicPr>
          <p:cNvPr id="3076" name="Picture 4" descr="Image result for zoo exhib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800896"/>
            <a:ext cx="5238750" cy="349567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2123" y="2256071"/>
            <a:ext cx="2635017" cy="2585323"/>
          </a:xfrm>
          <a:prstGeom prst="rect">
            <a:avLst/>
          </a:prstGeom>
          <a:solidFill>
            <a:schemeClr val="accent6">
              <a:lumMod val="40000"/>
              <a:lumOff val="60000"/>
            </a:schemeClr>
          </a:solidFill>
          <a:ln>
            <a:solidFill>
              <a:schemeClr val="tx1"/>
            </a:solidFill>
          </a:ln>
        </p:spPr>
        <p:txBody>
          <a:bodyPr wrap="none" rtlCol="0">
            <a:spAutoFit/>
          </a:bodyPr>
          <a:lstStyle/>
          <a:p>
            <a:r>
              <a:rPr lang="en-US" dirty="0"/>
              <a:t>Then complete the</a:t>
            </a:r>
          </a:p>
          <a:p>
            <a:r>
              <a:rPr lang="en-US" dirty="0"/>
              <a:t>Batch Action. Since</a:t>
            </a:r>
          </a:p>
          <a:p>
            <a:r>
              <a:rPr lang="en-US" dirty="0"/>
              <a:t>the Enclosure Occupants </a:t>
            </a:r>
          </a:p>
          <a:p>
            <a:r>
              <a:rPr lang="en-US" dirty="0"/>
              <a:t>list automatically updates </a:t>
            </a:r>
          </a:p>
          <a:p>
            <a:r>
              <a:rPr lang="en-US" dirty="0"/>
              <a:t>as animals come in or go</a:t>
            </a:r>
          </a:p>
          <a:p>
            <a:r>
              <a:rPr lang="en-US" dirty="0"/>
              <a:t>out you don’t have to</a:t>
            </a:r>
          </a:p>
          <a:p>
            <a:r>
              <a:rPr lang="en-US" dirty="0"/>
              <a:t>think about keeping an</a:t>
            </a:r>
          </a:p>
          <a:p>
            <a:r>
              <a:rPr lang="en-US" dirty="0"/>
              <a:t>Animal List based on an</a:t>
            </a:r>
          </a:p>
          <a:p>
            <a:r>
              <a:rPr lang="en-US" dirty="0"/>
              <a:t>enclosure updated.</a:t>
            </a:r>
          </a:p>
        </p:txBody>
      </p:sp>
    </p:spTree>
    <p:extLst>
      <p:ext uri="{BB962C8B-B14F-4D97-AF65-F5344CB8AC3E}">
        <p14:creationId xmlns:p14="http://schemas.microsoft.com/office/powerpoint/2010/main" val="3563320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b="1" dirty="0"/>
              <a:t>Animal Measurement Templates</a:t>
            </a:r>
            <a:endParaRPr lang="en-US" sz="3200" b="1" dirty="0"/>
          </a:p>
        </p:txBody>
      </p:sp>
      <p:pic>
        <p:nvPicPr>
          <p:cNvPr id="4" name="Picture 3"/>
          <p:cNvPicPr>
            <a:picLocks noChangeAspect="1"/>
          </p:cNvPicPr>
          <p:nvPr/>
        </p:nvPicPr>
        <p:blipFill>
          <a:blip r:embed="rId3"/>
          <a:stretch>
            <a:fillRect/>
          </a:stretch>
        </p:blipFill>
        <p:spPr>
          <a:xfrm>
            <a:off x="498384" y="1813917"/>
            <a:ext cx="4980952" cy="1838095"/>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628650" y="3999024"/>
            <a:ext cx="4714400" cy="2197691"/>
          </a:xfrm>
          <a:prstGeom prst="rect">
            <a:avLst/>
          </a:prstGeom>
          <a:ln>
            <a:solidFill>
              <a:schemeClr val="tx1"/>
            </a:solidFill>
          </a:ln>
        </p:spPr>
      </p:pic>
      <p:sp>
        <p:nvSpPr>
          <p:cNvPr id="6" name="TextBox 5"/>
          <p:cNvSpPr txBox="1"/>
          <p:nvPr/>
        </p:nvSpPr>
        <p:spPr>
          <a:xfrm>
            <a:off x="5581934" y="1943852"/>
            <a:ext cx="3262881" cy="3416320"/>
          </a:xfrm>
          <a:prstGeom prst="rect">
            <a:avLst/>
          </a:prstGeom>
          <a:solidFill>
            <a:schemeClr val="accent6">
              <a:lumMod val="40000"/>
              <a:lumOff val="60000"/>
            </a:schemeClr>
          </a:solidFill>
          <a:ln>
            <a:solidFill>
              <a:schemeClr val="tx1"/>
            </a:solidFill>
          </a:ln>
        </p:spPr>
        <p:txBody>
          <a:bodyPr wrap="none" rtlCol="0">
            <a:spAutoFit/>
          </a:bodyPr>
          <a:lstStyle/>
          <a:p>
            <a:r>
              <a:rPr lang="en-US" dirty="0"/>
              <a:t>For batch animal measurements</a:t>
            </a:r>
          </a:p>
          <a:p>
            <a:r>
              <a:rPr lang="en-US" dirty="0"/>
              <a:t>you can create templates to</a:t>
            </a:r>
          </a:p>
          <a:p>
            <a:r>
              <a:rPr lang="en-US" dirty="0"/>
              <a:t>save even more time. From</a:t>
            </a:r>
          </a:p>
          <a:p>
            <a:r>
              <a:rPr lang="en-US" dirty="0"/>
              <a:t>the Animals module &gt; Batch</a:t>
            </a:r>
          </a:p>
          <a:p>
            <a:r>
              <a:rPr lang="en-US" dirty="0"/>
              <a:t>Measurements select Weight</a:t>
            </a:r>
          </a:p>
          <a:p>
            <a:r>
              <a:rPr lang="en-US" dirty="0"/>
              <a:t>or Length &gt; Add new template.</a:t>
            </a:r>
          </a:p>
          <a:p>
            <a:r>
              <a:rPr lang="en-US" dirty="0"/>
              <a:t>The name should be unique.</a:t>
            </a:r>
          </a:p>
          <a:p>
            <a:r>
              <a:rPr lang="en-US" dirty="0"/>
              <a:t>The Creation Date does not</a:t>
            </a:r>
          </a:p>
          <a:p>
            <a:r>
              <a:rPr lang="en-US" dirty="0"/>
              <a:t>affect the dates you can record</a:t>
            </a:r>
          </a:p>
          <a:p>
            <a:r>
              <a:rPr lang="en-US" dirty="0"/>
              <a:t>when using the template. Select</a:t>
            </a:r>
          </a:p>
          <a:p>
            <a:r>
              <a:rPr lang="en-US" dirty="0"/>
              <a:t>the Animals, Measurement Type</a:t>
            </a:r>
          </a:p>
          <a:p>
            <a:r>
              <a:rPr lang="en-US" dirty="0"/>
              <a:t>and Unit of Measure.</a:t>
            </a:r>
          </a:p>
        </p:txBody>
      </p:sp>
    </p:spTree>
    <p:extLst>
      <p:ext uri="{BB962C8B-B14F-4D97-AF65-F5344CB8AC3E}">
        <p14:creationId xmlns:p14="http://schemas.microsoft.com/office/powerpoint/2010/main" val="1281966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Using the Template</a:t>
            </a:r>
          </a:p>
        </p:txBody>
      </p:sp>
      <p:pic>
        <p:nvPicPr>
          <p:cNvPr id="3" name="Picture 2"/>
          <p:cNvPicPr>
            <a:picLocks noChangeAspect="1"/>
          </p:cNvPicPr>
          <p:nvPr/>
        </p:nvPicPr>
        <p:blipFill>
          <a:blip r:embed="rId2"/>
          <a:stretch>
            <a:fillRect/>
          </a:stretch>
        </p:blipFill>
        <p:spPr>
          <a:xfrm>
            <a:off x="1005652" y="1492447"/>
            <a:ext cx="3075030" cy="5031243"/>
          </a:xfrm>
          <a:prstGeom prst="rect">
            <a:avLst/>
          </a:prstGeom>
          <a:ln>
            <a:solidFill>
              <a:schemeClr val="tx1"/>
            </a:solidFill>
          </a:ln>
        </p:spPr>
      </p:pic>
      <p:sp>
        <p:nvSpPr>
          <p:cNvPr id="4" name="TextBox 3"/>
          <p:cNvSpPr txBox="1"/>
          <p:nvPr/>
        </p:nvSpPr>
        <p:spPr>
          <a:xfrm>
            <a:off x="4445582" y="2497541"/>
            <a:ext cx="4069768" cy="2308324"/>
          </a:xfrm>
          <a:prstGeom prst="rect">
            <a:avLst/>
          </a:prstGeom>
          <a:solidFill>
            <a:schemeClr val="accent6">
              <a:lumMod val="40000"/>
              <a:lumOff val="60000"/>
            </a:schemeClr>
          </a:solidFill>
          <a:ln>
            <a:solidFill>
              <a:schemeClr val="tx1"/>
            </a:solidFill>
          </a:ln>
        </p:spPr>
        <p:txBody>
          <a:bodyPr wrap="none" rtlCol="0">
            <a:spAutoFit/>
          </a:bodyPr>
          <a:lstStyle/>
          <a:p>
            <a:r>
              <a:rPr lang="en-US" dirty="0"/>
              <a:t>To use the Template select Batch</a:t>
            </a:r>
          </a:p>
          <a:p>
            <a:r>
              <a:rPr lang="en-US" dirty="0"/>
              <a:t>Measurements &gt; Weight or Length &gt;</a:t>
            </a:r>
          </a:p>
          <a:p>
            <a:r>
              <a:rPr lang="en-US" dirty="0"/>
              <a:t>Add New Record. Select the desired</a:t>
            </a:r>
          </a:p>
          <a:p>
            <a:r>
              <a:rPr lang="en-US" dirty="0"/>
              <a:t>Template from the drop down list.</a:t>
            </a:r>
          </a:p>
          <a:p>
            <a:r>
              <a:rPr lang="en-US" dirty="0"/>
              <a:t>Record the data and Save. You do not </a:t>
            </a:r>
          </a:p>
          <a:p>
            <a:r>
              <a:rPr lang="en-US" dirty="0"/>
              <a:t>have to record a measurement for all </a:t>
            </a:r>
          </a:p>
          <a:p>
            <a:r>
              <a:rPr lang="en-US" dirty="0"/>
              <a:t>the records but you will receive a </a:t>
            </a:r>
          </a:p>
          <a:p>
            <a:r>
              <a:rPr lang="en-US" dirty="0"/>
              <a:t>message when you Save if any are empty.</a:t>
            </a:r>
          </a:p>
        </p:txBody>
      </p:sp>
    </p:spTree>
    <p:extLst>
      <p:ext uri="{BB962C8B-B14F-4D97-AF65-F5344CB8AC3E}">
        <p14:creationId xmlns:p14="http://schemas.microsoft.com/office/powerpoint/2010/main" val="1693891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Enclosure Measurement Templates</a:t>
            </a:r>
          </a:p>
        </p:txBody>
      </p:sp>
      <p:sp>
        <p:nvSpPr>
          <p:cNvPr id="3" name="TextBox 2"/>
          <p:cNvSpPr txBox="1"/>
          <p:nvPr/>
        </p:nvSpPr>
        <p:spPr>
          <a:xfrm>
            <a:off x="355854" y="3931502"/>
            <a:ext cx="8432292" cy="1754326"/>
          </a:xfrm>
          <a:prstGeom prst="rect">
            <a:avLst/>
          </a:prstGeom>
          <a:solidFill>
            <a:schemeClr val="accent6">
              <a:lumMod val="40000"/>
              <a:lumOff val="60000"/>
            </a:schemeClr>
          </a:solidFill>
          <a:ln>
            <a:solidFill>
              <a:schemeClr val="tx1"/>
            </a:solidFill>
          </a:ln>
        </p:spPr>
        <p:txBody>
          <a:bodyPr wrap="square" rtlCol="0">
            <a:spAutoFit/>
          </a:bodyPr>
          <a:lstStyle/>
          <a:p>
            <a:r>
              <a:rPr lang="en-US" dirty="0"/>
              <a:t>Measurement Templates can also be created for enclosures. Open the Enclosure module &gt; Environmental or Water Quality Template &gt; Add New Record. Name the Template and</a:t>
            </a:r>
          </a:p>
          <a:p>
            <a:r>
              <a:rPr lang="en-US" dirty="0"/>
              <a:t>select the enclosures. If you chose Environmental Measurements only Terrestrial enclosures will be selectable. If you chose Water Quality Measurements Only Aquatic enclosures will be selectable. Use the Move Down and Move Up arrows to arrange the</a:t>
            </a:r>
          </a:p>
          <a:p>
            <a:r>
              <a:rPr lang="en-US" dirty="0"/>
              <a:t>Measurement list to your liking.</a:t>
            </a:r>
          </a:p>
        </p:txBody>
      </p:sp>
      <p:pic>
        <p:nvPicPr>
          <p:cNvPr id="4" name="Picture 3"/>
          <p:cNvPicPr>
            <a:picLocks noChangeAspect="1"/>
          </p:cNvPicPr>
          <p:nvPr/>
        </p:nvPicPr>
        <p:blipFill>
          <a:blip r:embed="rId2"/>
          <a:stretch>
            <a:fillRect/>
          </a:stretch>
        </p:blipFill>
        <p:spPr>
          <a:xfrm>
            <a:off x="3784090" y="1027907"/>
            <a:ext cx="5004056" cy="2728820"/>
          </a:xfrm>
          <a:prstGeom prst="rect">
            <a:avLst/>
          </a:prstGeom>
          <a:ln>
            <a:solidFill>
              <a:schemeClr val="tx1"/>
            </a:solidFill>
          </a:ln>
        </p:spPr>
      </p:pic>
    </p:spTree>
    <p:extLst>
      <p:ext uri="{BB962C8B-B14F-4D97-AF65-F5344CB8AC3E}">
        <p14:creationId xmlns:p14="http://schemas.microsoft.com/office/powerpoint/2010/main" val="2696291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Using the Template</a:t>
            </a:r>
          </a:p>
        </p:txBody>
      </p:sp>
      <p:pic>
        <p:nvPicPr>
          <p:cNvPr id="3" name="Picture 2"/>
          <p:cNvPicPr>
            <a:picLocks noChangeAspect="1"/>
          </p:cNvPicPr>
          <p:nvPr/>
        </p:nvPicPr>
        <p:blipFill>
          <a:blip r:embed="rId2"/>
          <a:stretch>
            <a:fillRect/>
          </a:stretch>
        </p:blipFill>
        <p:spPr>
          <a:xfrm>
            <a:off x="491047" y="1525263"/>
            <a:ext cx="8161905" cy="3152381"/>
          </a:xfrm>
          <a:prstGeom prst="rect">
            <a:avLst/>
          </a:prstGeom>
          <a:ln>
            <a:solidFill>
              <a:schemeClr val="tx1"/>
            </a:solidFill>
          </a:ln>
        </p:spPr>
      </p:pic>
      <p:sp>
        <p:nvSpPr>
          <p:cNvPr id="4" name="TextBox 3"/>
          <p:cNvSpPr txBox="1"/>
          <p:nvPr/>
        </p:nvSpPr>
        <p:spPr>
          <a:xfrm>
            <a:off x="544422" y="4913194"/>
            <a:ext cx="8055154" cy="646331"/>
          </a:xfrm>
          <a:prstGeom prst="rect">
            <a:avLst/>
          </a:prstGeom>
          <a:solidFill>
            <a:schemeClr val="accent6">
              <a:lumMod val="40000"/>
              <a:lumOff val="60000"/>
            </a:schemeClr>
          </a:solidFill>
          <a:ln>
            <a:solidFill>
              <a:schemeClr val="tx1"/>
            </a:solidFill>
          </a:ln>
        </p:spPr>
        <p:txBody>
          <a:bodyPr wrap="none" rtlCol="0">
            <a:spAutoFit/>
          </a:bodyPr>
          <a:lstStyle/>
          <a:p>
            <a:r>
              <a:rPr lang="en-US" dirty="0"/>
              <a:t>To use the Template select Add New Record and chose the Template Name from the </a:t>
            </a:r>
          </a:p>
          <a:p>
            <a:r>
              <a:rPr lang="en-US" dirty="0"/>
              <a:t>drop down list. Fill in your data and Save.</a:t>
            </a:r>
          </a:p>
        </p:txBody>
      </p:sp>
    </p:spTree>
    <p:extLst>
      <p:ext uri="{BB962C8B-B14F-4D97-AF65-F5344CB8AC3E}">
        <p14:creationId xmlns:p14="http://schemas.microsoft.com/office/powerpoint/2010/main" val="393190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Editing Records</a:t>
            </a:r>
          </a:p>
        </p:txBody>
      </p:sp>
      <p:sp>
        <p:nvSpPr>
          <p:cNvPr id="4" name="TextBox 3"/>
          <p:cNvSpPr txBox="1"/>
          <p:nvPr/>
        </p:nvSpPr>
        <p:spPr>
          <a:xfrm>
            <a:off x="359431" y="3390450"/>
            <a:ext cx="8378861" cy="738664"/>
          </a:xfrm>
          <a:prstGeom prst="rect">
            <a:avLst/>
          </a:prstGeom>
          <a:solidFill>
            <a:schemeClr val="accent6">
              <a:lumMod val="40000"/>
              <a:lumOff val="60000"/>
            </a:schemeClr>
          </a:solidFill>
          <a:ln>
            <a:solidFill>
              <a:schemeClr val="tx1"/>
            </a:solidFill>
          </a:ln>
        </p:spPr>
        <p:txBody>
          <a:bodyPr wrap="square" rtlCol="0">
            <a:spAutoFit/>
          </a:bodyPr>
          <a:lstStyle/>
          <a:p>
            <a:pPr marL="0" marR="0">
              <a:spcBef>
                <a:spcPts val="0"/>
              </a:spcBef>
              <a:spcAft>
                <a:spcPts val="0"/>
              </a:spcAft>
            </a:pPr>
            <a:r>
              <a:rPr lang="en-US" sz="1400" dirty="0">
                <a:effectLst/>
                <a:latin typeface="Karla" pitchFamily="2" charset="0"/>
                <a:ea typeface="Times New Roman" panose="02020603050405020304" pitchFamily="18" charset="0"/>
              </a:rPr>
              <a:t>Note on data entry monitoring. If you edit an individual record but then use data entry monitor to roll back the original batch entry, the individually edited entry will also roll back. If you roll back the individual edit, this will revert to being a part of the batch record.</a:t>
            </a:r>
            <a:endParaRPr lang="en-US" sz="1400" dirty="0">
              <a:effectLst/>
              <a:latin typeface="Times New Roman" panose="02020603050405020304" pitchFamily="18" charset="0"/>
              <a:ea typeface="Times New Roman" panose="02020603050405020304" pitchFamily="18" charset="0"/>
            </a:endParaRPr>
          </a:p>
        </p:txBody>
      </p:sp>
      <p:pic>
        <p:nvPicPr>
          <p:cNvPr id="5" name="Picture 4" descr="Graphical user interface, text, application, email&#10;&#10;Description automatically generated">
            <a:extLst>
              <a:ext uri="{FF2B5EF4-FFF2-40B4-BE49-F238E27FC236}">
                <a16:creationId xmlns:a16="http://schemas.microsoft.com/office/drawing/2014/main" id="{AA5F91A0-51F7-F94A-8F4F-F8079D89D872}"/>
              </a:ext>
            </a:extLst>
          </p:cNvPr>
          <p:cNvPicPr/>
          <p:nvPr/>
        </p:nvPicPr>
        <p:blipFill>
          <a:blip r:embed="rId2"/>
          <a:stretch>
            <a:fillRect/>
          </a:stretch>
        </p:blipFill>
        <p:spPr>
          <a:xfrm>
            <a:off x="544422" y="1410148"/>
            <a:ext cx="4027578" cy="1784997"/>
          </a:xfrm>
          <a:prstGeom prst="rect">
            <a:avLst/>
          </a:prstGeom>
        </p:spPr>
      </p:pic>
      <p:pic>
        <p:nvPicPr>
          <p:cNvPr id="9" name="Picture 8">
            <a:extLst>
              <a:ext uri="{FF2B5EF4-FFF2-40B4-BE49-F238E27FC236}">
                <a16:creationId xmlns:a16="http://schemas.microsoft.com/office/drawing/2014/main" id="{957C042F-D410-6943-93D0-3E422F865940}"/>
              </a:ext>
            </a:extLst>
          </p:cNvPr>
          <p:cNvPicPr>
            <a:picLocks noChangeAspect="1"/>
          </p:cNvPicPr>
          <p:nvPr/>
        </p:nvPicPr>
        <p:blipFill>
          <a:blip r:embed="rId3"/>
          <a:stretch>
            <a:fillRect/>
          </a:stretch>
        </p:blipFill>
        <p:spPr>
          <a:xfrm>
            <a:off x="344725" y="4324420"/>
            <a:ext cx="4915995" cy="932192"/>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D84BD33C-9274-3B48-ACFA-2278A2C68A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3487" y="4790516"/>
            <a:ext cx="4705788" cy="990196"/>
          </a:xfrm>
          <a:prstGeom prst="rect">
            <a:avLst/>
          </a:prstGeom>
        </p:spPr>
      </p:pic>
      <p:sp>
        <p:nvSpPr>
          <p:cNvPr id="10" name="TextBox 9">
            <a:extLst>
              <a:ext uri="{FF2B5EF4-FFF2-40B4-BE49-F238E27FC236}">
                <a16:creationId xmlns:a16="http://schemas.microsoft.com/office/drawing/2014/main" id="{59D58AD5-F472-FA4C-AB67-B10F283D39D4}"/>
              </a:ext>
            </a:extLst>
          </p:cNvPr>
          <p:cNvSpPr txBox="1"/>
          <p:nvPr/>
        </p:nvSpPr>
        <p:spPr>
          <a:xfrm>
            <a:off x="4851581" y="1410147"/>
            <a:ext cx="3947693" cy="1384995"/>
          </a:xfrm>
          <a:prstGeom prst="rect">
            <a:avLst/>
          </a:prstGeom>
          <a:solidFill>
            <a:schemeClr val="accent6">
              <a:lumMod val="40000"/>
              <a:lumOff val="60000"/>
            </a:schemeClr>
          </a:solidFill>
          <a:ln>
            <a:solidFill>
              <a:schemeClr val="tx1"/>
            </a:solidFill>
          </a:ln>
        </p:spPr>
        <p:txBody>
          <a:bodyPr wrap="square" rtlCol="0">
            <a:spAutoFit/>
          </a:bodyPr>
          <a:lstStyle/>
          <a:p>
            <a:r>
              <a:rPr lang="en-US" sz="1400" b="1" dirty="0">
                <a:effectLst/>
                <a:latin typeface="Karla" pitchFamily="2" charset="0"/>
                <a:ea typeface="Times New Roman" panose="02020603050405020304" pitchFamily="18" charset="0"/>
                <a:cs typeface="Times New Roman" panose="02020603050405020304" pitchFamily="18" charset="0"/>
              </a:rPr>
              <a:t>Notes and Observations, Enrichment and Training sessions:</a:t>
            </a:r>
            <a:br>
              <a:rPr lang="en-US" sz="1400" dirty="0">
                <a:effectLst/>
                <a:latin typeface="Karla" pitchFamily="2" charset="0"/>
                <a:ea typeface="Times New Roman" panose="02020603050405020304" pitchFamily="18" charset="0"/>
                <a:cs typeface="Times New Roman" panose="02020603050405020304" pitchFamily="18" charset="0"/>
              </a:rPr>
            </a:br>
            <a:r>
              <a:rPr lang="en-US" sz="1400" dirty="0">
                <a:effectLst/>
                <a:latin typeface="Karla" pitchFamily="2" charset="0"/>
                <a:ea typeface="Times New Roman" panose="02020603050405020304" pitchFamily="18" charset="0"/>
                <a:cs typeface="Times New Roman" panose="02020603050405020304" pitchFamily="18" charset="0"/>
              </a:rPr>
              <a:t>When creating records using a batch action with the option of single entry for all animals, you can edit the individual record afterwards. </a:t>
            </a:r>
            <a:br>
              <a:rPr lang="en-US" sz="1400" dirty="0">
                <a:effectLst/>
                <a:latin typeface="Karla" pitchFamily="2" charset="0"/>
                <a:ea typeface="Times New Roman" panose="02020603050405020304" pitchFamily="18" charset="0"/>
                <a:cs typeface="Times New Roman" panose="02020603050405020304" pitchFamily="18" charset="0"/>
              </a:rPr>
            </a:br>
            <a:endParaRPr lang="en-US" sz="1400" dirty="0"/>
          </a:p>
        </p:txBody>
      </p:sp>
    </p:spTree>
    <p:extLst>
      <p:ext uri="{BB962C8B-B14F-4D97-AF65-F5344CB8AC3E}">
        <p14:creationId xmlns:p14="http://schemas.microsoft.com/office/powerpoint/2010/main" val="823137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Any Questions?</a:t>
            </a:r>
          </a:p>
        </p:txBody>
      </p:sp>
      <p:sp>
        <p:nvSpPr>
          <p:cNvPr id="3" name="Subtitle 2"/>
          <p:cNvSpPr>
            <a:spLocks noGrp="1"/>
          </p:cNvSpPr>
          <p:nvPr>
            <p:ph type="body" idx="1"/>
          </p:nvPr>
        </p:nvSpPr>
        <p:spPr/>
        <p:txBody>
          <a:bodyPr>
            <a:normAutofit/>
          </a:bodyPr>
          <a:lstStyle/>
          <a:p>
            <a:r>
              <a:rPr lang="en-US" dirty="0"/>
              <a:t>SAVING TIME WITH DATA ENTRY</a:t>
            </a:r>
          </a:p>
        </p:txBody>
      </p:sp>
    </p:spTree>
    <p:extLst>
      <p:ext uri="{BB962C8B-B14F-4D97-AF65-F5344CB8AC3E}">
        <p14:creationId xmlns:p14="http://schemas.microsoft.com/office/powerpoint/2010/main" val="3524618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932" y="0"/>
            <a:ext cx="7886700" cy="1325563"/>
          </a:xfrm>
          <a:prstGeom prst="rect">
            <a:avLst/>
          </a:prstGeom>
        </p:spPr>
        <p:txBody>
          <a:bodyPr/>
          <a:lstStyle/>
          <a:p>
            <a:r>
              <a:rPr lang="en-US" b="1" dirty="0"/>
              <a:t>Accessions</a:t>
            </a:r>
            <a:endParaRPr lang="en-US" sz="3200" b="1" dirty="0"/>
          </a:p>
        </p:txBody>
      </p:sp>
      <p:pic>
        <p:nvPicPr>
          <p:cNvPr id="4" name="Picture 3"/>
          <p:cNvPicPr>
            <a:picLocks noChangeAspect="1"/>
          </p:cNvPicPr>
          <p:nvPr/>
        </p:nvPicPr>
        <p:blipFill>
          <a:blip r:embed="rId3"/>
          <a:stretch>
            <a:fillRect/>
          </a:stretch>
        </p:blipFill>
        <p:spPr>
          <a:xfrm>
            <a:off x="429638" y="1287771"/>
            <a:ext cx="5761905" cy="1857143"/>
          </a:xfrm>
          <a:prstGeom prst="rect">
            <a:avLst/>
          </a:prstGeom>
          <a:ln>
            <a:solidFill>
              <a:schemeClr val="tx1"/>
            </a:solidFill>
          </a:ln>
        </p:spPr>
      </p:pic>
      <p:sp>
        <p:nvSpPr>
          <p:cNvPr id="15" name="TextBox 14"/>
          <p:cNvSpPr txBox="1"/>
          <p:nvPr/>
        </p:nvSpPr>
        <p:spPr>
          <a:xfrm>
            <a:off x="429638" y="3412735"/>
            <a:ext cx="8217506" cy="2308324"/>
          </a:xfrm>
          <a:prstGeom prst="rect">
            <a:avLst/>
          </a:prstGeom>
          <a:solidFill>
            <a:schemeClr val="accent6">
              <a:lumMod val="40000"/>
              <a:lumOff val="60000"/>
            </a:schemeClr>
          </a:solidFill>
          <a:ln>
            <a:solidFill>
              <a:schemeClr val="tx1"/>
            </a:solidFill>
          </a:ln>
        </p:spPr>
        <p:txBody>
          <a:bodyPr wrap="none" rtlCol="0">
            <a:spAutoFit/>
          </a:bodyPr>
          <a:lstStyle/>
          <a:p>
            <a:r>
              <a:rPr lang="en-US" sz="1600" dirty="0"/>
              <a:t>Accessioning multiple animals can be made easy by using Batch Accessions. In a Batch Accession </a:t>
            </a:r>
          </a:p>
          <a:p>
            <a:r>
              <a:rPr lang="en-US" sz="1600" dirty="0"/>
              <a:t>all information is duplicated into how many records you indicate there will be. If you have auto-</a:t>
            </a:r>
          </a:p>
          <a:p>
            <a:r>
              <a:rPr lang="en-US" sz="1600" dirty="0"/>
              <a:t>Increment Local IDs checked you simply need to tell ZIMS how many Local IDs to generate.</a:t>
            </a:r>
          </a:p>
          <a:p>
            <a:r>
              <a:rPr lang="en-US" sz="1600" dirty="0"/>
              <a:t>If you are manually entering Local IDs you will record them here. So if you received flamingos </a:t>
            </a:r>
          </a:p>
          <a:p>
            <a:r>
              <a:rPr lang="en-US" sz="1600" dirty="0"/>
              <a:t>from the same institution you could enter them in one step using Batch Accession. Remember </a:t>
            </a:r>
          </a:p>
          <a:p>
            <a:r>
              <a:rPr lang="en-US" sz="1600" dirty="0"/>
              <a:t>all the information is duplicated in each record except for the Local ID, so you only want to use </a:t>
            </a:r>
          </a:p>
          <a:p>
            <a:r>
              <a:rPr lang="en-US" sz="1600" dirty="0"/>
              <a:t>this functionality when the records will be very similar. If much of the information is</a:t>
            </a:r>
          </a:p>
          <a:p>
            <a:r>
              <a:rPr lang="en-US" sz="1600" dirty="0"/>
              <a:t>different it is recommended that you use the Save &amp; Repeat option so you do not have to</a:t>
            </a:r>
          </a:p>
          <a:p>
            <a:r>
              <a:rPr lang="en-US" sz="1600" dirty="0"/>
              <a:t>remember to go back into each record to edit data.</a:t>
            </a:r>
          </a:p>
        </p:txBody>
      </p:sp>
      <p:pic>
        <p:nvPicPr>
          <p:cNvPr id="1026" name="Picture 2" descr="Image result for flamingo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2303" y="1287771"/>
            <a:ext cx="2465478" cy="184911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115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b="1" dirty="0"/>
              <a:t>Animal Lists </a:t>
            </a:r>
            <a:br>
              <a:rPr lang="en-US" b="1" dirty="0">
                <a:solidFill>
                  <a:schemeClr val="tx1">
                    <a:lumMod val="50000"/>
                    <a:lumOff val="50000"/>
                  </a:schemeClr>
                </a:solidFill>
              </a:rPr>
            </a:br>
            <a:endParaRPr lang="en-US" sz="3200" b="1" dirty="0">
              <a:solidFill>
                <a:schemeClr val="tx1">
                  <a:lumMod val="50000"/>
                  <a:lumOff val="50000"/>
                </a:schemeClr>
              </a:solidFill>
            </a:endParaRPr>
          </a:p>
        </p:txBody>
      </p:sp>
      <p:sp>
        <p:nvSpPr>
          <p:cNvPr id="5" name="TextBox 4"/>
          <p:cNvSpPr txBox="1"/>
          <p:nvPr/>
        </p:nvSpPr>
        <p:spPr>
          <a:xfrm>
            <a:off x="313898" y="1142829"/>
            <a:ext cx="8638903" cy="1754326"/>
          </a:xfrm>
          <a:prstGeom prst="rect">
            <a:avLst/>
          </a:prstGeom>
          <a:solidFill>
            <a:schemeClr val="accent6">
              <a:lumMod val="40000"/>
              <a:lumOff val="60000"/>
            </a:schemeClr>
          </a:solidFill>
          <a:ln>
            <a:solidFill>
              <a:schemeClr val="tx1"/>
            </a:solidFill>
          </a:ln>
        </p:spPr>
        <p:txBody>
          <a:bodyPr wrap="none" rtlCol="0">
            <a:spAutoFit/>
          </a:bodyPr>
          <a:lstStyle/>
          <a:p>
            <a:r>
              <a:rPr lang="en-US" dirty="0"/>
              <a:t>You can also perform a variety of Batch Actions on individuals or groups once accessioned.</a:t>
            </a:r>
          </a:p>
          <a:p>
            <a:r>
              <a:rPr lang="en-US" dirty="0"/>
              <a:t>For multiple animals that you would make multiple entries on you can create a list. In the</a:t>
            </a:r>
          </a:p>
          <a:p>
            <a:r>
              <a:rPr lang="en-US" dirty="0"/>
              <a:t>Animals module select Your Animal Lists &gt; Create new animal list. The list name must be</a:t>
            </a:r>
          </a:p>
          <a:p>
            <a:r>
              <a:rPr lang="en-US" dirty="0"/>
              <a:t>unique. Record the animals either by typing in a GAN or Identifier or using the lookup.</a:t>
            </a:r>
          </a:p>
          <a:p>
            <a:r>
              <a:rPr lang="en-US" dirty="0"/>
              <a:t>All lists are shared by default but if you want others to be able to edit the list you must</a:t>
            </a:r>
          </a:p>
          <a:p>
            <a:r>
              <a:rPr lang="en-US" dirty="0"/>
              <a:t>check the box.</a:t>
            </a:r>
          </a:p>
        </p:txBody>
      </p:sp>
      <p:pic>
        <p:nvPicPr>
          <p:cNvPr id="3" name="Picture 2"/>
          <p:cNvPicPr>
            <a:picLocks noChangeAspect="1"/>
          </p:cNvPicPr>
          <p:nvPr/>
        </p:nvPicPr>
        <p:blipFill>
          <a:blip r:embed="rId3"/>
          <a:stretch>
            <a:fillRect/>
          </a:stretch>
        </p:blipFill>
        <p:spPr>
          <a:xfrm>
            <a:off x="1096326" y="3004235"/>
            <a:ext cx="3904762" cy="1419048"/>
          </a:xfrm>
          <a:prstGeom prst="rect">
            <a:avLst/>
          </a:prstGeom>
          <a:ln>
            <a:solidFill>
              <a:schemeClr val="tx1"/>
            </a:solidFill>
          </a:ln>
        </p:spPr>
      </p:pic>
      <p:pic>
        <p:nvPicPr>
          <p:cNvPr id="2050" name="Picture 2" descr="Image result for gorilla image"/>
          <p:cNvPicPr>
            <a:picLocks noChangeAspect="1" noChangeArrowheads="1"/>
          </p:cNvPicPr>
          <p:nvPr/>
        </p:nvPicPr>
        <p:blipFill rotWithShape="1">
          <a:blip r:embed="rId4">
            <a:extLst>
              <a:ext uri="{28A0092B-C50C-407E-A947-70E740481C1C}">
                <a14:useLocalDpi xmlns:a14="http://schemas.microsoft.com/office/drawing/2010/main" val="0"/>
              </a:ext>
            </a:extLst>
          </a:blip>
          <a:srcRect t="42385"/>
          <a:stretch/>
        </p:blipFill>
        <p:spPr bwMode="auto">
          <a:xfrm>
            <a:off x="728587" y="4452423"/>
            <a:ext cx="4640239" cy="213878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5368826" y="3297883"/>
            <a:ext cx="3583975" cy="2309079"/>
          </a:xfrm>
          <a:prstGeom prst="rect">
            <a:avLst/>
          </a:prstGeom>
          <a:ln>
            <a:solidFill>
              <a:schemeClr val="tx1"/>
            </a:solidFill>
          </a:ln>
        </p:spPr>
      </p:pic>
    </p:spTree>
    <p:extLst>
      <p:ext uri="{BB962C8B-B14F-4D97-AF65-F5344CB8AC3E}">
        <p14:creationId xmlns:p14="http://schemas.microsoft.com/office/powerpoint/2010/main" val="3144102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09"/>
            <a:ext cx="7886700" cy="1325563"/>
          </a:xfrm>
        </p:spPr>
        <p:txBody>
          <a:bodyPr/>
          <a:lstStyle/>
          <a:p>
            <a:r>
              <a:rPr lang="en-US" b="1" dirty="0"/>
              <a:t>Animal Lists</a:t>
            </a:r>
          </a:p>
        </p:txBody>
      </p:sp>
      <p:pic>
        <p:nvPicPr>
          <p:cNvPr id="3" name="Picture 2"/>
          <p:cNvPicPr>
            <a:picLocks noChangeAspect="1"/>
          </p:cNvPicPr>
          <p:nvPr/>
        </p:nvPicPr>
        <p:blipFill>
          <a:blip r:embed="rId2"/>
          <a:stretch>
            <a:fillRect/>
          </a:stretch>
        </p:blipFill>
        <p:spPr>
          <a:xfrm>
            <a:off x="631059" y="1038023"/>
            <a:ext cx="2605869" cy="2951225"/>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3574725" y="1011521"/>
            <a:ext cx="4940625" cy="1886667"/>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3875896" y="3166313"/>
            <a:ext cx="3466667" cy="761905"/>
          </a:xfrm>
          <a:prstGeom prst="rect">
            <a:avLst/>
          </a:prstGeom>
          <a:ln>
            <a:solidFill>
              <a:schemeClr val="tx1"/>
            </a:solidFill>
          </a:ln>
        </p:spPr>
      </p:pic>
      <p:sp>
        <p:nvSpPr>
          <p:cNvPr id="6" name="TextBox 5"/>
          <p:cNvSpPr txBox="1"/>
          <p:nvPr/>
        </p:nvSpPr>
        <p:spPr>
          <a:xfrm>
            <a:off x="392673" y="4196343"/>
            <a:ext cx="5216556" cy="2308324"/>
          </a:xfrm>
          <a:prstGeom prst="rect">
            <a:avLst/>
          </a:prstGeom>
          <a:solidFill>
            <a:schemeClr val="accent6">
              <a:lumMod val="40000"/>
              <a:lumOff val="60000"/>
            </a:schemeClr>
          </a:solidFill>
          <a:ln>
            <a:solidFill>
              <a:schemeClr val="tx1"/>
            </a:solidFill>
          </a:ln>
        </p:spPr>
        <p:txBody>
          <a:bodyPr wrap="none" rtlCol="0">
            <a:spAutoFit/>
          </a:bodyPr>
          <a:lstStyle/>
          <a:p>
            <a:r>
              <a:rPr lang="en-US" dirty="0"/>
              <a:t>Your list will now appear in the drop down to select</a:t>
            </a:r>
          </a:p>
          <a:p>
            <a:r>
              <a:rPr lang="en-US" dirty="0"/>
              <a:t>from. By default all members are checked but you</a:t>
            </a:r>
          </a:p>
          <a:p>
            <a:r>
              <a:rPr lang="en-US" dirty="0"/>
              <a:t>can uncheck them all using the box at the top. Once</a:t>
            </a:r>
          </a:p>
          <a:p>
            <a:r>
              <a:rPr lang="en-US" dirty="0"/>
              <a:t>your animals are selected click the Record Batch</a:t>
            </a:r>
          </a:p>
          <a:p>
            <a:r>
              <a:rPr lang="en-US" dirty="0"/>
              <a:t>Transaction button. Select the Transaction Type and</a:t>
            </a:r>
          </a:p>
          <a:p>
            <a:r>
              <a:rPr lang="en-US" dirty="0"/>
              <a:t>Single Entry (the entry will go into all the records with</a:t>
            </a:r>
          </a:p>
          <a:p>
            <a:r>
              <a:rPr lang="en-US" dirty="0"/>
              <a:t>one click) or Custom Entry (you will go through each</a:t>
            </a:r>
          </a:p>
          <a:p>
            <a:r>
              <a:rPr lang="en-US" dirty="0"/>
              <a:t>record to record the data).</a:t>
            </a:r>
          </a:p>
        </p:txBody>
      </p:sp>
    </p:spTree>
    <p:extLst>
      <p:ext uri="{BB962C8B-B14F-4D97-AF65-F5344CB8AC3E}">
        <p14:creationId xmlns:p14="http://schemas.microsoft.com/office/powerpoint/2010/main" val="3640835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769" y="95811"/>
            <a:ext cx="7886700" cy="1325563"/>
          </a:xfrm>
        </p:spPr>
        <p:txBody>
          <a:bodyPr/>
          <a:lstStyle/>
          <a:p>
            <a:r>
              <a:rPr lang="en-US" b="1" dirty="0"/>
              <a:t>Simple Batch Entry</a:t>
            </a:r>
          </a:p>
        </p:txBody>
      </p:sp>
      <p:pic>
        <p:nvPicPr>
          <p:cNvPr id="3" name="Picture 2"/>
          <p:cNvPicPr>
            <a:picLocks noChangeAspect="1"/>
          </p:cNvPicPr>
          <p:nvPr/>
        </p:nvPicPr>
        <p:blipFill>
          <a:blip r:embed="rId2"/>
          <a:stretch>
            <a:fillRect/>
          </a:stretch>
        </p:blipFill>
        <p:spPr>
          <a:xfrm>
            <a:off x="382991" y="1512451"/>
            <a:ext cx="3723809" cy="1361905"/>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628650" y="3222734"/>
            <a:ext cx="5742857" cy="2514286"/>
          </a:xfrm>
          <a:prstGeom prst="rect">
            <a:avLst/>
          </a:prstGeom>
          <a:ln>
            <a:solidFill>
              <a:schemeClr val="tx1"/>
            </a:solidFill>
          </a:ln>
        </p:spPr>
      </p:pic>
      <p:sp>
        <p:nvSpPr>
          <p:cNvPr id="5" name="TextBox 4"/>
          <p:cNvSpPr txBox="1"/>
          <p:nvPr/>
        </p:nvSpPr>
        <p:spPr>
          <a:xfrm>
            <a:off x="4355830" y="1120030"/>
            <a:ext cx="4610749" cy="2031325"/>
          </a:xfrm>
          <a:prstGeom prst="rect">
            <a:avLst/>
          </a:prstGeom>
          <a:solidFill>
            <a:schemeClr val="accent6">
              <a:lumMod val="40000"/>
              <a:lumOff val="60000"/>
            </a:schemeClr>
          </a:solidFill>
          <a:ln>
            <a:solidFill>
              <a:schemeClr val="tx1"/>
            </a:solidFill>
          </a:ln>
        </p:spPr>
        <p:txBody>
          <a:bodyPr wrap="square" rtlCol="0">
            <a:spAutoFit/>
          </a:bodyPr>
          <a:lstStyle/>
          <a:p>
            <a:r>
              <a:rPr lang="en-US" dirty="0"/>
              <a:t>You do not have to have a list created to record</a:t>
            </a:r>
          </a:p>
          <a:p>
            <a:r>
              <a:rPr lang="en-US" dirty="0"/>
              <a:t>a Batch Action. From Your Animal Lists select</a:t>
            </a:r>
          </a:p>
          <a:p>
            <a:r>
              <a:rPr lang="en-US" dirty="0"/>
              <a:t>make a simple Batch Action. Select the animals</a:t>
            </a:r>
          </a:p>
          <a:p>
            <a:r>
              <a:rPr lang="en-US" dirty="0"/>
              <a:t>by typing in GANs or Identifiers or use the</a:t>
            </a:r>
          </a:p>
          <a:p>
            <a:r>
              <a:rPr lang="en-US" dirty="0"/>
              <a:t>look up feature. Select the Transaction Type and Single or Custom entry and record your data.</a:t>
            </a:r>
          </a:p>
        </p:txBody>
      </p:sp>
    </p:spTree>
    <p:extLst>
      <p:ext uri="{BB962C8B-B14F-4D97-AF65-F5344CB8AC3E}">
        <p14:creationId xmlns:p14="http://schemas.microsoft.com/office/powerpoint/2010/main" val="323266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172" y="255943"/>
            <a:ext cx="8829249" cy="1325563"/>
          </a:xfrm>
        </p:spPr>
        <p:txBody>
          <a:bodyPr/>
          <a:lstStyle/>
          <a:p>
            <a:r>
              <a:rPr lang="en-US" b="1" dirty="0"/>
              <a:t>Batch Actions from Searches</a:t>
            </a:r>
          </a:p>
        </p:txBody>
      </p:sp>
      <p:pic>
        <p:nvPicPr>
          <p:cNvPr id="3" name="Picture 2"/>
          <p:cNvPicPr>
            <a:picLocks noChangeAspect="1"/>
          </p:cNvPicPr>
          <p:nvPr/>
        </p:nvPicPr>
        <p:blipFill>
          <a:blip r:embed="rId2"/>
          <a:stretch>
            <a:fillRect/>
          </a:stretch>
        </p:blipFill>
        <p:spPr>
          <a:xfrm>
            <a:off x="1816005" y="1581506"/>
            <a:ext cx="5371429" cy="2942857"/>
          </a:xfrm>
          <a:prstGeom prst="rect">
            <a:avLst/>
          </a:prstGeom>
          <a:ln>
            <a:solidFill>
              <a:schemeClr val="tx1"/>
            </a:solidFill>
          </a:ln>
        </p:spPr>
      </p:pic>
      <p:sp>
        <p:nvSpPr>
          <p:cNvPr id="4" name="TextBox 3"/>
          <p:cNvSpPr txBox="1"/>
          <p:nvPr/>
        </p:nvSpPr>
        <p:spPr>
          <a:xfrm>
            <a:off x="1662985" y="4735773"/>
            <a:ext cx="5677468" cy="923330"/>
          </a:xfrm>
          <a:prstGeom prst="rect">
            <a:avLst/>
          </a:prstGeom>
          <a:solidFill>
            <a:schemeClr val="accent6">
              <a:lumMod val="40000"/>
              <a:lumOff val="60000"/>
            </a:schemeClr>
          </a:solidFill>
          <a:ln>
            <a:solidFill>
              <a:schemeClr val="tx1"/>
            </a:solidFill>
          </a:ln>
        </p:spPr>
        <p:txBody>
          <a:bodyPr wrap="square" rtlCol="0">
            <a:spAutoFit/>
          </a:bodyPr>
          <a:lstStyle/>
          <a:p>
            <a:r>
              <a:rPr lang="en-US" dirty="0"/>
              <a:t>From your search results grid you can also select an Animal List, create a new list for the animals selected, or make a Simple Batch Action for the animals selected.</a:t>
            </a:r>
          </a:p>
        </p:txBody>
      </p:sp>
    </p:spTree>
    <p:extLst>
      <p:ext uri="{BB962C8B-B14F-4D97-AF65-F5344CB8AC3E}">
        <p14:creationId xmlns:p14="http://schemas.microsoft.com/office/powerpoint/2010/main" val="3398839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593" y="597138"/>
            <a:ext cx="7886700" cy="1325563"/>
          </a:xfrm>
        </p:spPr>
        <p:txBody>
          <a:bodyPr>
            <a:normAutofit fontScale="90000"/>
          </a:bodyPr>
          <a:lstStyle/>
          <a:p>
            <a:r>
              <a:rPr lang="en-US" b="1" dirty="0"/>
              <a:t>Batch Actions for Enclosures, Life Supports &amp;</a:t>
            </a:r>
            <a:br>
              <a:rPr lang="en-US" b="1" dirty="0"/>
            </a:br>
            <a:r>
              <a:rPr lang="en-US" b="1" dirty="0"/>
              <a:t>Components</a:t>
            </a:r>
          </a:p>
        </p:txBody>
      </p:sp>
      <p:pic>
        <p:nvPicPr>
          <p:cNvPr id="3074" name="Picture 2" descr="Image result for aquarium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122" y="2374710"/>
            <a:ext cx="4677806" cy="311853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60928" y="2920620"/>
            <a:ext cx="3578352" cy="1754326"/>
          </a:xfrm>
          <a:prstGeom prst="rect">
            <a:avLst/>
          </a:prstGeom>
          <a:solidFill>
            <a:schemeClr val="accent6">
              <a:lumMod val="40000"/>
              <a:lumOff val="60000"/>
            </a:schemeClr>
          </a:solidFill>
          <a:ln>
            <a:solidFill>
              <a:schemeClr val="tx1"/>
            </a:solidFill>
          </a:ln>
        </p:spPr>
        <p:txBody>
          <a:bodyPr wrap="none" rtlCol="0">
            <a:spAutoFit/>
          </a:bodyPr>
          <a:lstStyle/>
          <a:p>
            <a:r>
              <a:rPr lang="en-US" dirty="0"/>
              <a:t>The same functionality for Batch </a:t>
            </a:r>
          </a:p>
          <a:p>
            <a:r>
              <a:rPr lang="en-US" dirty="0"/>
              <a:t>Actions is available for Enclosures, </a:t>
            </a:r>
          </a:p>
          <a:p>
            <a:r>
              <a:rPr lang="en-US" dirty="0"/>
              <a:t>Life Supports and Components. The </a:t>
            </a:r>
          </a:p>
          <a:p>
            <a:r>
              <a:rPr lang="en-US" dirty="0"/>
              <a:t>action types are different than for </a:t>
            </a:r>
          </a:p>
          <a:p>
            <a:r>
              <a:rPr lang="en-US" dirty="0"/>
              <a:t>Animals but the basic flow is the</a:t>
            </a:r>
          </a:p>
          <a:p>
            <a:r>
              <a:rPr lang="en-US" dirty="0"/>
              <a:t>same.</a:t>
            </a:r>
          </a:p>
        </p:txBody>
      </p:sp>
    </p:spTree>
    <p:extLst>
      <p:ext uri="{BB962C8B-B14F-4D97-AF65-F5344CB8AC3E}">
        <p14:creationId xmlns:p14="http://schemas.microsoft.com/office/powerpoint/2010/main" val="1236876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Batch Actions from Enclosure Occupants</a:t>
            </a:r>
          </a:p>
        </p:txBody>
      </p:sp>
      <p:sp>
        <p:nvSpPr>
          <p:cNvPr id="4" name="TextBox 3"/>
          <p:cNvSpPr txBox="1"/>
          <p:nvPr/>
        </p:nvSpPr>
        <p:spPr>
          <a:xfrm>
            <a:off x="402405" y="1729325"/>
            <a:ext cx="3091039" cy="3970318"/>
          </a:xfrm>
          <a:prstGeom prst="rect">
            <a:avLst/>
          </a:prstGeom>
          <a:solidFill>
            <a:schemeClr val="accent6">
              <a:lumMod val="40000"/>
              <a:lumOff val="60000"/>
            </a:schemeClr>
          </a:solidFill>
          <a:ln>
            <a:solidFill>
              <a:schemeClr val="tx1"/>
            </a:solidFill>
          </a:ln>
        </p:spPr>
        <p:txBody>
          <a:bodyPr wrap="none" rtlCol="0">
            <a:spAutoFit/>
          </a:bodyPr>
          <a:lstStyle/>
          <a:p>
            <a:r>
              <a:rPr lang="en-US" dirty="0"/>
              <a:t>To use this functionality</a:t>
            </a:r>
          </a:p>
          <a:p>
            <a:r>
              <a:rPr lang="en-US" dirty="0"/>
              <a:t>open the Enclosure record</a:t>
            </a:r>
          </a:p>
          <a:p>
            <a:r>
              <a:rPr lang="en-US" dirty="0"/>
              <a:t>and select the Occupants</a:t>
            </a:r>
          </a:p>
          <a:p>
            <a:r>
              <a:rPr lang="en-US" dirty="0"/>
              <a:t>tab. The results grid will </a:t>
            </a:r>
          </a:p>
          <a:p>
            <a:r>
              <a:rPr lang="en-US" dirty="0"/>
              <a:t>display the current animals</a:t>
            </a:r>
          </a:p>
          <a:p>
            <a:r>
              <a:rPr lang="en-US" dirty="0"/>
              <a:t>in the enclosure. If you need</a:t>
            </a:r>
          </a:p>
          <a:p>
            <a:r>
              <a:rPr lang="en-US" dirty="0"/>
              <a:t>to include historical occupants,</a:t>
            </a:r>
          </a:p>
          <a:p>
            <a:r>
              <a:rPr lang="en-US" dirty="0"/>
              <a:t>or want to filter the list, use</a:t>
            </a:r>
          </a:p>
          <a:p>
            <a:r>
              <a:rPr lang="en-US" dirty="0"/>
              <a:t>the Search form. Check all the</a:t>
            </a:r>
          </a:p>
          <a:p>
            <a:r>
              <a:rPr lang="en-US" dirty="0"/>
              <a:t>appropriate records. You can</a:t>
            </a:r>
          </a:p>
          <a:p>
            <a:r>
              <a:rPr lang="en-US" dirty="0"/>
              <a:t>Check All or Uncheck All by</a:t>
            </a:r>
          </a:p>
          <a:p>
            <a:r>
              <a:rPr lang="en-US" dirty="0"/>
              <a:t>selecting the box at the top</a:t>
            </a:r>
          </a:p>
          <a:p>
            <a:r>
              <a:rPr lang="en-US" dirty="0"/>
              <a:t>of the list. Then select Simple</a:t>
            </a:r>
          </a:p>
          <a:p>
            <a:r>
              <a:rPr lang="en-US" dirty="0"/>
              <a:t>Batch Action.</a:t>
            </a:r>
          </a:p>
        </p:txBody>
      </p:sp>
      <p:pic>
        <p:nvPicPr>
          <p:cNvPr id="6" name="Picture 5"/>
          <p:cNvPicPr>
            <a:picLocks noChangeAspect="1"/>
          </p:cNvPicPr>
          <p:nvPr/>
        </p:nvPicPr>
        <p:blipFill>
          <a:blip r:embed="rId2"/>
          <a:stretch>
            <a:fillRect/>
          </a:stretch>
        </p:blipFill>
        <p:spPr>
          <a:xfrm>
            <a:off x="3652102" y="1867436"/>
            <a:ext cx="5169926" cy="3436481"/>
          </a:xfrm>
          <a:prstGeom prst="rect">
            <a:avLst/>
          </a:prstGeom>
          <a:ln>
            <a:solidFill>
              <a:schemeClr val="tx1"/>
            </a:solidFill>
          </a:ln>
        </p:spPr>
      </p:pic>
    </p:spTree>
    <p:extLst>
      <p:ext uri="{BB962C8B-B14F-4D97-AF65-F5344CB8AC3E}">
        <p14:creationId xmlns:p14="http://schemas.microsoft.com/office/powerpoint/2010/main" val="906808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the Batch Action</a:t>
            </a:r>
          </a:p>
        </p:txBody>
      </p:sp>
      <p:pic>
        <p:nvPicPr>
          <p:cNvPr id="3" name="Picture 2"/>
          <p:cNvPicPr>
            <a:picLocks noChangeAspect="1"/>
          </p:cNvPicPr>
          <p:nvPr/>
        </p:nvPicPr>
        <p:blipFill>
          <a:blip r:embed="rId2"/>
          <a:stretch>
            <a:fillRect/>
          </a:stretch>
        </p:blipFill>
        <p:spPr>
          <a:xfrm>
            <a:off x="1602302" y="1516441"/>
            <a:ext cx="5733333" cy="2485714"/>
          </a:xfrm>
          <a:prstGeom prst="rect">
            <a:avLst/>
          </a:prstGeom>
          <a:ln>
            <a:solidFill>
              <a:schemeClr val="tx1"/>
            </a:solidFill>
          </a:ln>
        </p:spPr>
      </p:pic>
      <p:sp>
        <p:nvSpPr>
          <p:cNvPr id="4" name="TextBox 3"/>
          <p:cNvSpPr txBox="1"/>
          <p:nvPr/>
        </p:nvSpPr>
        <p:spPr>
          <a:xfrm>
            <a:off x="947770" y="4404575"/>
            <a:ext cx="7248459" cy="923330"/>
          </a:xfrm>
          <a:prstGeom prst="rect">
            <a:avLst/>
          </a:prstGeom>
          <a:solidFill>
            <a:schemeClr val="accent6">
              <a:lumMod val="40000"/>
              <a:lumOff val="60000"/>
            </a:schemeClr>
          </a:solidFill>
          <a:ln>
            <a:solidFill>
              <a:schemeClr val="tx1"/>
            </a:solidFill>
          </a:ln>
        </p:spPr>
        <p:txBody>
          <a:bodyPr wrap="none" rtlCol="0">
            <a:spAutoFit/>
          </a:bodyPr>
          <a:lstStyle/>
          <a:p>
            <a:r>
              <a:rPr lang="en-US" dirty="0"/>
              <a:t>Select the Transaction Type and whether you want a Single Entry for all or a</a:t>
            </a:r>
          </a:p>
          <a:p>
            <a:r>
              <a:rPr lang="en-US" dirty="0"/>
              <a:t>Custom Entry. You can add more animals to the list using the lookup or by</a:t>
            </a:r>
          </a:p>
          <a:p>
            <a:r>
              <a:rPr lang="en-US" dirty="0"/>
              <a:t>simply typing the GAN or an Identifier into the Select Animals grid.</a:t>
            </a:r>
          </a:p>
        </p:txBody>
      </p:sp>
    </p:spTree>
    <p:extLst>
      <p:ext uri="{BB962C8B-B14F-4D97-AF65-F5344CB8AC3E}">
        <p14:creationId xmlns:p14="http://schemas.microsoft.com/office/powerpoint/2010/main" val="1549874"/>
      </p:ext>
    </p:extLst>
  </p:cSld>
  <p:clrMapOvr>
    <a:masterClrMapping/>
  </p:clrMapOvr>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anguage xmlns="00558959-21e2-49b6-8bc1-d46e8fb3ce16">EN</Language>
    <Module xmlns="00558959-21e2-49b6-8bc1-d46e8fb3ce16">5000</Module>
    <Review xmlns="00558959-21e2-49b6-8bc1-d46e8fb3ce16" xsi:nil="true"/>
    <PublishingExpirationDate xmlns="http://schemas.microsoft.com/sharepoint/v3" xsi:nil="true"/>
    <Community_x0020_Author_x0020__x007c__x0020_Editor xmlns="00558959-21e2-49b6-8bc1-d46e8fb3ce16">
      <UserInfo>
        <DisplayName/>
        <AccountId xsi:nil="true"/>
        <AccountType/>
      </UserInfo>
    </Community_x0020_Author_x0020__x007c__x0020_Editor>
    <PublishingStartDate xmlns="http://schemas.microsoft.com/sharepoint/v3" xsi:nil="true"/>
    <Best_x0020_Practices xmlns="00558959-21e2-49b6-8bc1-d46e8fb3ce16">false</Best_x0020_Practices>
    <Content_x0020_Last_x0020_Updated_x0020_on_x003a_ xmlns="00558959-21e2-49b6-8bc1-d46e8fb3ce16" xsi:nil="true"/>
    <Permalink xmlns="00558959-21e2-49b6-8bc1-d46e8fb3ce16">
      <Url xsi:nil="true"/>
      <Description xsi:nil="true"/>
    </Permalink>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41CB52C1-594E-40F3-8FDD-8A48DA7BCFB1}">
  <ds:schemaRefs>
    <ds:schemaRef ds:uri="http://schemas.microsoft.com/sharepoint/v3/contenttype/forms"/>
  </ds:schemaRefs>
</ds:datastoreItem>
</file>

<file path=customXml/itemProps2.xml><?xml version="1.0" encoding="utf-8"?>
<ds:datastoreItem xmlns:ds="http://schemas.openxmlformats.org/officeDocument/2006/customXml" ds:itemID="{42174210-6C30-4E03-8E9E-16A839084886}">
  <ds:schemaRefs>
    <ds:schemaRef ds:uri="http://schemas.microsoft.com/office/2006/metadata/properties"/>
    <ds:schemaRef ds:uri="http://schemas.microsoft.com/office/infopath/2007/PartnerControls"/>
    <ds:schemaRef ds:uri="00558959-21e2-49b6-8bc1-d46e8fb3ce16"/>
    <ds:schemaRef ds:uri="http://schemas.microsoft.com/sharepoint/v3"/>
  </ds:schemaRefs>
</ds:datastoreItem>
</file>

<file path=customXml/itemProps3.xml><?xml version="1.0" encoding="utf-8"?>
<ds:datastoreItem xmlns:ds="http://schemas.openxmlformats.org/officeDocument/2006/customXml" ds:itemID="{E7CB9F65-06A1-4C96-8F1B-8A2061BF0D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0558959-21e2-49b6-8bc1-d46e8fb3ce16"/>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566</TotalTime>
  <Words>983</Words>
  <Application>Microsoft Macintosh PowerPoint</Application>
  <PresentationFormat>On-screen Show (4:3)</PresentationFormat>
  <Paragraphs>111</Paragraphs>
  <Slides>16</Slides>
  <Notes>5</Notes>
  <HiddenSlides>0</HiddenSlides>
  <MMClips>0</MMClips>
  <ScaleCrop>false</ScaleCrop>
  <HeadingPairs>
    <vt:vector size="6" baseType="variant">
      <vt:variant>
        <vt:lpstr>Fonts Used</vt:lpstr>
      </vt:variant>
      <vt:variant>
        <vt:i4>4</vt:i4>
      </vt:variant>
      <vt:variant>
        <vt:lpstr>Theme</vt:lpstr>
      </vt:variant>
      <vt:variant>
        <vt:i4>16</vt:i4>
      </vt:variant>
      <vt:variant>
        <vt:lpstr>Slide Titles</vt:lpstr>
      </vt:variant>
      <vt:variant>
        <vt:i4>16</vt:i4>
      </vt:variant>
    </vt:vector>
  </HeadingPairs>
  <TitlesOfParts>
    <vt:vector size="36" baseType="lpstr">
      <vt:lpstr>Arial</vt:lpstr>
      <vt:lpstr>Calibri</vt:lpstr>
      <vt:lpstr>Karla</vt:lpstr>
      <vt:lpstr>Times New Roman</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5001 - Batch Functionality</vt:lpstr>
      <vt:lpstr>Accessions</vt:lpstr>
      <vt:lpstr>Animal Lists  </vt:lpstr>
      <vt:lpstr>Animal Lists</vt:lpstr>
      <vt:lpstr>Simple Batch Entry</vt:lpstr>
      <vt:lpstr>Batch Actions from Searches</vt:lpstr>
      <vt:lpstr>Batch Actions for Enclosures, Life Supports &amp; Components</vt:lpstr>
      <vt:lpstr>Batch Actions from Enclosure Occupants</vt:lpstr>
      <vt:lpstr>Create the Batch Action</vt:lpstr>
      <vt:lpstr>Complete the Batch Action</vt:lpstr>
      <vt:lpstr>Animal Measurement Templates</vt:lpstr>
      <vt:lpstr>Using the Template</vt:lpstr>
      <vt:lpstr>Enclosure Measurement Templates</vt:lpstr>
      <vt:lpstr>Using the Template</vt:lpstr>
      <vt:lpstr>Editing Records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Josh Courteau</cp:lastModifiedBy>
  <cp:revision>41</cp:revision>
  <dcterms:created xsi:type="dcterms:W3CDTF">2016-07-26T18:48:10Z</dcterms:created>
  <dcterms:modified xsi:type="dcterms:W3CDTF">2021-03-23T20:48:20Z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0x010100B8A61D1EAB4F114BB81E10F743FBEB16</vt:lpwstr>
  </property>
  <property fmtid="{D5CDD505-2E9C-101B-9397-08002B2CF9AE}" pid="3" name="Order">
    <vt:r8>99600</vt:r8>
  </property>
  <property fmtid="{D5CDD505-2E9C-101B-9397-08002B2CF9AE}" pid="4" name="Sp360">
    <vt:bool>true</vt:bool>
  </property>
  <property fmtid="{D5CDD505-2E9C-101B-9397-08002B2CF9AE}" pid="5" name="Tracked">
    <vt:bool>true</vt:bool>
  </property>
  <property fmtid="{D5CDD505-2E9C-101B-9397-08002B2CF9AE}" pid="6" name="Metrics URL">
    <vt:lpwstr/>
  </property>
  <property fmtid="{D5CDD505-2E9C-101B-9397-08002B2CF9AE}" pid="7" name="Tracking URL">
    <vt:lpwstr/>
  </property>
  <property fmtid="{D5CDD505-2E9C-101B-9397-08002B2CF9AE}" pid="8" name="Updated on?">
    <vt:lpwstr>2018-07-02T18:11:54+00:00</vt:lpwstr>
  </property>
</Properties>
</file>