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4" r:id="rId5"/>
    <p:sldMasterId id="2147483704" r:id="rId6"/>
    <p:sldMasterId id="2147483714" r:id="rId7"/>
    <p:sldMasterId id="2147483724" r:id="rId8"/>
    <p:sldMasterId id="2147483734" r:id="rId9"/>
    <p:sldMasterId id="2147483744" r:id="rId10"/>
    <p:sldMasterId id="2147483764" r:id="rId11"/>
    <p:sldMasterId id="2147483754" r:id="rId12"/>
    <p:sldMasterId id="2147483774" r:id="rId13"/>
    <p:sldMasterId id="2147483784" r:id="rId14"/>
    <p:sldMasterId id="2147483794" r:id="rId15"/>
    <p:sldMasterId id="2147483814" r:id="rId16"/>
    <p:sldMasterId id="2147483804" r:id="rId17"/>
    <p:sldMasterId id="2147483834" r:id="rId18"/>
    <p:sldMasterId id="2147483824" r:id="rId19"/>
  </p:sldMasterIdLst>
  <p:notesMasterIdLst>
    <p:notesMasterId r:id="rId68"/>
  </p:notesMasterIdLst>
  <p:sldIdLst>
    <p:sldId id="256" r:id="rId20"/>
    <p:sldId id="330" r:id="rId21"/>
    <p:sldId id="257" r:id="rId22"/>
    <p:sldId id="258" r:id="rId23"/>
    <p:sldId id="261" r:id="rId24"/>
    <p:sldId id="319" r:id="rId25"/>
    <p:sldId id="262" r:id="rId26"/>
    <p:sldId id="263" r:id="rId27"/>
    <p:sldId id="267" r:id="rId28"/>
    <p:sldId id="268" r:id="rId29"/>
    <p:sldId id="270" r:id="rId30"/>
    <p:sldId id="271" r:id="rId31"/>
    <p:sldId id="325" r:id="rId32"/>
    <p:sldId id="324" r:id="rId33"/>
    <p:sldId id="326" r:id="rId34"/>
    <p:sldId id="314" r:id="rId35"/>
    <p:sldId id="327" r:id="rId36"/>
    <p:sldId id="323" r:id="rId37"/>
    <p:sldId id="286" r:id="rId38"/>
    <p:sldId id="287" r:id="rId39"/>
    <p:sldId id="289" r:id="rId40"/>
    <p:sldId id="290" r:id="rId41"/>
    <p:sldId id="293" r:id="rId42"/>
    <p:sldId id="294" r:id="rId43"/>
    <p:sldId id="296" r:id="rId44"/>
    <p:sldId id="297" r:id="rId45"/>
    <p:sldId id="304" r:id="rId46"/>
    <p:sldId id="295" r:id="rId47"/>
    <p:sldId id="298" r:id="rId48"/>
    <p:sldId id="301" r:id="rId49"/>
    <p:sldId id="300" r:id="rId50"/>
    <p:sldId id="302" r:id="rId51"/>
    <p:sldId id="303" r:id="rId52"/>
    <p:sldId id="305" r:id="rId53"/>
    <p:sldId id="307" r:id="rId54"/>
    <p:sldId id="308" r:id="rId55"/>
    <p:sldId id="322" r:id="rId56"/>
    <p:sldId id="309" r:id="rId57"/>
    <p:sldId id="331" r:id="rId58"/>
    <p:sldId id="310" r:id="rId59"/>
    <p:sldId id="312" r:id="rId60"/>
    <p:sldId id="313" r:id="rId61"/>
    <p:sldId id="281" r:id="rId62"/>
    <p:sldId id="282" r:id="rId63"/>
    <p:sldId id="284" r:id="rId64"/>
    <p:sldId id="272" r:id="rId65"/>
    <p:sldId id="273" r:id="rId66"/>
    <p:sldId id="328" r:id="rId67"/>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D136"/>
    <a:srgbClr val="41C7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4" autoAdjust="0"/>
    <p:restoredTop sz="94660"/>
  </p:normalViewPr>
  <p:slideViewPr>
    <p:cSldViewPr snapToGrid="0" showGuides="1">
      <p:cViewPr varScale="1">
        <p:scale>
          <a:sx n="83" d="100"/>
          <a:sy n="83" d="100"/>
        </p:scale>
        <p:origin x="1426" y="67"/>
      </p:cViewPr>
      <p:guideLst>
        <p:guide orient="horz" pos="2160"/>
        <p:guide pos="2880"/>
      </p:guideLst>
    </p:cSldViewPr>
  </p:slideViewPr>
  <p:notesTextViewPr>
    <p:cViewPr>
      <p:scale>
        <a:sx n="3" d="2"/>
        <a:sy n="3" d="2"/>
      </p:scale>
      <p:origin x="0" y="0"/>
    </p:cViewPr>
  </p:notesTextViewPr>
  <p:sorterViewPr>
    <p:cViewPr>
      <p:scale>
        <a:sx n="100" d="100"/>
        <a:sy n="100" d="100"/>
      </p:scale>
      <p:origin x="0" y="-8298"/>
    </p:cViewPr>
  </p:sorterViewPr>
  <p:notesViewPr>
    <p:cSldViewPr snapToGrid="0">
      <p:cViewPr varScale="1">
        <p:scale>
          <a:sx n="55" d="100"/>
          <a:sy n="55" d="100"/>
        </p:scale>
        <p:origin x="283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61" Type="http://schemas.openxmlformats.org/officeDocument/2006/relationships/slide" Target="slides/slide42.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Tijdelijke aanduiding voor datum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CDF7D4E-EE37-4FE0-8911-B27C583A38BF}" type="datetimeFigureOut">
              <a:rPr lang="en-GB" smtClean="0"/>
              <a:t>23/04/2019</a:t>
            </a:fld>
            <a:endParaRPr lang="en-GB"/>
          </a:p>
        </p:txBody>
      </p:sp>
      <p:sp>
        <p:nvSpPr>
          <p:cNvPr id="4" name="Tijdelijke aanduiding voor dia-afbeelding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GB"/>
          </a:p>
        </p:txBody>
      </p:sp>
      <p:sp>
        <p:nvSpPr>
          <p:cNvPr id="5" name="Tijdelijke aanduiding voor notities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6" name="Tijdelijke aanduiding voor voettekst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10318280-3987-4517-BC83-B6778F6A34C1}" type="slidenum">
              <a:rPr lang="en-GB" smtClean="0"/>
              <a:t>‹#›</a:t>
            </a:fld>
            <a:endParaRPr lang="en-GB"/>
          </a:p>
        </p:txBody>
      </p:sp>
    </p:spTree>
    <p:extLst>
      <p:ext uri="{BB962C8B-B14F-4D97-AF65-F5344CB8AC3E}">
        <p14:creationId xmlns:p14="http://schemas.microsoft.com/office/powerpoint/2010/main" val="500762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1</a:t>
            </a:fld>
            <a:endParaRPr lang="en-GB"/>
          </a:p>
        </p:txBody>
      </p:sp>
    </p:spTree>
    <p:extLst>
      <p:ext uri="{BB962C8B-B14F-4D97-AF65-F5344CB8AC3E}">
        <p14:creationId xmlns:p14="http://schemas.microsoft.com/office/powerpoint/2010/main" val="374369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11</a:t>
            </a:fld>
            <a:endParaRPr lang="en-GB"/>
          </a:p>
        </p:txBody>
      </p:sp>
    </p:spTree>
    <p:extLst>
      <p:ext uri="{BB962C8B-B14F-4D97-AF65-F5344CB8AC3E}">
        <p14:creationId xmlns:p14="http://schemas.microsoft.com/office/powerpoint/2010/main" val="2205969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12</a:t>
            </a:fld>
            <a:endParaRPr lang="en-GB"/>
          </a:p>
        </p:txBody>
      </p:sp>
    </p:spTree>
    <p:extLst>
      <p:ext uri="{BB962C8B-B14F-4D97-AF65-F5344CB8AC3E}">
        <p14:creationId xmlns:p14="http://schemas.microsoft.com/office/powerpoint/2010/main" val="1517677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16</a:t>
            </a:fld>
            <a:endParaRPr lang="en-GB"/>
          </a:p>
        </p:txBody>
      </p:sp>
    </p:spTree>
    <p:extLst>
      <p:ext uri="{BB962C8B-B14F-4D97-AF65-F5344CB8AC3E}">
        <p14:creationId xmlns:p14="http://schemas.microsoft.com/office/powerpoint/2010/main" val="376815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318280-3987-4517-BC83-B6778F6A34C1}" type="slidenum">
              <a:rPr lang="en-GB" smtClean="0"/>
              <a:t>18</a:t>
            </a:fld>
            <a:endParaRPr lang="en-GB"/>
          </a:p>
        </p:txBody>
      </p:sp>
    </p:spTree>
    <p:extLst>
      <p:ext uri="{BB962C8B-B14F-4D97-AF65-F5344CB8AC3E}">
        <p14:creationId xmlns:p14="http://schemas.microsoft.com/office/powerpoint/2010/main" val="3852716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23</a:t>
            </a:fld>
            <a:endParaRPr lang="en-GB"/>
          </a:p>
        </p:txBody>
      </p:sp>
    </p:spTree>
    <p:extLst>
      <p:ext uri="{BB962C8B-B14F-4D97-AF65-F5344CB8AC3E}">
        <p14:creationId xmlns:p14="http://schemas.microsoft.com/office/powerpoint/2010/main" val="3607149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24</a:t>
            </a:fld>
            <a:endParaRPr lang="en-GB"/>
          </a:p>
        </p:txBody>
      </p:sp>
    </p:spTree>
    <p:extLst>
      <p:ext uri="{BB962C8B-B14F-4D97-AF65-F5344CB8AC3E}">
        <p14:creationId xmlns:p14="http://schemas.microsoft.com/office/powerpoint/2010/main" val="3448521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25</a:t>
            </a:fld>
            <a:endParaRPr lang="en-GB"/>
          </a:p>
        </p:txBody>
      </p:sp>
    </p:spTree>
    <p:extLst>
      <p:ext uri="{BB962C8B-B14F-4D97-AF65-F5344CB8AC3E}">
        <p14:creationId xmlns:p14="http://schemas.microsoft.com/office/powerpoint/2010/main" val="1799840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26</a:t>
            </a:fld>
            <a:endParaRPr lang="en-GB"/>
          </a:p>
        </p:txBody>
      </p:sp>
    </p:spTree>
    <p:extLst>
      <p:ext uri="{BB962C8B-B14F-4D97-AF65-F5344CB8AC3E}">
        <p14:creationId xmlns:p14="http://schemas.microsoft.com/office/powerpoint/2010/main" val="4292409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27</a:t>
            </a:fld>
            <a:endParaRPr lang="en-GB"/>
          </a:p>
        </p:txBody>
      </p:sp>
    </p:spTree>
    <p:extLst>
      <p:ext uri="{BB962C8B-B14F-4D97-AF65-F5344CB8AC3E}">
        <p14:creationId xmlns:p14="http://schemas.microsoft.com/office/powerpoint/2010/main" val="2826295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28</a:t>
            </a:fld>
            <a:endParaRPr lang="en-GB"/>
          </a:p>
        </p:txBody>
      </p:sp>
    </p:spTree>
    <p:extLst>
      <p:ext uri="{BB962C8B-B14F-4D97-AF65-F5344CB8AC3E}">
        <p14:creationId xmlns:p14="http://schemas.microsoft.com/office/powerpoint/2010/main" val="826674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900" dirty="0"/>
          </a:p>
        </p:txBody>
      </p:sp>
      <p:sp>
        <p:nvSpPr>
          <p:cNvPr id="4" name="Slide Number Placeholder 3"/>
          <p:cNvSpPr>
            <a:spLocks noGrp="1"/>
          </p:cNvSpPr>
          <p:nvPr>
            <p:ph type="sldNum" sz="quarter" idx="10"/>
          </p:nvPr>
        </p:nvSpPr>
        <p:spPr/>
        <p:txBody>
          <a:bodyPr/>
          <a:lstStyle/>
          <a:p>
            <a:fld id="{1947269F-D690-49CA-A0F1-11FAE202FE0F}" type="slidenum">
              <a:rPr lang="en-US" smtClean="0"/>
              <a:pPr/>
              <a:t>2</a:t>
            </a:fld>
            <a:endParaRPr lang="en-US"/>
          </a:p>
        </p:txBody>
      </p:sp>
    </p:spTree>
    <p:extLst>
      <p:ext uri="{BB962C8B-B14F-4D97-AF65-F5344CB8AC3E}">
        <p14:creationId xmlns:p14="http://schemas.microsoft.com/office/powerpoint/2010/main" val="2010031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29</a:t>
            </a:fld>
            <a:endParaRPr lang="en-GB"/>
          </a:p>
        </p:txBody>
      </p:sp>
    </p:spTree>
    <p:extLst>
      <p:ext uri="{BB962C8B-B14F-4D97-AF65-F5344CB8AC3E}">
        <p14:creationId xmlns:p14="http://schemas.microsoft.com/office/powerpoint/2010/main" val="740069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30</a:t>
            </a:fld>
            <a:endParaRPr lang="en-GB"/>
          </a:p>
        </p:txBody>
      </p:sp>
    </p:spTree>
    <p:extLst>
      <p:ext uri="{BB962C8B-B14F-4D97-AF65-F5344CB8AC3E}">
        <p14:creationId xmlns:p14="http://schemas.microsoft.com/office/powerpoint/2010/main" val="2356716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31</a:t>
            </a:fld>
            <a:endParaRPr lang="en-GB"/>
          </a:p>
        </p:txBody>
      </p:sp>
    </p:spTree>
    <p:extLst>
      <p:ext uri="{BB962C8B-B14F-4D97-AF65-F5344CB8AC3E}">
        <p14:creationId xmlns:p14="http://schemas.microsoft.com/office/powerpoint/2010/main" val="3034842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32</a:t>
            </a:fld>
            <a:endParaRPr lang="en-GB"/>
          </a:p>
        </p:txBody>
      </p:sp>
    </p:spTree>
    <p:extLst>
      <p:ext uri="{BB962C8B-B14F-4D97-AF65-F5344CB8AC3E}">
        <p14:creationId xmlns:p14="http://schemas.microsoft.com/office/powerpoint/2010/main" val="2797097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33</a:t>
            </a:fld>
            <a:endParaRPr lang="en-GB"/>
          </a:p>
        </p:txBody>
      </p:sp>
    </p:spTree>
    <p:extLst>
      <p:ext uri="{BB962C8B-B14F-4D97-AF65-F5344CB8AC3E}">
        <p14:creationId xmlns:p14="http://schemas.microsoft.com/office/powerpoint/2010/main" val="3722839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34</a:t>
            </a:fld>
            <a:endParaRPr lang="en-GB"/>
          </a:p>
        </p:txBody>
      </p:sp>
    </p:spTree>
    <p:extLst>
      <p:ext uri="{BB962C8B-B14F-4D97-AF65-F5344CB8AC3E}">
        <p14:creationId xmlns:p14="http://schemas.microsoft.com/office/powerpoint/2010/main" val="3621991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35</a:t>
            </a:fld>
            <a:endParaRPr lang="en-GB"/>
          </a:p>
        </p:txBody>
      </p:sp>
    </p:spTree>
    <p:extLst>
      <p:ext uri="{BB962C8B-B14F-4D97-AF65-F5344CB8AC3E}">
        <p14:creationId xmlns:p14="http://schemas.microsoft.com/office/powerpoint/2010/main" val="2521416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36</a:t>
            </a:fld>
            <a:endParaRPr lang="en-GB"/>
          </a:p>
        </p:txBody>
      </p:sp>
    </p:spTree>
    <p:extLst>
      <p:ext uri="{BB962C8B-B14F-4D97-AF65-F5344CB8AC3E}">
        <p14:creationId xmlns:p14="http://schemas.microsoft.com/office/powerpoint/2010/main" val="1901858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38</a:t>
            </a:fld>
            <a:endParaRPr lang="en-GB"/>
          </a:p>
        </p:txBody>
      </p:sp>
    </p:spTree>
    <p:extLst>
      <p:ext uri="{BB962C8B-B14F-4D97-AF65-F5344CB8AC3E}">
        <p14:creationId xmlns:p14="http://schemas.microsoft.com/office/powerpoint/2010/main" val="3209821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40</a:t>
            </a:fld>
            <a:endParaRPr lang="en-GB"/>
          </a:p>
        </p:txBody>
      </p:sp>
    </p:spTree>
    <p:extLst>
      <p:ext uri="{BB962C8B-B14F-4D97-AF65-F5344CB8AC3E}">
        <p14:creationId xmlns:p14="http://schemas.microsoft.com/office/powerpoint/2010/main" val="1471099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3</a:t>
            </a:fld>
            <a:endParaRPr lang="en-GB"/>
          </a:p>
        </p:txBody>
      </p:sp>
    </p:spTree>
    <p:extLst>
      <p:ext uri="{BB962C8B-B14F-4D97-AF65-F5344CB8AC3E}">
        <p14:creationId xmlns:p14="http://schemas.microsoft.com/office/powerpoint/2010/main" val="2205528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41</a:t>
            </a:fld>
            <a:endParaRPr lang="en-GB"/>
          </a:p>
        </p:txBody>
      </p:sp>
    </p:spTree>
    <p:extLst>
      <p:ext uri="{BB962C8B-B14F-4D97-AF65-F5344CB8AC3E}">
        <p14:creationId xmlns:p14="http://schemas.microsoft.com/office/powerpoint/2010/main" val="385972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42</a:t>
            </a:fld>
            <a:endParaRPr lang="en-GB"/>
          </a:p>
        </p:txBody>
      </p:sp>
    </p:spTree>
    <p:extLst>
      <p:ext uri="{BB962C8B-B14F-4D97-AF65-F5344CB8AC3E}">
        <p14:creationId xmlns:p14="http://schemas.microsoft.com/office/powerpoint/2010/main" val="1383773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4</a:t>
            </a:fld>
            <a:endParaRPr lang="en-GB"/>
          </a:p>
        </p:txBody>
      </p:sp>
    </p:spTree>
    <p:extLst>
      <p:ext uri="{BB962C8B-B14F-4D97-AF65-F5344CB8AC3E}">
        <p14:creationId xmlns:p14="http://schemas.microsoft.com/office/powerpoint/2010/main" val="977813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5</a:t>
            </a:fld>
            <a:endParaRPr lang="en-GB"/>
          </a:p>
        </p:txBody>
      </p:sp>
    </p:spTree>
    <p:extLst>
      <p:ext uri="{BB962C8B-B14F-4D97-AF65-F5344CB8AC3E}">
        <p14:creationId xmlns:p14="http://schemas.microsoft.com/office/powerpoint/2010/main" val="4061597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7</a:t>
            </a:fld>
            <a:endParaRPr lang="en-GB"/>
          </a:p>
        </p:txBody>
      </p:sp>
    </p:spTree>
    <p:extLst>
      <p:ext uri="{BB962C8B-B14F-4D97-AF65-F5344CB8AC3E}">
        <p14:creationId xmlns:p14="http://schemas.microsoft.com/office/powerpoint/2010/main" val="2057388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8</a:t>
            </a:fld>
            <a:endParaRPr lang="en-GB"/>
          </a:p>
        </p:txBody>
      </p:sp>
    </p:spTree>
    <p:extLst>
      <p:ext uri="{BB962C8B-B14F-4D97-AF65-F5344CB8AC3E}">
        <p14:creationId xmlns:p14="http://schemas.microsoft.com/office/powerpoint/2010/main" val="3722316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9</a:t>
            </a:fld>
            <a:endParaRPr lang="en-GB"/>
          </a:p>
        </p:txBody>
      </p:sp>
    </p:spTree>
    <p:extLst>
      <p:ext uri="{BB962C8B-B14F-4D97-AF65-F5344CB8AC3E}">
        <p14:creationId xmlns:p14="http://schemas.microsoft.com/office/powerpoint/2010/main" val="3595793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318280-3987-4517-BC83-B6778F6A34C1}" type="slidenum">
              <a:rPr lang="en-GB" smtClean="0"/>
              <a:t>10</a:t>
            </a:fld>
            <a:endParaRPr lang="en-GB"/>
          </a:p>
        </p:txBody>
      </p:sp>
    </p:spTree>
    <p:extLst>
      <p:ext uri="{BB962C8B-B14F-4D97-AF65-F5344CB8AC3E}">
        <p14:creationId xmlns:p14="http://schemas.microsoft.com/office/powerpoint/2010/main" val="3826170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1C033C-2658-4C41-AF70-87E0444BC076}"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1924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305BF30-D148-4313-9313-98F3010E6B1D}"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731960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C086849-BF78-4ABE-A392-173B192D9495}"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951702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39A6D9-48FB-4D85-A5C2-A95AF623D183}"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868715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084B31-5A8E-43DD-ADA9-6070B5CECC3F}"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5940911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3ABE33-1090-4C61-9C00-D473AD4453FF}"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3048418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66CBDBB-501B-46F8-90BF-114E80B35682}" type="datetime1">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759827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337B1B-5678-4021-8FE4-B57A21F3D504}" type="datetime1">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0513249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F86E5-9A54-439D-97CC-7C2FA110E858}" type="datetime1">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464140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F80160-EF33-4F1B-AE88-AB42DF9BDCDC}"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962686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2E2EF1-2CB4-439B-AFB1-690A95735859}"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23303092"/>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C0BD40-DB9C-492A-8A60-3DC8DD071C02}"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213292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AB9E963-9607-40B8-8E98-ED90C8B1AA46}"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347706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C786CF-4837-40DC-BB05-EEFF64365510}"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343875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A5C73B-65AA-4CC7-8279-F6427B2B2C65}"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8962902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A35F10-671D-4B9B-A9F8-7CA3AE61CABC}"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746920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8348292-F9C1-4A2F-870C-0A8281B38DEF}" type="datetime1">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8540538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94C6508-E1AD-472F-9184-0D579EDD1286}" type="datetime1">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0085783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F1EA9-1D5A-49FD-B71F-19C9C12B6644}" type="datetime1">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5483960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345CE7-46C2-47CB-AEF8-DEB3BFAB1D68}"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171001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DB524-2CC7-45B8-8D36-CA6333BA23A4}"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01468212"/>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F26EF8-BE53-4127-96BD-C25B9C2F287A}"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2172002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3F89B3-5DD5-4EE6-84EA-772480F11AD0}"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059843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CD8BF2-0235-4F56-875B-F32A67393824}"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6181368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59D164-5B23-4B1A-8BE0-6827F6DC52FE}"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905694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012AFAF-998C-46F6-9B9C-C8B590DE4ECD}"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2159106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18E7EF0-1B16-461D-A8AB-6873A59B7CF0}" type="datetime1">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452317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581BAF9-FA77-4B05-A7F6-B73E77E8A9F6}" type="datetime1">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518243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237EC-3249-4C75-850E-862904EDA39E}" type="datetime1">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5874470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53E5D-E0C4-4295-B8B9-E489A208596A}"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7554535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360546-02BD-4C1E-B96B-C1C6AA5169E0}"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618886162"/>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5460349-189C-4814-913C-F3882C069E91}"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1354953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33EC73-C79A-44F0-884B-469E8D2F03CC}"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6222615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3B682B-C7A7-4A2F-BD01-30367C28DB3F}"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460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39931-49F4-4F57-AA2A-15AD96B4AA92}"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8549637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2B112E2-569C-4E72-A480-08AB099093FB}"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3356320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4A347B8-BBB7-4C6D-A51C-7D31C8E04769}" type="datetime1">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72892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19C4CFF-76E7-4755-A09E-DD05FBF5FFF9}" type="datetime1">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0078726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2DFE57-9792-49DA-B192-64DA1BD60661}" type="datetime1">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8066671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B10863-5EF3-4576-85F9-A10B56FFF728}"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788710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D91305-E7AC-4C04-9D01-055A7631EED2}"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522417822"/>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D6139D5-34CD-4EEC-AD21-9F8C11E26E19}"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4421739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D1A8BC-554C-43DD-87F7-2F13F68A0D00}"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082746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F451B4-D7B2-44E1-B254-B8B522EEB75A}"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860457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12CBB1-0B50-4F51-B420-FED7BD6869D7}"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642383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A7AA7A-C5F5-4DDA-AA15-DB56B56F6015}" type="datetime1">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769598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5FD269-8A5B-433B-B65A-05F3D95DE2E4}" type="datetime1">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1317650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2DD5C0-BC9A-478C-8C95-440DE900102E}" type="datetime1">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7018316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58198-A45F-40A4-8871-9C53A3BAA078}" type="datetime1">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4884562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57D6AC-51FB-4FF2-B6EA-568B87630411}"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012117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EFF01F-9CBC-4555-B163-833956DC3E41}"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597972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98F9CE9-DF49-4C5A-9FD4-604B10E57B65}" type="datetime1">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643212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02EC78-32FD-4C23-92B8-EFBBEBD64F7D}" type="datetime1">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0270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ED920C-1EB3-449B-ADDC-5624854763F9}"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37932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8DC933-B72C-4DCD-8129-BEB5A4BC4EFD}"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193338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1F0B9F-B9D6-4A0A-B2EF-B67192C26083}"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9364604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02A632-E456-49B4-8E38-BE28F97DC012}"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047104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313A7C-D77A-4449-BCD3-BEF7A50B1347}"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960357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451561-41C7-4360-B15D-F106BAB287AA}"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293620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E0C5AC2-4013-4061-93E9-1D5F8971DCBF}"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861676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1D3661-84BB-4500-87A2-EC82900E473F}" type="datetime1">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85040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682F00D-5E63-4F34-86E8-C22EE11B4A77}" type="datetime1">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396317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9B815-65E8-4480-B59B-605206A96521}" type="datetime1">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216478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FB83D3-8C9A-4A7C-940C-0E8B55A34CAC}"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0375252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23714D-A6B5-4BA4-A879-F539F208F2D7}"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14507786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9D1CE15-E9B6-4CA5-B594-AA928B13C289}"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22683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3001C7F-D4AD-4BD4-B3A0-6B4EF06A56D5}"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335599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ABD585-2D4A-4894-8916-621BC7159086}"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741086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020F06-4264-4E9F-84F8-CCD8E8303169}"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786478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83E7A76-BB84-4999-930E-4FC7379F6660}"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474875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DA0858-989C-40C6-98B0-26AF2C016688}" type="datetime1">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63086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9B4139-2AF5-4717-8560-E9180A0D0392}" type="datetime1">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508962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84176C-658F-438E-95F5-65870046D3BF}" type="datetime1">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100273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4FAEA8-9B5A-496B-8F18-5AB3DD5CA73C}"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28405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D72A1E-989A-4557-94AC-2BE582E1C7A3}"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8640036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A91A1F2-8F32-4D2B-877C-313D5960FFF9}"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65938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3F8FEA-09DB-454C-853C-FEB942C2DDCC}"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89237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E203A2-8ED0-4EBD-B3F8-20B0610EA940}"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71087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C95F29F-47A4-4229-B444-16F4F3B96668}"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833327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0793C1-6F55-455D-81CF-6BBC89BF35DB}"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513188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2E482F8-B044-4E5B-B464-27D59821EF3B}" type="datetime1">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988995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2311BE7-1C6E-46CD-8F64-C0F5B6965E71}" type="datetime1">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798206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FFC466-7FD5-46FA-A076-1470FAF008B2}" type="datetime1">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060578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0790C4-E096-4C01-BBC9-472A8A5F1653}"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657105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14C2BE-E27A-4D53-A715-0A2B04D5A5A4}"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50067765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33BF9B6-17E0-4C95-86A8-5E76D7957DD8}"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94324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DDC8A12-FDE3-4E0F-8432-3235735469BC}"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680887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0AB4A4-59B8-42D8-B541-E3F13DAC6896}"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95845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2EFBAE1-6853-4CCE-A1D0-E967C0FBB795}"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250530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64EF608-9E0A-43AB-8FDA-307232D485A1}" type="datetime1">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802970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CDAEC7D-9FC8-409D-ABFC-5CA9924CC7AF}" type="datetime1">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532457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F92C379-03C1-4597-9EC1-E0C47228FFB2}" type="datetime1">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20157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40FD9E-E72F-4F1B-9C04-D913B84C7C35}" type="datetime1">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50531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7C7361-829F-4062-AA31-FA486788B7CE}"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39698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A65F90-728C-4088-BE1F-117A768AA7BC}"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3866588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F5E8BCD-1DD9-4868-8BD4-7113099E6107}"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6009974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4CA1AE-F8F4-4B44-BF5C-3D3F8B9863AE}"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2456789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B318F3-D860-4111-BF3E-35D2BBA5151C}"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672363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823FF1-28A7-4E05-96BB-E3F0DC528BA7}"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94035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42560CF-A221-4F39-B5F9-DAAAB152078C}" type="datetime1">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766023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9B91E8-8BBC-4411-BB4B-2AA3C4FA9949}" type="datetime1">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4882368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B4D2609-AB60-4E73-95E3-FC52887E290A}" type="datetime1">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989551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95035A-535C-4460-9772-CDA687EBD1A7}" type="datetime1">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060760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FE5B64-A8FC-4C00-9DDC-6A5765542613}"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6776843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B0B730-2595-4891-8C13-7C654973B72F}"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6562829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63EFE9E-109F-4536-8553-85DA14E9D3E9}"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566193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5425F9-1D39-4268-A50D-5C7BB9BF2C0B}"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197611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679907-DE04-476F-9AA5-927FC92ECD74}"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4140775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D2EC7BE-5667-4D87-BE08-C761DFA4FFD1}"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4032254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A9F5587-87DF-4852-964E-DB8D81626900}" type="datetime1">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7126811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8CAD609-DCB1-4F86-9206-528E7C69FD95}" type="datetime1">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24499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D667C3-38F3-4750-BC9A-86E7EA6FEEC4}" type="datetime1">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387293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9F6FBC-E768-490D-B8BB-E92526E486F4}" type="datetime1">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882521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D52AC-234F-4747-B395-AEDAA1F15896}"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656250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AAC0A7-D9B2-421B-94E3-E754146BAACB}"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19399075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722D19B-1340-47C2-B144-E004898252F6}"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105411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81C7A5-1A13-429D-BB86-B26EEE2709F6}"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714047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E8648E-8FB7-41A9-BC0E-6C8F246AFCFB}"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539610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009E1BA-AB85-4D5C-81AC-F75B49B3FE1B}"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3610108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1744CC5-C2EB-408A-A616-8A4DF364EBBC}" type="datetime1">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8704964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6B9EF77-B223-4A9C-B78E-4C2BA4312A25}" type="datetime1">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545409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B837D7-3A48-4217-9385-2884A5EF368F}" type="datetime1">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02534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BB4B29-7610-4B5C-A271-7A8BD5EB67EB}"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640541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39552F-4497-4ECF-B03F-230AB6D0B3A4}"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7069028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5D9167-17BF-44EC-9A13-E3E8CFAAB0BE}"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8258505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59C705D-1D72-4A45-AF55-B1834BD50573}"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7241484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4C43B8-D87A-49C4-A889-C2FF1A44F9E8}"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251666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B5479C-265C-4D3E-9534-9A6E89081209}"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9968668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6A3C2DB-9E12-4DD7-B017-B1FA9C342D5A}"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0739145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2519F3-FA78-4409-ABA8-7C075FB83859}" type="datetime1">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5303224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10FE9B7-F419-421A-ABAF-53C50AC4A748}" type="datetime1">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976927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3FA12E-E1EA-40DC-9373-E06EA6229297}" type="datetime1">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8668694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A2EABD-5B4E-456D-BF47-9234DB7880C8}"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947553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902029-DBAA-4695-AC8D-7132C3BC3D63}"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4933756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1EB1D-8C15-4BE9-9CBA-C7CE0731B1F4}"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455622663"/>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B9729FB-0C15-4043-8EA5-6301042D2813}"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34867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98DC3C-6531-490F-8264-F433179FAC6F}"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1622948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AD9F48-D229-4581-BCDC-EC551147F9A2}"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49125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0E38CAC-914B-4547-AFBF-2FADBF935B26}"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6319642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DB7C230-55B9-4C94-9B3F-68FF1055DF9D}" type="datetime1">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8974075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2281F9C-7A1C-4501-82D6-CBFE506D2250}" type="datetime1">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6288741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B1A40C-080B-4996-B047-DB1DFA1235FA}" type="datetime1">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512711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CFA11-31FF-4600-940D-A5F63C0D531B}"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2187496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6A25C2-C102-44EE-ADEF-2058DFF46959}"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4842758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1.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9.jpeg"/><Relationship Id="rId5" Type="http://schemas.openxmlformats.org/officeDocument/2006/relationships/slideLayout" Target="../slideLayouts/slideLayout86.xml"/><Relationship Id="rId10"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image" Target="../media/image1.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10.jpeg"/><Relationship Id="rId5" Type="http://schemas.openxmlformats.org/officeDocument/2006/relationships/slideLayout" Target="../slideLayouts/slideLayout95.xml"/><Relationship Id="rId10" Type="http://schemas.openxmlformats.org/officeDocument/2006/relationships/theme" Target="../theme/theme11.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image" Target="../media/image1.pn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image" Target="../media/image11.jpeg"/><Relationship Id="rId5" Type="http://schemas.openxmlformats.org/officeDocument/2006/relationships/slideLayout" Target="../slideLayouts/slideLayout104.xml"/><Relationship Id="rId10" Type="http://schemas.openxmlformats.org/officeDocument/2006/relationships/theme" Target="../theme/theme12.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image" Target="../media/image1.png"/><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image" Target="../media/image12.jpeg"/><Relationship Id="rId5" Type="http://schemas.openxmlformats.org/officeDocument/2006/relationships/slideLayout" Target="../slideLayouts/slideLayout113.xml"/><Relationship Id="rId10" Type="http://schemas.openxmlformats.org/officeDocument/2006/relationships/theme" Target="../theme/theme13.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image" Target="../media/image1.png"/><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image" Target="../media/image13.jpeg"/><Relationship Id="rId5" Type="http://schemas.openxmlformats.org/officeDocument/2006/relationships/slideLayout" Target="../slideLayouts/slideLayout122.xml"/><Relationship Id="rId10" Type="http://schemas.openxmlformats.org/officeDocument/2006/relationships/theme" Target="../theme/theme14.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image" Target="../media/image1.png"/><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image" Target="../media/image14.jpeg"/><Relationship Id="rId5" Type="http://schemas.openxmlformats.org/officeDocument/2006/relationships/slideLayout" Target="../slideLayouts/slideLayout131.xml"/><Relationship Id="rId10" Type="http://schemas.openxmlformats.org/officeDocument/2006/relationships/theme" Target="../theme/theme15.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image" Target="../media/image1.png"/><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image" Target="../media/image15.jpeg"/><Relationship Id="rId5" Type="http://schemas.openxmlformats.org/officeDocument/2006/relationships/slideLayout" Target="../slideLayouts/slideLayout140.xml"/><Relationship Id="rId10" Type="http://schemas.openxmlformats.org/officeDocument/2006/relationships/theme" Target="../theme/theme16.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2.jpe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3.jpe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4.jpe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1.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5.jpeg"/><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1.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6.png"/><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image" Target="../media/image1.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7.jpeg"/><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1.pn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8.jpeg"/><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14933"/>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BDD2A4C-0431-4E2D-ADFF-6C8C68509363}" type="datetime1">
              <a:rPr lang="en-US" smtClean="0"/>
              <a:t>4/23/2019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37579234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ounded Rectangle 10"/>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6118" y="4884821"/>
            <a:ext cx="1482545" cy="1894363"/>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F0D70A6-8726-49D8-AD97-A639B6499493}" type="datetime1">
              <a:rPr lang="en-US" smtClean="0"/>
              <a:t>4/23/2019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159654012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1415" y="5257799"/>
            <a:ext cx="1995186" cy="1573169"/>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D5318C3-85D3-495E-A227-B2472B430C1E}" type="datetime1">
              <a:rPr lang="en-US" smtClean="0"/>
              <a:t>4/23/2019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86178849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74" y="4843692"/>
            <a:ext cx="1471945" cy="195390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E10789B2-3EC4-4E38-846E-1C3DC82B19F7}" type="datetime1">
              <a:rPr lang="en-US" smtClean="0"/>
              <a:t>4/23/2019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314506530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73" y="5130081"/>
            <a:ext cx="1568449" cy="1708484"/>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FDAC321-604D-4A77-AF3C-96A6F1A068F7}" type="datetime1">
              <a:rPr lang="en-US" smtClean="0"/>
              <a:t>4/23/2019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09286220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5946" y="4692315"/>
            <a:ext cx="1330250" cy="2141621"/>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C8D884F-4F15-4F02-8285-0B11D65292B5}" type="datetime1">
              <a:rPr lang="en-US" smtClean="0"/>
              <a:t>4/23/2019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32044197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095" y="5685988"/>
            <a:ext cx="2198327" cy="109022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2B75B36-CBD6-42EF-BFBE-6D2814A9403C}" type="datetime1">
              <a:rPr lang="en-US" smtClean="0"/>
              <a:t>4/23/2019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11796331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74596" y="5554245"/>
            <a:ext cx="2259529" cy="130700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629328DC-5FAE-4A66-9C87-962F9CCC049B}" type="datetime1">
              <a:rPr lang="en-US" smtClean="0"/>
              <a:t>4/23/2019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7339094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214933"/>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D454E621-4AC5-415C-9FCA-314FDF0310B3}" type="datetime1">
              <a:rPr lang="en-US" smtClean="0"/>
              <a:t>4/23/2019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1117550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7781" r="4575"/>
          <a:stretch/>
        </p:blipFill>
        <p:spPr>
          <a:xfrm>
            <a:off x="48128" y="5486401"/>
            <a:ext cx="1973154" cy="1240464"/>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7950"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C8465C6-8DA3-46FE-B824-EA2F4E1320F4}" type="datetime1">
              <a:rPr lang="en-US" smtClean="0"/>
              <a:t>4/23/2019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30122162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l="11521" t="9069" r="8974" b="8111"/>
          <a:stretch/>
        </p:blipFill>
        <p:spPr>
          <a:xfrm>
            <a:off x="183160" y="5069192"/>
            <a:ext cx="1755332" cy="1621028"/>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D337FC2-AA2F-4148-8F59-54252E89F20A}" type="datetime1">
              <a:rPr lang="en-US" smtClean="0"/>
              <a:t>4/23/2019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347781664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5204"/>
          <a:stretch/>
        </p:blipFill>
        <p:spPr>
          <a:xfrm>
            <a:off x="108358" y="4812632"/>
            <a:ext cx="1546375" cy="1949116"/>
          </a:xfrm>
          <a:prstGeom prst="rect">
            <a:avLst/>
          </a:prstGeom>
        </p:spPr>
      </p:pic>
      <p:sp>
        <p:nvSpPr>
          <p:cNvPr id="10" name="Rectangle 9"/>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E2EFA0C8-730C-4E4E-AC4C-F18521360139}" type="datetime1">
              <a:rPr lang="en-US" smtClean="0"/>
              <a:t>4/23/2019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
        <p:nvSpPr>
          <p:cNvPr id="9" name="Rectangle 8"/>
          <p:cNvSpPr/>
          <p:nvPr userDrawn="1"/>
        </p:nvSpPr>
        <p:spPr>
          <a:xfrm>
            <a:off x="1060315" y="4250986"/>
            <a:ext cx="1410511" cy="25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2510779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l="10804" t="7741" r="19843"/>
          <a:stretch/>
        </p:blipFill>
        <p:spPr>
          <a:xfrm>
            <a:off x="89233" y="4941460"/>
            <a:ext cx="1992230" cy="1768739"/>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FFBED23-C781-4EC3-9D27-1D9319AAAD3A}" type="datetime1">
              <a:rPr lang="en-US" smtClean="0"/>
              <a:t>4/23/2019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68947128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7769"/>
          <a:stretch/>
        </p:blipFill>
        <p:spPr>
          <a:xfrm>
            <a:off x="97315" y="4728411"/>
            <a:ext cx="1425357" cy="2020106"/>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ABBF2DE1-4869-4AA4-AE25-FA958B81B85F}" type="datetime1">
              <a:rPr lang="en-US" smtClean="0"/>
              <a:t>4/23/2019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15939355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13580" b="5102"/>
          <a:stretch/>
        </p:blipFill>
        <p:spPr>
          <a:xfrm>
            <a:off x="106645" y="5612725"/>
            <a:ext cx="2059039" cy="112085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D380F21-22CA-4105-AEE8-0210E06215B2}" type="datetime1">
              <a:rPr lang="en-US" smtClean="0"/>
              <a:t>4/23/2019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3215452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22047"/>
          <a:stretch/>
        </p:blipFill>
        <p:spPr>
          <a:xfrm>
            <a:off x="78521" y="5534879"/>
            <a:ext cx="2219512" cy="1153712"/>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A319124A-0CFA-437A-99AE-E59B3A44E0FA}" type="datetime1">
              <a:rPr lang="en-US" smtClean="0"/>
              <a:t>4/23/2019</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77539146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training.species360.org/updat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hyperlink" Target="http://images.search.yahoo.com/images/view;_ylt=A0PDoKhVDfdP7gcAGOKJzbkF;_ylu=X3oDMTBlMTQ4cGxyBHNlYwNzcgRzbGsDaW1n?back=http://images.search.yahoo.com/search/images?p=water+heater&amp;sado=1&amp;n=30&amp;ei=utf-8&amp;fr=yfp-t-701-s&amp;fr2=sg-gac&amp;tab=organic&amp;ri=4&amp;w=768&amp;h=1024&amp;imgurl=www.mattox.com/water_heaters/images/old2.jpg&amp;rurl=http://www.mattox.com/water_heaters/index.html&amp;size=51.7+KB&amp;name=Old+gas+tanked+water+heater+" TargetMode="Externa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77.jpe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200" y="823036"/>
            <a:ext cx="7772400" cy="2387600"/>
          </a:xfrm>
        </p:spPr>
        <p:txBody>
          <a:bodyPr>
            <a:normAutofit fontScale="90000"/>
          </a:bodyPr>
          <a:lstStyle/>
          <a:p>
            <a:r>
              <a:rPr lang="en-US" dirty="0"/>
              <a:t>5000</a:t>
            </a:r>
            <a:br>
              <a:rPr lang="en-US" dirty="0"/>
            </a:br>
            <a:r>
              <a:rPr lang="en-US" dirty="0"/>
              <a:t>Aquatic/Aquarium Functionality in </a:t>
            </a:r>
            <a:r>
              <a:rPr lang="en-US" dirty="0" smtClean="0"/>
              <a:t>ZIMS</a:t>
            </a:r>
            <a:endParaRPr lang="en-US" dirty="0"/>
          </a:p>
        </p:txBody>
      </p:sp>
      <p:sp>
        <p:nvSpPr>
          <p:cNvPr id="3" name="Subtitle 2"/>
          <p:cNvSpPr>
            <a:spLocks noGrp="1"/>
          </p:cNvSpPr>
          <p:nvPr>
            <p:ph type="subTitle" idx="1"/>
          </p:nvPr>
        </p:nvSpPr>
        <p:spPr>
          <a:xfrm>
            <a:off x="989224" y="3210636"/>
            <a:ext cx="6858000" cy="1655762"/>
          </a:xfrm>
        </p:spPr>
        <p:txBody>
          <a:bodyPr/>
          <a:lstStyle/>
          <a:p>
            <a:r>
              <a:rPr lang="en-US" dirty="0" smtClean="0"/>
              <a:t>What ZIMS can do for your water worlds!!</a:t>
            </a:r>
            <a:endParaRPr lang="en-US" dirty="0"/>
          </a:p>
        </p:txBody>
      </p:sp>
      <p:pic>
        <p:nvPicPr>
          <p:cNvPr id="1026" name="Picture 2" descr="Image result for aquarium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773" y="3578884"/>
            <a:ext cx="6052902" cy="226983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D1A12E6A-C85A-496C-95D0-8B82A2649983}" type="slidenum">
              <a:rPr lang="en-US" smtClean="0"/>
              <a:t>1</a:t>
            </a:fld>
            <a:endParaRPr lang="en-US"/>
          </a:p>
        </p:txBody>
      </p:sp>
    </p:spTree>
    <p:extLst>
      <p:ext uri="{BB962C8B-B14F-4D97-AF65-F5344CB8AC3E}">
        <p14:creationId xmlns:p14="http://schemas.microsoft.com/office/powerpoint/2010/main" val="23181334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Groups </a:t>
            </a:r>
            <a:r>
              <a:rPr lang="en-US" dirty="0"/>
              <a:t>– Watch the icons</a:t>
            </a:r>
            <a:r>
              <a:rPr lang="en-US" sz="3600" dirty="0"/>
              <a:t/>
            </a:r>
            <a:br>
              <a:rPr lang="en-US" sz="3600" dirty="0"/>
            </a:br>
            <a:endParaRPr lang="en-GB" dirty="0"/>
          </a:p>
        </p:txBody>
      </p:sp>
      <p:pic>
        <p:nvPicPr>
          <p:cNvPr id="4" name="Picture 5"/>
          <p:cNvPicPr>
            <a:picLocks noChangeAspect="1" noChangeArrowheads="1"/>
          </p:cNvPicPr>
          <p:nvPr/>
        </p:nvPicPr>
        <p:blipFill>
          <a:blip r:embed="rId3"/>
          <a:srcRect/>
          <a:stretch>
            <a:fillRect/>
          </a:stretch>
        </p:blipFill>
        <p:spPr bwMode="auto">
          <a:xfrm>
            <a:off x="464231" y="1083649"/>
            <a:ext cx="3806733" cy="1258019"/>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4"/>
          <a:srcRect/>
          <a:stretch>
            <a:fillRect/>
          </a:stretch>
        </p:blipFill>
        <p:spPr bwMode="auto">
          <a:xfrm>
            <a:off x="464231" y="2683577"/>
            <a:ext cx="3826413" cy="1395516"/>
          </a:xfrm>
          <a:prstGeom prst="rect">
            <a:avLst/>
          </a:prstGeom>
          <a:noFill/>
          <a:ln w="9525">
            <a:solidFill>
              <a:schemeClr val="tx1"/>
            </a:solidFill>
            <a:miter lim="800000"/>
            <a:headEnd/>
            <a:tailEnd/>
          </a:ln>
        </p:spPr>
      </p:pic>
      <p:pic>
        <p:nvPicPr>
          <p:cNvPr id="6" name="Picture 6"/>
          <p:cNvPicPr>
            <a:picLocks noChangeAspect="1" noChangeArrowheads="1"/>
          </p:cNvPicPr>
          <p:nvPr/>
        </p:nvPicPr>
        <p:blipFill>
          <a:blip r:embed="rId5"/>
          <a:srcRect/>
          <a:stretch>
            <a:fillRect/>
          </a:stretch>
        </p:blipFill>
        <p:spPr bwMode="auto">
          <a:xfrm>
            <a:off x="464231" y="4421002"/>
            <a:ext cx="3806733" cy="1282526"/>
          </a:xfrm>
          <a:prstGeom prst="rect">
            <a:avLst/>
          </a:prstGeom>
          <a:noFill/>
          <a:ln w="9525">
            <a:solidFill>
              <a:schemeClr val="tx1"/>
            </a:solidFill>
            <a:miter lim="800000"/>
            <a:headEnd/>
            <a:tailEnd/>
          </a:ln>
        </p:spPr>
      </p:pic>
      <p:pic>
        <p:nvPicPr>
          <p:cNvPr id="7" name="Picture 3"/>
          <p:cNvPicPr>
            <a:picLocks noChangeAspect="1" noChangeArrowheads="1"/>
          </p:cNvPicPr>
          <p:nvPr/>
        </p:nvPicPr>
        <p:blipFill>
          <a:blip r:embed="rId6"/>
          <a:srcRect/>
          <a:stretch>
            <a:fillRect/>
          </a:stretch>
        </p:blipFill>
        <p:spPr bwMode="auto">
          <a:xfrm>
            <a:off x="4489134" y="1083649"/>
            <a:ext cx="3754114" cy="1238227"/>
          </a:xfrm>
          <a:prstGeom prst="rect">
            <a:avLst/>
          </a:prstGeom>
          <a:noFill/>
          <a:ln w="9525">
            <a:solidFill>
              <a:schemeClr val="tx1"/>
            </a:solidFill>
            <a:miter lim="800000"/>
            <a:headEnd/>
            <a:tailEnd/>
          </a:ln>
        </p:spPr>
      </p:pic>
      <p:pic>
        <p:nvPicPr>
          <p:cNvPr id="8" name="Picture 4"/>
          <p:cNvPicPr>
            <a:picLocks noChangeAspect="1" noChangeArrowheads="1"/>
          </p:cNvPicPr>
          <p:nvPr/>
        </p:nvPicPr>
        <p:blipFill>
          <a:blip r:embed="rId7"/>
          <a:srcRect/>
          <a:stretch>
            <a:fillRect/>
          </a:stretch>
        </p:blipFill>
        <p:spPr bwMode="auto">
          <a:xfrm>
            <a:off x="4489134" y="2697936"/>
            <a:ext cx="4042788" cy="1366798"/>
          </a:xfrm>
          <a:prstGeom prst="rect">
            <a:avLst/>
          </a:prstGeom>
          <a:noFill/>
          <a:ln w="9525">
            <a:solidFill>
              <a:schemeClr val="tx1"/>
            </a:solidFill>
            <a:miter lim="800000"/>
            <a:headEnd/>
            <a:tailEnd/>
          </a:ln>
        </p:spPr>
      </p:pic>
      <p:sp>
        <p:nvSpPr>
          <p:cNvPr id="9" name="TextBox 8"/>
          <p:cNvSpPr txBox="1"/>
          <p:nvPr/>
        </p:nvSpPr>
        <p:spPr>
          <a:xfrm>
            <a:off x="4489134" y="4380089"/>
            <a:ext cx="4218975" cy="1323439"/>
          </a:xfrm>
          <a:prstGeom prst="rect">
            <a:avLst/>
          </a:prstGeom>
          <a:solidFill>
            <a:schemeClr val="accent1">
              <a:lumMod val="40000"/>
              <a:lumOff val="60000"/>
            </a:schemeClr>
          </a:solidFill>
          <a:ln>
            <a:solidFill>
              <a:schemeClr val="tx1"/>
            </a:solidFill>
          </a:ln>
        </p:spPr>
        <p:txBody>
          <a:bodyPr wrap="none" rtlCol="0">
            <a:spAutoFit/>
          </a:bodyPr>
          <a:lstStyle/>
          <a:p>
            <a:r>
              <a:rPr lang="en-US" sz="1600" dirty="0"/>
              <a:t>For many of the partial transactions you will see </a:t>
            </a:r>
            <a:endParaRPr lang="en-US" sz="1600" dirty="0" smtClean="0"/>
          </a:p>
          <a:p>
            <a:r>
              <a:rPr lang="en-US" sz="1600" dirty="0" smtClean="0"/>
              <a:t>graphics </a:t>
            </a:r>
            <a:r>
              <a:rPr lang="en-US" sz="1600" dirty="0"/>
              <a:t>that represent what you are doing to </a:t>
            </a:r>
            <a:endParaRPr lang="en-US" sz="1600" dirty="0" smtClean="0"/>
          </a:p>
          <a:p>
            <a:r>
              <a:rPr lang="en-US" sz="1600" dirty="0" smtClean="0"/>
              <a:t>help </a:t>
            </a:r>
            <a:r>
              <a:rPr lang="en-US" sz="1600" dirty="0"/>
              <a:t>avoid confusion. </a:t>
            </a:r>
            <a:r>
              <a:rPr lang="en-US" sz="1600" dirty="0" smtClean="0"/>
              <a:t>Look at the graphics to</a:t>
            </a:r>
          </a:p>
          <a:p>
            <a:r>
              <a:rPr lang="en-US" sz="1600" dirty="0"/>
              <a:t>c</a:t>
            </a:r>
            <a:r>
              <a:rPr lang="en-US" sz="1600" dirty="0" smtClean="0"/>
              <a:t>onfirm your action before completing the</a:t>
            </a:r>
          </a:p>
          <a:p>
            <a:r>
              <a:rPr lang="en-US" sz="1600" dirty="0"/>
              <a:t>t</a:t>
            </a:r>
            <a:r>
              <a:rPr lang="en-US" sz="1600" dirty="0" smtClean="0"/>
              <a:t>ransaction.</a:t>
            </a:r>
            <a:endParaRPr lang="en-US" sz="1600" dirty="0"/>
          </a:p>
        </p:txBody>
      </p:sp>
      <p:sp>
        <p:nvSpPr>
          <p:cNvPr id="3" name="Slide Number Placeholder 2"/>
          <p:cNvSpPr>
            <a:spLocks noGrp="1"/>
          </p:cNvSpPr>
          <p:nvPr>
            <p:ph type="sldNum" sz="quarter" idx="12"/>
          </p:nvPr>
        </p:nvSpPr>
        <p:spPr/>
        <p:txBody>
          <a:bodyPr/>
          <a:lstStyle/>
          <a:p>
            <a:fld id="{D1A12E6A-C85A-496C-95D0-8B82A2649983}" type="slidenum">
              <a:rPr lang="en-US" smtClean="0"/>
              <a:t>10</a:t>
            </a:fld>
            <a:endParaRPr lang="en-US"/>
          </a:p>
        </p:txBody>
      </p:sp>
    </p:spTree>
    <p:extLst>
      <p:ext uri="{BB962C8B-B14F-4D97-AF65-F5344CB8AC3E}">
        <p14:creationId xmlns:p14="http://schemas.microsoft.com/office/powerpoint/2010/main" val="15085745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Groups </a:t>
            </a:r>
            <a:r>
              <a:rPr lang="en-US" dirty="0"/>
              <a:t>– Closing Out</a:t>
            </a:r>
            <a:br>
              <a:rPr lang="en-US" dirty="0"/>
            </a:br>
            <a:endParaRPr lang="en-GB" dirty="0"/>
          </a:p>
        </p:txBody>
      </p:sp>
      <p:sp>
        <p:nvSpPr>
          <p:cNvPr id="3" name="Tijdelijke aanduiding voor inhoud 2"/>
          <p:cNvSpPr>
            <a:spLocks noGrp="1"/>
          </p:cNvSpPr>
          <p:nvPr>
            <p:ph idx="1"/>
          </p:nvPr>
        </p:nvSpPr>
        <p:spPr/>
        <p:txBody>
          <a:bodyPr/>
          <a:lstStyle/>
          <a:p>
            <a:endParaRPr lang="en-GB"/>
          </a:p>
        </p:txBody>
      </p:sp>
      <p:pic>
        <p:nvPicPr>
          <p:cNvPr id="4" name="Picture 3"/>
          <p:cNvPicPr>
            <a:picLocks noChangeAspect="1" noChangeArrowheads="1"/>
          </p:cNvPicPr>
          <p:nvPr/>
        </p:nvPicPr>
        <p:blipFill>
          <a:blip r:embed="rId3"/>
          <a:srcRect/>
          <a:stretch>
            <a:fillRect/>
          </a:stretch>
        </p:blipFill>
        <p:spPr bwMode="auto">
          <a:xfrm>
            <a:off x="1252315" y="1027907"/>
            <a:ext cx="6433565" cy="4779867"/>
          </a:xfrm>
          <a:prstGeom prst="rect">
            <a:avLst/>
          </a:prstGeom>
          <a:noFill/>
          <a:ln w="9525">
            <a:solidFill>
              <a:schemeClr val="tx1"/>
            </a:solidFill>
            <a:miter lim="800000"/>
            <a:headEnd/>
            <a:tailEnd/>
          </a:ln>
        </p:spPr>
      </p:pic>
      <p:pic>
        <p:nvPicPr>
          <p:cNvPr id="5" name="Picture 4"/>
          <p:cNvPicPr>
            <a:picLocks noChangeAspect="1" noChangeArrowheads="1"/>
          </p:cNvPicPr>
          <p:nvPr/>
        </p:nvPicPr>
        <p:blipFill>
          <a:blip r:embed="rId4"/>
          <a:srcRect/>
          <a:stretch>
            <a:fillRect/>
          </a:stretch>
        </p:blipFill>
        <p:spPr bwMode="auto">
          <a:xfrm>
            <a:off x="628650" y="1027906"/>
            <a:ext cx="7494195" cy="4779867"/>
          </a:xfrm>
          <a:prstGeom prst="rect">
            <a:avLst/>
          </a:prstGeom>
          <a:noFill/>
          <a:ln w="9525">
            <a:solidFill>
              <a:schemeClr val="tx1"/>
            </a:solidFill>
            <a:miter lim="800000"/>
            <a:headEnd/>
            <a:tailEnd/>
          </a:ln>
        </p:spPr>
      </p:pic>
      <p:sp>
        <p:nvSpPr>
          <p:cNvPr id="6" name="TextBox 5"/>
          <p:cNvSpPr txBox="1"/>
          <p:nvPr/>
        </p:nvSpPr>
        <p:spPr>
          <a:xfrm>
            <a:off x="3929500" y="2112228"/>
            <a:ext cx="4380045" cy="2554545"/>
          </a:xfrm>
          <a:prstGeom prst="rect">
            <a:avLst/>
          </a:prstGeom>
          <a:solidFill>
            <a:schemeClr val="accent1">
              <a:lumMod val="40000"/>
              <a:lumOff val="60000"/>
            </a:schemeClr>
          </a:solidFill>
          <a:ln>
            <a:solidFill>
              <a:schemeClr val="tx1"/>
            </a:solidFill>
          </a:ln>
        </p:spPr>
        <p:txBody>
          <a:bodyPr wrap="none" rtlCol="0">
            <a:spAutoFit/>
          </a:bodyPr>
          <a:lstStyle/>
          <a:p>
            <a:r>
              <a:rPr lang="en-US" sz="1600" dirty="0" smtClean="0"/>
              <a:t>If you perform a Full Disposition/Death on a</a:t>
            </a:r>
          </a:p>
          <a:p>
            <a:r>
              <a:rPr lang="en-US" sz="1600" dirty="0"/>
              <a:t>g</a:t>
            </a:r>
            <a:r>
              <a:rPr lang="en-US" sz="1600" dirty="0" smtClean="0"/>
              <a:t>roup it will by default be Closed Out and no </a:t>
            </a:r>
          </a:p>
          <a:p>
            <a:r>
              <a:rPr lang="en-US" sz="1600" dirty="0"/>
              <a:t>l</a:t>
            </a:r>
            <a:r>
              <a:rPr lang="en-US" sz="1600" dirty="0" smtClean="0"/>
              <a:t>onger display in reports. However, if you do a </a:t>
            </a:r>
          </a:p>
          <a:p>
            <a:r>
              <a:rPr lang="en-US" sz="1600" dirty="0" smtClean="0"/>
              <a:t>Partial Disposition/Death, even if it brings the </a:t>
            </a:r>
          </a:p>
          <a:p>
            <a:r>
              <a:rPr lang="en-US" sz="1600" dirty="0" smtClean="0"/>
              <a:t>count down to 0.0.0, the group will continue to </a:t>
            </a:r>
          </a:p>
          <a:p>
            <a:r>
              <a:rPr lang="en-US" sz="1600" dirty="0" smtClean="0"/>
              <a:t>display on your reports. If you do not wish to </a:t>
            </a:r>
          </a:p>
          <a:p>
            <a:r>
              <a:rPr lang="en-US" sz="1600" dirty="0" smtClean="0"/>
              <a:t>see it there you should mark it as Closed Out. </a:t>
            </a:r>
          </a:p>
          <a:p>
            <a:r>
              <a:rPr lang="en-US" sz="1600" dirty="0" smtClean="0"/>
              <a:t>This </a:t>
            </a:r>
            <a:r>
              <a:rPr lang="en-US" sz="1600" dirty="0" smtClean="0"/>
              <a:t>is </a:t>
            </a:r>
            <a:r>
              <a:rPr lang="en-US" sz="1600" dirty="0" smtClean="0"/>
              <a:t>especially </a:t>
            </a:r>
            <a:r>
              <a:rPr lang="en-US" sz="1600" dirty="0" smtClean="0"/>
              <a:t>useful </a:t>
            </a:r>
            <a:r>
              <a:rPr lang="en-US" sz="1600" dirty="0"/>
              <a:t>for historical groups </a:t>
            </a:r>
            <a:r>
              <a:rPr lang="en-US" sz="1600" dirty="0" smtClean="0"/>
              <a:t>that </a:t>
            </a:r>
          </a:p>
          <a:p>
            <a:r>
              <a:rPr lang="en-US" sz="1600" dirty="0" smtClean="0"/>
              <a:t>remain on your records. </a:t>
            </a:r>
            <a:r>
              <a:rPr lang="en-US" sz="1600" dirty="0"/>
              <a:t>The census of the group </a:t>
            </a:r>
            <a:endParaRPr lang="en-US" sz="1600" dirty="0" smtClean="0"/>
          </a:p>
          <a:p>
            <a:r>
              <a:rPr lang="en-US" sz="1600" dirty="0" smtClean="0"/>
              <a:t>does not </a:t>
            </a:r>
            <a:r>
              <a:rPr lang="en-US" sz="1600" dirty="0"/>
              <a:t>have </a:t>
            </a:r>
            <a:r>
              <a:rPr lang="en-US" sz="1600" dirty="0" smtClean="0"/>
              <a:t>to </a:t>
            </a:r>
            <a:r>
              <a:rPr lang="en-US" sz="1600" dirty="0"/>
              <a:t>be zero to mark it as Closed Out</a:t>
            </a:r>
            <a:r>
              <a:rPr lang="en-US" sz="1600" dirty="0" smtClean="0"/>
              <a:t>. </a:t>
            </a:r>
            <a:endParaRPr lang="en-US" sz="1600" dirty="0"/>
          </a:p>
        </p:txBody>
      </p:sp>
      <p:sp>
        <p:nvSpPr>
          <p:cNvPr id="7" name="Slide Number Placeholder 6"/>
          <p:cNvSpPr>
            <a:spLocks noGrp="1"/>
          </p:cNvSpPr>
          <p:nvPr>
            <p:ph type="sldNum" sz="quarter" idx="12"/>
          </p:nvPr>
        </p:nvSpPr>
        <p:spPr/>
        <p:txBody>
          <a:bodyPr/>
          <a:lstStyle/>
          <a:p>
            <a:fld id="{D1A12E6A-C85A-496C-95D0-8B82A2649983}" type="slidenum">
              <a:rPr lang="en-US" smtClean="0"/>
              <a:t>11</a:t>
            </a:fld>
            <a:endParaRPr lang="en-US"/>
          </a:p>
        </p:txBody>
      </p:sp>
    </p:spTree>
    <p:extLst>
      <p:ext uri="{BB962C8B-B14F-4D97-AF65-F5344CB8AC3E}">
        <p14:creationId xmlns:p14="http://schemas.microsoft.com/office/powerpoint/2010/main" val="157958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Groups </a:t>
            </a:r>
            <a:r>
              <a:rPr lang="en-US" dirty="0"/>
              <a:t>– Group Explorer</a:t>
            </a:r>
            <a:r>
              <a:rPr lang="en-US" sz="3600" dirty="0"/>
              <a:t/>
            </a:r>
            <a:br>
              <a:rPr lang="en-US" sz="3600" dirty="0"/>
            </a:br>
            <a:endParaRPr lang="en-GB" dirty="0"/>
          </a:p>
        </p:txBody>
      </p:sp>
      <p:pic>
        <p:nvPicPr>
          <p:cNvPr id="4" name="Picture 2"/>
          <p:cNvPicPr>
            <a:picLocks noChangeAspect="1" noChangeArrowheads="1"/>
          </p:cNvPicPr>
          <p:nvPr/>
        </p:nvPicPr>
        <p:blipFill>
          <a:blip r:embed="rId3"/>
          <a:srcRect/>
          <a:stretch>
            <a:fillRect/>
          </a:stretch>
        </p:blipFill>
        <p:spPr bwMode="auto">
          <a:xfrm>
            <a:off x="327547" y="1259919"/>
            <a:ext cx="5380280" cy="4669538"/>
          </a:xfrm>
          <a:prstGeom prst="rect">
            <a:avLst/>
          </a:prstGeom>
          <a:noFill/>
          <a:ln w="9525">
            <a:noFill/>
            <a:miter lim="800000"/>
            <a:headEnd/>
            <a:tailEnd/>
          </a:ln>
        </p:spPr>
      </p:pic>
      <p:sp>
        <p:nvSpPr>
          <p:cNvPr id="3" name="TextBox 2"/>
          <p:cNvSpPr txBox="1"/>
          <p:nvPr/>
        </p:nvSpPr>
        <p:spPr>
          <a:xfrm>
            <a:off x="5195012" y="1471029"/>
            <a:ext cx="3621441" cy="4247317"/>
          </a:xfrm>
          <a:prstGeom prst="rect">
            <a:avLst/>
          </a:prstGeom>
          <a:solidFill>
            <a:schemeClr val="accent1">
              <a:lumMod val="40000"/>
              <a:lumOff val="60000"/>
            </a:schemeClr>
          </a:solidFill>
          <a:ln>
            <a:solidFill>
              <a:schemeClr val="tx1"/>
            </a:solidFill>
          </a:ln>
        </p:spPr>
        <p:txBody>
          <a:bodyPr wrap="none" rtlCol="0">
            <a:spAutoFit/>
          </a:bodyPr>
          <a:lstStyle/>
          <a:p>
            <a:r>
              <a:rPr lang="en-US" dirty="0" smtClean="0"/>
              <a:t>A </a:t>
            </a:r>
            <a:r>
              <a:rPr lang="en-US" dirty="0"/>
              <a:t>feature that allows you a quick </a:t>
            </a:r>
            <a:endParaRPr lang="en-US" dirty="0" smtClean="0"/>
          </a:p>
          <a:p>
            <a:r>
              <a:rPr lang="en-US" dirty="0"/>
              <a:t>v</a:t>
            </a:r>
            <a:r>
              <a:rPr lang="en-US" dirty="0" smtClean="0"/>
              <a:t>isual of </a:t>
            </a:r>
            <a:r>
              <a:rPr lang="en-US" dirty="0"/>
              <a:t>what has been </a:t>
            </a:r>
            <a:r>
              <a:rPr lang="en-US" dirty="0" smtClean="0"/>
              <a:t>happening </a:t>
            </a:r>
          </a:p>
          <a:p>
            <a:r>
              <a:rPr lang="en-US" dirty="0" smtClean="0"/>
              <a:t>in </a:t>
            </a:r>
            <a:r>
              <a:rPr lang="en-US" dirty="0"/>
              <a:t>your groups is Group Explorer. </a:t>
            </a:r>
            <a:endParaRPr lang="en-US" dirty="0" smtClean="0"/>
          </a:p>
          <a:p>
            <a:r>
              <a:rPr lang="en-US" dirty="0" smtClean="0"/>
              <a:t>It </a:t>
            </a:r>
            <a:r>
              <a:rPr lang="en-US" dirty="0"/>
              <a:t>is a </a:t>
            </a:r>
            <a:r>
              <a:rPr lang="en-US" dirty="0" smtClean="0"/>
              <a:t>graphic </a:t>
            </a:r>
            <a:r>
              <a:rPr lang="en-US" dirty="0"/>
              <a:t>of your censuses and </a:t>
            </a:r>
            <a:endParaRPr lang="en-US" dirty="0" smtClean="0"/>
          </a:p>
          <a:p>
            <a:r>
              <a:rPr lang="en-US" dirty="0"/>
              <a:t>s</a:t>
            </a:r>
            <a:r>
              <a:rPr lang="en-US" dirty="0" smtClean="0"/>
              <a:t>plits </a:t>
            </a:r>
            <a:r>
              <a:rPr lang="en-US" dirty="0"/>
              <a:t>and </a:t>
            </a:r>
            <a:r>
              <a:rPr lang="en-US" dirty="0" smtClean="0"/>
              <a:t>merges </a:t>
            </a:r>
            <a:r>
              <a:rPr lang="en-US" dirty="0"/>
              <a:t>of your groups.  </a:t>
            </a:r>
            <a:endParaRPr lang="en-US" dirty="0" smtClean="0"/>
          </a:p>
          <a:p>
            <a:r>
              <a:rPr lang="en-US" dirty="0" smtClean="0"/>
              <a:t>Group </a:t>
            </a:r>
            <a:r>
              <a:rPr lang="en-US" dirty="0"/>
              <a:t>Explorer is found under the </a:t>
            </a:r>
            <a:endParaRPr lang="en-US" dirty="0" smtClean="0"/>
          </a:p>
          <a:p>
            <a:r>
              <a:rPr lang="en-US" dirty="0" smtClean="0"/>
              <a:t>Tools </a:t>
            </a:r>
            <a:r>
              <a:rPr lang="en-US" dirty="0"/>
              <a:t>in the Start menu</a:t>
            </a:r>
            <a:r>
              <a:rPr lang="en-US" dirty="0" smtClean="0"/>
              <a:t>. Additions </a:t>
            </a:r>
          </a:p>
          <a:p>
            <a:r>
              <a:rPr lang="en-US" dirty="0" smtClean="0"/>
              <a:t>to </a:t>
            </a:r>
            <a:r>
              <a:rPr lang="en-US" dirty="0"/>
              <a:t>the group are shown on the left. </a:t>
            </a:r>
            <a:endParaRPr lang="en-US" dirty="0" smtClean="0"/>
          </a:p>
          <a:p>
            <a:r>
              <a:rPr lang="en-US" dirty="0" smtClean="0"/>
              <a:t>Removals </a:t>
            </a:r>
            <a:r>
              <a:rPr lang="en-US" dirty="0"/>
              <a:t>from the group are </a:t>
            </a:r>
            <a:endParaRPr lang="en-US" dirty="0" smtClean="0"/>
          </a:p>
          <a:p>
            <a:r>
              <a:rPr lang="en-US" dirty="0" smtClean="0"/>
              <a:t>shown </a:t>
            </a:r>
            <a:r>
              <a:rPr lang="en-US" dirty="0"/>
              <a:t>on the right. </a:t>
            </a:r>
            <a:r>
              <a:rPr lang="en-US" dirty="0" smtClean="0"/>
              <a:t>The </a:t>
            </a:r>
            <a:r>
              <a:rPr lang="en-US" dirty="0"/>
              <a:t>merges and </a:t>
            </a:r>
            <a:endParaRPr lang="en-US" dirty="0" smtClean="0"/>
          </a:p>
          <a:p>
            <a:r>
              <a:rPr lang="en-US" dirty="0" smtClean="0"/>
              <a:t>splits </a:t>
            </a:r>
            <a:r>
              <a:rPr lang="en-US" dirty="0"/>
              <a:t>are hyperlinked so you can go </a:t>
            </a:r>
            <a:endParaRPr lang="en-US" dirty="0" smtClean="0"/>
          </a:p>
          <a:p>
            <a:r>
              <a:rPr lang="en-US" dirty="0" smtClean="0"/>
              <a:t>directly </a:t>
            </a:r>
            <a:r>
              <a:rPr lang="en-US" dirty="0"/>
              <a:t>into the records involved. </a:t>
            </a:r>
          </a:p>
          <a:p>
            <a:r>
              <a:rPr lang="en-US" dirty="0" smtClean="0"/>
              <a:t>The </a:t>
            </a:r>
            <a:r>
              <a:rPr lang="en-US" dirty="0"/>
              <a:t>final census is also a hyperlink </a:t>
            </a:r>
            <a:endParaRPr lang="en-US" dirty="0" smtClean="0"/>
          </a:p>
          <a:p>
            <a:r>
              <a:rPr lang="en-US" dirty="0" smtClean="0"/>
              <a:t>so </a:t>
            </a:r>
            <a:r>
              <a:rPr lang="en-US" dirty="0"/>
              <a:t>you can go </a:t>
            </a:r>
            <a:r>
              <a:rPr lang="en-US" dirty="0" smtClean="0"/>
              <a:t>into </a:t>
            </a:r>
            <a:r>
              <a:rPr lang="en-US" dirty="0"/>
              <a:t>the record for </a:t>
            </a:r>
            <a:endParaRPr lang="en-US" dirty="0" smtClean="0"/>
          </a:p>
          <a:p>
            <a:r>
              <a:rPr lang="en-US" dirty="0" smtClean="0"/>
              <a:t>the </a:t>
            </a:r>
            <a:r>
              <a:rPr lang="en-US" dirty="0"/>
              <a:t>group in focus</a:t>
            </a:r>
            <a:r>
              <a:rPr lang="en-US" dirty="0" smtClean="0"/>
              <a:t>.</a:t>
            </a:r>
            <a:endParaRPr lang="en-US" dirty="0"/>
          </a:p>
        </p:txBody>
      </p:sp>
      <p:sp>
        <p:nvSpPr>
          <p:cNvPr id="5" name="Slide Number Placeholder 4"/>
          <p:cNvSpPr>
            <a:spLocks noGrp="1"/>
          </p:cNvSpPr>
          <p:nvPr>
            <p:ph type="sldNum" sz="quarter" idx="12"/>
          </p:nvPr>
        </p:nvSpPr>
        <p:spPr/>
        <p:txBody>
          <a:bodyPr/>
          <a:lstStyle/>
          <a:p>
            <a:fld id="{D1A12E6A-C85A-496C-95D0-8B82A2649983}" type="slidenum">
              <a:rPr lang="en-US" smtClean="0"/>
              <a:t>12</a:t>
            </a:fld>
            <a:endParaRPr lang="en-US"/>
          </a:p>
        </p:txBody>
      </p:sp>
    </p:spTree>
    <p:extLst>
      <p:ext uri="{BB962C8B-B14F-4D97-AF65-F5344CB8AC3E}">
        <p14:creationId xmlns:p14="http://schemas.microsoft.com/office/powerpoint/2010/main" val="7088346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ANIMAL MANAGEMENT</a:t>
            </a:r>
            <a:endParaRPr lang="en-US" dirty="0"/>
          </a:p>
        </p:txBody>
      </p:sp>
      <p:pic>
        <p:nvPicPr>
          <p:cNvPr id="4098" name="Picture 2" descr="Image result for marine mamma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156" y="1813518"/>
            <a:ext cx="3421214" cy="228080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100" name="Picture 4" descr="Image result for sea turt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813519"/>
            <a:ext cx="3679918" cy="229995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96286" y="4612943"/>
            <a:ext cx="6948505" cy="646331"/>
          </a:xfrm>
          <a:prstGeom prst="rect">
            <a:avLst/>
          </a:prstGeom>
          <a:solidFill>
            <a:schemeClr val="accent1">
              <a:lumMod val="60000"/>
              <a:lumOff val="40000"/>
            </a:schemeClr>
          </a:solidFill>
          <a:ln>
            <a:solidFill>
              <a:schemeClr val="tx1"/>
            </a:solidFill>
          </a:ln>
        </p:spPr>
        <p:txBody>
          <a:bodyPr wrap="none" rtlCol="0">
            <a:spAutoFit/>
          </a:bodyPr>
          <a:lstStyle/>
          <a:p>
            <a:r>
              <a:rPr lang="en-US" dirty="0" smtClean="0"/>
              <a:t>ZIMS also has functionality designed to help you manage those animals</a:t>
            </a:r>
          </a:p>
          <a:p>
            <a:r>
              <a:rPr lang="en-US" dirty="0"/>
              <a:t>t</a:t>
            </a:r>
            <a:r>
              <a:rPr lang="en-US" dirty="0" smtClean="0"/>
              <a:t>hat you can identify as individuals and that each have their own record.</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13</a:t>
            </a:fld>
            <a:endParaRPr lang="en-US"/>
          </a:p>
        </p:txBody>
      </p:sp>
    </p:spTree>
    <p:extLst>
      <p:ext uri="{BB962C8B-B14F-4D97-AF65-F5344CB8AC3E}">
        <p14:creationId xmlns:p14="http://schemas.microsoft.com/office/powerpoint/2010/main" val="3771550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83257" y="1432886"/>
            <a:ext cx="7691754" cy="3725459"/>
          </a:xfrm>
          <a:prstGeom prst="rect">
            <a:avLst/>
          </a:prstGeom>
          <a:ln>
            <a:solidFill>
              <a:schemeClr val="tx1"/>
            </a:solidFill>
          </a:ln>
        </p:spPr>
      </p:pic>
      <p:sp>
        <p:nvSpPr>
          <p:cNvPr id="2" name="Title 1"/>
          <p:cNvSpPr>
            <a:spLocks noGrp="1"/>
          </p:cNvSpPr>
          <p:nvPr>
            <p:ph type="title"/>
          </p:nvPr>
        </p:nvSpPr>
        <p:spPr/>
        <p:txBody>
          <a:bodyPr/>
          <a:lstStyle/>
          <a:p>
            <a:r>
              <a:rPr lang="en-US" dirty="0" smtClean="0"/>
              <a:t>Animals – Feed Log</a:t>
            </a:r>
            <a:endParaRPr lang="en-US" dirty="0"/>
          </a:p>
        </p:txBody>
      </p:sp>
      <p:pic>
        <p:nvPicPr>
          <p:cNvPr id="3" name="Picture 4" descr="Adaa - fangs on claw-cropped.jpg"/>
          <p:cNvPicPr>
            <a:picLocks noChangeAspect="1"/>
          </p:cNvPicPr>
          <p:nvPr/>
        </p:nvPicPr>
        <p:blipFill>
          <a:blip r:embed="rId3"/>
          <a:stretch>
            <a:fillRect/>
          </a:stretch>
        </p:blipFill>
        <p:spPr>
          <a:xfrm>
            <a:off x="4803806" y="3022953"/>
            <a:ext cx="3971075" cy="2541232"/>
          </a:xfrm>
          <a:prstGeom prst="rect">
            <a:avLst/>
          </a:prstGeom>
          <a:effectLst>
            <a:softEdge rad="127000"/>
          </a:effectLst>
        </p:spPr>
      </p:pic>
      <p:sp>
        <p:nvSpPr>
          <p:cNvPr id="5" name="TextBox 4"/>
          <p:cNvSpPr txBox="1"/>
          <p:nvPr/>
        </p:nvSpPr>
        <p:spPr>
          <a:xfrm>
            <a:off x="1023582" y="4748777"/>
            <a:ext cx="3645806" cy="1754326"/>
          </a:xfrm>
          <a:prstGeom prst="rect">
            <a:avLst/>
          </a:prstGeom>
          <a:solidFill>
            <a:schemeClr val="accent1">
              <a:lumMod val="60000"/>
              <a:lumOff val="40000"/>
            </a:schemeClr>
          </a:solidFill>
          <a:ln>
            <a:solidFill>
              <a:schemeClr val="tx1"/>
            </a:solidFill>
          </a:ln>
        </p:spPr>
        <p:txBody>
          <a:bodyPr wrap="none" rtlCol="0">
            <a:spAutoFit/>
          </a:bodyPr>
          <a:lstStyle/>
          <a:p>
            <a:r>
              <a:rPr lang="en-US" dirty="0" smtClean="0"/>
              <a:t>The animal Feed Log is a grid where</a:t>
            </a:r>
          </a:p>
          <a:p>
            <a:r>
              <a:rPr lang="en-US" dirty="0"/>
              <a:t>m</a:t>
            </a:r>
            <a:r>
              <a:rPr lang="en-US" dirty="0" smtClean="0"/>
              <a:t>ultiple food items can be recorded.</a:t>
            </a:r>
          </a:p>
          <a:p>
            <a:r>
              <a:rPr lang="en-US" dirty="0" smtClean="0"/>
              <a:t>If the Units of Measure are the same</a:t>
            </a:r>
          </a:p>
          <a:p>
            <a:r>
              <a:rPr lang="en-US" dirty="0" smtClean="0"/>
              <a:t>ZIMS can calculate the Total Offered </a:t>
            </a:r>
          </a:p>
          <a:p>
            <a:r>
              <a:rPr lang="en-US" dirty="0"/>
              <a:t>a</a:t>
            </a:r>
            <a:r>
              <a:rPr lang="en-US" dirty="0" smtClean="0"/>
              <a:t>nd the Total </a:t>
            </a:r>
            <a:r>
              <a:rPr lang="en-US" dirty="0" smtClean="0"/>
              <a:t>Consumed and the</a:t>
            </a:r>
          </a:p>
          <a:p>
            <a:r>
              <a:rPr lang="en-US" dirty="0" smtClean="0"/>
              <a:t>Energy Content</a:t>
            </a:r>
            <a:r>
              <a:rPr lang="en-US" dirty="0" smtClean="0"/>
              <a:t>.</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14</a:t>
            </a:fld>
            <a:endParaRPr lang="en-US"/>
          </a:p>
        </p:txBody>
      </p:sp>
    </p:spTree>
    <p:extLst>
      <p:ext uri="{BB962C8B-B14F-4D97-AF65-F5344CB8AC3E}">
        <p14:creationId xmlns:p14="http://schemas.microsoft.com/office/powerpoint/2010/main" val="3154366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smtClean="0"/>
              <a:t>Animals - Measurements</a:t>
            </a:r>
            <a:endParaRPr lang="en-US" dirty="0"/>
          </a:p>
        </p:txBody>
      </p:sp>
      <p:pic>
        <p:nvPicPr>
          <p:cNvPr id="5122" name="Picture 2" descr="Image result for weighing pengu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6333" y="1487606"/>
            <a:ext cx="3199017" cy="422270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075369" y="1104475"/>
            <a:ext cx="3998452" cy="2139640"/>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428118" y="3401704"/>
            <a:ext cx="4471429" cy="2566667"/>
          </a:xfrm>
          <a:prstGeom prst="rect">
            <a:avLst/>
          </a:prstGeom>
          <a:ln>
            <a:solidFill>
              <a:schemeClr val="tx1"/>
            </a:solidFill>
          </a:ln>
        </p:spPr>
      </p:pic>
      <p:sp>
        <p:nvSpPr>
          <p:cNvPr id="5" name="TextBox 4"/>
          <p:cNvSpPr txBox="1"/>
          <p:nvPr/>
        </p:nvSpPr>
        <p:spPr>
          <a:xfrm>
            <a:off x="2019868" y="4685037"/>
            <a:ext cx="3495765" cy="1754326"/>
          </a:xfrm>
          <a:prstGeom prst="rect">
            <a:avLst/>
          </a:prstGeom>
          <a:solidFill>
            <a:schemeClr val="accent1">
              <a:lumMod val="60000"/>
              <a:lumOff val="40000"/>
            </a:schemeClr>
          </a:solidFill>
          <a:ln>
            <a:solidFill>
              <a:schemeClr val="tx1"/>
            </a:solidFill>
          </a:ln>
        </p:spPr>
        <p:txBody>
          <a:bodyPr wrap="none" rtlCol="0">
            <a:spAutoFit/>
          </a:bodyPr>
          <a:lstStyle/>
          <a:p>
            <a:r>
              <a:rPr lang="en-US" dirty="0" smtClean="0"/>
              <a:t>ZIMS can track your animal weights</a:t>
            </a:r>
          </a:p>
          <a:p>
            <a:r>
              <a:rPr lang="en-US" dirty="0"/>
              <a:t>a</a:t>
            </a:r>
            <a:r>
              <a:rPr lang="en-US" dirty="0" smtClean="0"/>
              <a:t>nd lengths. Both of these can be</a:t>
            </a:r>
          </a:p>
          <a:p>
            <a:r>
              <a:rPr lang="en-US" dirty="0"/>
              <a:t>v</a:t>
            </a:r>
            <a:r>
              <a:rPr lang="en-US" dirty="0" smtClean="0"/>
              <a:t>iewed as a graph for a quick way</a:t>
            </a:r>
          </a:p>
          <a:p>
            <a:r>
              <a:rPr lang="en-US" dirty="0"/>
              <a:t>t</a:t>
            </a:r>
            <a:r>
              <a:rPr lang="en-US" dirty="0" smtClean="0"/>
              <a:t>o see if the animal is growing</a:t>
            </a:r>
          </a:p>
          <a:p>
            <a:r>
              <a:rPr lang="en-US" dirty="0"/>
              <a:t>p</a:t>
            </a:r>
            <a:r>
              <a:rPr lang="en-US" dirty="0" smtClean="0"/>
              <a:t>roperly or maintaining its</a:t>
            </a:r>
          </a:p>
          <a:p>
            <a:r>
              <a:rPr lang="en-US" dirty="0"/>
              <a:t>d</a:t>
            </a:r>
            <a:r>
              <a:rPr lang="en-US" dirty="0" smtClean="0"/>
              <a:t>esired weight or girth.</a:t>
            </a:r>
            <a:endParaRPr lang="en-US" dirty="0"/>
          </a:p>
        </p:txBody>
      </p:sp>
      <p:sp>
        <p:nvSpPr>
          <p:cNvPr id="6" name="Slide Number Placeholder 5"/>
          <p:cNvSpPr>
            <a:spLocks noGrp="1"/>
          </p:cNvSpPr>
          <p:nvPr>
            <p:ph type="sldNum" sz="quarter" idx="12"/>
          </p:nvPr>
        </p:nvSpPr>
        <p:spPr/>
        <p:txBody>
          <a:bodyPr/>
          <a:lstStyle/>
          <a:p>
            <a:fld id="{D1A12E6A-C85A-496C-95D0-8B82A2649983}" type="slidenum">
              <a:rPr lang="en-US" smtClean="0"/>
              <a:t>15</a:t>
            </a:fld>
            <a:endParaRPr lang="en-US"/>
          </a:p>
        </p:txBody>
      </p:sp>
    </p:spTree>
    <p:extLst>
      <p:ext uri="{BB962C8B-B14F-4D97-AF65-F5344CB8AC3E}">
        <p14:creationId xmlns:p14="http://schemas.microsoft.com/office/powerpoint/2010/main" val="10308002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latin typeface="+mn-lt"/>
              </a:rPr>
              <a:t>Animals – Training &amp; Enrichment</a:t>
            </a:r>
            <a:endParaRPr lang="en-GB" dirty="0">
              <a:latin typeface="+mn-lt"/>
            </a:endParaRPr>
          </a:p>
        </p:txBody>
      </p:sp>
      <p:pic>
        <p:nvPicPr>
          <p:cNvPr id="4" name="Picture 2" descr="baabs eye drops.JPG"/>
          <p:cNvPicPr>
            <a:picLocks noChangeAspect="1"/>
          </p:cNvPicPr>
          <p:nvPr/>
        </p:nvPicPr>
        <p:blipFill>
          <a:blip r:embed="rId3"/>
          <a:stretch>
            <a:fillRect/>
          </a:stretch>
        </p:blipFill>
        <p:spPr>
          <a:xfrm>
            <a:off x="534572" y="1387792"/>
            <a:ext cx="3759222" cy="2819417"/>
          </a:xfrm>
          <a:prstGeom prst="rect">
            <a:avLst/>
          </a:prstGeom>
          <a:effectLst>
            <a:softEdge rad="127000"/>
          </a:effectLst>
        </p:spPr>
      </p:pic>
      <p:pic>
        <p:nvPicPr>
          <p:cNvPr id="5" name="Picture 1" descr="Spotted-Eagle_Ray_Aetobatus_narinari_Ultrasound_24Sept09_4.JPG"/>
          <p:cNvPicPr>
            <a:picLocks noChangeArrowheads="1"/>
          </p:cNvPicPr>
          <p:nvPr/>
        </p:nvPicPr>
        <p:blipFill>
          <a:blip r:embed="rId4"/>
          <a:srcRect l="4297" t="4331" r="15141" b="6472"/>
          <a:stretch>
            <a:fillRect/>
          </a:stretch>
        </p:blipFill>
        <p:spPr bwMode="auto">
          <a:xfrm>
            <a:off x="4505638" y="1387793"/>
            <a:ext cx="4009712" cy="2819417"/>
          </a:xfrm>
          <a:prstGeom prst="rect">
            <a:avLst/>
          </a:prstGeom>
          <a:noFill/>
          <a:ln w="9525">
            <a:noFill/>
            <a:miter lim="800000"/>
            <a:headEnd/>
            <a:tailEnd/>
          </a:ln>
          <a:effectLst>
            <a:softEdge rad="127000"/>
          </a:effectLst>
        </p:spPr>
      </p:pic>
      <p:sp>
        <p:nvSpPr>
          <p:cNvPr id="8" name="TextBox 7"/>
          <p:cNvSpPr txBox="1"/>
          <p:nvPr/>
        </p:nvSpPr>
        <p:spPr>
          <a:xfrm>
            <a:off x="597560" y="4430693"/>
            <a:ext cx="8037585" cy="1200329"/>
          </a:xfrm>
          <a:prstGeom prst="rect">
            <a:avLst/>
          </a:prstGeom>
          <a:solidFill>
            <a:schemeClr val="accent1">
              <a:lumMod val="60000"/>
              <a:lumOff val="40000"/>
            </a:schemeClr>
          </a:solidFill>
          <a:ln>
            <a:solidFill>
              <a:schemeClr val="tx1"/>
            </a:solidFill>
          </a:ln>
        </p:spPr>
        <p:txBody>
          <a:bodyPr wrap="none" rtlCol="0">
            <a:spAutoFit/>
          </a:bodyPr>
          <a:lstStyle/>
          <a:p>
            <a:r>
              <a:rPr lang="en-US" dirty="0" smtClean="0"/>
              <a:t>Training is beneficial to all animals, </a:t>
            </a:r>
            <a:r>
              <a:rPr lang="en-US" dirty="0"/>
              <a:t>making their husbandry and medical care easier </a:t>
            </a:r>
            <a:endParaRPr lang="en-US" dirty="0" smtClean="0"/>
          </a:p>
          <a:p>
            <a:r>
              <a:rPr lang="en-US" dirty="0" smtClean="0"/>
              <a:t>on </a:t>
            </a:r>
            <a:r>
              <a:rPr lang="en-US" dirty="0"/>
              <a:t>keeper staff and veterinarians. </a:t>
            </a:r>
            <a:r>
              <a:rPr lang="en-US" dirty="0" smtClean="0"/>
              <a:t>And Enrichment will improve the health and</a:t>
            </a:r>
          </a:p>
          <a:p>
            <a:r>
              <a:rPr lang="en-US" dirty="0"/>
              <a:t>w</a:t>
            </a:r>
            <a:r>
              <a:rPr lang="en-US" dirty="0" smtClean="0"/>
              <a:t>ell being of almost all species. ZIMS has a Training and an Enrichment module to</a:t>
            </a:r>
          </a:p>
          <a:p>
            <a:r>
              <a:rPr lang="en-US" dirty="0"/>
              <a:t>c</a:t>
            </a:r>
            <a:r>
              <a:rPr lang="en-US" dirty="0" smtClean="0"/>
              <a:t>apture this information.</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16</a:t>
            </a:fld>
            <a:endParaRPr lang="en-US"/>
          </a:p>
        </p:txBody>
      </p:sp>
    </p:spTree>
    <p:extLst>
      <p:ext uri="{BB962C8B-B14F-4D97-AF65-F5344CB8AC3E}">
        <p14:creationId xmlns:p14="http://schemas.microsoft.com/office/powerpoint/2010/main" val="1598499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Animals – Training &amp; Enrichment</a:t>
            </a:r>
            <a:endParaRPr lang="en-US" dirty="0">
              <a:latin typeface="+mn-lt"/>
            </a:endParaRPr>
          </a:p>
        </p:txBody>
      </p:sp>
      <p:pic>
        <p:nvPicPr>
          <p:cNvPr id="6150" name="Picture 6" descr="Image result for enriching animals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0376" y="1433015"/>
            <a:ext cx="2263130" cy="234521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154" name="Picture 10"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376" y="3912881"/>
            <a:ext cx="3876746" cy="263804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05913" y="1513268"/>
            <a:ext cx="5687711" cy="1754326"/>
          </a:xfrm>
          <a:prstGeom prst="rect">
            <a:avLst/>
          </a:prstGeom>
          <a:solidFill>
            <a:schemeClr val="accent1">
              <a:lumMod val="60000"/>
              <a:lumOff val="40000"/>
            </a:schemeClr>
          </a:solidFill>
          <a:ln>
            <a:solidFill>
              <a:schemeClr val="tx1"/>
            </a:solidFill>
          </a:ln>
        </p:spPr>
        <p:txBody>
          <a:bodyPr wrap="none" rtlCol="0">
            <a:spAutoFit/>
          </a:bodyPr>
          <a:lstStyle/>
          <a:p>
            <a:r>
              <a:rPr lang="en-US" dirty="0" smtClean="0"/>
              <a:t>The process is similar for recording these topics. You</a:t>
            </a:r>
          </a:p>
          <a:p>
            <a:r>
              <a:rPr lang="en-US" dirty="0"/>
              <a:t>f</a:t>
            </a:r>
            <a:r>
              <a:rPr lang="en-US" dirty="0" smtClean="0"/>
              <a:t>irst record the behavior you want to train or the</a:t>
            </a:r>
          </a:p>
          <a:p>
            <a:r>
              <a:rPr lang="en-US" dirty="0"/>
              <a:t>e</a:t>
            </a:r>
            <a:r>
              <a:rPr lang="en-US" dirty="0" smtClean="0"/>
              <a:t>nrichment item you will be using. This creates local lists</a:t>
            </a:r>
          </a:p>
          <a:p>
            <a:r>
              <a:rPr lang="en-US" dirty="0"/>
              <a:t>y</a:t>
            </a:r>
            <a:r>
              <a:rPr lang="en-US" dirty="0" smtClean="0"/>
              <a:t>ou can select from. You then assign a behavior or an</a:t>
            </a:r>
          </a:p>
          <a:p>
            <a:r>
              <a:rPr lang="en-US" dirty="0"/>
              <a:t>i</a:t>
            </a:r>
            <a:r>
              <a:rPr lang="en-US" dirty="0" smtClean="0"/>
              <a:t>tem to the animal. You then record training or enrichment</a:t>
            </a:r>
          </a:p>
          <a:p>
            <a:r>
              <a:rPr lang="en-US" dirty="0"/>
              <a:t>s</a:t>
            </a:r>
            <a:r>
              <a:rPr lang="en-US" dirty="0" smtClean="0"/>
              <a:t>essions for that behavior or using that item.</a:t>
            </a:r>
            <a:endParaRPr lang="en-US" dirty="0"/>
          </a:p>
        </p:txBody>
      </p:sp>
      <p:pic>
        <p:nvPicPr>
          <p:cNvPr id="6156" name="Picture 12" descr="Image result for enriching animals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633"/>
          <a:stretch/>
        </p:blipFill>
        <p:spPr bwMode="auto">
          <a:xfrm>
            <a:off x="4572000" y="3521122"/>
            <a:ext cx="3521122" cy="209595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1A12E6A-C85A-496C-95D0-8B82A2649983}" type="slidenum">
              <a:rPr lang="en-US" smtClean="0"/>
              <a:t>17</a:t>
            </a:fld>
            <a:endParaRPr lang="en-US"/>
          </a:p>
        </p:txBody>
      </p:sp>
    </p:spTree>
    <p:extLst>
      <p:ext uri="{BB962C8B-B14F-4D97-AF65-F5344CB8AC3E}">
        <p14:creationId xmlns:p14="http://schemas.microsoft.com/office/powerpoint/2010/main" val="27329400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ENCLOSURE MANAGEMENT</a:t>
            </a:r>
            <a:endParaRPr lang="en-US" dirty="0"/>
          </a:p>
        </p:txBody>
      </p:sp>
      <p:pic>
        <p:nvPicPr>
          <p:cNvPr id="1026" name="Picture 2" descr="Image result for aquarium imag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4053" y="1552481"/>
            <a:ext cx="6057073" cy="424781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6398" y="2552131"/>
            <a:ext cx="2437655" cy="1477328"/>
          </a:xfrm>
          <a:prstGeom prst="rect">
            <a:avLst/>
          </a:prstGeom>
          <a:solidFill>
            <a:schemeClr val="accent1">
              <a:lumMod val="60000"/>
              <a:lumOff val="40000"/>
            </a:schemeClr>
          </a:solidFill>
          <a:ln>
            <a:solidFill>
              <a:schemeClr val="tx1"/>
            </a:solidFill>
          </a:ln>
        </p:spPr>
        <p:txBody>
          <a:bodyPr wrap="none" rtlCol="0">
            <a:spAutoFit/>
          </a:bodyPr>
          <a:lstStyle/>
          <a:p>
            <a:r>
              <a:rPr lang="en-US" dirty="0" smtClean="0"/>
              <a:t>In addition to animal</a:t>
            </a:r>
          </a:p>
          <a:p>
            <a:r>
              <a:rPr lang="en-US" dirty="0" smtClean="0"/>
              <a:t>management, ZIMS also</a:t>
            </a:r>
          </a:p>
          <a:p>
            <a:r>
              <a:rPr lang="en-US" dirty="0" smtClean="0"/>
              <a:t>helps you manage your</a:t>
            </a:r>
          </a:p>
          <a:p>
            <a:r>
              <a:rPr lang="en-US" dirty="0" smtClean="0"/>
              <a:t>enclosures, tanks and</a:t>
            </a:r>
          </a:p>
          <a:p>
            <a:r>
              <a:rPr lang="en-US" dirty="0" smtClean="0"/>
              <a:t>life support systems.</a:t>
            </a:r>
          </a:p>
        </p:txBody>
      </p:sp>
      <p:sp>
        <p:nvSpPr>
          <p:cNvPr id="4" name="Slide Number Placeholder 3"/>
          <p:cNvSpPr>
            <a:spLocks noGrp="1"/>
          </p:cNvSpPr>
          <p:nvPr>
            <p:ph type="sldNum" sz="quarter" idx="12"/>
          </p:nvPr>
        </p:nvSpPr>
        <p:spPr/>
        <p:txBody>
          <a:bodyPr/>
          <a:lstStyle/>
          <a:p>
            <a:fld id="{D1A12E6A-C85A-496C-95D0-8B82A2649983}" type="slidenum">
              <a:rPr lang="en-US" smtClean="0"/>
              <a:t>18</a:t>
            </a:fld>
            <a:endParaRPr lang="en-US"/>
          </a:p>
        </p:txBody>
      </p:sp>
    </p:spTree>
    <p:extLst>
      <p:ext uri="{BB962C8B-B14F-4D97-AF65-F5344CB8AC3E}">
        <p14:creationId xmlns:p14="http://schemas.microsoft.com/office/powerpoint/2010/main" val="3953608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Enclosure </a:t>
            </a:r>
            <a:r>
              <a:rPr lang="en-US" dirty="0" smtClean="0"/>
              <a:t>- Treatment</a:t>
            </a:r>
            <a:endParaRPr lang="en-GB" dirty="0"/>
          </a:p>
        </p:txBody>
      </p:sp>
      <p:sp>
        <p:nvSpPr>
          <p:cNvPr id="7" name="Slide Number Placeholder 6"/>
          <p:cNvSpPr>
            <a:spLocks noGrp="1"/>
          </p:cNvSpPr>
          <p:nvPr>
            <p:ph type="sldNum" sz="quarter" idx="12"/>
          </p:nvPr>
        </p:nvSpPr>
        <p:spPr/>
        <p:txBody>
          <a:bodyPr/>
          <a:lstStyle/>
          <a:p>
            <a:fld id="{D1A12E6A-C85A-496C-95D0-8B82A2649983}" type="slidenum">
              <a:rPr lang="en-US" smtClean="0"/>
              <a:t>19</a:t>
            </a:fld>
            <a:endParaRPr lang="en-US"/>
          </a:p>
        </p:txBody>
      </p:sp>
      <p:pic>
        <p:nvPicPr>
          <p:cNvPr id="4" name="Picture 4"/>
          <p:cNvPicPr>
            <a:picLocks noChangeAspect="1"/>
          </p:cNvPicPr>
          <p:nvPr/>
        </p:nvPicPr>
        <p:blipFill>
          <a:blip r:embed="rId2"/>
          <a:stretch>
            <a:fillRect/>
          </a:stretch>
        </p:blipFill>
        <p:spPr>
          <a:xfrm>
            <a:off x="426522" y="1626868"/>
            <a:ext cx="8459782" cy="2362200"/>
          </a:xfrm>
          <a:prstGeom prst="rect">
            <a:avLst/>
          </a:prstGeom>
          <a:ln>
            <a:solidFill>
              <a:schemeClr val="tx1"/>
            </a:solidFill>
          </a:ln>
        </p:spPr>
      </p:pic>
      <p:sp>
        <p:nvSpPr>
          <p:cNvPr id="6" name="TextBox 7"/>
          <p:cNvSpPr txBox="1"/>
          <p:nvPr/>
        </p:nvSpPr>
        <p:spPr>
          <a:xfrm>
            <a:off x="962231" y="4373647"/>
            <a:ext cx="4029303" cy="1754326"/>
          </a:xfrm>
          <a:prstGeom prst="rect">
            <a:avLst/>
          </a:prstGeom>
          <a:solidFill>
            <a:schemeClr val="accent1">
              <a:lumMod val="40000"/>
              <a:lumOff val="60000"/>
            </a:schemeClr>
          </a:solidFill>
          <a:ln>
            <a:solidFill>
              <a:schemeClr val="tx1"/>
            </a:solidFill>
          </a:ln>
        </p:spPr>
        <p:txBody>
          <a:bodyPr wrap="square" rtlCol="0">
            <a:spAutoFit/>
          </a:bodyPr>
          <a:lstStyle/>
          <a:p>
            <a:r>
              <a:rPr lang="en-US" dirty="0" smtClean="0"/>
              <a:t>You can add a treatment to an Aquatic enclosure. First a Prescription must be created for the Enclosure in the Medical </a:t>
            </a:r>
            <a:r>
              <a:rPr lang="en-US" dirty="0" smtClean="0"/>
              <a:t>module. </a:t>
            </a:r>
            <a:r>
              <a:rPr lang="en-US" dirty="0" smtClean="0"/>
              <a:t>Staff other than Vets can be given the access to create an </a:t>
            </a:r>
          </a:p>
          <a:p>
            <a:r>
              <a:rPr lang="en-US" dirty="0" smtClean="0"/>
              <a:t>Enclosure Treatment</a:t>
            </a:r>
            <a:r>
              <a:rPr lang="en-US" dirty="0" smtClean="0"/>
              <a:t>.</a:t>
            </a:r>
            <a:endParaRPr lang="en-US" dirty="0"/>
          </a:p>
        </p:txBody>
      </p:sp>
    </p:spTree>
    <p:extLst>
      <p:ext uri="{BB962C8B-B14F-4D97-AF65-F5344CB8AC3E}">
        <p14:creationId xmlns:p14="http://schemas.microsoft.com/office/powerpoint/2010/main" val="38965319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ZIMS Updates!</a:t>
            </a:r>
            <a:endParaRPr lang="en-US" dirty="0"/>
          </a:p>
        </p:txBody>
      </p:sp>
      <p:sp>
        <p:nvSpPr>
          <p:cNvPr id="3" name="Content Placeholder 2"/>
          <p:cNvSpPr>
            <a:spLocks noGrp="1"/>
          </p:cNvSpPr>
          <p:nvPr>
            <p:ph idx="1"/>
          </p:nvPr>
        </p:nvSpPr>
        <p:spPr/>
        <p:txBody>
          <a:bodyPr/>
          <a:lstStyle/>
          <a:p>
            <a:r>
              <a:rPr lang="en-US" dirty="0" smtClean="0"/>
              <a:t>This PowerPoint is up-to-date as of:</a:t>
            </a:r>
            <a:r>
              <a:rPr lang="en-US" dirty="0"/>
              <a:t/>
            </a:r>
            <a:br>
              <a:rPr lang="en-US" dirty="0"/>
            </a:br>
            <a:r>
              <a:rPr lang="en-US" b="1" dirty="0" smtClean="0"/>
              <a:t>April 22 2019</a:t>
            </a:r>
            <a:endParaRPr lang="en-US" b="1" dirty="0"/>
          </a:p>
          <a:p>
            <a:r>
              <a:rPr lang="en-US" dirty="0" smtClean="0"/>
              <a:t>ZIMS is developed in an “agile” method</a:t>
            </a:r>
          </a:p>
          <a:p>
            <a:r>
              <a:rPr lang="en-US" dirty="0" smtClean="0"/>
              <a:t>This means that it is updated every two weeks, sometimes with additional releases in between!</a:t>
            </a:r>
          </a:p>
          <a:p>
            <a:r>
              <a:rPr lang="en-US" dirty="0" smtClean="0"/>
              <a:t>Use the link below to see if there have been any updates to this topic since the date above:</a:t>
            </a:r>
          </a:p>
          <a:p>
            <a:pPr marL="0" indent="0">
              <a:buNone/>
            </a:pPr>
            <a:r>
              <a:rPr lang="en-US" dirty="0">
                <a:hlinkClick r:id="rId3"/>
              </a:rPr>
              <a:t>http://training.species360.org/updates</a:t>
            </a:r>
            <a:r>
              <a:rPr lang="en-US" dirty="0" smtClean="0">
                <a:hlinkClick r:id="rId3"/>
              </a:rPr>
              <a:t>/</a:t>
            </a:r>
            <a:r>
              <a:rPr lang="en-US" dirty="0" smtClean="0"/>
              <a:t> </a:t>
            </a:r>
            <a:endParaRPr lang="en-US" dirty="0"/>
          </a:p>
        </p:txBody>
      </p:sp>
      <p:sp>
        <p:nvSpPr>
          <p:cNvPr id="4" name="Slide Number Placeholder 3"/>
          <p:cNvSpPr>
            <a:spLocks noGrp="1"/>
          </p:cNvSpPr>
          <p:nvPr>
            <p:ph type="sldNum" sz="quarter" idx="12"/>
          </p:nvPr>
        </p:nvSpPr>
        <p:spPr/>
        <p:txBody>
          <a:bodyPr/>
          <a:lstStyle/>
          <a:p>
            <a:fld id="{F653D845-87D6-4E2D-87A9-740235A144E6}" type="slidenum">
              <a:rPr lang="en-US" smtClean="0"/>
              <a:pPr/>
              <a:t>2</a:t>
            </a:fld>
            <a:endParaRPr lang="en-US"/>
          </a:p>
        </p:txBody>
      </p:sp>
    </p:spTree>
    <p:extLst>
      <p:ext uri="{BB962C8B-B14F-4D97-AF65-F5344CB8AC3E}">
        <p14:creationId xmlns:p14="http://schemas.microsoft.com/office/powerpoint/2010/main" val="2745035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Enclosure </a:t>
            </a:r>
            <a:r>
              <a:rPr lang="en-US" dirty="0" smtClean="0"/>
              <a:t>- Treatment</a:t>
            </a:r>
            <a:endParaRPr lang="en-GB" dirty="0"/>
          </a:p>
        </p:txBody>
      </p:sp>
      <p:pic>
        <p:nvPicPr>
          <p:cNvPr id="4" name="Picture 5"/>
          <p:cNvPicPr>
            <a:picLocks noChangeAspect="1"/>
          </p:cNvPicPr>
          <p:nvPr/>
        </p:nvPicPr>
        <p:blipFill>
          <a:blip r:embed="rId2"/>
          <a:stretch>
            <a:fillRect/>
          </a:stretch>
        </p:blipFill>
        <p:spPr>
          <a:xfrm>
            <a:off x="549564" y="1533123"/>
            <a:ext cx="5785972" cy="3569124"/>
          </a:xfrm>
          <a:prstGeom prst="rect">
            <a:avLst/>
          </a:prstGeom>
          <a:ln>
            <a:solidFill>
              <a:schemeClr val="tx1"/>
            </a:solidFill>
          </a:ln>
        </p:spPr>
      </p:pic>
      <p:pic>
        <p:nvPicPr>
          <p:cNvPr id="5" name="Picture 3"/>
          <p:cNvPicPr>
            <a:picLocks noChangeAspect="1"/>
          </p:cNvPicPr>
          <p:nvPr/>
        </p:nvPicPr>
        <p:blipFill>
          <a:blip r:embed="rId3"/>
          <a:stretch>
            <a:fillRect/>
          </a:stretch>
        </p:blipFill>
        <p:spPr>
          <a:xfrm>
            <a:off x="5359159" y="1691700"/>
            <a:ext cx="3352381" cy="1542857"/>
          </a:xfrm>
          <a:prstGeom prst="rect">
            <a:avLst/>
          </a:prstGeom>
          <a:ln>
            <a:solidFill>
              <a:schemeClr val="tx1"/>
            </a:solidFill>
          </a:ln>
        </p:spPr>
      </p:pic>
      <p:sp>
        <p:nvSpPr>
          <p:cNvPr id="6" name="TextBox 4"/>
          <p:cNvSpPr txBox="1"/>
          <p:nvPr/>
        </p:nvSpPr>
        <p:spPr>
          <a:xfrm>
            <a:off x="868796" y="4340010"/>
            <a:ext cx="7539318" cy="1200329"/>
          </a:xfrm>
          <a:prstGeom prst="rect">
            <a:avLst/>
          </a:prstGeom>
          <a:solidFill>
            <a:schemeClr val="accent1">
              <a:lumMod val="40000"/>
              <a:lumOff val="60000"/>
            </a:schemeClr>
          </a:solidFill>
          <a:ln>
            <a:solidFill>
              <a:schemeClr val="tx1"/>
            </a:solidFill>
          </a:ln>
        </p:spPr>
        <p:txBody>
          <a:bodyPr wrap="square" rtlCol="0">
            <a:spAutoFit/>
          </a:bodyPr>
          <a:lstStyle/>
          <a:p>
            <a:r>
              <a:rPr lang="en-US" dirty="0" smtClean="0"/>
              <a:t>The actual treatment is recorded in the Enclosure record in the Husbandry</a:t>
            </a:r>
          </a:p>
          <a:p>
            <a:r>
              <a:rPr lang="en-US" dirty="0" smtClean="0"/>
              <a:t>modules. T</a:t>
            </a:r>
            <a:r>
              <a:rPr lang="en-US" dirty="0" smtClean="0"/>
              <a:t>he </a:t>
            </a:r>
            <a:r>
              <a:rPr lang="en-US" dirty="0" smtClean="0"/>
              <a:t>Prescription will display in the upper left of the data entry screen. If the date entered is before the start of the scheduled treatment you will get </a:t>
            </a:r>
            <a:r>
              <a:rPr lang="en-US" dirty="0" smtClean="0"/>
              <a:t>a message </a:t>
            </a:r>
            <a:r>
              <a:rPr lang="en-US" dirty="0" smtClean="0"/>
              <a:t>that there are no prescriptions at that time.</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20</a:t>
            </a:fld>
            <a:endParaRPr lang="en-US"/>
          </a:p>
        </p:txBody>
      </p:sp>
    </p:spTree>
    <p:extLst>
      <p:ext uri="{BB962C8B-B14F-4D97-AF65-F5344CB8AC3E}">
        <p14:creationId xmlns:p14="http://schemas.microsoft.com/office/powerpoint/2010/main" val="38326017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81536"/>
            <a:ext cx="7886700" cy="1325563"/>
          </a:xfrm>
        </p:spPr>
        <p:txBody>
          <a:bodyPr/>
          <a:lstStyle/>
          <a:p>
            <a:r>
              <a:rPr lang="en-US" dirty="0"/>
              <a:t>Enclosure </a:t>
            </a:r>
            <a:r>
              <a:rPr lang="en-US" dirty="0" smtClean="0"/>
              <a:t>- Treatment</a:t>
            </a:r>
            <a:endParaRPr lang="en-GB" dirty="0"/>
          </a:p>
        </p:txBody>
      </p:sp>
      <p:sp>
        <p:nvSpPr>
          <p:cNvPr id="3" name="Tijdelijke aanduiding voor inhoud 2"/>
          <p:cNvSpPr>
            <a:spLocks noGrp="1"/>
          </p:cNvSpPr>
          <p:nvPr>
            <p:ph idx="1"/>
          </p:nvPr>
        </p:nvSpPr>
        <p:spPr/>
        <p:txBody>
          <a:bodyPr/>
          <a:lstStyle/>
          <a:p>
            <a:endParaRPr lang="en-GB"/>
          </a:p>
        </p:txBody>
      </p:sp>
      <p:pic>
        <p:nvPicPr>
          <p:cNvPr id="5" name="Picture 3"/>
          <p:cNvPicPr>
            <a:picLocks noChangeAspect="1"/>
          </p:cNvPicPr>
          <p:nvPr/>
        </p:nvPicPr>
        <p:blipFill>
          <a:blip r:embed="rId2"/>
          <a:stretch>
            <a:fillRect/>
          </a:stretch>
        </p:blipFill>
        <p:spPr>
          <a:xfrm>
            <a:off x="1043004" y="2144151"/>
            <a:ext cx="6838095" cy="3714286"/>
          </a:xfrm>
          <a:prstGeom prst="rect">
            <a:avLst/>
          </a:prstGeom>
          <a:ln>
            <a:solidFill>
              <a:schemeClr val="tx1"/>
            </a:solidFill>
          </a:ln>
        </p:spPr>
      </p:pic>
      <p:pic>
        <p:nvPicPr>
          <p:cNvPr id="4" name="Picture 2"/>
          <p:cNvPicPr>
            <a:picLocks noChangeAspect="1"/>
          </p:cNvPicPr>
          <p:nvPr/>
        </p:nvPicPr>
        <p:blipFill>
          <a:blip r:embed="rId3"/>
          <a:stretch>
            <a:fillRect/>
          </a:stretch>
        </p:blipFill>
        <p:spPr>
          <a:xfrm>
            <a:off x="457200" y="1253349"/>
            <a:ext cx="3833402" cy="3200057"/>
          </a:xfrm>
          <a:prstGeom prst="rect">
            <a:avLst/>
          </a:prstGeom>
          <a:ln>
            <a:solidFill>
              <a:schemeClr val="tx1"/>
            </a:solidFill>
          </a:ln>
        </p:spPr>
      </p:pic>
      <p:sp>
        <p:nvSpPr>
          <p:cNvPr id="6" name="TextBox 4"/>
          <p:cNvSpPr txBox="1"/>
          <p:nvPr/>
        </p:nvSpPr>
        <p:spPr>
          <a:xfrm>
            <a:off x="4409647" y="1253348"/>
            <a:ext cx="4520057" cy="923330"/>
          </a:xfrm>
          <a:prstGeom prst="rect">
            <a:avLst/>
          </a:prstGeom>
          <a:solidFill>
            <a:schemeClr val="accent1">
              <a:lumMod val="40000"/>
              <a:lumOff val="60000"/>
            </a:schemeClr>
          </a:solidFill>
          <a:ln>
            <a:solidFill>
              <a:schemeClr val="tx1"/>
            </a:solidFill>
          </a:ln>
        </p:spPr>
        <p:txBody>
          <a:bodyPr wrap="square" rtlCol="0">
            <a:spAutoFit/>
          </a:bodyPr>
          <a:lstStyle/>
          <a:p>
            <a:r>
              <a:rPr lang="en-US" dirty="0" smtClean="0"/>
              <a:t>You can record new measurements, capture</a:t>
            </a:r>
          </a:p>
          <a:p>
            <a:r>
              <a:rPr lang="en-US" dirty="0" smtClean="0"/>
              <a:t>Actions Taken and create Enclosure Maintenance Records.</a:t>
            </a:r>
            <a:endParaRPr lang="en-US" dirty="0"/>
          </a:p>
        </p:txBody>
      </p:sp>
      <p:sp>
        <p:nvSpPr>
          <p:cNvPr id="7" name="Slide Number Placeholder 6"/>
          <p:cNvSpPr>
            <a:spLocks noGrp="1"/>
          </p:cNvSpPr>
          <p:nvPr>
            <p:ph type="sldNum" sz="quarter" idx="12"/>
          </p:nvPr>
        </p:nvSpPr>
        <p:spPr/>
        <p:txBody>
          <a:bodyPr/>
          <a:lstStyle/>
          <a:p>
            <a:fld id="{D1A12E6A-C85A-496C-95D0-8B82A2649983}" type="slidenum">
              <a:rPr lang="en-US" smtClean="0"/>
              <a:t>21</a:t>
            </a:fld>
            <a:endParaRPr lang="en-US"/>
          </a:p>
        </p:txBody>
      </p:sp>
    </p:spTree>
    <p:extLst>
      <p:ext uri="{BB962C8B-B14F-4D97-AF65-F5344CB8AC3E}">
        <p14:creationId xmlns:p14="http://schemas.microsoft.com/office/powerpoint/2010/main" val="27651080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60410"/>
            <a:ext cx="7886700" cy="1325563"/>
          </a:xfrm>
        </p:spPr>
        <p:txBody>
          <a:bodyPr/>
          <a:lstStyle/>
          <a:p>
            <a:r>
              <a:rPr lang="en-US" dirty="0"/>
              <a:t>Enclosure </a:t>
            </a:r>
            <a:r>
              <a:rPr lang="en-US" dirty="0" smtClean="0"/>
              <a:t>- Treatment</a:t>
            </a:r>
            <a:endParaRPr lang="en-GB" dirty="0"/>
          </a:p>
        </p:txBody>
      </p:sp>
      <p:pic>
        <p:nvPicPr>
          <p:cNvPr id="4" name="Picture 2"/>
          <p:cNvPicPr>
            <a:picLocks noChangeAspect="1"/>
          </p:cNvPicPr>
          <p:nvPr/>
        </p:nvPicPr>
        <p:blipFill>
          <a:blip r:embed="rId2"/>
          <a:stretch>
            <a:fillRect/>
          </a:stretch>
        </p:blipFill>
        <p:spPr>
          <a:xfrm>
            <a:off x="1662476" y="1275092"/>
            <a:ext cx="5819048" cy="3761905"/>
          </a:xfrm>
          <a:prstGeom prst="rect">
            <a:avLst/>
          </a:prstGeom>
          <a:ln>
            <a:solidFill>
              <a:schemeClr val="tx1"/>
            </a:solidFill>
          </a:ln>
        </p:spPr>
      </p:pic>
      <p:sp>
        <p:nvSpPr>
          <p:cNvPr id="5" name="TextBox 3"/>
          <p:cNvSpPr txBox="1"/>
          <p:nvPr/>
        </p:nvSpPr>
        <p:spPr>
          <a:xfrm>
            <a:off x="572620" y="5171933"/>
            <a:ext cx="7942730" cy="646331"/>
          </a:xfrm>
          <a:prstGeom prst="rect">
            <a:avLst/>
          </a:prstGeom>
          <a:solidFill>
            <a:schemeClr val="accent1">
              <a:lumMod val="40000"/>
              <a:lumOff val="60000"/>
            </a:schemeClr>
          </a:solidFill>
          <a:ln>
            <a:solidFill>
              <a:schemeClr val="tx1"/>
            </a:solidFill>
          </a:ln>
        </p:spPr>
        <p:txBody>
          <a:bodyPr wrap="square" rtlCol="0">
            <a:spAutoFit/>
          </a:bodyPr>
          <a:lstStyle/>
          <a:p>
            <a:r>
              <a:rPr lang="en-US" dirty="0" smtClean="0"/>
              <a:t>The Enclosure Treatment will display in the Treatment grid and the Water Change will display in the Maintenance grid.</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22</a:t>
            </a:fld>
            <a:endParaRPr lang="en-US"/>
          </a:p>
        </p:txBody>
      </p:sp>
    </p:spTree>
    <p:extLst>
      <p:ext uri="{BB962C8B-B14F-4D97-AF65-F5344CB8AC3E}">
        <p14:creationId xmlns:p14="http://schemas.microsoft.com/office/powerpoint/2010/main" val="17577006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6076" y="0"/>
            <a:ext cx="7886700" cy="1325563"/>
          </a:xfrm>
        </p:spPr>
        <p:txBody>
          <a:bodyPr>
            <a:normAutofit/>
          </a:bodyPr>
          <a:lstStyle/>
          <a:p>
            <a:r>
              <a:rPr lang="en-US" sz="3600" dirty="0" smtClean="0"/>
              <a:t>Enclosure – Water Type</a:t>
            </a:r>
            <a:endParaRPr lang="en-GB" dirty="0"/>
          </a:p>
        </p:txBody>
      </p:sp>
      <p:pic>
        <p:nvPicPr>
          <p:cNvPr id="4" name="Picture 2"/>
          <p:cNvPicPr>
            <a:picLocks noChangeAspect="1" noChangeArrowheads="1"/>
          </p:cNvPicPr>
          <p:nvPr/>
        </p:nvPicPr>
        <p:blipFill>
          <a:blip r:embed="rId3"/>
          <a:srcRect/>
          <a:stretch>
            <a:fillRect/>
          </a:stretch>
        </p:blipFill>
        <p:spPr bwMode="auto">
          <a:xfrm>
            <a:off x="397997" y="889762"/>
            <a:ext cx="5562600" cy="3400425"/>
          </a:xfrm>
          <a:prstGeom prst="rect">
            <a:avLst/>
          </a:prstGeom>
          <a:noFill/>
          <a:ln w="9525">
            <a:solidFill>
              <a:schemeClr val="tx1"/>
            </a:solidFill>
            <a:miter lim="800000"/>
            <a:headEnd/>
            <a:tailEnd/>
          </a:ln>
        </p:spPr>
      </p:pic>
      <p:pic>
        <p:nvPicPr>
          <p:cNvPr id="5" name="Picture 3"/>
          <p:cNvPicPr>
            <a:picLocks noChangeAspect="1" noChangeArrowheads="1"/>
          </p:cNvPicPr>
          <p:nvPr/>
        </p:nvPicPr>
        <p:blipFill>
          <a:blip r:embed="rId4"/>
          <a:srcRect/>
          <a:stretch>
            <a:fillRect/>
          </a:stretch>
        </p:blipFill>
        <p:spPr bwMode="auto">
          <a:xfrm>
            <a:off x="6317726" y="508762"/>
            <a:ext cx="2305050" cy="3781425"/>
          </a:xfrm>
          <a:prstGeom prst="rect">
            <a:avLst/>
          </a:prstGeom>
          <a:noFill/>
          <a:ln w="9525">
            <a:solidFill>
              <a:schemeClr val="tx1"/>
            </a:solidFill>
            <a:miter lim="800000"/>
            <a:headEnd/>
            <a:tailEnd/>
          </a:ln>
        </p:spPr>
      </p:pic>
      <p:sp>
        <p:nvSpPr>
          <p:cNvPr id="6" name="TextBox 5"/>
          <p:cNvSpPr txBox="1"/>
          <p:nvPr/>
        </p:nvSpPr>
        <p:spPr>
          <a:xfrm>
            <a:off x="397997" y="4579784"/>
            <a:ext cx="8562857" cy="1200329"/>
          </a:xfrm>
          <a:prstGeom prst="rect">
            <a:avLst/>
          </a:prstGeom>
          <a:solidFill>
            <a:schemeClr val="accent1">
              <a:lumMod val="40000"/>
              <a:lumOff val="60000"/>
            </a:schemeClr>
          </a:solidFill>
          <a:ln>
            <a:solidFill>
              <a:schemeClr val="tx1"/>
            </a:solidFill>
          </a:ln>
        </p:spPr>
        <p:txBody>
          <a:bodyPr wrap="none" rtlCol="0">
            <a:spAutoFit/>
          </a:bodyPr>
          <a:lstStyle/>
          <a:p>
            <a:r>
              <a:rPr lang="en-US" dirty="0"/>
              <a:t>When you add a new aquatic enclosure you can record what Water Type it is. This can be </a:t>
            </a:r>
            <a:endParaRPr lang="en-US" dirty="0" smtClean="0"/>
          </a:p>
          <a:p>
            <a:r>
              <a:rPr lang="en-US" dirty="0" smtClean="0"/>
              <a:t>edited </a:t>
            </a:r>
            <a:r>
              <a:rPr lang="en-US" dirty="0"/>
              <a:t>should it change. It is a multiple select dropdown data standard so should you </a:t>
            </a:r>
            <a:endParaRPr lang="en-US" dirty="0" smtClean="0"/>
          </a:p>
          <a:p>
            <a:r>
              <a:rPr lang="en-US" dirty="0" smtClean="0"/>
              <a:t>record </a:t>
            </a:r>
            <a:r>
              <a:rPr lang="en-US" dirty="0"/>
              <a:t>a building with multiple tanks you can indicate </a:t>
            </a:r>
            <a:r>
              <a:rPr lang="en-US" dirty="0" smtClean="0"/>
              <a:t>multiple types. </a:t>
            </a:r>
            <a:r>
              <a:rPr lang="en-US" dirty="0" smtClean="0"/>
              <a:t>This </a:t>
            </a:r>
            <a:r>
              <a:rPr lang="en-US" dirty="0"/>
              <a:t>is a searchable </a:t>
            </a:r>
            <a:endParaRPr lang="en-US" dirty="0" smtClean="0"/>
          </a:p>
          <a:p>
            <a:r>
              <a:rPr lang="en-US" dirty="0" smtClean="0"/>
              <a:t>field so </a:t>
            </a:r>
            <a:r>
              <a:rPr lang="en-US" dirty="0"/>
              <a:t>you can pull up all your tanks with a specific water </a:t>
            </a:r>
            <a:r>
              <a:rPr lang="en-US" dirty="0" smtClean="0"/>
              <a:t>type(s). </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23</a:t>
            </a:fld>
            <a:endParaRPr lang="en-US"/>
          </a:p>
        </p:txBody>
      </p:sp>
    </p:spTree>
    <p:extLst>
      <p:ext uri="{BB962C8B-B14F-4D97-AF65-F5344CB8AC3E}">
        <p14:creationId xmlns:p14="http://schemas.microsoft.com/office/powerpoint/2010/main" val="1299511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Enclosures – Dimensions &amp; Barriers</a:t>
            </a:r>
            <a:endParaRPr lang="en-US" dirty="0"/>
          </a:p>
        </p:txBody>
      </p:sp>
      <p:pic>
        <p:nvPicPr>
          <p:cNvPr id="2050" name="Picture 2" descr="Image result for aquarium imag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5622" y="1690689"/>
            <a:ext cx="4664812" cy="35841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1497" y="2311507"/>
            <a:ext cx="3594125" cy="2585323"/>
          </a:xfrm>
          <a:prstGeom prst="rect">
            <a:avLst/>
          </a:prstGeom>
          <a:solidFill>
            <a:schemeClr val="accent1">
              <a:lumMod val="40000"/>
              <a:lumOff val="60000"/>
            </a:schemeClr>
          </a:solidFill>
          <a:ln>
            <a:solidFill>
              <a:schemeClr val="tx1"/>
            </a:solidFill>
          </a:ln>
        </p:spPr>
        <p:txBody>
          <a:bodyPr wrap="none" rtlCol="0">
            <a:spAutoFit/>
          </a:bodyPr>
          <a:lstStyle/>
          <a:p>
            <a:r>
              <a:rPr lang="en-US" dirty="0" smtClean="0"/>
              <a:t>You can also record the dimensions </a:t>
            </a:r>
          </a:p>
          <a:p>
            <a:r>
              <a:rPr lang="en-US" dirty="0" smtClean="0"/>
              <a:t>and the barriers for your enclosures </a:t>
            </a:r>
          </a:p>
          <a:p>
            <a:r>
              <a:rPr lang="en-US" dirty="0" smtClean="0"/>
              <a:t>and tanks. The dimensions let you </a:t>
            </a:r>
          </a:p>
          <a:p>
            <a:r>
              <a:rPr lang="en-US" dirty="0" smtClean="0"/>
              <a:t>know if it is big enough for the </a:t>
            </a:r>
          </a:p>
          <a:p>
            <a:r>
              <a:rPr lang="en-US" dirty="0" smtClean="0"/>
              <a:t>intended occupants or if it will fit </a:t>
            </a:r>
          </a:p>
          <a:p>
            <a:r>
              <a:rPr lang="en-US" dirty="0" smtClean="0"/>
              <a:t>where you want to move it. The </a:t>
            </a:r>
          </a:p>
          <a:p>
            <a:r>
              <a:rPr lang="en-US" dirty="0" smtClean="0"/>
              <a:t>barriers let you know if it is the </a:t>
            </a:r>
          </a:p>
          <a:p>
            <a:r>
              <a:rPr lang="en-US" dirty="0" smtClean="0"/>
              <a:t>proper material and if it is strong </a:t>
            </a:r>
          </a:p>
          <a:p>
            <a:r>
              <a:rPr lang="en-US" dirty="0" smtClean="0"/>
              <a:t>enough.</a:t>
            </a:r>
          </a:p>
        </p:txBody>
      </p:sp>
      <p:sp>
        <p:nvSpPr>
          <p:cNvPr id="2" name="Slide Number Placeholder 1"/>
          <p:cNvSpPr>
            <a:spLocks noGrp="1"/>
          </p:cNvSpPr>
          <p:nvPr>
            <p:ph type="sldNum" sz="quarter" idx="12"/>
          </p:nvPr>
        </p:nvSpPr>
        <p:spPr/>
        <p:txBody>
          <a:bodyPr/>
          <a:lstStyle/>
          <a:p>
            <a:fld id="{D1A12E6A-C85A-496C-95D0-8B82A2649983}" type="slidenum">
              <a:rPr lang="en-US" smtClean="0"/>
              <a:t>24</a:t>
            </a:fld>
            <a:endParaRPr lang="en-US"/>
          </a:p>
        </p:txBody>
      </p:sp>
    </p:spTree>
    <p:extLst>
      <p:ext uri="{BB962C8B-B14F-4D97-AF65-F5344CB8AC3E}">
        <p14:creationId xmlns:p14="http://schemas.microsoft.com/office/powerpoint/2010/main" val="3700821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4763" y="0"/>
            <a:ext cx="7886700" cy="1325563"/>
          </a:xfrm>
        </p:spPr>
        <p:txBody>
          <a:bodyPr>
            <a:normAutofit/>
          </a:bodyPr>
          <a:lstStyle/>
          <a:p>
            <a:r>
              <a:rPr lang="en-US" sz="3600" dirty="0" smtClean="0"/>
              <a:t>Enclosures - Substrates</a:t>
            </a:r>
            <a:endParaRPr lang="en-GB" dirty="0"/>
          </a:p>
        </p:txBody>
      </p:sp>
      <p:pic>
        <p:nvPicPr>
          <p:cNvPr id="4" name="Picture 2"/>
          <p:cNvPicPr>
            <a:picLocks noChangeAspect="1" noChangeArrowheads="1"/>
          </p:cNvPicPr>
          <p:nvPr/>
        </p:nvPicPr>
        <p:blipFill>
          <a:blip r:embed="rId3"/>
          <a:srcRect/>
          <a:stretch>
            <a:fillRect/>
          </a:stretch>
        </p:blipFill>
        <p:spPr bwMode="auto">
          <a:xfrm>
            <a:off x="1120345" y="1157374"/>
            <a:ext cx="6778873" cy="2886274"/>
          </a:xfrm>
          <a:prstGeom prst="rect">
            <a:avLst/>
          </a:prstGeom>
          <a:noFill/>
          <a:ln w="9525">
            <a:solidFill>
              <a:schemeClr val="tx1"/>
            </a:solidFill>
            <a:miter lim="800000"/>
            <a:headEnd/>
            <a:tailEnd/>
          </a:ln>
        </p:spPr>
      </p:pic>
      <p:sp>
        <p:nvSpPr>
          <p:cNvPr id="6" name="TextBox 5"/>
          <p:cNvSpPr txBox="1"/>
          <p:nvPr/>
        </p:nvSpPr>
        <p:spPr>
          <a:xfrm>
            <a:off x="478102" y="4232388"/>
            <a:ext cx="8063361" cy="1354217"/>
          </a:xfrm>
          <a:prstGeom prst="rect">
            <a:avLst/>
          </a:prstGeom>
          <a:solidFill>
            <a:schemeClr val="accent1">
              <a:lumMod val="40000"/>
              <a:lumOff val="60000"/>
            </a:schemeClr>
          </a:solidFill>
          <a:ln>
            <a:solidFill>
              <a:schemeClr val="tx1"/>
            </a:solidFill>
          </a:ln>
        </p:spPr>
        <p:txBody>
          <a:bodyPr wrap="none" rtlCol="0">
            <a:spAutoFit/>
          </a:bodyPr>
          <a:lstStyle/>
          <a:p>
            <a:r>
              <a:rPr lang="en-US" sz="1600" dirty="0"/>
              <a:t>Knowing what substrates  are on the bottom of your tanks may impact what you use to </a:t>
            </a:r>
            <a:endParaRPr lang="en-US" sz="1600" dirty="0" smtClean="0"/>
          </a:p>
          <a:p>
            <a:r>
              <a:rPr lang="en-US" sz="1600" dirty="0" smtClean="0"/>
              <a:t>treat </a:t>
            </a:r>
            <a:r>
              <a:rPr lang="en-US" sz="1600" dirty="0"/>
              <a:t>the water. And knowing when the substrates were added may influence when it is </a:t>
            </a:r>
            <a:endParaRPr lang="en-US" sz="1600" dirty="0" smtClean="0"/>
          </a:p>
          <a:p>
            <a:r>
              <a:rPr lang="en-US" sz="1600" dirty="0" smtClean="0"/>
              <a:t>time </a:t>
            </a:r>
            <a:r>
              <a:rPr lang="en-US" sz="1600" dirty="0"/>
              <a:t>to remove them and replace with fresh ones. In addition, the grid will note whether </a:t>
            </a:r>
            <a:endParaRPr lang="en-US" sz="1600" dirty="0" smtClean="0"/>
          </a:p>
          <a:p>
            <a:r>
              <a:rPr lang="en-US" sz="1600" dirty="0" smtClean="0"/>
              <a:t>these </a:t>
            </a:r>
            <a:r>
              <a:rPr lang="en-US" sz="1600" dirty="0"/>
              <a:t>substrates are organic or inorganic, porous or non-porous, natural or artificial and </a:t>
            </a:r>
            <a:endParaRPr lang="en-US" sz="1600" dirty="0" smtClean="0"/>
          </a:p>
          <a:p>
            <a:r>
              <a:rPr lang="en-US" sz="1600" dirty="0" smtClean="0"/>
              <a:t>living </a:t>
            </a:r>
            <a:r>
              <a:rPr lang="en-US" sz="1600" dirty="0"/>
              <a:t>or non-living. Using the search form you can find any substrates that have been replaced</a:t>
            </a:r>
            <a:r>
              <a:rPr lang="en-US" dirty="0" smtClean="0"/>
              <a:t>.</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25</a:t>
            </a:fld>
            <a:endParaRPr lang="en-US"/>
          </a:p>
        </p:txBody>
      </p:sp>
    </p:spTree>
    <p:extLst>
      <p:ext uri="{BB962C8B-B14F-4D97-AF65-F5344CB8AC3E}">
        <p14:creationId xmlns:p14="http://schemas.microsoft.com/office/powerpoint/2010/main" val="40296312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600" dirty="0" smtClean="0"/>
              <a:t>Enclosures - Maintenance</a:t>
            </a:r>
            <a:r>
              <a:rPr lang="en-US" dirty="0"/>
              <a:t/>
            </a:r>
            <a:br>
              <a:rPr lang="en-US" dirty="0"/>
            </a:br>
            <a:endParaRPr lang="en-GB" dirty="0"/>
          </a:p>
        </p:txBody>
      </p:sp>
      <p:pic>
        <p:nvPicPr>
          <p:cNvPr id="3074" name="Picture 2" descr="Image result for aquarium repai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253" y="3817300"/>
            <a:ext cx="4257249" cy="258760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076" name="Picture 4" descr="Image result for aquarium repair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12188" b="12190"/>
          <a:stretch/>
        </p:blipFill>
        <p:spPr bwMode="auto">
          <a:xfrm>
            <a:off x="4367283" y="3526623"/>
            <a:ext cx="3575713" cy="202801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8650" y="1461036"/>
            <a:ext cx="7687554" cy="1754326"/>
          </a:xfrm>
          <a:prstGeom prst="rect">
            <a:avLst/>
          </a:prstGeom>
          <a:solidFill>
            <a:schemeClr val="accent1">
              <a:lumMod val="40000"/>
              <a:lumOff val="60000"/>
            </a:schemeClr>
          </a:solidFill>
          <a:ln>
            <a:solidFill>
              <a:schemeClr val="tx1"/>
            </a:solidFill>
          </a:ln>
        </p:spPr>
        <p:txBody>
          <a:bodyPr wrap="none" rtlCol="0">
            <a:spAutoFit/>
          </a:bodyPr>
          <a:lstStyle/>
          <a:p>
            <a:pPr defTabSz="942289">
              <a:defRPr/>
            </a:pPr>
            <a:r>
              <a:rPr lang="en-US" dirty="0" smtClean="0"/>
              <a:t>In </a:t>
            </a:r>
            <a:r>
              <a:rPr lang="en-US" dirty="0"/>
              <a:t>ZIMS you can track enclosure and tank maintenance. You will be able to track </a:t>
            </a:r>
            <a:endParaRPr lang="en-US" dirty="0" smtClean="0"/>
          </a:p>
          <a:p>
            <a:pPr defTabSz="942289">
              <a:defRPr/>
            </a:pPr>
            <a:r>
              <a:rPr lang="en-US" dirty="0" smtClean="0"/>
              <a:t>work </a:t>
            </a:r>
            <a:r>
              <a:rPr lang="en-US" dirty="0"/>
              <a:t>orders and tell if maintenance is proceeding in a timely manner. You can </a:t>
            </a:r>
            <a:endParaRPr lang="en-US" dirty="0" smtClean="0"/>
          </a:p>
          <a:p>
            <a:pPr defTabSz="942289">
              <a:defRPr/>
            </a:pPr>
            <a:r>
              <a:rPr lang="en-US" dirty="0" smtClean="0"/>
              <a:t>also </a:t>
            </a:r>
            <a:r>
              <a:rPr lang="en-US" dirty="0"/>
              <a:t>track exhibits and tanks that are requiring more maintenance than normal</a:t>
            </a:r>
            <a:r>
              <a:rPr lang="en-US" dirty="0" smtClean="0"/>
              <a:t>.</a:t>
            </a:r>
          </a:p>
          <a:p>
            <a:pPr defTabSz="942289">
              <a:defRPr/>
            </a:pPr>
            <a:r>
              <a:rPr lang="en-US" dirty="0" smtClean="0"/>
              <a:t>For maintenance that may impact the animals held in the enclosure you can</a:t>
            </a:r>
          </a:p>
          <a:p>
            <a:pPr defTabSz="942289">
              <a:defRPr/>
            </a:pPr>
            <a:r>
              <a:rPr lang="en-US" dirty="0"/>
              <a:t>s</a:t>
            </a:r>
            <a:r>
              <a:rPr lang="en-US" dirty="0" smtClean="0"/>
              <a:t>elect to have the information recorded on the enclosure to also go into the</a:t>
            </a:r>
          </a:p>
          <a:p>
            <a:pPr defTabSz="942289">
              <a:defRPr/>
            </a:pPr>
            <a:r>
              <a:rPr lang="en-US" dirty="0"/>
              <a:t>a</a:t>
            </a:r>
            <a:r>
              <a:rPr lang="en-US" dirty="0" smtClean="0"/>
              <a:t>nimal record.</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26</a:t>
            </a:fld>
            <a:endParaRPr lang="en-US"/>
          </a:p>
        </p:txBody>
      </p:sp>
    </p:spTree>
    <p:extLst>
      <p:ext uri="{BB962C8B-B14F-4D97-AF65-F5344CB8AC3E}">
        <p14:creationId xmlns:p14="http://schemas.microsoft.com/office/powerpoint/2010/main" val="35826756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Maintenance</a:t>
            </a:r>
            <a:endParaRPr lang="en-US" dirty="0"/>
          </a:p>
        </p:txBody>
      </p:sp>
      <p:pic>
        <p:nvPicPr>
          <p:cNvPr id="4" name="Picture 8" descr="http://www.cartoonstock.com/newscartoons/cartoonists/tmc/lowres/tmcn2758l.jpg"/>
          <p:cNvPicPr>
            <a:picLocks noChangeAspect="1" noChangeArrowheads="1"/>
          </p:cNvPicPr>
          <p:nvPr/>
        </p:nvPicPr>
        <p:blipFill>
          <a:blip r:embed="rId3"/>
          <a:srcRect r="3838" b="13919"/>
          <a:stretch>
            <a:fillRect/>
          </a:stretch>
        </p:blipFill>
        <p:spPr bwMode="auto">
          <a:xfrm>
            <a:off x="529751" y="1514902"/>
            <a:ext cx="3302282" cy="2956104"/>
          </a:xfrm>
          <a:prstGeom prst="rect">
            <a:avLst/>
          </a:prstGeom>
          <a:noFill/>
          <a:ln>
            <a:solidFill>
              <a:schemeClr val="tx1"/>
            </a:solidFill>
          </a:ln>
        </p:spPr>
      </p:pic>
      <p:pic>
        <p:nvPicPr>
          <p:cNvPr id="2" name="Picture 1"/>
          <p:cNvPicPr>
            <a:picLocks noChangeAspect="1"/>
          </p:cNvPicPr>
          <p:nvPr/>
        </p:nvPicPr>
        <p:blipFill>
          <a:blip r:embed="rId4"/>
          <a:stretch>
            <a:fillRect/>
          </a:stretch>
        </p:blipFill>
        <p:spPr>
          <a:xfrm>
            <a:off x="4680694" y="590788"/>
            <a:ext cx="3824789" cy="3749200"/>
          </a:xfrm>
          <a:prstGeom prst="rect">
            <a:avLst/>
          </a:prstGeom>
          <a:ln>
            <a:solidFill>
              <a:schemeClr val="tx1"/>
            </a:solidFill>
          </a:ln>
        </p:spPr>
      </p:pic>
      <p:sp>
        <p:nvSpPr>
          <p:cNvPr id="3" name="TextBox 2"/>
          <p:cNvSpPr txBox="1"/>
          <p:nvPr/>
        </p:nvSpPr>
        <p:spPr>
          <a:xfrm>
            <a:off x="526763" y="4843433"/>
            <a:ext cx="8489632" cy="646331"/>
          </a:xfrm>
          <a:prstGeom prst="rect">
            <a:avLst/>
          </a:prstGeom>
          <a:solidFill>
            <a:schemeClr val="accent1">
              <a:lumMod val="40000"/>
              <a:lumOff val="60000"/>
            </a:schemeClr>
          </a:solidFill>
          <a:ln>
            <a:solidFill>
              <a:schemeClr val="tx1"/>
            </a:solidFill>
          </a:ln>
        </p:spPr>
        <p:txBody>
          <a:bodyPr wrap="none" rtlCol="0">
            <a:spAutoFit/>
          </a:bodyPr>
          <a:lstStyle/>
          <a:p>
            <a:pPr defTabSz="942289">
              <a:defRPr/>
            </a:pPr>
            <a:r>
              <a:rPr lang="en-US" dirty="0"/>
              <a:t>Keeping </a:t>
            </a:r>
            <a:r>
              <a:rPr lang="en-US" dirty="0" smtClean="0"/>
              <a:t>everything in </a:t>
            </a:r>
            <a:r>
              <a:rPr lang="en-US" dirty="0"/>
              <a:t>working order is very important. </a:t>
            </a:r>
            <a:r>
              <a:rPr lang="en-US" dirty="0" smtClean="0"/>
              <a:t>You </a:t>
            </a:r>
            <a:r>
              <a:rPr lang="en-US" dirty="0"/>
              <a:t>can </a:t>
            </a:r>
            <a:r>
              <a:rPr lang="en-US" dirty="0" smtClean="0"/>
              <a:t>schedule </a:t>
            </a:r>
            <a:r>
              <a:rPr lang="en-US" dirty="0" smtClean="0"/>
              <a:t>maintenance </a:t>
            </a:r>
          </a:p>
          <a:p>
            <a:pPr defTabSz="942289">
              <a:defRPr/>
            </a:pPr>
            <a:r>
              <a:rPr lang="en-US" dirty="0" smtClean="0"/>
              <a:t>tasks on your </a:t>
            </a:r>
            <a:r>
              <a:rPr lang="en-US" dirty="0" smtClean="0"/>
              <a:t>Calendar directly from the Add Maintenance screen.</a:t>
            </a:r>
            <a:endParaRPr lang="en-US" dirty="0"/>
          </a:p>
        </p:txBody>
      </p:sp>
      <p:sp>
        <p:nvSpPr>
          <p:cNvPr id="6" name="Slide Number Placeholder 5"/>
          <p:cNvSpPr>
            <a:spLocks noGrp="1"/>
          </p:cNvSpPr>
          <p:nvPr>
            <p:ph type="sldNum" sz="quarter" idx="12"/>
          </p:nvPr>
        </p:nvSpPr>
        <p:spPr/>
        <p:txBody>
          <a:bodyPr/>
          <a:lstStyle/>
          <a:p>
            <a:fld id="{D1A12E6A-C85A-496C-95D0-8B82A2649983}" type="slidenum">
              <a:rPr lang="en-US" smtClean="0"/>
              <a:t>27</a:t>
            </a:fld>
            <a:endParaRPr lang="en-US"/>
          </a:p>
        </p:txBody>
      </p:sp>
    </p:spTree>
    <p:extLst>
      <p:ext uri="{BB962C8B-B14F-4D97-AF65-F5344CB8AC3E}">
        <p14:creationId xmlns:p14="http://schemas.microsoft.com/office/powerpoint/2010/main" val="28714252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8988" y="381760"/>
            <a:ext cx="7886700" cy="1325563"/>
          </a:xfrm>
        </p:spPr>
        <p:txBody>
          <a:bodyPr>
            <a:normAutofit/>
          </a:bodyPr>
          <a:lstStyle/>
          <a:p>
            <a:r>
              <a:rPr lang="en-US" sz="3600" dirty="0" smtClean="0">
                <a:latin typeface="+mn-lt"/>
              </a:rPr>
              <a:t>Enclosures - Occupants</a:t>
            </a:r>
            <a:r>
              <a:rPr lang="en-US" dirty="0">
                <a:latin typeface="+mn-lt"/>
              </a:rPr>
              <a:t/>
            </a:r>
            <a:br>
              <a:rPr lang="en-US" dirty="0">
                <a:latin typeface="+mn-lt"/>
              </a:rPr>
            </a:br>
            <a:endParaRPr lang="en-GB" dirty="0">
              <a:latin typeface="+mn-lt"/>
            </a:endParaRPr>
          </a:p>
        </p:txBody>
      </p:sp>
      <p:pic>
        <p:nvPicPr>
          <p:cNvPr id="13" name="Picture 12"/>
          <p:cNvPicPr>
            <a:picLocks noChangeAspect="1"/>
          </p:cNvPicPr>
          <p:nvPr/>
        </p:nvPicPr>
        <p:blipFill>
          <a:blip r:embed="rId3"/>
          <a:stretch>
            <a:fillRect/>
          </a:stretch>
        </p:blipFill>
        <p:spPr>
          <a:xfrm>
            <a:off x="3927870" y="1690689"/>
            <a:ext cx="4936161" cy="3666037"/>
          </a:xfrm>
          <a:prstGeom prst="rect">
            <a:avLst/>
          </a:prstGeom>
          <a:ln>
            <a:solidFill>
              <a:schemeClr val="tx1"/>
            </a:solidFill>
          </a:ln>
        </p:spPr>
      </p:pic>
      <p:sp>
        <p:nvSpPr>
          <p:cNvPr id="14" name="TextBox 13"/>
          <p:cNvSpPr txBox="1"/>
          <p:nvPr/>
        </p:nvSpPr>
        <p:spPr>
          <a:xfrm>
            <a:off x="368490" y="1972043"/>
            <a:ext cx="3355599" cy="2862322"/>
          </a:xfrm>
          <a:prstGeom prst="rect">
            <a:avLst/>
          </a:prstGeom>
          <a:solidFill>
            <a:schemeClr val="accent1">
              <a:lumMod val="40000"/>
              <a:lumOff val="60000"/>
            </a:schemeClr>
          </a:solidFill>
          <a:ln>
            <a:solidFill>
              <a:schemeClr val="tx1"/>
            </a:solidFill>
          </a:ln>
        </p:spPr>
        <p:txBody>
          <a:bodyPr wrap="none" rtlCol="0">
            <a:spAutoFit/>
          </a:bodyPr>
          <a:lstStyle/>
          <a:p>
            <a:r>
              <a:rPr lang="en-US" dirty="0" smtClean="0"/>
              <a:t>Using the Occupants tab in the </a:t>
            </a:r>
          </a:p>
          <a:p>
            <a:r>
              <a:rPr lang="en-US" dirty="0" smtClean="0"/>
              <a:t>enclosure </a:t>
            </a:r>
            <a:r>
              <a:rPr lang="en-US" dirty="0"/>
              <a:t>record you </a:t>
            </a:r>
            <a:r>
              <a:rPr lang="en-US" dirty="0" smtClean="0"/>
              <a:t>can see </a:t>
            </a:r>
          </a:p>
          <a:p>
            <a:r>
              <a:rPr lang="en-US" dirty="0" smtClean="0"/>
              <a:t>what </a:t>
            </a:r>
            <a:r>
              <a:rPr lang="en-US" dirty="0"/>
              <a:t>animals are currently </a:t>
            </a:r>
            <a:endParaRPr lang="en-US" dirty="0" smtClean="0"/>
          </a:p>
          <a:p>
            <a:r>
              <a:rPr lang="en-US" dirty="0" smtClean="0"/>
              <a:t>occupying </a:t>
            </a:r>
            <a:r>
              <a:rPr lang="en-US" dirty="0"/>
              <a:t>the enclosure.  </a:t>
            </a:r>
            <a:r>
              <a:rPr lang="en-US" dirty="0" smtClean="0"/>
              <a:t>Using </a:t>
            </a:r>
          </a:p>
          <a:p>
            <a:r>
              <a:rPr lang="en-US" dirty="0" smtClean="0"/>
              <a:t>the </a:t>
            </a:r>
            <a:r>
              <a:rPr lang="en-US" dirty="0"/>
              <a:t>search form you can find </a:t>
            </a:r>
            <a:endParaRPr lang="en-US" dirty="0" smtClean="0"/>
          </a:p>
          <a:p>
            <a:r>
              <a:rPr lang="en-US" dirty="0" smtClean="0"/>
              <a:t>historical </a:t>
            </a:r>
            <a:r>
              <a:rPr lang="en-US" dirty="0"/>
              <a:t>occupants by taxonomy </a:t>
            </a:r>
            <a:endParaRPr lang="en-US" dirty="0" smtClean="0"/>
          </a:p>
          <a:p>
            <a:r>
              <a:rPr lang="en-US" dirty="0" smtClean="0"/>
              <a:t>and </a:t>
            </a:r>
            <a:r>
              <a:rPr lang="en-US" dirty="0"/>
              <a:t>date range. </a:t>
            </a:r>
            <a:r>
              <a:rPr lang="en-US" dirty="0" smtClean="0"/>
              <a:t>Using the Simple</a:t>
            </a:r>
          </a:p>
          <a:p>
            <a:r>
              <a:rPr lang="en-US" dirty="0" smtClean="0"/>
              <a:t>Batch Action option you can</a:t>
            </a:r>
          </a:p>
          <a:p>
            <a:r>
              <a:rPr lang="en-US" dirty="0" smtClean="0"/>
              <a:t>quickly record data on all or some</a:t>
            </a:r>
          </a:p>
          <a:p>
            <a:r>
              <a:rPr lang="en-US" dirty="0"/>
              <a:t>o</a:t>
            </a:r>
            <a:r>
              <a:rPr lang="en-US" dirty="0" smtClean="0"/>
              <a:t>f the enclosure occupants.</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28</a:t>
            </a:fld>
            <a:endParaRPr lang="en-US"/>
          </a:p>
        </p:txBody>
      </p:sp>
    </p:spTree>
    <p:extLst>
      <p:ext uri="{BB962C8B-B14F-4D97-AF65-F5344CB8AC3E}">
        <p14:creationId xmlns:p14="http://schemas.microsoft.com/office/powerpoint/2010/main" val="14258838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smtClean="0">
                <a:latin typeface="+mn-lt"/>
              </a:rPr>
              <a:t>Enclosures – Feed Log</a:t>
            </a:r>
            <a:r>
              <a:rPr lang="en-US" b="1" dirty="0"/>
              <a:t/>
            </a:r>
            <a:br>
              <a:rPr lang="en-US" b="1" dirty="0"/>
            </a:br>
            <a:endParaRPr lang="en-GB" dirty="0"/>
          </a:p>
        </p:txBody>
      </p:sp>
      <p:pic>
        <p:nvPicPr>
          <p:cNvPr id="4" name="Picture 2" descr="http://d4.yimg.com/sr/img/2/126a2619-5ffc-3067-a5a0-68991a40997d"/>
          <p:cNvPicPr>
            <a:picLocks noChangeAspect="1" noChangeArrowheads="1"/>
          </p:cNvPicPr>
          <p:nvPr/>
        </p:nvPicPr>
        <p:blipFill>
          <a:blip r:embed="rId3"/>
          <a:srcRect b="9189"/>
          <a:stretch>
            <a:fillRect/>
          </a:stretch>
        </p:blipFill>
        <p:spPr bwMode="auto">
          <a:xfrm>
            <a:off x="628650" y="1440263"/>
            <a:ext cx="3312160" cy="2005194"/>
          </a:xfrm>
          <a:prstGeom prst="rect">
            <a:avLst/>
          </a:prstGeom>
          <a:noFill/>
          <a:effectLst>
            <a:softEdge rad="127000"/>
          </a:effectLst>
        </p:spPr>
      </p:pic>
      <p:pic>
        <p:nvPicPr>
          <p:cNvPr id="5" name="Picture 4" descr="http://perrysburgblog.com/wp-content/uploads/2010/06/feeding-frenzy-sharks.jpg"/>
          <p:cNvPicPr>
            <a:picLocks noChangeAspect="1" noChangeArrowheads="1"/>
          </p:cNvPicPr>
          <p:nvPr/>
        </p:nvPicPr>
        <p:blipFill>
          <a:blip r:embed="rId4"/>
          <a:srcRect/>
          <a:stretch>
            <a:fillRect/>
          </a:stretch>
        </p:blipFill>
        <p:spPr bwMode="auto">
          <a:xfrm>
            <a:off x="624742" y="3766350"/>
            <a:ext cx="3312160" cy="2484120"/>
          </a:xfrm>
          <a:prstGeom prst="rect">
            <a:avLst/>
          </a:prstGeom>
          <a:noFill/>
          <a:effectLst>
            <a:softEdge rad="127000"/>
          </a:effectLst>
        </p:spPr>
      </p:pic>
      <p:sp>
        <p:nvSpPr>
          <p:cNvPr id="8" name="TextBox 7"/>
          <p:cNvSpPr txBox="1"/>
          <p:nvPr/>
        </p:nvSpPr>
        <p:spPr>
          <a:xfrm>
            <a:off x="4155639" y="1143819"/>
            <a:ext cx="3951132" cy="2031325"/>
          </a:xfrm>
          <a:prstGeom prst="rect">
            <a:avLst/>
          </a:prstGeom>
          <a:solidFill>
            <a:schemeClr val="accent1">
              <a:lumMod val="40000"/>
              <a:lumOff val="60000"/>
            </a:schemeClr>
          </a:solidFill>
          <a:ln>
            <a:solidFill>
              <a:schemeClr val="tx1"/>
            </a:solidFill>
          </a:ln>
        </p:spPr>
        <p:txBody>
          <a:bodyPr wrap="square" rtlCol="0">
            <a:spAutoFit/>
          </a:bodyPr>
          <a:lstStyle/>
          <a:p>
            <a:r>
              <a:rPr lang="en-US" dirty="0" smtClean="0"/>
              <a:t>You </a:t>
            </a:r>
            <a:r>
              <a:rPr lang="en-US" dirty="0"/>
              <a:t>can </a:t>
            </a:r>
            <a:r>
              <a:rPr lang="en-US" dirty="0" smtClean="0"/>
              <a:t>record </a:t>
            </a:r>
            <a:r>
              <a:rPr lang="en-US" dirty="0"/>
              <a:t>a Feed Log against an </a:t>
            </a:r>
            <a:r>
              <a:rPr lang="en-US" dirty="0" smtClean="0"/>
              <a:t>enclosure and </a:t>
            </a:r>
            <a:r>
              <a:rPr lang="en-US" dirty="0"/>
              <a:t>then apply it to all the occupants within </a:t>
            </a:r>
            <a:r>
              <a:rPr lang="en-US" dirty="0" smtClean="0"/>
              <a:t>that </a:t>
            </a:r>
            <a:r>
              <a:rPr lang="en-US" dirty="0"/>
              <a:t>enclosure at the time. </a:t>
            </a:r>
            <a:r>
              <a:rPr lang="en-US" dirty="0" smtClean="0"/>
              <a:t>This </a:t>
            </a:r>
            <a:r>
              <a:rPr lang="en-US" dirty="0"/>
              <a:t>will automatically </a:t>
            </a:r>
            <a:r>
              <a:rPr lang="en-US" dirty="0" smtClean="0"/>
              <a:t>place </a:t>
            </a:r>
            <a:r>
              <a:rPr lang="en-US" dirty="0"/>
              <a:t>the record of the feeding into the record of </a:t>
            </a:r>
            <a:endParaRPr lang="en-US" dirty="0" smtClean="0"/>
          </a:p>
          <a:p>
            <a:r>
              <a:rPr lang="en-US" dirty="0" smtClean="0"/>
              <a:t>every </a:t>
            </a:r>
            <a:r>
              <a:rPr lang="en-US" dirty="0"/>
              <a:t>individual or group currently  inhabiting the </a:t>
            </a:r>
            <a:r>
              <a:rPr lang="en-US" dirty="0" smtClean="0"/>
              <a:t>enclosure. </a:t>
            </a:r>
            <a:endParaRPr lang="en-US" dirty="0"/>
          </a:p>
        </p:txBody>
      </p:sp>
      <p:pic>
        <p:nvPicPr>
          <p:cNvPr id="9" name="Picture 8"/>
          <p:cNvPicPr>
            <a:picLocks noChangeAspect="1"/>
          </p:cNvPicPr>
          <p:nvPr/>
        </p:nvPicPr>
        <p:blipFill>
          <a:blip r:embed="rId5"/>
          <a:stretch>
            <a:fillRect/>
          </a:stretch>
        </p:blipFill>
        <p:spPr>
          <a:xfrm>
            <a:off x="4369880" y="3445457"/>
            <a:ext cx="3522649" cy="2190282"/>
          </a:xfrm>
          <a:prstGeom prst="rect">
            <a:avLst/>
          </a:prstGeom>
          <a:ln>
            <a:solidFill>
              <a:schemeClr val="tx1"/>
            </a:solidFill>
          </a:ln>
        </p:spPr>
      </p:pic>
      <p:sp>
        <p:nvSpPr>
          <p:cNvPr id="3" name="Slide Number Placeholder 2"/>
          <p:cNvSpPr>
            <a:spLocks noGrp="1"/>
          </p:cNvSpPr>
          <p:nvPr>
            <p:ph type="sldNum" sz="quarter" idx="12"/>
          </p:nvPr>
        </p:nvSpPr>
        <p:spPr/>
        <p:txBody>
          <a:bodyPr/>
          <a:lstStyle/>
          <a:p>
            <a:fld id="{D1A12E6A-C85A-496C-95D0-8B82A2649983}" type="slidenum">
              <a:rPr lang="en-US" smtClean="0"/>
              <a:t>29</a:t>
            </a:fld>
            <a:endParaRPr lang="en-US"/>
          </a:p>
        </p:txBody>
      </p:sp>
    </p:spTree>
    <p:extLst>
      <p:ext uri="{BB962C8B-B14F-4D97-AF65-F5344CB8AC3E}">
        <p14:creationId xmlns:p14="http://schemas.microsoft.com/office/powerpoint/2010/main" val="18301592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ZIMS do for your Aquatic life?</a:t>
            </a:r>
            <a:endParaRPr lang="en-US" dirty="0"/>
          </a:p>
        </p:txBody>
      </p:sp>
      <p:sp>
        <p:nvSpPr>
          <p:cNvPr id="3" name="Tijdelijke aanduiding voor inhoud 2"/>
          <p:cNvSpPr>
            <a:spLocks noGrp="1"/>
          </p:cNvSpPr>
          <p:nvPr>
            <p:ph idx="1"/>
          </p:nvPr>
        </p:nvSpPr>
        <p:spPr/>
        <p:txBody>
          <a:bodyPr>
            <a:normAutofit fontScale="92500" lnSpcReduction="20000"/>
          </a:bodyPr>
          <a:lstStyle/>
          <a:p>
            <a:r>
              <a:rPr lang="en-US" sz="3300" dirty="0" smtClean="0">
                <a:latin typeface="+mn-lt"/>
              </a:rPr>
              <a:t>Group Management</a:t>
            </a:r>
          </a:p>
          <a:p>
            <a:r>
              <a:rPr lang="en-US" sz="3300" dirty="0" smtClean="0">
                <a:latin typeface="+mn-lt"/>
              </a:rPr>
              <a:t>Individual Management</a:t>
            </a:r>
          </a:p>
          <a:p>
            <a:r>
              <a:rPr lang="en-US" sz="3300" dirty="0" smtClean="0">
                <a:latin typeface="+mn-lt"/>
              </a:rPr>
              <a:t>Enclosure Management</a:t>
            </a:r>
          </a:p>
          <a:p>
            <a:r>
              <a:rPr lang="en-US" sz="3300" dirty="0" smtClean="0">
                <a:latin typeface="+mn-lt"/>
              </a:rPr>
              <a:t>Life Support and </a:t>
            </a:r>
          </a:p>
          <a:p>
            <a:pPr marL="0" indent="0">
              <a:buNone/>
            </a:pPr>
            <a:r>
              <a:rPr lang="en-US" sz="3300" dirty="0">
                <a:latin typeface="+mn-lt"/>
              </a:rPr>
              <a:t> </a:t>
            </a:r>
            <a:r>
              <a:rPr lang="en-US" sz="3300" dirty="0" smtClean="0">
                <a:latin typeface="+mn-lt"/>
              </a:rPr>
              <a:t>  Component Management</a:t>
            </a:r>
          </a:p>
          <a:p>
            <a:r>
              <a:rPr lang="en-US" sz="3300" dirty="0" smtClean="0">
                <a:latin typeface="+mn-lt"/>
              </a:rPr>
              <a:t>Water Quality</a:t>
            </a:r>
          </a:p>
          <a:p>
            <a:r>
              <a:rPr lang="en-US" sz="3300" dirty="0" smtClean="0">
                <a:latin typeface="+mn-lt"/>
              </a:rPr>
              <a:t>Collection Trips</a:t>
            </a:r>
          </a:p>
          <a:p>
            <a:r>
              <a:rPr lang="en-US" sz="3300" dirty="0" smtClean="0">
                <a:latin typeface="+mn-lt"/>
              </a:rPr>
              <a:t>Aquarist Daily Log</a:t>
            </a:r>
          </a:p>
          <a:p>
            <a:r>
              <a:rPr lang="en-US" sz="3300" dirty="0" smtClean="0">
                <a:latin typeface="+mn-lt"/>
              </a:rPr>
              <a:t>Reports</a:t>
            </a:r>
            <a:endParaRPr lang="en-US" sz="3300" dirty="0">
              <a:latin typeface="+mn-lt"/>
            </a:endParaRPr>
          </a:p>
          <a:p>
            <a:endParaRPr lang="en-GB" dirty="0"/>
          </a:p>
        </p:txBody>
      </p:sp>
      <p:pic>
        <p:nvPicPr>
          <p:cNvPr id="2050" name="Picture 2" descr="Image result for aquarium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281" y="1027907"/>
            <a:ext cx="3103443" cy="465516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D1A12E6A-C85A-496C-95D0-8B82A2649983}" type="slidenum">
              <a:rPr lang="en-US" smtClean="0"/>
              <a:t>3</a:t>
            </a:fld>
            <a:endParaRPr lang="en-US"/>
          </a:p>
        </p:txBody>
      </p:sp>
    </p:spTree>
    <p:extLst>
      <p:ext uri="{BB962C8B-B14F-4D97-AF65-F5344CB8AC3E}">
        <p14:creationId xmlns:p14="http://schemas.microsoft.com/office/powerpoint/2010/main" val="38038292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amiller\Documents\PHOTOS\Zoos and Aquariums\LSS1 Virginia Aq.JPG"/>
          <p:cNvPicPr>
            <a:picLocks noChangeAspect="1" noChangeArrowheads="1"/>
          </p:cNvPicPr>
          <p:nvPr/>
        </p:nvPicPr>
        <p:blipFill>
          <a:blip r:embed="rId3"/>
          <a:srcRect/>
          <a:stretch>
            <a:fillRect/>
          </a:stretch>
        </p:blipFill>
        <p:spPr bwMode="auto">
          <a:xfrm>
            <a:off x="4990944" y="1064525"/>
            <a:ext cx="3938419" cy="2953814"/>
          </a:xfrm>
          <a:prstGeom prst="rect">
            <a:avLst/>
          </a:prstGeom>
          <a:noFill/>
          <a:effectLst>
            <a:softEdge rad="127000"/>
          </a:effectLst>
        </p:spPr>
      </p:pic>
      <p:sp>
        <p:nvSpPr>
          <p:cNvPr id="2" name="Titel 1"/>
          <p:cNvSpPr>
            <a:spLocks noGrp="1"/>
          </p:cNvSpPr>
          <p:nvPr>
            <p:ph type="title"/>
          </p:nvPr>
        </p:nvSpPr>
        <p:spPr>
          <a:xfrm>
            <a:off x="794182" y="160409"/>
            <a:ext cx="7886700" cy="1325563"/>
          </a:xfrm>
        </p:spPr>
        <p:txBody>
          <a:bodyPr/>
          <a:lstStyle/>
          <a:p>
            <a:r>
              <a:rPr lang="en-US" dirty="0" smtClean="0">
                <a:latin typeface="+mn-lt"/>
              </a:rPr>
              <a:t>LIFE SUPPORT MANAGEMENT</a:t>
            </a:r>
            <a:endParaRPr lang="en-GB" dirty="0"/>
          </a:p>
        </p:txBody>
      </p:sp>
      <p:pic>
        <p:nvPicPr>
          <p:cNvPr id="4" name="Picture 2" descr="C:\Users\amiller\Documents\PHOTOS\Zoos and Aquariums\LSS2 Virginia Aq.JPG"/>
          <p:cNvPicPr>
            <a:picLocks noChangeAspect="1" noChangeArrowheads="1"/>
          </p:cNvPicPr>
          <p:nvPr/>
        </p:nvPicPr>
        <p:blipFill>
          <a:blip r:embed="rId4"/>
          <a:srcRect t="9026"/>
          <a:stretch>
            <a:fillRect/>
          </a:stretch>
        </p:blipFill>
        <p:spPr bwMode="auto">
          <a:xfrm>
            <a:off x="1376115" y="3888596"/>
            <a:ext cx="4042047" cy="2757920"/>
          </a:xfrm>
          <a:prstGeom prst="rect">
            <a:avLst/>
          </a:prstGeom>
          <a:noFill/>
          <a:effectLst>
            <a:softEdge rad="127000"/>
          </a:effectLst>
        </p:spPr>
      </p:pic>
      <p:sp>
        <p:nvSpPr>
          <p:cNvPr id="3" name="TextBox 2"/>
          <p:cNvSpPr txBox="1"/>
          <p:nvPr/>
        </p:nvSpPr>
        <p:spPr>
          <a:xfrm>
            <a:off x="628650" y="1188419"/>
            <a:ext cx="4108882" cy="2585323"/>
          </a:xfrm>
          <a:prstGeom prst="rect">
            <a:avLst/>
          </a:prstGeom>
          <a:solidFill>
            <a:schemeClr val="accent1">
              <a:lumMod val="40000"/>
              <a:lumOff val="60000"/>
            </a:schemeClr>
          </a:solidFill>
          <a:ln>
            <a:solidFill>
              <a:schemeClr val="tx1"/>
            </a:solidFill>
          </a:ln>
        </p:spPr>
        <p:txBody>
          <a:bodyPr wrap="none" rtlCol="0">
            <a:spAutoFit/>
          </a:bodyPr>
          <a:lstStyle/>
          <a:p>
            <a:pPr defTabSz="942289">
              <a:defRPr/>
            </a:pPr>
            <a:r>
              <a:rPr lang="en-US" dirty="0"/>
              <a:t>One topic very important to aquariums </a:t>
            </a:r>
            <a:endParaRPr lang="en-US" dirty="0" smtClean="0"/>
          </a:p>
          <a:p>
            <a:pPr defTabSz="942289">
              <a:defRPr/>
            </a:pPr>
            <a:r>
              <a:rPr lang="en-US" dirty="0" smtClean="0"/>
              <a:t>and </a:t>
            </a:r>
            <a:r>
              <a:rPr lang="en-US" dirty="0"/>
              <a:t>those managing aquatic life is the </a:t>
            </a:r>
            <a:endParaRPr lang="en-US" dirty="0" smtClean="0"/>
          </a:p>
          <a:p>
            <a:pPr defTabSz="942289">
              <a:defRPr/>
            </a:pPr>
            <a:r>
              <a:rPr lang="en-US" dirty="0" smtClean="0"/>
              <a:t>ability </a:t>
            </a:r>
            <a:r>
              <a:rPr lang="en-US" dirty="0"/>
              <a:t>to maintain information on the </a:t>
            </a:r>
            <a:endParaRPr lang="en-US" dirty="0" smtClean="0"/>
          </a:p>
          <a:p>
            <a:pPr defTabSz="942289">
              <a:defRPr/>
            </a:pPr>
            <a:r>
              <a:rPr lang="en-US" dirty="0" smtClean="0"/>
              <a:t>life </a:t>
            </a:r>
            <a:r>
              <a:rPr lang="en-US" dirty="0"/>
              <a:t>supports that keep the animals </a:t>
            </a:r>
            <a:endParaRPr lang="en-US" dirty="0" smtClean="0"/>
          </a:p>
          <a:p>
            <a:pPr defTabSz="942289">
              <a:defRPr/>
            </a:pPr>
            <a:r>
              <a:rPr lang="en-US" dirty="0" smtClean="0"/>
              <a:t>healthy </a:t>
            </a:r>
            <a:r>
              <a:rPr lang="en-US" dirty="0"/>
              <a:t>and happy. Although terrestrial </a:t>
            </a:r>
            <a:endParaRPr lang="en-US" dirty="0" smtClean="0"/>
          </a:p>
          <a:p>
            <a:pPr defTabSz="942289">
              <a:defRPr/>
            </a:pPr>
            <a:r>
              <a:rPr lang="en-US" dirty="0" smtClean="0"/>
              <a:t>enclosures </a:t>
            </a:r>
            <a:r>
              <a:rPr lang="en-US" dirty="0"/>
              <a:t>do use life support, it is the </a:t>
            </a:r>
            <a:endParaRPr lang="en-US" dirty="0" smtClean="0"/>
          </a:p>
          <a:p>
            <a:pPr defTabSz="942289">
              <a:defRPr/>
            </a:pPr>
            <a:r>
              <a:rPr lang="en-US" dirty="0" smtClean="0"/>
              <a:t>aquatic </a:t>
            </a:r>
            <a:r>
              <a:rPr lang="en-US" dirty="0"/>
              <a:t>enclosures that rely very heavily </a:t>
            </a:r>
            <a:endParaRPr lang="en-US" dirty="0" smtClean="0"/>
          </a:p>
          <a:p>
            <a:pPr defTabSz="942289">
              <a:defRPr/>
            </a:pPr>
            <a:r>
              <a:rPr lang="en-US" dirty="0" smtClean="0"/>
              <a:t>on </a:t>
            </a:r>
            <a:r>
              <a:rPr lang="en-US" dirty="0"/>
              <a:t>life supports to sustain the life of their </a:t>
            </a:r>
            <a:endParaRPr lang="en-US" dirty="0" smtClean="0"/>
          </a:p>
          <a:p>
            <a:pPr defTabSz="942289">
              <a:defRPr/>
            </a:pPr>
            <a:r>
              <a:rPr lang="en-US" dirty="0" smtClean="0"/>
              <a:t>animals</a:t>
            </a:r>
            <a:r>
              <a:rPr lang="en-US" dirty="0"/>
              <a:t>. </a:t>
            </a:r>
          </a:p>
        </p:txBody>
      </p:sp>
      <p:sp>
        <p:nvSpPr>
          <p:cNvPr id="6" name="Slide Number Placeholder 5"/>
          <p:cNvSpPr>
            <a:spLocks noGrp="1"/>
          </p:cNvSpPr>
          <p:nvPr>
            <p:ph type="sldNum" sz="quarter" idx="12"/>
          </p:nvPr>
        </p:nvSpPr>
        <p:spPr/>
        <p:txBody>
          <a:bodyPr/>
          <a:lstStyle/>
          <a:p>
            <a:fld id="{D1A12E6A-C85A-496C-95D0-8B82A2649983}" type="slidenum">
              <a:rPr lang="en-US" smtClean="0"/>
              <a:t>30</a:t>
            </a:fld>
            <a:endParaRPr lang="en-US"/>
          </a:p>
        </p:txBody>
      </p:sp>
    </p:spTree>
    <p:extLst>
      <p:ext uri="{BB962C8B-B14F-4D97-AF65-F5344CB8AC3E}">
        <p14:creationId xmlns:p14="http://schemas.microsoft.com/office/powerpoint/2010/main" val="4335519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Life Support – Components</a:t>
            </a:r>
            <a:r>
              <a:rPr lang="en-US" b="1" dirty="0"/>
              <a:t/>
            </a:r>
            <a:br>
              <a:rPr lang="en-US" b="1" dirty="0"/>
            </a:br>
            <a:endParaRPr lang="en-GB" dirty="0"/>
          </a:p>
        </p:txBody>
      </p:sp>
      <p:pic>
        <p:nvPicPr>
          <p:cNvPr id="5" name="Picture 4" descr="http://ts1.mm.bing.net/images/thumbnail.aspx?q=4919275767203240&amp;id=aa4a5dbf5d797080b2427363519e4c09"/>
          <p:cNvPicPr>
            <a:picLocks noChangeAspect="1" noChangeArrowheads="1"/>
          </p:cNvPicPr>
          <p:nvPr/>
        </p:nvPicPr>
        <p:blipFill>
          <a:blip r:embed="rId3"/>
          <a:srcRect/>
          <a:stretch>
            <a:fillRect/>
          </a:stretch>
        </p:blipFill>
        <p:spPr bwMode="auto">
          <a:xfrm>
            <a:off x="268039" y="1228300"/>
            <a:ext cx="2742814" cy="2258250"/>
          </a:xfrm>
          <a:prstGeom prst="rect">
            <a:avLst/>
          </a:prstGeom>
          <a:noFill/>
          <a:ln>
            <a:solidFill>
              <a:schemeClr val="tx1"/>
            </a:solidFill>
          </a:ln>
          <a:effectLst>
            <a:softEdge rad="127000"/>
          </a:effectLst>
        </p:spPr>
      </p:pic>
      <p:pic>
        <p:nvPicPr>
          <p:cNvPr id="9" name="Picture 2"/>
          <p:cNvPicPr>
            <a:picLocks noChangeAspect="1" noChangeArrowheads="1"/>
          </p:cNvPicPr>
          <p:nvPr/>
        </p:nvPicPr>
        <p:blipFill>
          <a:blip r:embed="rId4"/>
          <a:srcRect/>
          <a:stretch>
            <a:fillRect/>
          </a:stretch>
        </p:blipFill>
        <p:spPr bwMode="auto">
          <a:xfrm>
            <a:off x="5709536" y="1027907"/>
            <a:ext cx="2960983" cy="2537985"/>
          </a:xfrm>
          <a:prstGeom prst="rect">
            <a:avLst/>
          </a:prstGeom>
          <a:noFill/>
          <a:ln w="9525">
            <a:solidFill>
              <a:schemeClr val="tx1"/>
            </a:solidFill>
            <a:miter lim="800000"/>
            <a:headEnd/>
            <a:tailEnd/>
          </a:ln>
        </p:spPr>
      </p:pic>
      <p:pic>
        <p:nvPicPr>
          <p:cNvPr id="7" name="Picture 8" descr="http://ts3.mm.bing.net/images/thumbnail.aspx?q=4798213543888478&amp;id=14cd5d2dabbd34590b7c3a738d878c67">
            <a:hlinkClick r:id="rId5"/>
          </p:cNvPr>
          <p:cNvPicPr>
            <a:picLocks noChangeAspect="1" noChangeArrowheads="1"/>
          </p:cNvPicPr>
          <p:nvPr/>
        </p:nvPicPr>
        <p:blipFill>
          <a:blip r:embed="rId6"/>
          <a:srcRect/>
          <a:stretch>
            <a:fillRect/>
          </a:stretch>
        </p:blipFill>
        <p:spPr bwMode="auto">
          <a:xfrm>
            <a:off x="3439952" y="1028132"/>
            <a:ext cx="1800787" cy="2397299"/>
          </a:xfrm>
          <a:prstGeom prst="rect">
            <a:avLst/>
          </a:prstGeom>
          <a:noFill/>
          <a:ln>
            <a:solidFill>
              <a:schemeClr val="tx1"/>
            </a:solidFill>
          </a:ln>
          <a:effectLst>
            <a:softEdge rad="127000"/>
          </a:effectLst>
        </p:spPr>
      </p:pic>
      <p:sp>
        <p:nvSpPr>
          <p:cNvPr id="10" name="TextBox 9"/>
          <p:cNvSpPr txBox="1"/>
          <p:nvPr/>
        </p:nvSpPr>
        <p:spPr>
          <a:xfrm>
            <a:off x="316796" y="3695337"/>
            <a:ext cx="8510407" cy="2031325"/>
          </a:xfrm>
          <a:prstGeom prst="rect">
            <a:avLst/>
          </a:prstGeom>
          <a:solidFill>
            <a:schemeClr val="accent1">
              <a:lumMod val="40000"/>
              <a:lumOff val="60000"/>
            </a:schemeClr>
          </a:solidFill>
          <a:ln>
            <a:solidFill>
              <a:schemeClr val="tx1"/>
            </a:solidFill>
          </a:ln>
        </p:spPr>
        <p:txBody>
          <a:bodyPr wrap="none" rtlCol="0">
            <a:spAutoFit/>
          </a:bodyPr>
          <a:lstStyle/>
          <a:p>
            <a:r>
              <a:rPr lang="en-US" dirty="0" smtClean="0"/>
              <a:t>Components </a:t>
            </a:r>
            <a:r>
              <a:rPr lang="en-US" dirty="0"/>
              <a:t>include items </a:t>
            </a:r>
            <a:r>
              <a:rPr lang="en-US" dirty="0" smtClean="0"/>
              <a:t>such </a:t>
            </a:r>
            <a:r>
              <a:rPr lang="en-US" dirty="0"/>
              <a:t>as pumps, filters, lighting and water and air </a:t>
            </a:r>
            <a:r>
              <a:rPr lang="en-US" dirty="0" smtClean="0"/>
              <a:t>temperature</a:t>
            </a:r>
          </a:p>
          <a:p>
            <a:r>
              <a:rPr lang="en-US" dirty="0" smtClean="0"/>
              <a:t>Controllers. Your </a:t>
            </a:r>
            <a:r>
              <a:rPr lang="en-US" dirty="0"/>
              <a:t>various components that make up your life supports are maintained in </a:t>
            </a:r>
            <a:endParaRPr lang="en-US" dirty="0" smtClean="0"/>
          </a:p>
          <a:p>
            <a:r>
              <a:rPr lang="en-US" dirty="0" smtClean="0"/>
              <a:t>an </a:t>
            </a:r>
            <a:r>
              <a:rPr lang="en-US" dirty="0"/>
              <a:t>inventory </a:t>
            </a:r>
            <a:r>
              <a:rPr lang="en-US" dirty="0" smtClean="0"/>
              <a:t>where </a:t>
            </a:r>
            <a:r>
              <a:rPr lang="en-US" dirty="0"/>
              <a:t>you can track Make, Model and serial number. </a:t>
            </a:r>
            <a:r>
              <a:rPr lang="en-US" dirty="0" smtClean="0"/>
              <a:t>You </a:t>
            </a:r>
            <a:r>
              <a:rPr lang="en-US" dirty="0"/>
              <a:t>can add your </a:t>
            </a:r>
            <a:endParaRPr lang="en-US" dirty="0" smtClean="0"/>
          </a:p>
          <a:p>
            <a:r>
              <a:rPr lang="en-US" dirty="0" smtClean="0"/>
              <a:t>components </a:t>
            </a:r>
            <a:r>
              <a:rPr lang="en-US" dirty="0"/>
              <a:t>directly to the inventory or add them from the life support record itself.</a:t>
            </a:r>
          </a:p>
          <a:p>
            <a:r>
              <a:rPr lang="en-US" dirty="0" smtClean="0"/>
              <a:t>The </a:t>
            </a:r>
            <a:r>
              <a:rPr lang="en-US" dirty="0"/>
              <a:t>component type is a cascading dropdown where you can stop anywhere on the list </a:t>
            </a:r>
            <a:endParaRPr lang="en-US" dirty="0" smtClean="0"/>
          </a:p>
          <a:p>
            <a:r>
              <a:rPr lang="en-US" dirty="0" smtClean="0"/>
              <a:t>to </a:t>
            </a:r>
            <a:r>
              <a:rPr lang="en-US" dirty="0"/>
              <a:t>select. So you could select simply Filtration or go down to Biological process filtration. </a:t>
            </a:r>
            <a:endParaRPr lang="en-US" dirty="0" smtClean="0"/>
          </a:p>
          <a:p>
            <a:r>
              <a:rPr lang="en-US" dirty="0" smtClean="0"/>
              <a:t>If </a:t>
            </a:r>
            <a:r>
              <a:rPr lang="en-US" dirty="0"/>
              <a:t>you know the exact type you could select the actual component such as a bead </a:t>
            </a:r>
            <a:r>
              <a:rPr lang="en-US" dirty="0" smtClean="0"/>
              <a:t>filter.</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31</a:t>
            </a:fld>
            <a:endParaRPr lang="en-US"/>
          </a:p>
        </p:txBody>
      </p:sp>
    </p:spTree>
    <p:extLst>
      <p:ext uri="{BB962C8B-B14F-4D97-AF65-F5344CB8AC3E}">
        <p14:creationId xmlns:p14="http://schemas.microsoft.com/office/powerpoint/2010/main" val="3097738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smtClean="0"/>
              <a:t>Life Support – attach to Enclosure</a:t>
            </a:r>
            <a:r>
              <a:rPr lang="en-US" b="1" dirty="0"/>
              <a:t/>
            </a:r>
            <a:br>
              <a:rPr lang="en-US" b="1" dirty="0"/>
            </a:br>
            <a:endParaRPr lang="en-GB" dirty="0"/>
          </a:p>
        </p:txBody>
      </p:sp>
      <p:pic>
        <p:nvPicPr>
          <p:cNvPr id="4" name="Picture 1"/>
          <p:cNvPicPr>
            <a:picLocks noChangeAspect="1" noChangeArrowheads="1"/>
          </p:cNvPicPr>
          <p:nvPr/>
        </p:nvPicPr>
        <p:blipFill>
          <a:blip r:embed="rId3"/>
          <a:srcRect/>
          <a:stretch>
            <a:fillRect/>
          </a:stretch>
        </p:blipFill>
        <p:spPr bwMode="auto">
          <a:xfrm>
            <a:off x="520357" y="1252791"/>
            <a:ext cx="6917954" cy="4411449"/>
          </a:xfrm>
          <a:prstGeom prst="rect">
            <a:avLst/>
          </a:prstGeom>
          <a:noFill/>
          <a:ln w="9525">
            <a:solidFill>
              <a:schemeClr val="accent1"/>
            </a:solidFill>
            <a:miter lim="800000"/>
            <a:headEnd/>
            <a:tailEnd/>
          </a:ln>
        </p:spPr>
      </p:pic>
      <p:sp>
        <p:nvSpPr>
          <p:cNvPr id="5" name="TextBox 4"/>
          <p:cNvSpPr txBox="1"/>
          <p:nvPr/>
        </p:nvSpPr>
        <p:spPr>
          <a:xfrm>
            <a:off x="5554639" y="1378424"/>
            <a:ext cx="3440044" cy="3693319"/>
          </a:xfrm>
          <a:prstGeom prst="rect">
            <a:avLst/>
          </a:prstGeom>
          <a:solidFill>
            <a:schemeClr val="accent1">
              <a:lumMod val="40000"/>
              <a:lumOff val="60000"/>
            </a:schemeClr>
          </a:solidFill>
          <a:ln>
            <a:solidFill>
              <a:schemeClr val="tx1"/>
            </a:solidFill>
          </a:ln>
        </p:spPr>
        <p:txBody>
          <a:bodyPr wrap="none" rtlCol="0">
            <a:spAutoFit/>
          </a:bodyPr>
          <a:lstStyle/>
          <a:p>
            <a:pPr defTabSz="942289">
              <a:defRPr/>
            </a:pPr>
            <a:r>
              <a:rPr lang="en-US" dirty="0"/>
              <a:t>While your components can be </a:t>
            </a:r>
            <a:endParaRPr lang="en-US" dirty="0" smtClean="0"/>
          </a:p>
          <a:p>
            <a:pPr defTabSz="942289">
              <a:defRPr/>
            </a:pPr>
            <a:r>
              <a:rPr lang="en-US" dirty="0" smtClean="0"/>
              <a:t>physically </a:t>
            </a:r>
            <a:r>
              <a:rPr lang="en-US" dirty="0"/>
              <a:t>attached to create only </a:t>
            </a:r>
            <a:endParaRPr lang="en-US" dirty="0" smtClean="0"/>
          </a:p>
          <a:p>
            <a:pPr defTabSz="942289">
              <a:defRPr/>
            </a:pPr>
            <a:r>
              <a:rPr lang="en-US" dirty="0" smtClean="0"/>
              <a:t>one </a:t>
            </a:r>
            <a:r>
              <a:rPr lang="en-US" dirty="0"/>
              <a:t>Life Support, one Life Support </a:t>
            </a:r>
            <a:endParaRPr lang="en-US" dirty="0" smtClean="0"/>
          </a:p>
          <a:p>
            <a:pPr defTabSz="942289">
              <a:defRPr/>
            </a:pPr>
            <a:r>
              <a:rPr lang="en-US" dirty="0" smtClean="0"/>
              <a:t>can </a:t>
            </a:r>
            <a:r>
              <a:rPr lang="en-US" dirty="0"/>
              <a:t>be physically attached to </a:t>
            </a:r>
            <a:endParaRPr lang="en-US" dirty="0" smtClean="0"/>
          </a:p>
          <a:p>
            <a:pPr defTabSz="942289">
              <a:defRPr/>
            </a:pPr>
            <a:r>
              <a:rPr lang="en-US" dirty="0" smtClean="0"/>
              <a:t>multiple </a:t>
            </a:r>
            <a:r>
              <a:rPr lang="en-US" dirty="0"/>
              <a:t>Enclosures. This Life </a:t>
            </a:r>
            <a:endParaRPr lang="en-US" dirty="0" smtClean="0"/>
          </a:p>
          <a:p>
            <a:pPr defTabSz="942289">
              <a:defRPr/>
            </a:pPr>
            <a:r>
              <a:rPr lang="en-US" dirty="0" smtClean="0"/>
              <a:t>Support </a:t>
            </a:r>
            <a:r>
              <a:rPr lang="en-US" dirty="0"/>
              <a:t>is attached to two </a:t>
            </a:r>
            <a:endParaRPr lang="en-US" dirty="0" smtClean="0"/>
          </a:p>
          <a:p>
            <a:pPr defTabSz="942289">
              <a:defRPr/>
            </a:pPr>
            <a:r>
              <a:rPr lang="en-US" dirty="0" smtClean="0"/>
              <a:t>enclosures</a:t>
            </a:r>
            <a:r>
              <a:rPr lang="en-US" dirty="0"/>
              <a:t>,  Water Land and </a:t>
            </a:r>
            <a:endParaRPr lang="en-US" dirty="0" smtClean="0"/>
          </a:p>
          <a:p>
            <a:pPr defTabSz="942289">
              <a:defRPr/>
            </a:pPr>
            <a:r>
              <a:rPr lang="en-US" dirty="0" err="1" smtClean="0"/>
              <a:t>Aqualand</a:t>
            </a:r>
            <a:r>
              <a:rPr lang="en-US" dirty="0"/>
              <a:t>. In addition, you can </a:t>
            </a:r>
            <a:endParaRPr lang="en-US" dirty="0" smtClean="0"/>
          </a:p>
          <a:p>
            <a:pPr defTabSz="942289">
              <a:defRPr/>
            </a:pPr>
            <a:r>
              <a:rPr lang="en-US" dirty="0" smtClean="0"/>
              <a:t>view </a:t>
            </a:r>
            <a:r>
              <a:rPr lang="en-US" dirty="0"/>
              <a:t>what components make up </a:t>
            </a:r>
            <a:endParaRPr lang="en-US" dirty="0" smtClean="0"/>
          </a:p>
          <a:p>
            <a:pPr defTabSz="942289">
              <a:defRPr/>
            </a:pPr>
            <a:r>
              <a:rPr lang="en-US" dirty="0" smtClean="0"/>
              <a:t>the </a:t>
            </a:r>
            <a:r>
              <a:rPr lang="en-US" dirty="0"/>
              <a:t>life </a:t>
            </a:r>
            <a:r>
              <a:rPr lang="en-US" dirty="0" smtClean="0"/>
              <a:t>support. </a:t>
            </a:r>
            <a:r>
              <a:rPr lang="en-US" dirty="0"/>
              <a:t>You can view any </a:t>
            </a:r>
            <a:endParaRPr lang="en-US" dirty="0" smtClean="0"/>
          </a:p>
          <a:p>
            <a:pPr defTabSz="942289">
              <a:defRPr/>
            </a:pPr>
            <a:r>
              <a:rPr lang="en-US" dirty="0" smtClean="0"/>
              <a:t>disconnected </a:t>
            </a:r>
            <a:r>
              <a:rPr lang="en-US" dirty="0"/>
              <a:t>enclosures or </a:t>
            </a:r>
            <a:endParaRPr lang="en-US" dirty="0" smtClean="0"/>
          </a:p>
          <a:p>
            <a:pPr defTabSz="942289">
              <a:defRPr/>
            </a:pPr>
            <a:r>
              <a:rPr lang="en-US" dirty="0" smtClean="0"/>
              <a:t>components </a:t>
            </a:r>
            <a:r>
              <a:rPr lang="en-US" dirty="0"/>
              <a:t>by using the search </a:t>
            </a:r>
            <a:endParaRPr lang="en-US" dirty="0" smtClean="0"/>
          </a:p>
          <a:p>
            <a:pPr defTabSz="942289">
              <a:defRPr/>
            </a:pPr>
            <a:r>
              <a:rPr lang="en-US" dirty="0"/>
              <a:t>f</a:t>
            </a:r>
            <a:r>
              <a:rPr lang="en-US" dirty="0" smtClean="0"/>
              <a:t>orm.</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32</a:t>
            </a:fld>
            <a:endParaRPr lang="en-US"/>
          </a:p>
        </p:txBody>
      </p:sp>
    </p:spTree>
    <p:extLst>
      <p:ext uri="{BB962C8B-B14F-4D97-AF65-F5344CB8AC3E}">
        <p14:creationId xmlns:p14="http://schemas.microsoft.com/office/powerpoint/2010/main" val="36715716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666587"/>
            <a:ext cx="7886700" cy="1325563"/>
          </a:xfrm>
        </p:spPr>
        <p:txBody>
          <a:bodyPr>
            <a:noAutofit/>
          </a:bodyPr>
          <a:lstStyle/>
          <a:p>
            <a:r>
              <a:rPr lang="en-US" dirty="0" smtClean="0"/>
              <a:t>Life Support </a:t>
            </a:r>
            <a:r>
              <a:rPr lang="en-US" dirty="0"/>
              <a:t>– Associated Life </a:t>
            </a:r>
            <a:br>
              <a:rPr lang="en-US" dirty="0"/>
            </a:br>
            <a:r>
              <a:rPr lang="en-US" dirty="0"/>
              <a:t>Support Tree</a:t>
            </a:r>
            <a:br>
              <a:rPr lang="en-US" dirty="0"/>
            </a:br>
            <a:endParaRPr lang="en-GB" dirty="0"/>
          </a:p>
        </p:txBody>
      </p:sp>
      <p:pic>
        <p:nvPicPr>
          <p:cNvPr id="4" name="Picture 3"/>
          <p:cNvPicPr>
            <a:picLocks noChangeAspect="1" noChangeArrowheads="1"/>
          </p:cNvPicPr>
          <p:nvPr/>
        </p:nvPicPr>
        <p:blipFill>
          <a:blip r:embed="rId3"/>
          <a:srcRect/>
          <a:stretch>
            <a:fillRect/>
          </a:stretch>
        </p:blipFill>
        <p:spPr bwMode="auto">
          <a:xfrm>
            <a:off x="628650" y="1992150"/>
            <a:ext cx="3634301" cy="3845598"/>
          </a:xfrm>
          <a:prstGeom prst="rect">
            <a:avLst/>
          </a:prstGeom>
          <a:noFill/>
          <a:ln w="9525">
            <a:solidFill>
              <a:schemeClr val="accent1"/>
            </a:solidFill>
            <a:miter lim="800000"/>
            <a:headEnd/>
            <a:tailEnd/>
          </a:ln>
        </p:spPr>
      </p:pic>
      <p:sp>
        <p:nvSpPr>
          <p:cNvPr id="5" name="TextBox 4"/>
          <p:cNvSpPr txBox="1"/>
          <p:nvPr/>
        </p:nvSpPr>
        <p:spPr>
          <a:xfrm>
            <a:off x="4572000" y="2005108"/>
            <a:ext cx="4039824" cy="2585323"/>
          </a:xfrm>
          <a:prstGeom prst="rect">
            <a:avLst/>
          </a:prstGeom>
          <a:solidFill>
            <a:schemeClr val="accent1">
              <a:lumMod val="40000"/>
              <a:lumOff val="60000"/>
            </a:schemeClr>
          </a:solidFill>
          <a:ln>
            <a:solidFill>
              <a:schemeClr val="tx1"/>
            </a:solidFill>
          </a:ln>
        </p:spPr>
        <p:txBody>
          <a:bodyPr wrap="none" rtlCol="0">
            <a:spAutoFit/>
          </a:bodyPr>
          <a:lstStyle/>
          <a:p>
            <a:pPr defTabSz="942289">
              <a:defRPr/>
            </a:pPr>
            <a:r>
              <a:rPr lang="en-US" dirty="0"/>
              <a:t>Another quick and easy way to see if an </a:t>
            </a:r>
            <a:endParaRPr lang="en-US" dirty="0" smtClean="0"/>
          </a:p>
          <a:p>
            <a:pPr defTabSz="942289">
              <a:defRPr/>
            </a:pPr>
            <a:r>
              <a:rPr lang="en-US" dirty="0" smtClean="0"/>
              <a:t>enclosure </a:t>
            </a:r>
            <a:r>
              <a:rPr lang="en-US" dirty="0"/>
              <a:t>has a life support attached to </a:t>
            </a:r>
            <a:endParaRPr lang="en-US" dirty="0" smtClean="0"/>
          </a:p>
          <a:p>
            <a:pPr defTabSz="942289">
              <a:defRPr/>
            </a:pPr>
            <a:r>
              <a:rPr lang="en-US" dirty="0" smtClean="0"/>
              <a:t>it </a:t>
            </a:r>
            <a:r>
              <a:rPr lang="en-US" dirty="0"/>
              <a:t>is to view the Associated Life Support </a:t>
            </a:r>
            <a:endParaRPr lang="en-US" dirty="0" smtClean="0"/>
          </a:p>
          <a:p>
            <a:pPr defTabSz="942289">
              <a:defRPr/>
            </a:pPr>
            <a:r>
              <a:rPr lang="en-US" dirty="0" smtClean="0"/>
              <a:t>Tree under Enclosures. </a:t>
            </a:r>
            <a:r>
              <a:rPr lang="en-US" dirty="0"/>
              <a:t>Here we can </a:t>
            </a:r>
            <a:endParaRPr lang="en-US" dirty="0" smtClean="0"/>
          </a:p>
          <a:p>
            <a:pPr defTabSz="942289">
              <a:defRPr/>
            </a:pPr>
            <a:r>
              <a:rPr lang="en-US" dirty="0" smtClean="0"/>
              <a:t>quickly </a:t>
            </a:r>
            <a:r>
              <a:rPr lang="en-US" dirty="0"/>
              <a:t>see that the </a:t>
            </a:r>
            <a:r>
              <a:rPr lang="en-US" dirty="0" smtClean="0"/>
              <a:t>Aquatic </a:t>
            </a:r>
            <a:r>
              <a:rPr lang="en-US" dirty="0"/>
              <a:t>Life </a:t>
            </a:r>
            <a:r>
              <a:rPr lang="en-US" dirty="0" smtClean="0"/>
              <a:t>support </a:t>
            </a:r>
          </a:p>
          <a:p>
            <a:pPr defTabSz="942289">
              <a:defRPr/>
            </a:pPr>
            <a:r>
              <a:rPr lang="en-US" dirty="0" smtClean="0"/>
              <a:t>is </a:t>
            </a:r>
            <a:r>
              <a:rPr lang="en-US" dirty="0"/>
              <a:t>attached to </a:t>
            </a:r>
            <a:r>
              <a:rPr lang="en-US" dirty="0" smtClean="0"/>
              <a:t>the </a:t>
            </a:r>
            <a:r>
              <a:rPr lang="en-US" dirty="0"/>
              <a:t>two enclosures – </a:t>
            </a:r>
            <a:endParaRPr lang="en-US" dirty="0" smtClean="0"/>
          </a:p>
          <a:p>
            <a:pPr defTabSz="942289">
              <a:defRPr/>
            </a:pPr>
            <a:r>
              <a:rPr lang="en-US" dirty="0" err="1" smtClean="0"/>
              <a:t>Aqualand</a:t>
            </a:r>
            <a:r>
              <a:rPr lang="en-US" dirty="0" smtClean="0"/>
              <a:t> </a:t>
            </a:r>
            <a:r>
              <a:rPr lang="en-US" dirty="0"/>
              <a:t>and </a:t>
            </a:r>
            <a:r>
              <a:rPr lang="en-US" dirty="0" smtClean="0"/>
              <a:t>Water </a:t>
            </a:r>
            <a:r>
              <a:rPr lang="en-US" dirty="0" smtClean="0"/>
              <a:t>Land</a:t>
            </a:r>
            <a:r>
              <a:rPr lang="en-US" dirty="0" smtClean="0"/>
              <a:t>. There is also </a:t>
            </a:r>
          </a:p>
          <a:p>
            <a:pPr defTabSz="942289">
              <a:defRPr/>
            </a:pPr>
            <a:r>
              <a:rPr lang="en-US" dirty="0" smtClean="0"/>
              <a:t>a separate </a:t>
            </a:r>
            <a:r>
              <a:rPr lang="en-US" dirty="0" smtClean="0"/>
              <a:t>tree that will display from the </a:t>
            </a:r>
          </a:p>
          <a:p>
            <a:pPr defTabSz="942289">
              <a:defRPr/>
            </a:pPr>
            <a:r>
              <a:rPr lang="en-US" dirty="0" smtClean="0"/>
              <a:t>Life </a:t>
            </a:r>
            <a:r>
              <a:rPr lang="en-US" dirty="0" smtClean="0"/>
              <a:t>Support view.</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33</a:t>
            </a:fld>
            <a:endParaRPr lang="en-US"/>
          </a:p>
        </p:txBody>
      </p:sp>
    </p:spTree>
    <p:extLst>
      <p:ext uri="{BB962C8B-B14F-4D97-AF65-F5344CB8AC3E}">
        <p14:creationId xmlns:p14="http://schemas.microsoft.com/office/powerpoint/2010/main" val="2326366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Water Quality</a:t>
            </a:r>
            <a:endParaRPr lang="en-GB" dirty="0"/>
          </a:p>
        </p:txBody>
      </p:sp>
      <p:pic>
        <p:nvPicPr>
          <p:cNvPr id="4" name="Picture 2" descr="C:\Users\amiller\Documents\PHOTOS\Zoos and Aquariums\Water Quality.JPG"/>
          <p:cNvPicPr>
            <a:picLocks noChangeAspect="1" noChangeArrowheads="1"/>
          </p:cNvPicPr>
          <p:nvPr/>
        </p:nvPicPr>
        <p:blipFill>
          <a:blip r:embed="rId3"/>
          <a:srcRect/>
          <a:stretch>
            <a:fillRect/>
          </a:stretch>
        </p:blipFill>
        <p:spPr bwMode="auto">
          <a:xfrm>
            <a:off x="513418" y="1656008"/>
            <a:ext cx="4560241" cy="3420180"/>
          </a:xfrm>
          <a:prstGeom prst="rect">
            <a:avLst/>
          </a:prstGeom>
          <a:noFill/>
          <a:effectLst>
            <a:softEdge rad="127000"/>
          </a:effectLst>
        </p:spPr>
      </p:pic>
      <p:sp>
        <p:nvSpPr>
          <p:cNvPr id="6" name="TextBox 5"/>
          <p:cNvSpPr txBox="1"/>
          <p:nvPr/>
        </p:nvSpPr>
        <p:spPr>
          <a:xfrm>
            <a:off x="5204270" y="561064"/>
            <a:ext cx="3599287" cy="4524315"/>
          </a:xfrm>
          <a:prstGeom prst="rect">
            <a:avLst/>
          </a:prstGeom>
          <a:solidFill>
            <a:schemeClr val="accent1">
              <a:lumMod val="40000"/>
              <a:lumOff val="60000"/>
            </a:schemeClr>
          </a:solidFill>
          <a:ln>
            <a:solidFill>
              <a:schemeClr val="tx1"/>
            </a:solidFill>
          </a:ln>
        </p:spPr>
        <p:txBody>
          <a:bodyPr wrap="square" rtlCol="0">
            <a:spAutoFit/>
          </a:bodyPr>
          <a:lstStyle/>
          <a:p>
            <a:r>
              <a:rPr lang="en-US" sz="1600" dirty="0"/>
              <a:t>Water Quality is a large part of your </a:t>
            </a:r>
            <a:r>
              <a:rPr lang="en-US" sz="1600" dirty="0" smtClean="0"/>
              <a:t>Aquarist’s </a:t>
            </a:r>
            <a:r>
              <a:rPr lang="en-US" sz="1600" dirty="0"/>
              <a:t>day, and hugely important </a:t>
            </a:r>
            <a:r>
              <a:rPr lang="en-US" sz="1600" dirty="0" smtClean="0"/>
              <a:t>in </a:t>
            </a:r>
            <a:r>
              <a:rPr lang="en-US" sz="1600" dirty="0"/>
              <a:t>maintaining the health of your </a:t>
            </a:r>
            <a:r>
              <a:rPr lang="en-US" sz="1600" dirty="0" smtClean="0"/>
              <a:t>animal </a:t>
            </a:r>
            <a:r>
              <a:rPr lang="en-US" sz="1600" dirty="0"/>
              <a:t>collection. ZIMS allows you </a:t>
            </a:r>
            <a:r>
              <a:rPr lang="en-US" sz="1600" dirty="0" smtClean="0"/>
              <a:t>to </a:t>
            </a:r>
            <a:r>
              <a:rPr lang="en-US" sz="1600" dirty="0"/>
              <a:t>record water quality measurements </a:t>
            </a:r>
            <a:r>
              <a:rPr lang="en-US" sz="1600" dirty="0" smtClean="0"/>
              <a:t>on </a:t>
            </a:r>
            <a:r>
              <a:rPr lang="en-US" sz="1600" dirty="0"/>
              <a:t>your Enclosures, Life Supports and </a:t>
            </a:r>
            <a:endParaRPr lang="en-US" sz="1600" dirty="0" smtClean="0"/>
          </a:p>
          <a:p>
            <a:r>
              <a:rPr lang="en-US" sz="1600" dirty="0" smtClean="0"/>
              <a:t>Components</a:t>
            </a:r>
            <a:r>
              <a:rPr lang="en-US" sz="1600" dirty="0"/>
              <a:t>. </a:t>
            </a:r>
            <a:r>
              <a:rPr lang="en-US" sz="1600" dirty="0"/>
              <a:t>Simply recording measurements on </a:t>
            </a:r>
            <a:r>
              <a:rPr lang="en-US" sz="1600" dirty="0" smtClean="0"/>
              <a:t>your </a:t>
            </a:r>
            <a:r>
              <a:rPr lang="en-US" sz="1600" dirty="0"/>
              <a:t>enclosures, life supports and </a:t>
            </a:r>
            <a:r>
              <a:rPr lang="en-US" sz="1600" dirty="0" smtClean="0"/>
              <a:t>components </a:t>
            </a:r>
            <a:r>
              <a:rPr lang="en-US" sz="1600" dirty="0"/>
              <a:t>is not usually enough. </a:t>
            </a:r>
            <a:r>
              <a:rPr lang="en-US" sz="1600" dirty="0" smtClean="0"/>
              <a:t>You </a:t>
            </a:r>
            <a:r>
              <a:rPr lang="en-US" sz="1600" dirty="0"/>
              <a:t>want to keep the </a:t>
            </a:r>
            <a:r>
              <a:rPr lang="en-US" sz="1600" dirty="0" smtClean="0"/>
              <a:t>measurements within </a:t>
            </a:r>
            <a:r>
              <a:rPr lang="en-US" sz="1600" dirty="0"/>
              <a:t>specific minimum and </a:t>
            </a:r>
            <a:r>
              <a:rPr lang="en-US" sz="1600" dirty="0" smtClean="0"/>
              <a:t>maximum </a:t>
            </a:r>
            <a:r>
              <a:rPr lang="en-US" sz="1600" dirty="0"/>
              <a:t>ranges for the health of </a:t>
            </a:r>
          </a:p>
          <a:p>
            <a:r>
              <a:rPr lang="en-US" sz="1600" dirty="0"/>
              <a:t>the animals. In ZIMS you can record </a:t>
            </a:r>
          </a:p>
          <a:p>
            <a:r>
              <a:rPr lang="en-US" sz="1600" dirty="0"/>
              <a:t>your desired ranges for your water </a:t>
            </a:r>
          </a:p>
          <a:p>
            <a:r>
              <a:rPr lang="en-US" sz="1600" dirty="0"/>
              <a:t>quality and make these ranges </a:t>
            </a:r>
          </a:p>
          <a:p>
            <a:r>
              <a:rPr lang="en-US" sz="1600" dirty="0"/>
              <a:t>specific to enclosures, life supports </a:t>
            </a:r>
          </a:p>
          <a:p>
            <a:r>
              <a:rPr lang="en-US" sz="1600" dirty="0"/>
              <a:t>and components using the</a:t>
            </a:r>
          </a:p>
          <a:p>
            <a:r>
              <a:rPr lang="en-US" sz="1600" dirty="0"/>
              <a:t>Measurement Range Template</a:t>
            </a:r>
            <a:r>
              <a:rPr lang="en-US" sz="1600" dirty="0" smtClean="0"/>
              <a:t>.</a:t>
            </a:r>
            <a:endParaRPr lang="en-US" sz="1600" dirty="0"/>
          </a:p>
        </p:txBody>
      </p:sp>
      <p:sp>
        <p:nvSpPr>
          <p:cNvPr id="3" name="Slide Number Placeholder 2"/>
          <p:cNvSpPr>
            <a:spLocks noGrp="1"/>
          </p:cNvSpPr>
          <p:nvPr>
            <p:ph type="sldNum" sz="quarter" idx="12"/>
          </p:nvPr>
        </p:nvSpPr>
        <p:spPr/>
        <p:txBody>
          <a:bodyPr/>
          <a:lstStyle/>
          <a:p>
            <a:fld id="{D1A12E6A-C85A-496C-95D0-8B82A2649983}" type="slidenum">
              <a:rPr lang="en-US" smtClean="0"/>
              <a:t>34</a:t>
            </a:fld>
            <a:endParaRPr lang="en-US"/>
          </a:p>
        </p:txBody>
      </p:sp>
    </p:spTree>
    <p:extLst>
      <p:ext uri="{BB962C8B-B14F-4D97-AF65-F5344CB8AC3E}">
        <p14:creationId xmlns:p14="http://schemas.microsoft.com/office/powerpoint/2010/main" val="1951625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Out of Range Notification</a:t>
            </a:r>
            <a:endParaRPr lang="en-US" dirty="0"/>
          </a:p>
        </p:txBody>
      </p:sp>
      <p:pic>
        <p:nvPicPr>
          <p:cNvPr id="4" name="Picture 2"/>
          <p:cNvPicPr>
            <a:picLocks noChangeAspect="1" noChangeArrowheads="1"/>
          </p:cNvPicPr>
          <p:nvPr/>
        </p:nvPicPr>
        <p:blipFill>
          <a:blip r:embed="rId3"/>
          <a:srcRect/>
          <a:stretch>
            <a:fillRect/>
          </a:stretch>
        </p:blipFill>
        <p:spPr bwMode="auto">
          <a:xfrm>
            <a:off x="486469" y="1663053"/>
            <a:ext cx="3419475" cy="1152525"/>
          </a:xfrm>
          <a:prstGeom prst="rect">
            <a:avLst/>
          </a:prstGeom>
          <a:noFill/>
          <a:ln w="9525">
            <a:solidFill>
              <a:schemeClr val="tx1"/>
            </a:solidFill>
            <a:miter lim="800000"/>
            <a:headEnd/>
            <a:tailEnd/>
          </a:ln>
        </p:spPr>
      </p:pic>
      <p:pic>
        <p:nvPicPr>
          <p:cNvPr id="5" name="Picture 2"/>
          <p:cNvPicPr>
            <a:picLocks noChangeAspect="1" noChangeArrowheads="1"/>
          </p:cNvPicPr>
          <p:nvPr/>
        </p:nvPicPr>
        <p:blipFill>
          <a:blip r:embed="rId4"/>
          <a:srcRect/>
          <a:stretch>
            <a:fillRect/>
          </a:stretch>
        </p:blipFill>
        <p:spPr bwMode="auto">
          <a:xfrm>
            <a:off x="486469" y="3140409"/>
            <a:ext cx="5049611" cy="2677824"/>
          </a:xfrm>
          <a:prstGeom prst="rect">
            <a:avLst/>
          </a:prstGeom>
          <a:noFill/>
          <a:ln w="9525">
            <a:solidFill>
              <a:schemeClr val="tx1"/>
            </a:solidFill>
            <a:miter lim="800000"/>
            <a:headEnd/>
            <a:tailEnd/>
          </a:ln>
        </p:spPr>
      </p:pic>
      <p:pic>
        <p:nvPicPr>
          <p:cNvPr id="8194"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3765" y="3727503"/>
            <a:ext cx="2847344" cy="18982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332849" y="1415355"/>
            <a:ext cx="4122026" cy="2308324"/>
          </a:xfrm>
          <a:prstGeom prst="rect">
            <a:avLst/>
          </a:prstGeom>
          <a:solidFill>
            <a:schemeClr val="accent1">
              <a:lumMod val="40000"/>
              <a:lumOff val="60000"/>
            </a:schemeClr>
          </a:solidFill>
          <a:ln>
            <a:solidFill>
              <a:schemeClr val="tx1"/>
            </a:solidFill>
          </a:ln>
        </p:spPr>
        <p:txBody>
          <a:bodyPr wrap="none" rtlCol="0">
            <a:spAutoFit/>
          </a:bodyPr>
          <a:lstStyle/>
          <a:p>
            <a:r>
              <a:rPr lang="en-US" sz="1600" dirty="0"/>
              <a:t>If a measurement is outside the range </a:t>
            </a:r>
            <a:r>
              <a:rPr lang="en-US" sz="1600" dirty="0" smtClean="0"/>
              <a:t>set </a:t>
            </a:r>
          </a:p>
          <a:p>
            <a:r>
              <a:rPr lang="en-US" sz="1600" dirty="0" smtClean="0"/>
              <a:t>there </a:t>
            </a:r>
            <a:r>
              <a:rPr lang="en-US" sz="1600" dirty="0"/>
              <a:t>is a warning regarding this. You can </a:t>
            </a:r>
            <a:endParaRPr lang="en-US" sz="1600" dirty="0" smtClean="0"/>
          </a:p>
          <a:p>
            <a:r>
              <a:rPr lang="en-US" sz="1600" dirty="0" smtClean="0"/>
              <a:t>save </a:t>
            </a:r>
            <a:r>
              <a:rPr lang="en-US" sz="1600" dirty="0"/>
              <a:t>the measurement anyway, or go back </a:t>
            </a:r>
            <a:endParaRPr lang="en-US" sz="1600" dirty="0" smtClean="0"/>
          </a:p>
          <a:p>
            <a:r>
              <a:rPr lang="en-US" sz="1600" dirty="0" smtClean="0"/>
              <a:t>and </a:t>
            </a:r>
            <a:r>
              <a:rPr lang="en-US" sz="1600" dirty="0"/>
              <a:t>correct if it was an error. But whoever </a:t>
            </a:r>
            <a:endParaRPr lang="en-US" sz="1600" dirty="0" smtClean="0"/>
          </a:p>
          <a:p>
            <a:r>
              <a:rPr lang="en-US" sz="1600" dirty="0" smtClean="0"/>
              <a:t>does </a:t>
            </a:r>
            <a:r>
              <a:rPr lang="en-US" sz="1600" dirty="0"/>
              <a:t>the data entry has been given a heads </a:t>
            </a:r>
            <a:endParaRPr lang="en-US" sz="1600" dirty="0" smtClean="0"/>
          </a:p>
          <a:p>
            <a:r>
              <a:rPr lang="en-US" sz="1600" dirty="0" smtClean="0"/>
              <a:t>up </a:t>
            </a:r>
            <a:r>
              <a:rPr lang="en-US" sz="1600" dirty="0"/>
              <a:t>that this measurement is not a desired one. </a:t>
            </a:r>
          </a:p>
          <a:p>
            <a:r>
              <a:rPr lang="en-US" sz="1600" dirty="0" smtClean="0"/>
              <a:t>In </a:t>
            </a:r>
            <a:r>
              <a:rPr lang="en-US" sz="1600" dirty="0"/>
              <a:t>addition, in the measurement grids, </a:t>
            </a:r>
            <a:r>
              <a:rPr lang="en-US" sz="1600" dirty="0" smtClean="0"/>
              <a:t>these</a:t>
            </a:r>
          </a:p>
          <a:p>
            <a:r>
              <a:rPr lang="en-US" sz="1600" dirty="0" err="1" smtClean="0"/>
              <a:t>out-of</a:t>
            </a:r>
            <a:r>
              <a:rPr lang="en-US" sz="1600" dirty="0" smtClean="0"/>
              <a:t>–range </a:t>
            </a:r>
            <a:r>
              <a:rPr lang="en-US" sz="1600" dirty="0"/>
              <a:t>measurements are displayed </a:t>
            </a:r>
            <a:endParaRPr lang="en-US" sz="1600" dirty="0" smtClean="0"/>
          </a:p>
          <a:p>
            <a:r>
              <a:rPr lang="en-US" sz="1600" dirty="0" smtClean="0"/>
              <a:t>in </a:t>
            </a:r>
            <a:r>
              <a:rPr lang="en-US" sz="1600" dirty="0"/>
              <a:t>red</a:t>
            </a:r>
            <a:r>
              <a:rPr lang="en-US" sz="1600" dirty="0" smtClean="0"/>
              <a:t>.</a:t>
            </a:r>
            <a:endParaRPr lang="en-US" sz="1600" dirty="0"/>
          </a:p>
        </p:txBody>
      </p:sp>
      <p:sp>
        <p:nvSpPr>
          <p:cNvPr id="2" name="Slide Number Placeholder 1"/>
          <p:cNvSpPr>
            <a:spLocks noGrp="1"/>
          </p:cNvSpPr>
          <p:nvPr>
            <p:ph type="sldNum" sz="quarter" idx="12"/>
          </p:nvPr>
        </p:nvSpPr>
        <p:spPr/>
        <p:txBody>
          <a:bodyPr/>
          <a:lstStyle/>
          <a:p>
            <a:fld id="{D1A12E6A-C85A-496C-95D0-8B82A2649983}" type="slidenum">
              <a:rPr lang="en-US" smtClean="0"/>
              <a:t>35</a:t>
            </a:fld>
            <a:endParaRPr lang="en-US"/>
          </a:p>
        </p:txBody>
      </p:sp>
    </p:spTree>
    <p:extLst>
      <p:ext uri="{BB962C8B-B14F-4D97-AF65-F5344CB8AC3E}">
        <p14:creationId xmlns:p14="http://schemas.microsoft.com/office/powerpoint/2010/main" val="31402786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Email Notification</a:t>
            </a:r>
            <a:endParaRPr lang="en-US" dirty="0"/>
          </a:p>
        </p:txBody>
      </p:sp>
      <p:pic>
        <p:nvPicPr>
          <p:cNvPr id="3" name="Picture 2"/>
          <p:cNvPicPr>
            <a:picLocks noChangeAspect="1"/>
          </p:cNvPicPr>
          <p:nvPr/>
        </p:nvPicPr>
        <p:blipFill>
          <a:blip r:embed="rId3"/>
          <a:stretch>
            <a:fillRect/>
          </a:stretch>
        </p:blipFill>
        <p:spPr>
          <a:xfrm>
            <a:off x="628650" y="1920388"/>
            <a:ext cx="5761905" cy="1390476"/>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5215019" y="1215880"/>
            <a:ext cx="3505902" cy="3111273"/>
          </a:xfrm>
          <a:prstGeom prst="rect">
            <a:avLst/>
          </a:prstGeom>
          <a:ln>
            <a:solidFill>
              <a:schemeClr val="tx1"/>
            </a:solidFill>
          </a:ln>
        </p:spPr>
      </p:pic>
      <p:sp>
        <p:nvSpPr>
          <p:cNvPr id="7" name="TextBox 6"/>
          <p:cNvSpPr txBox="1"/>
          <p:nvPr/>
        </p:nvSpPr>
        <p:spPr>
          <a:xfrm>
            <a:off x="365490" y="4077970"/>
            <a:ext cx="8149860" cy="1200329"/>
          </a:xfrm>
          <a:prstGeom prst="rect">
            <a:avLst/>
          </a:prstGeom>
          <a:solidFill>
            <a:schemeClr val="accent1">
              <a:lumMod val="40000"/>
              <a:lumOff val="60000"/>
            </a:schemeClr>
          </a:solidFill>
          <a:ln>
            <a:solidFill>
              <a:schemeClr val="tx1"/>
            </a:solidFill>
          </a:ln>
        </p:spPr>
        <p:txBody>
          <a:bodyPr wrap="none" rtlCol="0">
            <a:spAutoFit/>
          </a:bodyPr>
          <a:lstStyle/>
          <a:p>
            <a:r>
              <a:rPr lang="en-US" dirty="0" smtClean="0"/>
              <a:t>Once </a:t>
            </a:r>
            <a:r>
              <a:rPr lang="en-US" dirty="0" smtClean="0"/>
              <a:t>you </a:t>
            </a:r>
            <a:r>
              <a:rPr lang="en-US" dirty="0" smtClean="0"/>
              <a:t>have recorded </a:t>
            </a:r>
            <a:r>
              <a:rPr lang="en-US" dirty="0" smtClean="0"/>
              <a:t>a </a:t>
            </a:r>
            <a:r>
              <a:rPr lang="en-US" dirty="0" smtClean="0"/>
              <a:t>measurement, </a:t>
            </a:r>
            <a:r>
              <a:rPr lang="en-US" dirty="0" smtClean="0"/>
              <a:t>the Set Email Notification button will be</a:t>
            </a:r>
          </a:p>
          <a:p>
            <a:r>
              <a:rPr lang="en-US" dirty="0"/>
              <a:t>a</a:t>
            </a:r>
            <a:r>
              <a:rPr lang="en-US" dirty="0" smtClean="0"/>
              <a:t>ctivated. This allows you to select staff that will receive </a:t>
            </a:r>
            <a:r>
              <a:rPr lang="en-US" dirty="0" smtClean="0"/>
              <a:t>an Email </a:t>
            </a:r>
            <a:r>
              <a:rPr lang="en-US" dirty="0" smtClean="0"/>
              <a:t>when the </a:t>
            </a:r>
            <a:endParaRPr lang="en-US" dirty="0" smtClean="0"/>
          </a:p>
          <a:p>
            <a:r>
              <a:rPr lang="en-US" dirty="0" smtClean="0"/>
              <a:t>measurement </a:t>
            </a:r>
            <a:r>
              <a:rPr lang="en-US" dirty="0" smtClean="0"/>
              <a:t>is outside the desired range </a:t>
            </a:r>
            <a:r>
              <a:rPr lang="en-US" dirty="0" smtClean="0"/>
              <a:t>that was </a:t>
            </a:r>
            <a:r>
              <a:rPr lang="en-US" dirty="0" smtClean="0"/>
              <a:t>recorded in the Range Template. </a:t>
            </a:r>
            <a:endParaRPr lang="en-US" dirty="0" smtClean="0"/>
          </a:p>
          <a:p>
            <a:r>
              <a:rPr lang="en-US" dirty="0" smtClean="0"/>
              <a:t>They </a:t>
            </a:r>
            <a:r>
              <a:rPr lang="en-US" dirty="0" smtClean="0"/>
              <a:t>can receive daily </a:t>
            </a:r>
            <a:r>
              <a:rPr lang="en-US" dirty="0" smtClean="0"/>
              <a:t>summaries or </a:t>
            </a:r>
            <a:r>
              <a:rPr lang="en-US" dirty="0" smtClean="0"/>
              <a:t>instant alerts.</a:t>
            </a:r>
            <a:endParaRPr lang="en-US" dirty="0"/>
          </a:p>
        </p:txBody>
      </p:sp>
      <p:sp>
        <p:nvSpPr>
          <p:cNvPr id="2" name="Slide Number Placeholder 1"/>
          <p:cNvSpPr>
            <a:spLocks noGrp="1"/>
          </p:cNvSpPr>
          <p:nvPr>
            <p:ph type="sldNum" sz="quarter" idx="12"/>
          </p:nvPr>
        </p:nvSpPr>
        <p:spPr/>
        <p:txBody>
          <a:bodyPr/>
          <a:lstStyle/>
          <a:p>
            <a:fld id="{D1A12E6A-C85A-496C-95D0-8B82A2649983}" type="slidenum">
              <a:rPr lang="en-US" smtClean="0"/>
              <a:t>36</a:t>
            </a:fld>
            <a:endParaRPr lang="en-US"/>
          </a:p>
        </p:txBody>
      </p:sp>
    </p:spTree>
    <p:extLst>
      <p:ext uri="{BB962C8B-B14F-4D97-AF65-F5344CB8AC3E}">
        <p14:creationId xmlns:p14="http://schemas.microsoft.com/office/powerpoint/2010/main" val="19821735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Water Quality Template</a:t>
            </a:r>
            <a:endParaRPr lang="en-GB" dirty="0"/>
          </a:p>
        </p:txBody>
      </p:sp>
      <p:pic>
        <p:nvPicPr>
          <p:cNvPr id="4" name="Picture 4"/>
          <p:cNvPicPr>
            <a:picLocks noChangeAspect="1"/>
          </p:cNvPicPr>
          <p:nvPr/>
        </p:nvPicPr>
        <p:blipFill>
          <a:blip r:embed="rId2"/>
          <a:stretch>
            <a:fillRect/>
          </a:stretch>
        </p:blipFill>
        <p:spPr>
          <a:xfrm>
            <a:off x="1167641" y="1454463"/>
            <a:ext cx="6398554" cy="4164059"/>
          </a:xfrm>
          <a:prstGeom prst="rect">
            <a:avLst/>
          </a:prstGeom>
          <a:ln>
            <a:solidFill>
              <a:schemeClr val="tx1"/>
            </a:solidFill>
          </a:ln>
        </p:spPr>
      </p:pic>
      <p:sp>
        <p:nvSpPr>
          <p:cNvPr id="5" name="TextBox 3"/>
          <p:cNvSpPr txBox="1"/>
          <p:nvPr/>
        </p:nvSpPr>
        <p:spPr>
          <a:xfrm>
            <a:off x="285751" y="4452119"/>
            <a:ext cx="8229599" cy="923330"/>
          </a:xfrm>
          <a:prstGeom prst="rect">
            <a:avLst/>
          </a:prstGeom>
          <a:solidFill>
            <a:schemeClr val="accent1">
              <a:lumMod val="40000"/>
              <a:lumOff val="60000"/>
            </a:schemeClr>
          </a:solidFill>
          <a:ln>
            <a:solidFill>
              <a:schemeClr val="tx1"/>
            </a:solidFill>
          </a:ln>
        </p:spPr>
        <p:txBody>
          <a:bodyPr wrap="square" rtlCol="0">
            <a:spAutoFit/>
          </a:bodyPr>
          <a:lstStyle/>
          <a:p>
            <a:r>
              <a:rPr lang="en-US" dirty="0"/>
              <a:t>You can create Templates for quick recording of measurements. The </a:t>
            </a:r>
            <a:r>
              <a:rPr lang="en-US" dirty="0" smtClean="0"/>
              <a:t>Enclosures, Life Supports or Components are listed on the left hand side and the measurements across the top. Simply record the measurements taken without having to open each record.</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37</a:t>
            </a:fld>
            <a:endParaRPr lang="en-US"/>
          </a:p>
        </p:txBody>
      </p:sp>
    </p:spTree>
    <p:extLst>
      <p:ext uri="{BB962C8B-B14F-4D97-AF65-F5344CB8AC3E}">
        <p14:creationId xmlns:p14="http://schemas.microsoft.com/office/powerpoint/2010/main" val="17215460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Measurements - </a:t>
            </a:r>
            <a:r>
              <a:rPr lang="en-US" dirty="0"/>
              <a:t>Graphs</a:t>
            </a:r>
            <a:br>
              <a:rPr lang="en-US" dirty="0"/>
            </a:br>
            <a:endParaRPr lang="en-GB" dirty="0"/>
          </a:p>
        </p:txBody>
      </p:sp>
      <p:pic>
        <p:nvPicPr>
          <p:cNvPr id="4" name="Picture 3"/>
          <p:cNvPicPr>
            <a:picLocks noChangeAspect="1" noChangeArrowheads="1"/>
          </p:cNvPicPr>
          <p:nvPr/>
        </p:nvPicPr>
        <p:blipFill>
          <a:blip r:embed="rId3"/>
          <a:srcRect/>
          <a:stretch>
            <a:fillRect/>
          </a:stretch>
        </p:blipFill>
        <p:spPr bwMode="auto">
          <a:xfrm>
            <a:off x="1408207" y="1263104"/>
            <a:ext cx="6541443" cy="4446489"/>
          </a:xfrm>
          <a:prstGeom prst="rect">
            <a:avLst/>
          </a:prstGeom>
          <a:noFill/>
          <a:ln w="9525">
            <a:noFill/>
            <a:miter lim="800000"/>
            <a:headEnd/>
            <a:tailEnd/>
          </a:ln>
        </p:spPr>
      </p:pic>
      <p:pic>
        <p:nvPicPr>
          <p:cNvPr id="5" name="Picture 4"/>
          <p:cNvPicPr>
            <a:picLocks noChangeAspect="1" noChangeArrowheads="1"/>
          </p:cNvPicPr>
          <p:nvPr/>
        </p:nvPicPr>
        <p:blipFill>
          <a:blip r:embed="rId4"/>
          <a:srcRect/>
          <a:stretch>
            <a:fillRect/>
          </a:stretch>
        </p:blipFill>
        <p:spPr bwMode="auto">
          <a:xfrm>
            <a:off x="3386138" y="3038475"/>
            <a:ext cx="790575" cy="390525"/>
          </a:xfrm>
          <a:prstGeom prst="rect">
            <a:avLst/>
          </a:prstGeom>
          <a:noFill/>
          <a:ln w="9525">
            <a:solidFill>
              <a:schemeClr val="tx1"/>
            </a:solidFill>
            <a:miter lim="800000"/>
            <a:headEnd/>
            <a:tailEnd/>
          </a:ln>
        </p:spPr>
      </p:pic>
      <p:pic>
        <p:nvPicPr>
          <p:cNvPr id="7170" name="Picture 2" descr="Image result for aquarium image"/>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628650" y="4053484"/>
            <a:ext cx="3653936" cy="205533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82586" y="3584322"/>
            <a:ext cx="4575099" cy="1754326"/>
          </a:xfrm>
          <a:prstGeom prst="rect">
            <a:avLst/>
          </a:prstGeom>
          <a:solidFill>
            <a:schemeClr val="accent1">
              <a:lumMod val="40000"/>
              <a:lumOff val="60000"/>
            </a:schemeClr>
          </a:solidFill>
          <a:ln>
            <a:solidFill>
              <a:schemeClr val="tx1"/>
            </a:solidFill>
          </a:ln>
        </p:spPr>
        <p:txBody>
          <a:bodyPr wrap="none" rtlCol="0">
            <a:spAutoFit/>
          </a:bodyPr>
          <a:lstStyle/>
          <a:p>
            <a:r>
              <a:rPr lang="en-US" dirty="0"/>
              <a:t>You can also produce a graph of your water </a:t>
            </a:r>
            <a:endParaRPr lang="en-US" dirty="0" smtClean="0"/>
          </a:p>
          <a:p>
            <a:r>
              <a:rPr lang="en-US" dirty="0" smtClean="0"/>
              <a:t>quality </a:t>
            </a:r>
            <a:r>
              <a:rPr lang="en-US" dirty="0"/>
              <a:t>measurements. </a:t>
            </a:r>
            <a:r>
              <a:rPr lang="en-US" dirty="0" smtClean="0"/>
              <a:t>By </a:t>
            </a:r>
            <a:r>
              <a:rPr lang="en-US" dirty="0"/>
              <a:t>hovering over the </a:t>
            </a:r>
            <a:endParaRPr lang="en-US" dirty="0" smtClean="0"/>
          </a:p>
          <a:p>
            <a:r>
              <a:rPr lang="en-US" dirty="0" smtClean="0"/>
              <a:t>dot </a:t>
            </a:r>
            <a:r>
              <a:rPr lang="en-US" dirty="0"/>
              <a:t>on the graph you can view the actual </a:t>
            </a:r>
            <a:endParaRPr lang="en-US" dirty="0" smtClean="0"/>
          </a:p>
          <a:p>
            <a:r>
              <a:rPr lang="en-US" dirty="0" smtClean="0"/>
              <a:t>date </a:t>
            </a:r>
            <a:r>
              <a:rPr lang="en-US" dirty="0"/>
              <a:t>and measurement recorded</a:t>
            </a:r>
            <a:r>
              <a:rPr lang="en-US" dirty="0" smtClean="0"/>
              <a:t>. </a:t>
            </a:r>
            <a:r>
              <a:rPr lang="en-US" dirty="0"/>
              <a:t>By adjusting </a:t>
            </a:r>
            <a:endParaRPr lang="en-US" dirty="0" smtClean="0"/>
          </a:p>
          <a:p>
            <a:r>
              <a:rPr lang="en-US" dirty="0" smtClean="0"/>
              <a:t>the </a:t>
            </a:r>
            <a:r>
              <a:rPr lang="en-US" dirty="0"/>
              <a:t>From and To dates you can expand or </a:t>
            </a:r>
            <a:endParaRPr lang="en-US" dirty="0" smtClean="0"/>
          </a:p>
          <a:p>
            <a:r>
              <a:rPr lang="en-US" dirty="0" smtClean="0"/>
              <a:t>limit </a:t>
            </a:r>
            <a:r>
              <a:rPr lang="en-US" dirty="0"/>
              <a:t>the range of the graph</a:t>
            </a:r>
            <a:r>
              <a:rPr lang="en-US" dirty="0" smtClean="0"/>
              <a:t>.</a:t>
            </a:r>
            <a:endParaRPr lang="en-US" dirty="0"/>
          </a:p>
        </p:txBody>
      </p:sp>
      <p:sp>
        <p:nvSpPr>
          <p:cNvPr id="6" name="Slide Number Placeholder 5"/>
          <p:cNvSpPr>
            <a:spLocks noGrp="1"/>
          </p:cNvSpPr>
          <p:nvPr>
            <p:ph type="sldNum" sz="quarter" idx="12"/>
          </p:nvPr>
        </p:nvSpPr>
        <p:spPr/>
        <p:txBody>
          <a:bodyPr/>
          <a:lstStyle/>
          <a:p>
            <a:fld id="{D1A12E6A-C85A-496C-95D0-8B82A2649983}" type="slidenum">
              <a:rPr lang="en-US" smtClean="0"/>
              <a:t>38</a:t>
            </a:fld>
            <a:endParaRPr lang="en-US"/>
          </a:p>
        </p:txBody>
      </p:sp>
    </p:spTree>
    <p:extLst>
      <p:ext uri="{BB962C8B-B14F-4D97-AF65-F5344CB8AC3E}">
        <p14:creationId xmlns:p14="http://schemas.microsoft.com/office/powerpoint/2010/main" val="5632494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Measurements – Multiple Graphs</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39</a:t>
            </a:fld>
            <a:endParaRPr lang="en-US"/>
          </a:p>
        </p:txBody>
      </p:sp>
      <p:pic>
        <p:nvPicPr>
          <p:cNvPr id="4" name="Picture 3"/>
          <p:cNvPicPr/>
          <p:nvPr/>
        </p:nvPicPr>
        <p:blipFill>
          <a:blip r:embed="rId2"/>
          <a:stretch>
            <a:fillRect/>
          </a:stretch>
        </p:blipFill>
        <p:spPr>
          <a:xfrm>
            <a:off x="1089892" y="3135917"/>
            <a:ext cx="7038108" cy="2378192"/>
          </a:xfrm>
          <a:prstGeom prst="rect">
            <a:avLst/>
          </a:prstGeom>
          <a:ln>
            <a:solidFill>
              <a:schemeClr val="tx1"/>
            </a:solidFill>
          </a:ln>
        </p:spPr>
      </p:pic>
      <p:sp>
        <p:nvSpPr>
          <p:cNvPr id="5" name="TextBox 4"/>
          <p:cNvSpPr txBox="1"/>
          <p:nvPr/>
        </p:nvSpPr>
        <p:spPr>
          <a:xfrm>
            <a:off x="895927" y="2013527"/>
            <a:ext cx="7353360" cy="923330"/>
          </a:xfrm>
          <a:prstGeom prst="rect">
            <a:avLst/>
          </a:prstGeom>
          <a:solidFill>
            <a:schemeClr val="accent1">
              <a:lumMod val="40000"/>
              <a:lumOff val="60000"/>
            </a:schemeClr>
          </a:solidFill>
          <a:ln>
            <a:solidFill>
              <a:schemeClr val="tx1"/>
            </a:solidFill>
          </a:ln>
        </p:spPr>
        <p:txBody>
          <a:bodyPr wrap="none" rtlCol="0">
            <a:spAutoFit/>
          </a:bodyPr>
          <a:lstStyle/>
          <a:p>
            <a:r>
              <a:rPr lang="en-US" dirty="0" smtClean="0"/>
              <a:t>You can create graphs for multiple measurements on multiple enclosures or</a:t>
            </a:r>
          </a:p>
          <a:p>
            <a:r>
              <a:rPr lang="en-US" dirty="0" smtClean="0"/>
              <a:t>life supports. Each entity has its own color (1). The measurements display on</a:t>
            </a:r>
          </a:p>
          <a:p>
            <a:r>
              <a:rPr lang="en-US" dirty="0" smtClean="0"/>
              <a:t>the Y axis (2)</a:t>
            </a:r>
            <a:endParaRPr lang="en-US" dirty="0"/>
          </a:p>
        </p:txBody>
      </p:sp>
    </p:spTree>
    <p:extLst>
      <p:ext uri="{BB962C8B-B14F-4D97-AF65-F5344CB8AC3E}">
        <p14:creationId xmlns:p14="http://schemas.microsoft.com/office/powerpoint/2010/main" val="2268376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4059" y="788206"/>
            <a:ext cx="7886700" cy="1325563"/>
          </a:xfrm>
        </p:spPr>
        <p:txBody>
          <a:bodyPr/>
          <a:lstStyle/>
          <a:p>
            <a:r>
              <a:rPr lang="en-US" dirty="0" smtClean="0"/>
              <a:t>GROUP MANAGEMENT</a:t>
            </a:r>
            <a:r>
              <a:rPr lang="en-US" dirty="0"/>
              <a:t/>
            </a:r>
            <a:br>
              <a:rPr lang="en-US" dirty="0"/>
            </a:br>
            <a:endParaRPr lang="en-GB" dirty="0"/>
          </a:p>
        </p:txBody>
      </p:sp>
      <p:pic>
        <p:nvPicPr>
          <p:cNvPr id="4" name="Picture 7"/>
          <p:cNvPicPr>
            <a:picLocks noChangeAspect="1" noChangeArrowheads="1"/>
          </p:cNvPicPr>
          <p:nvPr/>
        </p:nvPicPr>
        <p:blipFill>
          <a:blip r:embed="rId3"/>
          <a:srcRect/>
          <a:stretch>
            <a:fillRect/>
          </a:stretch>
        </p:blipFill>
        <p:spPr bwMode="auto">
          <a:xfrm>
            <a:off x="176370" y="2010299"/>
            <a:ext cx="5175229" cy="3448805"/>
          </a:xfrm>
          <a:prstGeom prst="rect">
            <a:avLst/>
          </a:prstGeom>
          <a:noFill/>
          <a:ln w="9525">
            <a:noFill/>
            <a:miter lim="800000"/>
            <a:headEnd/>
            <a:tailEnd/>
          </a:ln>
          <a:effectLst>
            <a:softEdge rad="127000"/>
          </a:effectLst>
        </p:spPr>
      </p:pic>
      <p:sp>
        <p:nvSpPr>
          <p:cNvPr id="5" name="TextBox 4"/>
          <p:cNvSpPr txBox="1"/>
          <p:nvPr/>
        </p:nvSpPr>
        <p:spPr>
          <a:xfrm>
            <a:off x="5459105" y="2010299"/>
            <a:ext cx="3233001" cy="2585323"/>
          </a:xfrm>
          <a:prstGeom prst="rect">
            <a:avLst/>
          </a:prstGeom>
          <a:solidFill>
            <a:schemeClr val="accent1">
              <a:lumMod val="40000"/>
              <a:lumOff val="60000"/>
            </a:schemeClr>
          </a:solidFill>
          <a:ln>
            <a:solidFill>
              <a:schemeClr val="tx1"/>
            </a:solidFill>
          </a:ln>
        </p:spPr>
        <p:txBody>
          <a:bodyPr wrap="none" rtlCol="0">
            <a:spAutoFit/>
          </a:bodyPr>
          <a:lstStyle/>
          <a:p>
            <a:r>
              <a:rPr lang="en-US" dirty="0" smtClean="0"/>
              <a:t>Although </a:t>
            </a:r>
            <a:r>
              <a:rPr lang="en-US" dirty="0"/>
              <a:t>aquariums will have </a:t>
            </a:r>
            <a:endParaRPr lang="en-US" dirty="0" smtClean="0"/>
          </a:p>
          <a:p>
            <a:r>
              <a:rPr lang="en-US" dirty="0" smtClean="0"/>
              <a:t>Individual </a:t>
            </a:r>
            <a:r>
              <a:rPr lang="en-US" dirty="0"/>
              <a:t>animals recorded, </a:t>
            </a:r>
            <a:endParaRPr lang="en-US" dirty="0" smtClean="0"/>
          </a:p>
          <a:p>
            <a:r>
              <a:rPr lang="en-US" dirty="0" smtClean="0"/>
              <a:t>the </a:t>
            </a:r>
            <a:r>
              <a:rPr lang="en-US" dirty="0"/>
              <a:t>majority  will be managed </a:t>
            </a:r>
            <a:endParaRPr lang="en-US" dirty="0" smtClean="0"/>
          </a:p>
          <a:p>
            <a:r>
              <a:rPr lang="en-US" dirty="0" smtClean="0"/>
              <a:t>in Groups</a:t>
            </a:r>
            <a:r>
              <a:rPr lang="en-US" dirty="0"/>
              <a:t>. A </a:t>
            </a:r>
            <a:r>
              <a:rPr lang="en-US" dirty="0" smtClean="0"/>
              <a:t>Group </a:t>
            </a:r>
            <a:r>
              <a:rPr lang="en-US" dirty="0"/>
              <a:t>has multiple </a:t>
            </a:r>
            <a:endParaRPr lang="en-US" dirty="0" smtClean="0"/>
          </a:p>
          <a:p>
            <a:r>
              <a:rPr lang="en-US" dirty="0" smtClean="0"/>
              <a:t>members</a:t>
            </a:r>
            <a:r>
              <a:rPr lang="en-US" dirty="0"/>
              <a:t>, numbers can be </a:t>
            </a:r>
            <a:endParaRPr lang="en-US" dirty="0" smtClean="0"/>
          </a:p>
          <a:p>
            <a:r>
              <a:rPr lang="en-US" dirty="0" smtClean="0"/>
              <a:t>actually </a:t>
            </a:r>
            <a:r>
              <a:rPr lang="en-US" dirty="0"/>
              <a:t>counted or estimated</a:t>
            </a:r>
            <a:r>
              <a:rPr lang="en-US" dirty="0" smtClean="0"/>
              <a:t>,</a:t>
            </a:r>
          </a:p>
          <a:p>
            <a:r>
              <a:rPr lang="en-US" dirty="0" smtClean="0"/>
              <a:t> </a:t>
            </a:r>
            <a:r>
              <a:rPr lang="en-US" dirty="0"/>
              <a:t>the members cannot be </a:t>
            </a:r>
            <a:endParaRPr lang="en-US" dirty="0" smtClean="0"/>
          </a:p>
          <a:p>
            <a:r>
              <a:rPr lang="en-US" dirty="0" smtClean="0"/>
              <a:t>individually </a:t>
            </a:r>
            <a:r>
              <a:rPr lang="en-US" dirty="0"/>
              <a:t>identified and are </a:t>
            </a:r>
            <a:endParaRPr lang="en-US" dirty="0" smtClean="0"/>
          </a:p>
          <a:p>
            <a:r>
              <a:rPr lang="en-US" dirty="0" smtClean="0"/>
              <a:t>usually </a:t>
            </a:r>
            <a:r>
              <a:rPr lang="en-US" dirty="0"/>
              <a:t>of the same species</a:t>
            </a:r>
            <a:r>
              <a:rPr lang="en-US" dirty="0" smtClean="0"/>
              <a:t>.</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4</a:t>
            </a:fld>
            <a:endParaRPr lang="en-US"/>
          </a:p>
        </p:txBody>
      </p:sp>
    </p:spTree>
    <p:extLst>
      <p:ext uri="{BB962C8B-B14F-4D97-AF65-F5344CB8AC3E}">
        <p14:creationId xmlns:p14="http://schemas.microsoft.com/office/powerpoint/2010/main" val="21549361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Collection Trips</a:t>
            </a:r>
            <a:r>
              <a:rPr lang="en-US" dirty="0"/>
              <a:t/>
            </a:r>
            <a:br>
              <a:rPr lang="en-US" dirty="0"/>
            </a:br>
            <a:endParaRPr lang="en-GB" dirty="0"/>
          </a:p>
        </p:txBody>
      </p:sp>
      <p:pic>
        <p:nvPicPr>
          <p:cNvPr id="4" name="Picture 2" descr="C:\Users\amiller\Documents\PHOTOS\Zoos and Aquariums\NeahBayjpg82.jpg"/>
          <p:cNvPicPr>
            <a:picLocks noChangeAspect="1" noChangeArrowheads="1"/>
          </p:cNvPicPr>
          <p:nvPr/>
        </p:nvPicPr>
        <p:blipFill>
          <a:blip r:embed="rId3"/>
          <a:srcRect/>
          <a:stretch>
            <a:fillRect/>
          </a:stretch>
        </p:blipFill>
        <p:spPr bwMode="auto">
          <a:xfrm>
            <a:off x="628650" y="1253673"/>
            <a:ext cx="5064369" cy="3363058"/>
          </a:xfrm>
          <a:prstGeom prst="rect">
            <a:avLst/>
          </a:prstGeom>
          <a:noFill/>
          <a:effectLst>
            <a:softEdge rad="127000"/>
          </a:effectLst>
        </p:spPr>
      </p:pic>
      <p:sp>
        <p:nvSpPr>
          <p:cNvPr id="6" name="TextBox 5"/>
          <p:cNvSpPr txBox="1"/>
          <p:nvPr/>
        </p:nvSpPr>
        <p:spPr>
          <a:xfrm>
            <a:off x="3080272" y="3761953"/>
            <a:ext cx="5435078" cy="2031325"/>
          </a:xfrm>
          <a:prstGeom prst="rect">
            <a:avLst/>
          </a:prstGeom>
          <a:solidFill>
            <a:schemeClr val="accent1">
              <a:lumMod val="40000"/>
              <a:lumOff val="60000"/>
            </a:schemeClr>
          </a:solidFill>
          <a:ln>
            <a:solidFill>
              <a:schemeClr val="tx1"/>
            </a:solidFill>
          </a:ln>
        </p:spPr>
        <p:txBody>
          <a:bodyPr wrap="none" rtlCol="0">
            <a:spAutoFit/>
          </a:bodyPr>
          <a:lstStyle/>
          <a:p>
            <a:pPr defTabSz="942289">
              <a:defRPr/>
            </a:pPr>
            <a:r>
              <a:rPr lang="en-US" dirty="0"/>
              <a:t>Although terrestrial animals such as reptiles and birds </a:t>
            </a:r>
            <a:endParaRPr lang="en-US" dirty="0" smtClean="0"/>
          </a:p>
          <a:p>
            <a:pPr defTabSz="942289">
              <a:defRPr/>
            </a:pPr>
            <a:r>
              <a:rPr lang="en-US" dirty="0" smtClean="0"/>
              <a:t>are </a:t>
            </a:r>
            <a:r>
              <a:rPr lang="en-US" dirty="0"/>
              <a:t>often collected on trips specifically organized to do </a:t>
            </a:r>
            <a:endParaRPr lang="en-US" dirty="0" smtClean="0"/>
          </a:p>
          <a:p>
            <a:pPr defTabSz="942289">
              <a:defRPr/>
            </a:pPr>
            <a:r>
              <a:rPr lang="en-US" dirty="0" smtClean="0"/>
              <a:t>so</a:t>
            </a:r>
            <a:r>
              <a:rPr lang="en-US" dirty="0"/>
              <a:t>, aquariums depend highly on organized trips to </a:t>
            </a:r>
            <a:endParaRPr lang="en-US" dirty="0" smtClean="0"/>
          </a:p>
          <a:p>
            <a:pPr defTabSz="942289">
              <a:defRPr/>
            </a:pPr>
            <a:r>
              <a:rPr lang="en-US" dirty="0" smtClean="0"/>
              <a:t>replenish </a:t>
            </a:r>
            <a:r>
              <a:rPr lang="en-US" dirty="0"/>
              <a:t>their exhibits. ZIMS allows you to track your </a:t>
            </a:r>
            <a:endParaRPr lang="en-US" dirty="0" smtClean="0"/>
          </a:p>
          <a:p>
            <a:pPr defTabSz="942289">
              <a:defRPr/>
            </a:pPr>
            <a:r>
              <a:rPr lang="en-US" dirty="0" smtClean="0"/>
              <a:t>trips </a:t>
            </a:r>
            <a:r>
              <a:rPr lang="en-US" dirty="0"/>
              <a:t>with a simplified accession screen for accessioning </a:t>
            </a:r>
            <a:endParaRPr lang="en-US" dirty="0" smtClean="0"/>
          </a:p>
          <a:p>
            <a:pPr defTabSz="942289">
              <a:defRPr/>
            </a:pPr>
            <a:r>
              <a:rPr lang="en-US" dirty="0" smtClean="0"/>
              <a:t>animals </a:t>
            </a:r>
            <a:r>
              <a:rPr lang="en-US" dirty="0"/>
              <a:t>collected, caught and released, or  that died in </a:t>
            </a:r>
            <a:endParaRPr lang="en-US" dirty="0" smtClean="0"/>
          </a:p>
          <a:p>
            <a:pPr defTabSz="942289">
              <a:defRPr/>
            </a:pPr>
            <a:r>
              <a:rPr lang="en-US" dirty="0" smtClean="0"/>
              <a:t>transit</a:t>
            </a:r>
            <a:r>
              <a:rPr lang="en-US" dirty="0"/>
              <a:t>. </a:t>
            </a:r>
          </a:p>
        </p:txBody>
      </p:sp>
      <p:sp>
        <p:nvSpPr>
          <p:cNvPr id="3" name="Slide Number Placeholder 2"/>
          <p:cNvSpPr>
            <a:spLocks noGrp="1"/>
          </p:cNvSpPr>
          <p:nvPr>
            <p:ph type="sldNum" sz="quarter" idx="12"/>
          </p:nvPr>
        </p:nvSpPr>
        <p:spPr/>
        <p:txBody>
          <a:bodyPr/>
          <a:lstStyle/>
          <a:p>
            <a:fld id="{D1A12E6A-C85A-496C-95D0-8B82A2649983}" type="slidenum">
              <a:rPr lang="en-US" smtClean="0"/>
              <a:t>40</a:t>
            </a:fld>
            <a:endParaRPr lang="en-US"/>
          </a:p>
        </p:txBody>
      </p:sp>
    </p:spTree>
    <p:extLst>
      <p:ext uri="{BB962C8B-B14F-4D97-AF65-F5344CB8AC3E}">
        <p14:creationId xmlns:p14="http://schemas.microsoft.com/office/powerpoint/2010/main" val="11094172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87457" y="665566"/>
            <a:ext cx="7886700" cy="5748882"/>
          </a:xfrm>
        </p:spPr>
        <p:txBody>
          <a:bodyPr>
            <a:normAutofit/>
          </a:bodyPr>
          <a:lstStyle/>
          <a:p>
            <a:pPr marL="0" indent="0">
              <a:buNone/>
            </a:pPr>
            <a:r>
              <a:rPr lang="en-US" sz="4400" dirty="0" smtClean="0"/>
              <a:t>Collection Trip - Details</a:t>
            </a:r>
            <a:endParaRPr lang="en-US" sz="4400" dirty="0"/>
          </a:p>
          <a:p>
            <a:pPr lvl="1"/>
            <a:endParaRPr lang="en-US" sz="3200" dirty="0"/>
          </a:p>
          <a:p>
            <a:pPr marL="0" indent="0">
              <a:buNone/>
            </a:pPr>
            <a:endParaRPr lang="en-GB" dirty="0"/>
          </a:p>
        </p:txBody>
      </p:sp>
      <p:sp>
        <p:nvSpPr>
          <p:cNvPr id="2" name="TextBox 1"/>
          <p:cNvSpPr txBox="1"/>
          <p:nvPr/>
        </p:nvSpPr>
        <p:spPr>
          <a:xfrm>
            <a:off x="5202945" y="1264201"/>
            <a:ext cx="3786614" cy="4278094"/>
          </a:xfrm>
          <a:prstGeom prst="rect">
            <a:avLst/>
          </a:prstGeom>
          <a:solidFill>
            <a:schemeClr val="accent1">
              <a:lumMod val="40000"/>
              <a:lumOff val="60000"/>
            </a:schemeClr>
          </a:solidFill>
          <a:ln>
            <a:solidFill>
              <a:schemeClr val="tx1"/>
            </a:solidFill>
          </a:ln>
        </p:spPr>
        <p:txBody>
          <a:bodyPr wrap="none" rtlCol="0">
            <a:spAutoFit/>
          </a:bodyPr>
          <a:lstStyle/>
          <a:p>
            <a:r>
              <a:rPr lang="en-US" sz="1600" dirty="0"/>
              <a:t>You can gather a lot of information about </a:t>
            </a:r>
            <a:endParaRPr lang="en-US" sz="1600" dirty="0" smtClean="0"/>
          </a:p>
          <a:p>
            <a:r>
              <a:rPr lang="en-US" sz="1600" dirty="0" smtClean="0"/>
              <a:t>these </a:t>
            </a:r>
            <a:r>
              <a:rPr lang="en-US" sz="1600" dirty="0"/>
              <a:t>Collection Trips, with a wide range </a:t>
            </a:r>
            <a:endParaRPr lang="en-US" sz="1600" dirty="0" smtClean="0"/>
          </a:p>
          <a:p>
            <a:r>
              <a:rPr lang="en-US" sz="1600" dirty="0" smtClean="0"/>
              <a:t>of </a:t>
            </a:r>
            <a:r>
              <a:rPr lang="en-US" sz="1600" dirty="0"/>
              <a:t>search fields to retrieve this information </a:t>
            </a:r>
            <a:endParaRPr lang="en-US" sz="1600" dirty="0" smtClean="0"/>
          </a:p>
          <a:p>
            <a:r>
              <a:rPr lang="en-US" sz="1600" dirty="0" smtClean="0"/>
              <a:t>at </a:t>
            </a:r>
            <a:r>
              <a:rPr lang="en-US" sz="1600" dirty="0"/>
              <a:t>a later date. You can track and retrieve </a:t>
            </a:r>
            <a:endParaRPr lang="en-US" sz="1600" dirty="0" smtClean="0"/>
          </a:p>
          <a:p>
            <a:r>
              <a:rPr lang="en-US" sz="1600" dirty="0" smtClean="0"/>
              <a:t>who </a:t>
            </a:r>
            <a:r>
              <a:rPr lang="en-US" sz="1600" dirty="0"/>
              <a:t>was the Trip Lead as well as staff </a:t>
            </a:r>
            <a:endParaRPr lang="en-US" sz="1600" dirty="0" smtClean="0"/>
          </a:p>
          <a:p>
            <a:r>
              <a:rPr lang="en-US" sz="1600" dirty="0" smtClean="0"/>
              <a:t>members </a:t>
            </a:r>
            <a:r>
              <a:rPr lang="en-US" sz="1600" dirty="0"/>
              <a:t>who participated in the trip.</a:t>
            </a:r>
          </a:p>
          <a:p>
            <a:r>
              <a:rPr lang="en-US" sz="1600" dirty="0" smtClean="0"/>
              <a:t>You </a:t>
            </a:r>
            <a:r>
              <a:rPr lang="en-US" sz="1600" dirty="0"/>
              <a:t>can record a general location such </a:t>
            </a:r>
            <a:endParaRPr lang="en-US" sz="1600" dirty="0" smtClean="0"/>
          </a:p>
          <a:p>
            <a:r>
              <a:rPr lang="en-US" sz="1600" dirty="0" smtClean="0"/>
              <a:t>as </a:t>
            </a:r>
            <a:r>
              <a:rPr lang="en-US" sz="1600" dirty="0"/>
              <a:t>a country or  major geographic area, </a:t>
            </a:r>
            <a:endParaRPr lang="en-US" sz="1600" dirty="0" smtClean="0"/>
          </a:p>
          <a:p>
            <a:r>
              <a:rPr lang="en-US" sz="1600" dirty="0" smtClean="0"/>
              <a:t>or </a:t>
            </a:r>
            <a:r>
              <a:rPr lang="en-US" sz="1600" dirty="0"/>
              <a:t>record the Longitude and Latitude or </a:t>
            </a:r>
            <a:endParaRPr lang="en-US" sz="1600" dirty="0" smtClean="0"/>
          </a:p>
          <a:p>
            <a:r>
              <a:rPr lang="en-US" sz="1600" dirty="0" smtClean="0"/>
              <a:t>the </a:t>
            </a:r>
            <a:r>
              <a:rPr lang="en-US" sz="1600" dirty="0"/>
              <a:t>GPS co-ordinates</a:t>
            </a:r>
            <a:r>
              <a:rPr lang="en-US" sz="1600" dirty="0" smtClean="0"/>
              <a:t>. You </a:t>
            </a:r>
            <a:r>
              <a:rPr lang="en-US" sz="1600" dirty="0"/>
              <a:t>can record if </a:t>
            </a:r>
            <a:endParaRPr lang="en-US" sz="1600" dirty="0" smtClean="0"/>
          </a:p>
          <a:p>
            <a:r>
              <a:rPr lang="en-US" sz="1600" dirty="0" smtClean="0"/>
              <a:t>you </a:t>
            </a:r>
            <a:r>
              <a:rPr lang="en-US" sz="1600" dirty="0"/>
              <a:t>used an institutional vehicle, a </a:t>
            </a:r>
            <a:endParaRPr lang="en-US" sz="1600" dirty="0" smtClean="0"/>
          </a:p>
          <a:p>
            <a:r>
              <a:rPr lang="en-US" sz="1600" dirty="0" smtClean="0"/>
              <a:t>donated </a:t>
            </a:r>
            <a:r>
              <a:rPr lang="en-US" sz="1600" dirty="0"/>
              <a:t>one and who donated it, or if </a:t>
            </a:r>
            <a:endParaRPr lang="en-US" sz="1600" dirty="0" smtClean="0"/>
          </a:p>
          <a:p>
            <a:r>
              <a:rPr lang="en-US" sz="1600" dirty="0" smtClean="0"/>
              <a:t>you </a:t>
            </a:r>
            <a:r>
              <a:rPr lang="en-US" sz="1600" dirty="0"/>
              <a:t>rented one specifically for the trip.</a:t>
            </a:r>
          </a:p>
          <a:p>
            <a:r>
              <a:rPr lang="en-US" sz="1600" dirty="0" smtClean="0"/>
              <a:t>And </a:t>
            </a:r>
            <a:r>
              <a:rPr lang="en-US" sz="1600" dirty="0"/>
              <a:t>tracking the legal aspect of your </a:t>
            </a:r>
            <a:endParaRPr lang="en-US" sz="1600" dirty="0" smtClean="0"/>
          </a:p>
          <a:p>
            <a:r>
              <a:rPr lang="en-US" sz="1600" dirty="0" smtClean="0"/>
              <a:t>collecting </a:t>
            </a:r>
            <a:r>
              <a:rPr lang="en-US" sz="1600" dirty="0"/>
              <a:t>by associating appropriate </a:t>
            </a:r>
            <a:endParaRPr lang="en-US" sz="1600" dirty="0" smtClean="0"/>
          </a:p>
          <a:p>
            <a:r>
              <a:rPr lang="en-US" sz="1600" dirty="0" smtClean="0"/>
              <a:t>permits </a:t>
            </a:r>
            <a:r>
              <a:rPr lang="en-US" sz="1600" dirty="0"/>
              <a:t>with your trip gives you easy </a:t>
            </a:r>
            <a:endParaRPr lang="en-US" sz="1600" dirty="0" smtClean="0"/>
          </a:p>
          <a:p>
            <a:r>
              <a:rPr lang="en-US" sz="1600" dirty="0" smtClean="0"/>
              <a:t>reference </a:t>
            </a:r>
            <a:r>
              <a:rPr lang="en-US" sz="1600" dirty="0"/>
              <a:t>to these documents</a:t>
            </a:r>
            <a:r>
              <a:rPr lang="en-US" sz="1600" dirty="0" smtClean="0"/>
              <a:t>.</a:t>
            </a:r>
            <a:endParaRPr lang="en-US" sz="1600" dirty="0"/>
          </a:p>
        </p:txBody>
      </p:sp>
      <p:sp>
        <p:nvSpPr>
          <p:cNvPr id="4" name="Slide Number Placeholder 3"/>
          <p:cNvSpPr>
            <a:spLocks noGrp="1"/>
          </p:cNvSpPr>
          <p:nvPr>
            <p:ph type="sldNum" sz="quarter" idx="12"/>
          </p:nvPr>
        </p:nvSpPr>
        <p:spPr/>
        <p:txBody>
          <a:bodyPr/>
          <a:lstStyle/>
          <a:p>
            <a:fld id="{D1A12E6A-C85A-496C-95D0-8B82A2649983}" type="slidenum">
              <a:rPr lang="en-US" smtClean="0"/>
              <a:t>41</a:t>
            </a:fld>
            <a:endParaRPr lang="en-US"/>
          </a:p>
        </p:txBody>
      </p:sp>
      <p:pic>
        <p:nvPicPr>
          <p:cNvPr id="102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21" y="1710426"/>
            <a:ext cx="4554970" cy="383186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927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49" y="365126"/>
            <a:ext cx="8275205" cy="1325563"/>
          </a:xfrm>
        </p:spPr>
        <p:txBody>
          <a:bodyPr/>
          <a:lstStyle/>
          <a:p>
            <a:r>
              <a:rPr lang="en-US" dirty="0" smtClean="0"/>
              <a:t>Collection Trip – Accession Log</a:t>
            </a:r>
            <a:endParaRPr lang="en-US" dirty="0"/>
          </a:p>
        </p:txBody>
      </p:sp>
      <p:sp>
        <p:nvSpPr>
          <p:cNvPr id="3" name="Tijdelijke aanduiding voor inhoud 2"/>
          <p:cNvSpPr>
            <a:spLocks noGrp="1"/>
          </p:cNvSpPr>
          <p:nvPr>
            <p:ph idx="1"/>
          </p:nvPr>
        </p:nvSpPr>
        <p:spPr>
          <a:xfrm>
            <a:off x="453160" y="1483880"/>
            <a:ext cx="7886700" cy="4351338"/>
          </a:xfrm>
        </p:spPr>
        <p:txBody>
          <a:bodyPr>
            <a:normAutofit fontScale="92500"/>
          </a:bodyPr>
          <a:lstStyle/>
          <a:p>
            <a:pPr lvl="1"/>
            <a:r>
              <a:rPr lang="en-US" sz="2800" dirty="0" smtClean="0"/>
              <a:t>Provides easy </a:t>
            </a:r>
            <a:r>
              <a:rPr lang="en-US" sz="2800" dirty="0"/>
              <a:t>r</a:t>
            </a:r>
            <a:r>
              <a:rPr lang="en-US" sz="2800" dirty="0" smtClean="0"/>
              <a:t>ecording </a:t>
            </a:r>
            <a:r>
              <a:rPr lang="en-US" sz="2800" dirty="0"/>
              <a:t>of </a:t>
            </a:r>
            <a:r>
              <a:rPr lang="en-US" sz="2800" dirty="0" smtClean="0"/>
              <a:t>your catch</a:t>
            </a:r>
            <a:endParaRPr lang="en-US" sz="2800" dirty="0"/>
          </a:p>
          <a:p>
            <a:pPr lvl="2"/>
            <a:r>
              <a:rPr lang="en-US" sz="2800" dirty="0"/>
              <a:t>Outcome</a:t>
            </a:r>
          </a:p>
          <a:p>
            <a:pPr lvl="3"/>
            <a:r>
              <a:rPr lang="en-US" sz="2800" dirty="0"/>
              <a:t>Accession</a:t>
            </a:r>
          </a:p>
          <a:p>
            <a:pPr lvl="4"/>
            <a:r>
              <a:rPr lang="en-US" sz="2800" dirty="0"/>
              <a:t>Only these records will receive a GAN</a:t>
            </a:r>
          </a:p>
          <a:p>
            <a:pPr lvl="3"/>
            <a:r>
              <a:rPr lang="en-US" sz="2800" dirty="0"/>
              <a:t>Caught and Released</a:t>
            </a:r>
          </a:p>
          <a:p>
            <a:pPr lvl="3"/>
            <a:r>
              <a:rPr lang="en-US" sz="2800" dirty="0"/>
              <a:t>Death in Transit</a:t>
            </a:r>
          </a:p>
          <a:p>
            <a:pPr lvl="2"/>
            <a:r>
              <a:rPr lang="en-US" sz="2800" dirty="0"/>
              <a:t>By-catch</a:t>
            </a:r>
          </a:p>
          <a:p>
            <a:pPr lvl="2"/>
            <a:r>
              <a:rPr lang="en-US" sz="2800" dirty="0"/>
              <a:t>Collection </a:t>
            </a:r>
            <a:r>
              <a:rPr lang="en-US" sz="2800" dirty="0" smtClean="0"/>
              <a:t>Method</a:t>
            </a:r>
            <a:endParaRPr lang="en-US" sz="3200" dirty="0"/>
          </a:p>
          <a:p>
            <a:pPr lvl="1"/>
            <a:r>
              <a:rPr lang="en-US" sz="3200" dirty="0" smtClean="0"/>
              <a:t>You can also associate </a:t>
            </a:r>
            <a:r>
              <a:rPr lang="en-US" sz="3200" dirty="0"/>
              <a:t>a previous accession with a Collection Trip</a:t>
            </a:r>
          </a:p>
          <a:p>
            <a:endParaRPr lang="en-GB" dirty="0"/>
          </a:p>
        </p:txBody>
      </p:sp>
      <p:sp>
        <p:nvSpPr>
          <p:cNvPr id="2" name="Slide Number Placeholder 1"/>
          <p:cNvSpPr>
            <a:spLocks noGrp="1"/>
          </p:cNvSpPr>
          <p:nvPr>
            <p:ph type="sldNum" sz="quarter" idx="12"/>
          </p:nvPr>
        </p:nvSpPr>
        <p:spPr/>
        <p:txBody>
          <a:bodyPr/>
          <a:lstStyle/>
          <a:p>
            <a:fld id="{D1A12E6A-C85A-496C-95D0-8B82A2649983}" type="slidenum">
              <a:rPr lang="en-US" smtClean="0"/>
              <a:t>42</a:t>
            </a:fld>
            <a:endParaRPr lang="en-US"/>
          </a:p>
        </p:txBody>
      </p:sp>
    </p:spTree>
    <p:extLst>
      <p:ext uri="{BB962C8B-B14F-4D97-AF65-F5344CB8AC3E}">
        <p14:creationId xmlns:p14="http://schemas.microsoft.com/office/powerpoint/2010/main" val="35718137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49" y="0"/>
            <a:ext cx="7886700" cy="1325563"/>
          </a:xfrm>
        </p:spPr>
        <p:txBody>
          <a:bodyPr/>
          <a:lstStyle/>
          <a:p>
            <a:r>
              <a:rPr lang="en-US" dirty="0"/>
              <a:t>Aquarist Daily Log</a:t>
            </a:r>
            <a:endParaRPr lang="en-GB" dirty="0"/>
          </a:p>
        </p:txBody>
      </p:sp>
      <p:pic>
        <p:nvPicPr>
          <p:cNvPr id="4" name="Picture 2"/>
          <p:cNvPicPr>
            <a:picLocks noChangeAspect="1"/>
          </p:cNvPicPr>
          <p:nvPr/>
        </p:nvPicPr>
        <p:blipFill>
          <a:blip r:embed="rId2"/>
          <a:stretch>
            <a:fillRect/>
          </a:stretch>
        </p:blipFill>
        <p:spPr>
          <a:xfrm>
            <a:off x="440828" y="1217265"/>
            <a:ext cx="8262343" cy="4441320"/>
          </a:xfrm>
          <a:prstGeom prst="rect">
            <a:avLst/>
          </a:prstGeom>
          <a:ln>
            <a:solidFill>
              <a:schemeClr val="tx1"/>
            </a:solidFill>
          </a:ln>
        </p:spPr>
      </p:pic>
      <p:sp>
        <p:nvSpPr>
          <p:cNvPr id="5" name="TextBox 3"/>
          <p:cNvSpPr txBox="1"/>
          <p:nvPr/>
        </p:nvSpPr>
        <p:spPr>
          <a:xfrm>
            <a:off x="222217" y="4627533"/>
            <a:ext cx="5281416" cy="2062103"/>
          </a:xfrm>
          <a:prstGeom prst="rect">
            <a:avLst/>
          </a:prstGeom>
          <a:solidFill>
            <a:schemeClr val="accent1">
              <a:lumMod val="40000"/>
              <a:lumOff val="60000"/>
            </a:schemeClr>
          </a:solidFill>
          <a:ln>
            <a:solidFill>
              <a:schemeClr val="tx1"/>
            </a:solidFill>
          </a:ln>
        </p:spPr>
        <p:txBody>
          <a:bodyPr wrap="square" rtlCol="0">
            <a:spAutoFit/>
          </a:bodyPr>
          <a:lstStyle/>
          <a:p>
            <a:r>
              <a:rPr lang="en-US" sz="1600" dirty="0" smtClean="0"/>
              <a:t>The Aquarist Daily Log is a template where you can track and record on the tasks you need to do on your enclosures, life supports or components. On </a:t>
            </a:r>
            <a:r>
              <a:rPr lang="en-US" sz="1600" dirty="0" smtClean="0"/>
              <a:t>the left </a:t>
            </a:r>
            <a:r>
              <a:rPr lang="en-US" sz="1600" dirty="0" smtClean="0"/>
              <a:t>is the entity. On </a:t>
            </a:r>
            <a:r>
              <a:rPr lang="en-US" sz="1600" dirty="0" smtClean="0"/>
              <a:t>the right </a:t>
            </a:r>
            <a:r>
              <a:rPr lang="en-US" sz="1600" dirty="0" smtClean="0"/>
              <a:t>are </a:t>
            </a:r>
            <a:r>
              <a:rPr lang="en-US" sz="1600" dirty="0" smtClean="0"/>
              <a:t>the Data Fields to include. If a field is restricted to an entity type it is noted in red. Feed Logs and Barrier Voltage are only appropriate for Enclosures whereas Total Volume only applies to Life Supports or Components. The Template can be shared or editable by others.</a:t>
            </a:r>
            <a:endParaRPr lang="en-US" sz="1600" dirty="0"/>
          </a:p>
        </p:txBody>
      </p:sp>
      <p:sp>
        <p:nvSpPr>
          <p:cNvPr id="3" name="Slide Number Placeholder 2"/>
          <p:cNvSpPr>
            <a:spLocks noGrp="1"/>
          </p:cNvSpPr>
          <p:nvPr>
            <p:ph type="sldNum" sz="quarter" idx="12"/>
          </p:nvPr>
        </p:nvSpPr>
        <p:spPr/>
        <p:txBody>
          <a:bodyPr/>
          <a:lstStyle/>
          <a:p>
            <a:fld id="{D1A12E6A-C85A-496C-95D0-8B82A2649983}" type="slidenum">
              <a:rPr lang="en-US" smtClean="0"/>
              <a:t>43</a:t>
            </a:fld>
            <a:endParaRPr lang="en-US"/>
          </a:p>
        </p:txBody>
      </p:sp>
    </p:spTree>
    <p:extLst>
      <p:ext uri="{BB962C8B-B14F-4D97-AF65-F5344CB8AC3E}">
        <p14:creationId xmlns:p14="http://schemas.microsoft.com/office/powerpoint/2010/main" val="12137073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Aquarist Daily Log</a:t>
            </a:r>
            <a:endParaRPr lang="en-GB" dirty="0"/>
          </a:p>
        </p:txBody>
      </p:sp>
      <p:pic>
        <p:nvPicPr>
          <p:cNvPr id="4" name="Picture 3"/>
          <p:cNvPicPr>
            <a:picLocks noChangeAspect="1"/>
          </p:cNvPicPr>
          <p:nvPr/>
        </p:nvPicPr>
        <p:blipFill>
          <a:blip r:embed="rId2"/>
          <a:stretch>
            <a:fillRect/>
          </a:stretch>
        </p:blipFill>
        <p:spPr>
          <a:xfrm>
            <a:off x="304800" y="1376543"/>
            <a:ext cx="4590476" cy="2800000"/>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4217410" y="2776543"/>
            <a:ext cx="4447619" cy="2714286"/>
          </a:xfrm>
          <a:prstGeom prst="rect">
            <a:avLst/>
          </a:prstGeom>
          <a:ln>
            <a:solidFill>
              <a:schemeClr val="tx1"/>
            </a:solidFill>
          </a:ln>
        </p:spPr>
      </p:pic>
      <p:sp>
        <p:nvSpPr>
          <p:cNvPr id="6" name="TextBox 5"/>
          <p:cNvSpPr txBox="1"/>
          <p:nvPr/>
        </p:nvSpPr>
        <p:spPr>
          <a:xfrm>
            <a:off x="628650" y="4310797"/>
            <a:ext cx="3359801" cy="1754326"/>
          </a:xfrm>
          <a:prstGeom prst="rect">
            <a:avLst/>
          </a:prstGeom>
          <a:solidFill>
            <a:schemeClr val="accent1">
              <a:lumMod val="40000"/>
              <a:lumOff val="60000"/>
            </a:schemeClr>
          </a:solidFill>
          <a:ln>
            <a:solidFill>
              <a:schemeClr val="tx1"/>
            </a:solidFill>
          </a:ln>
        </p:spPr>
        <p:txBody>
          <a:bodyPr wrap="square" rtlCol="0">
            <a:spAutoFit/>
          </a:bodyPr>
          <a:lstStyle/>
          <a:p>
            <a:r>
              <a:rPr lang="en-US" dirty="0" smtClean="0"/>
              <a:t>You can use the Move Down and</a:t>
            </a:r>
          </a:p>
          <a:p>
            <a:r>
              <a:rPr lang="en-US" dirty="0" smtClean="0"/>
              <a:t>Move Up arrows to arrange the</a:t>
            </a:r>
          </a:p>
          <a:p>
            <a:r>
              <a:rPr lang="en-US" dirty="0" smtClean="0"/>
              <a:t>order of the entities and the Data Fields to match the order you desire to make your data entry go faster. </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44</a:t>
            </a:fld>
            <a:endParaRPr lang="en-US"/>
          </a:p>
        </p:txBody>
      </p:sp>
    </p:spTree>
    <p:extLst>
      <p:ext uri="{BB962C8B-B14F-4D97-AF65-F5344CB8AC3E}">
        <p14:creationId xmlns:p14="http://schemas.microsoft.com/office/powerpoint/2010/main" val="34191415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19467"/>
            <a:ext cx="7886700" cy="1325563"/>
          </a:xfrm>
        </p:spPr>
        <p:txBody>
          <a:bodyPr/>
          <a:lstStyle/>
          <a:p>
            <a:r>
              <a:rPr lang="en-US" dirty="0"/>
              <a:t>Using the Daily Log</a:t>
            </a:r>
            <a:endParaRPr lang="en-GB" dirty="0"/>
          </a:p>
        </p:txBody>
      </p:sp>
      <p:pic>
        <p:nvPicPr>
          <p:cNvPr id="4" name="Picture 2"/>
          <p:cNvPicPr>
            <a:picLocks noChangeAspect="1"/>
          </p:cNvPicPr>
          <p:nvPr/>
        </p:nvPicPr>
        <p:blipFill>
          <a:blip r:embed="rId2"/>
          <a:stretch>
            <a:fillRect/>
          </a:stretch>
        </p:blipFill>
        <p:spPr>
          <a:xfrm>
            <a:off x="419845" y="1314928"/>
            <a:ext cx="8095505" cy="3019649"/>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628650" y="3784208"/>
            <a:ext cx="2895238" cy="580952"/>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4337345" y="3524216"/>
            <a:ext cx="3828571" cy="819048"/>
          </a:xfrm>
          <a:prstGeom prst="rect">
            <a:avLst/>
          </a:prstGeom>
          <a:ln>
            <a:solidFill>
              <a:schemeClr val="tx1"/>
            </a:solidFill>
          </a:ln>
        </p:spPr>
      </p:pic>
      <p:sp>
        <p:nvSpPr>
          <p:cNvPr id="7" name="TextBox 3"/>
          <p:cNvSpPr txBox="1"/>
          <p:nvPr/>
        </p:nvSpPr>
        <p:spPr>
          <a:xfrm>
            <a:off x="494543" y="4576353"/>
            <a:ext cx="5131558" cy="1569660"/>
          </a:xfrm>
          <a:prstGeom prst="rect">
            <a:avLst/>
          </a:prstGeom>
          <a:solidFill>
            <a:schemeClr val="accent1">
              <a:lumMod val="40000"/>
              <a:lumOff val="60000"/>
            </a:schemeClr>
          </a:solidFill>
          <a:ln>
            <a:solidFill>
              <a:schemeClr val="tx1"/>
            </a:solidFill>
          </a:ln>
        </p:spPr>
        <p:txBody>
          <a:bodyPr wrap="square" rtlCol="0">
            <a:spAutoFit/>
          </a:bodyPr>
          <a:lstStyle/>
          <a:p>
            <a:r>
              <a:rPr lang="en-US" sz="1600" dirty="0" smtClean="0"/>
              <a:t>When using the ADL, any </a:t>
            </a:r>
            <a:r>
              <a:rPr lang="en-US" sz="1600" dirty="0" smtClean="0"/>
              <a:t>actions that are not appropriate for the entity are greyed out </a:t>
            </a:r>
            <a:r>
              <a:rPr lang="en-US" sz="1600" dirty="0" smtClean="0"/>
              <a:t>and </a:t>
            </a:r>
            <a:r>
              <a:rPr lang="en-US" sz="1600" dirty="0" smtClean="0"/>
              <a:t>you cannot enter data in them. The Template saves as a draft every 60 seconds so you do not have to complete your entries all at one time. If you select Cancel (not Save) you will be asked if you want to save the data as a draft to finish later.</a:t>
            </a:r>
            <a:endParaRPr lang="en-US" sz="1600" dirty="0"/>
          </a:p>
        </p:txBody>
      </p:sp>
      <p:sp>
        <p:nvSpPr>
          <p:cNvPr id="3" name="Slide Number Placeholder 2"/>
          <p:cNvSpPr>
            <a:spLocks noGrp="1"/>
          </p:cNvSpPr>
          <p:nvPr>
            <p:ph type="sldNum" sz="quarter" idx="12"/>
          </p:nvPr>
        </p:nvSpPr>
        <p:spPr/>
        <p:txBody>
          <a:bodyPr/>
          <a:lstStyle/>
          <a:p>
            <a:fld id="{D1A12E6A-C85A-496C-95D0-8B82A2649983}" type="slidenum">
              <a:rPr lang="en-US" smtClean="0"/>
              <a:t>45</a:t>
            </a:fld>
            <a:endParaRPr lang="en-US"/>
          </a:p>
        </p:txBody>
      </p:sp>
    </p:spTree>
    <p:extLst>
      <p:ext uri="{BB962C8B-B14F-4D97-AF65-F5344CB8AC3E}">
        <p14:creationId xmlns:p14="http://schemas.microsoft.com/office/powerpoint/2010/main" val="35751705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0537" y="96041"/>
            <a:ext cx="7886700" cy="1325563"/>
          </a:xfrm>
        </p:spPr>
        <p:txBody>
          <a:bodyPr>
            <a:normAutofit/>
          </a:bodyPr>
          <a:lstStyle/>
          <a:p>
            <a:r>
              <a:rPr lang="en-US" sz="3600" dirty="0"/>
              <a:t>Wild Acquisition </a:t>
            </a:r>
            <a:r>
              <a:rPr lang="en-US" sz="3600" dirty="0" smtClean="0"/>
              <a:t>Report</a:t>
            </a:r>
            <a:endParaRPr lang="en-GB" sz="3600" dirty="0"/>
          </a:p>
        </p:txBody>
      </p:sp>
      <p:pic>
        <p:nvPicPr>
          <p:cNvPr id="4" name="Picture 2"/>
          <p:cNvPicPr>
            <a:picLocks noChangeAspect="1"/>
          </p:cNvPicPr>
          <p:nvPr/>
        </p:nvPicPr>
        <p:blipFill>
          <a:blip r:embed="rId2"/>
          <a:stretch>
            <a:fillRect/>
          </a:stretch>
        </p:blipFill>
        <p:spPr>
          <a:xfrm>
            <a:off x="528851" y="1218063"/>
            <a:ext cx="7057429" cy="3958359"/>
          </a:xfrm>
          <a:prstGeom prst="rect">
            <a:avLst/>
          </a:prstGeom>
          <a:ln>
            <a:solidFill>
              <a:schemeClr val="tx1"/>
            </a:solidFill>
          </a:ln>
        </p:spPr>
      </p:pic>
      <p:pic>
        <p:nvPicPr>
          <p:cNvPr id="5" name="Picture 5"/>
          <p:cNvPicPr>
            <a:picLocks noChangeAspect="1"/>
          </p:cNvPicPr>
          <p:nvPr/>
        </p:nvPicPr>
        <p:blipFill>
          <a:blip r:embed="rId3"/>
          <a:stretch>
            <a:fillRect/>
          </a:stretch>
        </p:blipFill>
        <p:spPr>
          <a:xfrm>
            <a:off x="5923752" y="3197242"/>
            <a:ext cx="1418042" cy="542192"/>
          </a:xfrm>
          <a:prstGeom prst="rect">
            <a:avLst/>
          </a:prstGeom>
          <a:ln>
            <a:solidFill>
              <a:schemeClr val="tx1"/>
            </a:solidFill>
          </a:ln>
        </p:spPr>
      </p:pic>
      <p:cxnSp>
        <p:nvCxnSpPr>
          <p:cNvPr id="6" name="Straight Arrow Connector 7"/>
          <p:cNvCxnSpPr/>
          <p:nvPr/>
        </p:nvCxnSpPr>
        <p:spPr>
          <a:xfrm flipV="1">
            <a:off x="5267123" y="3393148"/>
            <a:ext cx="656629" cy="1503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8"/>
          <p:cNvCxnSpPr/>
          <p:nvPr/>
        </p:nvCxnSpPr>
        <p:spPr>
          <a:xfrm flipV="1">
            <a:off x="5591766" y="3971192"/>
            <a:ext cx="1799634"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4"/>
          <p:cNvPicPr>
            <a:picLocks noChangeAspect="1"/>
          </p:cNvPicPr>
          <p:nvPr/>
        </p:nvPicPr>
        <p:blipFill>
          <a:blip r:embed="rId4"/>
          <a:stretch>
            <a:fillRect/>
          </a:stretch>
        </p:blipFill>
        <p:spPr>
          <a:xfrm>
            <a:off x="7517505" y="2362200"/>
            <a:ext cx="1424189" cy="2157228"/>
          </a:xfrm>
          <a:prstGeom prst="rect">
            <a:avLst/>
          </a:prstGeom>
        </p:spPr>
      </p:pic>
      <p:sp>
        <p:nvSpPr>
          <p:cNvPr id="10" name="TextBox 3"/>
          <p:cNvSpPr txBox="1"/>
          <p:nvPr/>
        </p:nvSpPr>
        <p:spPr>
          <a:xfrm>
            <a:off x="1308223" y="4424819"/>
            <a:ext cx="6921376" cy="1107996"/>
          </a:xfrm>
          <a:prstGeom prst="rect">
            <a:avLst/>
          </a:prstGeom>
          <a:solidFill>
            <a:schemeClr val="accent1">
              <a:lumMod val="40000"/>
              <a:lumOff val="60000"/>
            </a:schemeClr>
          </a:solidFill>
          <a:ln>
            <a:solidFill>
              <a:schemeClr val="tx1"/>
            </a:solidFill>
          </a:ln>
        </p:spPr>
        <p:txBody>
          <a:bodyPr wrap="square" rtlCol="0">
            <a:spAutoFit/>
          </a:bodyPr>
          <a:lstStyle/>
          <a:p>
            <a:r>
              <a:rPr lang="en-US" sz="1600" dirty="0" smtClean="0"/>
              <a:t>The Wild Acquisitions Report was designed to assist Aquariums with their reporting </a:t>
            </a:r>
            <a:r>
              <a:rPr lang="en-US" sz="1600" dirty="0" smtClean="0"/>
              <a:t>requirements. </a:t>
            </a:r>
            <a:r>
              <a:rPr lang="en-US" sz="1600" dirty="0" smtClean="0"/>
              <a:t>You can run the report for specific Water </a:t>
            </a:r>
            <a:r>
              <a:rPr lang="en-US" sz="1600" dirty="0"/>
              <a:t>T</a:t>
            </a:r>
            <a:r>
              <a:rPr lang="en-US" sz="1600" dirty="0" smtClean="0"/>
              <a:t>ypes or Collection Methods which are often specified on these reports. The various Sort options help you organize the report</a:t>
            </a:r>
            <a:r>
              <a:rPr lang="en-US" dirty="0" smtClean="0"/>
              <a:t>.</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46</a:t>
            </a:fld>
            <a:endParaRPr lang="en-US"/>
          </a:p>
        </p:txBody>
      </p:sp>
    </p:spTree>
    <p:extLst>
      <p:ext uri="{BB962C8B-B14F-4D97-AF65-F5344CB8AC3E}">
        <p14:creationId xmlns:p14="http://schemas.microsoft.com/office/powerpoint/2010/main" val="25101638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0"/>
            <a:ext cx="7886700" cy="1325563"/>
          </a:xfrm>
        </p:spPr>
        <p:txBody>
          <a:bodyPr>
            <a:normAutofit/>
          </a:bodyPr>
          <a:lstStyle/>
          <a:p>
            <a:r>
              <a:rPr lang="en-US" sz="4000" dirty="0"/>
              <a:t>Enclosure Activity </a:t>
            </a:r>
            <a:r>
              <a:rPr lang="en-US" sz="4000" dirty="0" smtClean="0"/>
              <a:t>Report</a:t>
            </a:r>
            <a:endParaRPr lang="en-GB" sz="4000" dirty="0"/>
          </a:p>
        </p:txBody>
      </p:sp>
      <p:sp>
        <p:nvSpPr>
          <p:cNvPr id="3" name="Tijdelijke aanduiding voor inhoud 2"/>
          <p:cNvSpPr>
            <a:spLocks noGrp="1"/>
          </p:cNvSpPr>
          <p:nvPr>
            <p:ph idx="1"/>
          </p:nvPr>
        </p:nvSpPr>
        <p:spPr/>
        <p:txBody>
          <a:bodyPr/>
          <a:lstStyle/>
          <a:p>
            <a:endParaRPr lang="en-GB"/>
          </a:p>
        </p:txBody>
      </p:sp>
      <p:pic>
        <p:nvPicPr>
          <p:cNvPr id="4" name="Picture 2"/>
          <p:cNvPicPr>
            <a:picLocks noChangeAspect="1"/>
          </p:cNvPicPr>
          <p:nvPr/>
        </p:nvPicPr>
        <p:blipFill>
          <a:blip r:embed="rId2"/>
          <a:stretch>
            <a:fillRect/>
          </a:stretch>
        </p:blipFill>
        <p:spPr>
          <a:xfrm>
            <a:off x="705333" y="1116842"/>
            <a:ext cx="7733333" cy="4123809"/>
          </a:xfrm>
          <a:prstGeom prst="rect">
            <a:avLst/>
          </a:prstGeom>
          <a:ln>
            <a:solidFill>
              <a:schemeClr val="tx1"/>
            </a:solidFill>
          </a:ln>
        </p:spPr>
      </p:pic>
      <p:sp>
        <p:nvSpPr>
          <p:cNvPr id="5" name="TextBox 3"/>
          <p:cNvSpPr txBox="1"/>
          <p:nvPr/>
        </p:nvSpPr>
        <p:spPr>
          <a:xfrm>
            <a:off x="3335608" y="4372567"/>
            <a:ext cx="4880344" cy="1200329"/>
          </a:xfrm>
          <a:prstGeom prst="rect">
            <a:avLst/>
          </a:prstGeom>
          <a:solidFill>
            <a:schemeClr val="accent1">
              <a:lumMod val="40000"/>
              <a:lumOff val="60000"/>
            </a:schemeClr>
          </a:solidFill>
          <a:ln>
            <a:solidFill>
              <a:schemeClr val="tx1"/>
            </a:solidFill>
          </a:ln>
        </p:spPr>
        <p:txBody>
          <a:bodyPr wrap="square" rtlCol="0">
            <a:spAutoFit/>
          </a:bodyPr>
          <a:lstStyle/>
          <a:p>
            <a:r>
              <a:rPr lang="en-US" dirty="0" smtClean="0"/>
              <a:t>The </a:t>
            </a:r>
            <a:r>
              <a:rPr lang="en-US" dirty="0" smtClean="0"/>
              <a:t>Enclosure Activity </a:t>
            </a:r>
            <a:r>
              <a:rPr lang="en-US" dirty="0" smtClean="0"/>
              <a:t>Report </a:t>
            </a:r>
            <a:r>
              <a:rPr lang="en-US" dirty="0" smtClean="0"/>
              <a:t>lets </a:t>
            </a:r>
            <a:r>
              <a:rPr lang="en-US" dirty="0" smtClean="0"/>
              <a:t>you select by </a:t>
            </a:r>
            <a:r>
              <a:rPr lang="en-US" dirty="0" smtClean="0"/>
              <a:t>Enclosure </a:t>
            </a:r>
            <a:r>
              <a:rPr lang="en-US" dirty="0" smtClean="0"/>
              <a:t>or by Enclosure Lists. The Event Type is multiple </a:t>
            </a:r>
            <a:r>
              <a:rPr lang="en-US" dirty="0" smtClean="0"/>
              <a:t>select so you can include what Events you want to see.</a:t>
            </a:r>
            <a:endParaRPr lang="en-US" dirty="0"/>
          </a:p>
        </p:txBody>
      </p:sp>
      <p:sp>
        <p:nvSpPr>
          <p:cNvPr id="6" name="Slide Number Placeholder 5"/>
          <p:cNvSpPr>
            <a:spLocks noGrp="1"/>
          </p:cNvSpPr>
          <p:nvPr>
            <p:ph type="sldNum" sz="quarter" idx="12"/>
          </p:nvPr>
        </p:nvSpPr>
        <p:spPr/>
        <p:txBody>
          <a:bodyPr/>
          <a:lstStyle/>
          <a:p>
            <a:fld id="{D1A12E6A-C85A-496C-95D0-8B82A2649983}" type="slidenum">
              <a:rPr lang="en-US" smtClean="0"/>
              <a:t>47</a:t>
            </a:fld>
            <a:endParaRPr lang="en-US"/>
          </a:p>
        </p:txBody>
      </p:sp>
    </p:spTree>
    <p:extLst>
      <p:ext uri="{BB962C8B-B14F-4D97-AF65-F5344CB8AC3E}">
        <p14:creationId xmlns:p14="http://schemas.microsoft.com/office/powerpoint/2010/main" val="33135080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n-lt"/>
              </a:rPr>
              <a:t>ZIMS for Aquatic Management! </a:t>
            </a:r>
            <a:endParaRPr lang="en-US" dirty="0">
              <a:latin typeface="+mn-lt"/>
            </a:endParaRPr>
          </a:p>
        </p:txBody>
      </p:sp>
      <p:pic>
        <p:nvPicPr>
          <p:cNvPr id="9218" name="Picture 2" descr="Image result for aquarium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314" y="1487339"/>
            <a:ext cx="4210074" cy="421007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D1A12E6A-C85A-496C-95D0-8B82A2649983}" type="slidenum">
              <a:rPr lang="en-US" smtClean="0"/>
              <a:t>48</a:t>
            </a:fld>
            <a:endParaRPr lang="en-US"/>
          </a:p>
        </p:txBody>
      </p:sp>
    </p:spTree>
    <p:extLst>
      <p:ext uri="{BB962C8B-B14F-4D97-AF65-F5344CB8AC3E}">
        <p14:creationId xmlns:p14="http://schemas.microsoft.com/office/powerpoint/2010/main" val="1262146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Groups </a:t>
            </a:r>
            <a:r>
              <a:rPr lang="en-US" dirty="0"/>
              <a:t>– </a:t>
            </a:r>
            <a:r>
              <a:rPr lang="en-US" dirty="0" smtClean="0"/>
              <a:t>No Tracking</a:t>
            </a:r>
            <a:r>
              <a:rPr lang="en-US" b="1" dirty="0"/>
              <a:t/>
            </a:r>
            <a:br>
              <a:rPr lang="en-US" b="1" dirty="0"/>
            </a:br>
            <a:endParaRPr lang="en-GB" dirty="0"/>
          </a:p>
        </p:txBody>
      </p:sp>
      <p:pic>
        <p:nvPicPr>
          <p:cNvPr id="4" name="Picture 2"/>
          <p:cNvPicPr>
            <a:picLocks noChangeAspect="1" noChangeArrowheads="1"/>
          </p:cNvPicPr>
          <p:nvPr/>
        </p:nvPicPr>
        <p:blipFill>
          <a:blip r:embed="rId3"/>
          <a:srcRect/>
          <a:stretch>
            <a:fillRect/>
          </a:stretch>
        </p:blipFill>
        <p:spPr bwMode="auto">
          <a:xfrm>
            <a:off x="807342" y="3038404"/>
            <a:ext cx="7529315" cy="2019666"/>
          </a:xfrm>
          <a:prstGeom prst="rect">
            <a:avLst/>
          </a:prstGeom>
          <a:noFill/>
          <a:ln w="9525">
            <a:solidFill>
              <a:schemeClr val="tx1"/>
            </a:solidFill>
            <a:miter lim="800000"/>
            <a:headEnd/>
            <a:tailEnd/>
          </a:ln>
        </p:spPr>
      </p:pic>
      <p:sp>
        <p:nvSpPr>
          <p:cNvPr id="9" name="TextBox 8"/>
          <p:cNvSpPr txBox="1"/>
          <p:nvPr/>
        </p:nvSpPr>
        <p:spPr>
          <a:xfrm>
            <a:off x="717995" y="1690689"/>
            <a:ext cx="7708007" cy="1200329"/>
          </a:xfrm>
          <a:prstGeom prst="rect">
            <a:avLst/>
          </a:prstGeom>
          <a:solidFill>
            <a:schemeClr val="accent1">
              <a:lumMod val="40000"/>
              <a:lumOff val="60000"/>
            </a:schemeClr>
          </a:solidFill>
          <a:ln>
            <a:solidFill>
              <a:schemeClr val="tx1"/>
            </a:solidFill>
          </a:ln>
        </p:spPr>
        <p:txBody>
          <a:bodyPr wrap="square" rtlCol="0">
            <a:spAutoFit/>
          </a:bodyPr>
          <a:lstStyle/>
          <a:p>
            <a:r>
              <a:rPr lang="en-US" dirty="0"/>
              <a:t>These Groups can be tracked at multiple levels, depending on what information you  need </a:t>
            </a:r>
            <a:r>
              <a:rPr lang="en-US" dirty="0" smtClean="0"/>
              <a:t>to </a:t>
            </a:r>
            <a:r>
              <a:rPr lang="en-US" dirty="0"/>
              <a:t>know about the group. Tracking is basically what kind of details you are maintaining on </a:t>
            </a:r>
            <a:r>
              <a:rPr lang="en-US" dirty="0" smtClean="0"/>
              <a:t>your </a:t>
            </a:r>
            <a:r>
              <a:rPr lang="en-US" dirty="0"/>
              <a:t>group numbers. </a:t>
            </a:r>
            <a:r>
              <a:rPr lang="en-US" dirty="0" smtClean="0"/>
              <a:t>This group has no tracking, you want only to see the number of members in it.</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5</a:t>
            </a:fld>
            <a:endParaRPr lang="en-US"/>
          </a:p>
        </p:txBody>
      </p:sp>
    </p:spTree>
    <p:extLst>
      <p:ext uri="{BB962C8B-B14F-4D97-AF65-F5344CB8AC3E}">
        <p14:creationId xmlns:p14="http://schemas.microsoft.com/office/powerpoint/2010/main" val="14128508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511" y="38370"/>
            <a:ext cx="7886700" cy="1325563"/>
          </a:xfrm>
        </p:spPr>
        <p:txBody>
          <a:bodyPr/>
          <a:lstStyle/>
          <a:p>
            <a:r>
              <a:rPr lang="en-US" dirty="0" smtClean="0"/>
              <a:t>Groups – Tracking </a:t>
            </a:r>
            <a:endParaRPr lang="en-US" dirty="0"/>
          </a:p>
        </p:txBody>
      </p:sp>
      <p:pic>
        <p:nvPicPr>
          <p:cNvPr id="3" name="Picture 3"/>
          <p:cNvPicPr>
            <a:picLocks noChangeAspect="1" noChangeArrowheads="1"/>
          </p:cNvPicPr>
          <p:nvPr/>
        </p:nvPicPr>
        <p:blipFill>
          <a:blip r:embed="rId2"/>
          <a:srcRect/>
          <a:stretch>
            <a:fillRect/>
          </a:stretch>
        </p:blipFill>
        <p:spPr bwMode="auto">
          <a:xfrm>
            <a:off x="846587" y="1332080"/>
            <a:ext cx="3603645" cy="994919"/>
          </a:xfrm>
          <a:prstGeom prst="rect">
            <a:avLst/>
          </a:prstGeom>
          <a:noFill/>
          <a:ln w="9525">
            <a:solidFill>
              <a:schemeClr val="tx1"/>
            </a:solidFill>
            <a:miter lim="800000"/>
            <a:headEnd/>
            <a:tailEnd/>
          </a:ln>
        </p:spPr>
      </p:pic>
      <p:pic>
        <p:nvPicPr>
          <p:cNvPr id="4" name="Picture 4"/>
          <p:cNvPicPr>
            <a:picLocks noChangeAspect="1" noChangeArrowheads="1"/>
          </p:cNvPicPr>
          <p:nvPr/>
        </p:nvPicPr>
        <p:blipFill>
          <a:blip r:embed="rId3"/>
          <a:srcRect/>
          <a:stretch>
            <a:fillRect/>
          </a:stretch>
        </p:blipFill>
        <p:spPr bwMode="auto">
          <a:xfrm>
            <a:off x="826291" y="3121617"/>
            <a:ext cx="3623941" cy="2472990"/>
          </a:xfrm>
          <a:prstGeom prst="rect">
            <a:avLst/>
          </a:prstGeom>
          <a:noFill/>
          <a:ln w="9525">
            <a:solidFill>
              <a:schemeClr val="tx1"/>
            </a:solidFill>
            <a:miter lim="800000"/>
            <a:headEnd/>
            <a:tailEnd/>
          </a:ln>
        </p:spPr>
      </p:pic>
      <p:pic>
        <p:nvPicPr>
          <p:cNvPr id="5" name="Picture 5"/>
          <p:cNvPicPr>
            <a:picLocks noChangeAspect="1" noChangeArrowheads="1"/>
          </p:cNvPicPr>
          <p:nvPr/>
        </p:nvPicPr>
        <p:blipFill>
          <a:blip r:embed="rId4"/>
          <a:srcRect/>
          <a:stretch>
            <a:fillRect/>
          </a:stretch>
        </p:blipFill>
        <p:spPr bwMode="auto">
          <a:xfrm>
            <a:off x="5187003" y="3150862"/>
            <a:ext cx="2892472" cy="2443745"/>
          </a:xfrm>
          <a:prstGeom prst="rect">
            <a:avLst/>
          </a:prstGeom>
          <a:noFill/>
          <a:ln w="9525">
            <a:solidFill>
              <a:schemeClr val="tx1"/>
            </a:solidFill>
            <a:miter lim="800000"/>
            <a:headEnd/>
            <a:tailEnd/>
          </a:ln>
        </p:spPr>
      </p:pic>
      <p:sp>
        <p:nvSpPr>
          <p:cNvPr id="6" name="TextBox 5"/>
          <p:cNvSpPr txBox="1"/>
          <p:nvPr/>
        </p:nvSpPr>
        <p:spPr>
          <a:xfrm>
            <a:off x="4654308" y="1142512"/>
            <a:ext cx="4194546" cy="1754326"/>
          </a:xfrm>
          <a:prstGeom prst="rect">
            <a:avLst/>
          </a:prstGeom>
          <a:solidFill>
            <a:schemeClr val="accent1">
              <a:lumMod val="60000"/>
              <a:lumOff val="40000"/>
            </a:schemeClr>
          </a:solidFill>
          <a:ln>
            <a:solidFill>
              <a:schemeClr val="tx1"/>
            </a:solidFill>
          </a:ln>
        </p:spPr>
        <p:txBody>
          <a:bodyPr wrap="none" rtlCol="0">
            <a:spAutoFit/>
          </a:bodyPr>
          <a:lstStyle/>
          <a:p>
            <a:r>
              <a:rPr lang="en-US" dirty="0" smtClean="0"/>
              <a:t>As tracking is added the data entry screens</a:t>
            </a:r>
          </a:p>
          <a:p>
            <a:r>
              <a:rPr lang="en-US" dirty="0"/>
              <a:t>b</a:t>
            </a:r>
            <a:r>
              <a:rPr lang="en-US" dirty="0" smtClean="0"/>
              <a:t>ecome more complex.</a:t>
            </a:r>
          </a:p>
          <a:p>
            <a:pPr marL="285750" indent="-285750">
              <a:buFont typeface="Arial" panose="020B0604020202020204" pitchFamily="34" charset="0"/>
              <a:buChar char="•"/>
            </a:pPr>
            <a:r>
              <a:rPr lang="en-US" dirty="0" smtClean="0"/>
              <a:t>UPPER LEFT - tracking by Sex</a:t>
            </a:r>
          </a:p>
          <a:p>
            <a:pPr marL="285750" indent="-285750">
              <a:buFont typeface="Arial" panose="020B0604020202020204" pitchFamily="34" charset="0"/>
              <a:buChar char="•"/>
            </a:pPr>
            <a:r>
              <a:rPr lang="en-US" dirty="0" smtClean="0"/>
              <a:t>LOWER LEFT – tracking by Life Stage</a:t>
            </a:r>
          </a:p>
          <a:p>
            <a:pPr marL="285750" indent="-285750">
              <a:buFont typeface="Arial" panose="020B0604020202020204" pitchFamily="34" charset="0"/>
              <a:buChar char="•"/>
            </a:pPr>
            <a:r>
              <a:rPr lang="en-US" dirty="0" smtClean="0"/>
              <a:t>LOWER RIGHT – tracking by Sex and</a:t>
            </a:r>
          </a:p>
          <a:p>
            <a:r>
              <a:rPr lang="en-US" dirty="0"/>
              <a:t> </a:t>
            </a:r>
            <a:r>
              <a:rPr lang="en-US" dirty="0" smtClean="0"/>
              <a:t>     Life Stage</a:t>
            </a:r>
            <a:endParaRPr lang="en-US" dirty="0"/>
          </a:p>
        </p:txBody>
      </p:sp>
      <p:sp>
        <p:nvSpPr>
          <p:cNvPr id="7" name="Slide Number Placeholder 6"/>
          <p:cNvSpPr>
            <a:spLocks noGrp="1"/>
          </p:cNvSpPr>
          <p:nvPr>
            <p:ph type="sldNum" sz="quarter" idx="12"/>
          </p:nvPr>
        </p:nvSpPr>
        <p:spPr/>
        <p:txBody>
          <a:bodyPr/>
          <a:lstStyle/>
          <a:p>
            <a:fld id="{D1A12E6A-C85A-496C-95D0-8B82A2649983}" type="slidenum">
              <a:rPr lang="en-US" smtClean="0"/>
              <a:t>6</a:t>
            </a:fld>
            <a:endParaRPr lang="en-US"/>
          </a:p>
        </p:txBody>
      </p:sp>
    </p:spTree>
    <p:extLst>
      <p:ext uri="{BB962C8B-B14F-4D97-AF65-F5344CB8AC3E}">
        <p14:creationId xmlns:p14="http://schemas.microsoft.com/office/powerpoint/2010/main" val="2545170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569842"/>
            <a:ext cx="7886700" cy="1325563"/>
          </a:xfrm>
        </p:spPr>
        <p:txBody>
          <a:bodyPr>
            <a:normAutofit fontScale="90000"/>
          </a:bodyPr>
          <a:lstStyle/>
          <a:p>
            <a:r>
              <a:rPr lang="en-US" dirty="0" smtClean="0"/>
              <a:t>Groups </a:t>
            </a:r>
            <a:r>
              <a:rPr lang="en-US" dirty="0"/>
              <a:t>– Tracking in Census Grid</a:t>
            </a:r>
            <a:r>
              <a:rPr lang="en-US" b="1" dirty="0"/>
              <a:t/>
            </a:r>
            <a:br>
              <a:rPr lang="en-US" b="1" dirty="0"/>
            </a:br>
            <a:endParaRPr lang="en-GB" dirty="0"/>
          </a:p>
        </p:txBody>
      </p:sp>
      <p:pic>
        <p:nvPicPr>
          <p:cNvPr id="5" name="Picture 2"/>
          <p:cNvPicPr>
            <a:picLocks noChangeAspect="1" noChangeArrowheads="1"/>
          </p:cNvPicPr>
          <p:nvPr/>
        </p:nvPicPr>
        <p:blipFill>
          <a:blip r:embed="rId3"/>
          <a:srcRect/>
          <a:stretch>
            <a:fillRect/>
          </a:stretch>
        </p:blipFill>
        <p:spPr bwMode="auto">
          <a:xfrm>
            <a:off x="4608256" y="1918979"/>
            <a:ext cx="4339521" cy="2905150"/>
          </a:xfrm>
          <a:prstGeom prst="rect">
            <a:avLst/>
          </a:prstGeom>
          <a:noFill/>
          <a:ln w="9525">
            <a:solidFill>
              <a:schemeClr val="tx1"/>
            </a:solidFill>
            <a:miter lim="800000"/>
            <a:headEnd/>
            <a:tailEnd/>
          </a:ln>
        </p:spPr>
      </p:pic>
      <p:sp>
        <p:nvSpPr>
          <p:cNvPr id="7" name="TextBox 6"/>
          <p:cNvSpPr txBox="1"/>
          <p:nvPr/>
        </p:nvSpPr>
        <p:spPr>
          <a:xfrm>
            <a:off x="310541" y="1663394"/>
            <a:ext cx="4297715" cy="3693319"/>
          </a:xfrm>
          <a:prstGeom prst="rect">
            <a:avLst/>
          </a:prstGeom>
          <a:solidFill>
            <a:schemeClr val="accent1">
              <a:lumMod val="40000"/>
              <a:lumOff val="60000"/>
            </a:schemeClr>
          </a:solidFill>
          <a:ln>
            <a:solidFill>
              <a:schemeClr val="tx1"/>
            </a:solidFill>
          </a:ln>
        </p:spPr>
        <p:txBody>
          <a:bodyPr wrap="none" rtlCol="0">
            <a:spAutoFit/>
          </a:bodyPr>
          <a:lstStyle/>
          <a:p>
            <a:r>
              <a:rPr lang="en-US" dirty="0"/>
              <a:t>How your group is being tracked will </a:t>
            </a:r>
            <a:endParaRPr lang="en-US" dirty="0" smtClean="0"/>
          </a:p>
          <a:p>
            <a:r>
              <a:rPr lang="en-US" dirty="0" smtClean="0"/>
              <a:t>display </a:t>
            </a:r>
            <a:r>
              <a:rPr lang="en-US" dirty="0"/>
              <a:t>in the Census Info grid. This </a:t>
            </a:r>
            <a:endParaRPr lang="en-US" dirty="0" smtClean="0"/>
          </a:p>
          <a:p>
            <a:r>
              <a:rPr lang="en-US" dirty="0" smtClean="0"/>
              <a:t>group </a:t>
            </a:r>
            <a:r>
              <a:rPr lang="en-US" dirty="0"/>
              <a:t>is being tracked </a:t>
            </a:r>
            <a:r>
              <a:rPr lang="en-US" dirty="0" smtClean="0"/>
              <a:t>by Sex Type.</a:t>
            </a:r>
          </a:p>
          <a:p>
            <a:r>
              <a:rPr lang="en-US" dirty="0" smtClean="0"/>
              <a:t>You can change the tracking of </a:t>
            </a:r>
            <a:r>
              <a:rPr lang="en-US" dirty="0"/>
              <a:t>a group </a:t>
            </a:r>
            <a:endParaRPr lang="en-US" dirty="0" smtClean="0"/>
          </a:p>
          <a:p>
            <a:r>
              <a:rPr lang="en-US" dirty="0" smtClean="0"/>
              <a:t>when </a:t>
            </a:r>
            <a:r>
              <a:rPr lang="en-US" dirty="0"/>
              <a:t>you record a </a:t>
            </a:r>
            <a:r>
              <a:rPr lang="en-US" dirty="0" smtClean="0"/>
              <a:t>Census, you </a:t>
            </a:r>
            <a:r>
              <a:rPr lang="en-US" dirty="0"/>
              <a:t>are not </a:t>
            </a:r>
            <a:endParaRPr lang="en-US" dirty="0" smtClean="0"/>
          </a:p>
          <a:p>
            <a:r>
              <a:rPr lang="en-US" dirty="0" smtClean="0"/>
              <a:t>bound </a:t>
            </a:r>
            <a:r>
              <a:rPr lang="en-US" dirty="0"/>
              <a:t>to </a:t>
            </a:r>
            <a:r>
              <a:rPr lang="en-US" dirty="0" smtClean="0"/>
              <a:t>the tracking </a:t>
            </a:r>
            <a:r>
              <a:rPr lang="en-US" dirty="0"/>
              <a:t>you used when </a:t>
            </a:r>
            <a:endParaRPr lang="en-US" dirty="0" smtClean="0"/>
          </a:p>
          <a:p>
            <a:r>
              <a:rPr lang="en-US" dirty="0" smtClean="0"/>
              <a:t>you </a:t>
            </a:r>
            <a:r>
              <a:rPr lang="en-US" dirty="0"/>
              <a:t>started </a:t>
            </a:r>
            <a:r>
              <a:rPr lang="en-US" dirty="0" smtClean="0"/>
              <a:t>the </a:t>
            </a:r>
            <a:r>
              <a:rPr lang="en-US" dirty="0"/>
              <a:t>group</a:t>
            </a:r>
            <a:r>
              <a:rPr lang="en-US" dirty="0" smtClean="0"/>
              <a:t>. Recording a Census </a:t>
            </a:r>
          </a:p>
          <a:p>
            <a:r>
              <a:rPr lang="en-US" dirty="0" smtClean="0"/>
              <a:t>Count in this grid creates a group count </a:t>
            </a:r>
          </a:p>
          <a:p>
            <a:r>
              <a:rPr lang="en-US" dirty="0" smtClean="0"/>
              <a:t>reset. As members are added or subtracted </a:t>
            </a:r>
          </a:p>
          <a:p>
            <a:r>
              <a:rPr lang="en-US" dirty="0" smtClean="0"/>
              <a:t>from the group using My Transactions flow,</a:t>
            </a:r>
          </a:p>
          <a:p>
            <a:r>
              <a:rPr lang="en-US" dirty="0" smtClean="0"/>
              <a:t>ZIMS will use the most recent Census </a:t>
            </a:r>
          </a:p>
          <a:p>
            <a:r>
              <a:rPr lang="en-US" dirty="0" smtClean="0"/>
              <a:t>recorded to calculate the current number </a:t>
            </a:r>
          </a:p>
          <a:p>
            <a:r>
              <a:rPr lang="en-US" dirty="0" smtClean="0"/>
              <a:t>in the Group.</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7</a:t>
            </a:fld>
            <a:endParaRPr lang="en-US"/>
          </a:p>
        </p:txBody>
      </p:sp>
    </p:spTree>
    <p:extLst>
      <p:ext uri="{BB962C8B-B14F-4D97-AF65-F5344CB8AC3E}">
        <p14:creationId xmlns:p14="http://schemas.microsoft.com/office/powerpoint/2010/main" val="42474548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Groups </a:t>
            </a:r>
            <a:r>
              <a:rPr lang="en-US" dirty="0"/>
              <a:t>– Colonies</a:t>
            </a:r>
            <a:r>
              <a:rPr lang="en-US" b="1" dirty="0"/>
              <a:t/>
            </a:r>
            <a:br>
              <a:rPr lang="en-US" b="1" dirty="0"/>
            </a:br>
            <a:endParaRPr lang="en-GB" dirty="0"/>
          </a:p>
        </p:txBody>
      </p:sp>
      <p:pic>
        <p:nvPicPr>
          <p:cNvPr id="5" name="Picture 2"/>
          <p:cNvPicPr>
            <a:picLocks noChangeAspect="1" noChangeArrowheads="1"/>
          </p:cNvPicPr>
          <p:nvPr/>
        </p:nvPicPr>
        <p:blipFill>
          <a:blip r:embed="rId3" cstate="print"/>
          <a:srcRect/>
          <a:stretch>
            <a:fillRect/>
          </a:stretch>
        </p:blipFill>
        <p:spPr bwMode="auto">
          <a:xfrm>
            <a:off x="341179" y="1027907"/>
            <a:ext cx="1893760" cy="2848057"/>
          </a:xfrm>
          <a:prstGeom prst="rect">
            <a:avLst/>
          </a:prstGeom>
          <a:noFill/>
          <a:ln w="9525">
            <a:noFill/>
            <a:miter lim="800000"/>
            <a:headEnd/>
            <a:tailEnd/>
          </a:ln>
          <a:effectLst>
            <a:softEdge rad="127000"/>
          </a:effectLst>
        </p:spPr>
      </p:pic>
      <p:pic>
        <p:nvPicPr>
          <p:cNvPr id="6" name="Picture 2"/>
          <p:cNvPicPr>
            <a:picLocks noChangeAspect="1" noChangeArrowheads="1"/>
          </p:cNvPicPr>
          <p:nvPr/>
        </p:nvPicPr>
        <p:blipFill>
          <a:blip r:embed="rId4"/>
          <a:srcRect/>
          <a:stretch>
            <a:fillRect/>
          </a:stretch>
        </p:blipFill>
        <p:spPr bwMode="auto">
          <a:xfrm>
            <a:off x="6899172" y="1027907"/>
            <a:ext cx="1903649" cy="2848057"/>
          </a:xfrm>
          <a:prstGeom prst="rect">
            <a:avLst/>
          </a:prstGeom>
          <a:noFill/>
          <a:ln w="9525">
            <a:noFill/>
            <a:miter lim="800000"/>
            <a:headEnd/>
            <a:tailEnd/>
          </a:ln>
          <a:effectLst>
            <a:softEdge rad="127000"/>
          </a:effectLst>
        </p:spPr>
      </p:pic>
      <p:pic>
        <p:nvPicPr>
          <p:cNvPr id="7" name="Picture 4"/>
          <p:cNvPicPr>
            <a:picLocks noChangeAspect="1" noChangeArrowheads="1"/>
          </p:cNvPicPr>
          <p:nvPr/>
        </p:nvPicPr>
        <p:blipFill>
          <a:blip r:embed="rId5"/>
          <a:srcRect/>
          <a:stretch>
            <a:fillRect/>
          </a:stretch>
        </p:blipFill>
        <p:spPr bwMode="auto">
          <a:xfrm>
            <a:off x="1595389" y="4250175"/>
            <a:ext cx="5715000" cy="1447800"/>
          </a:xfrm>
          <a:prstGeom prst="rect">
            <a:avLst/>
          </a:prstGeom>
          <a:noFill/>
          <a:ln w="9525">
            <a:solidFill>
              <a:schemeClr val="tx1"/>
            </a:solidFill>
            <a:miter lim="800000"/>
            <a:headEnd/>
            <a:tailEnd/>
          </a:ln>
        </p:spPr>
      </p:pic>
      <p:sp>
        <p:nvSpPr>
          <p:cNvPr id="4" name="TextBox 3"/>
          <p:cNvSpPr txBox="1"/>
          <p:nvPr/>
        </p:nvSpPr>
        <p:spPr>
          <a:xfrm>
            <a:off x="2363504" y="1186641"/>
            <a:ext cx="4388702" cy="2800767"/>
          </a:xfrm>
          <a:prstGeom prst="rect">
            <a:avLst/>
          </a:prstGeom>
          <a:solidFill>
            <a:schemeClr val="accent1">
              <a:lumMod val="40000"/>
              <a:lumOff val="60000"/>
            </a:schemeClr>
          </a:solidFill>
          <a:ln>
            <a:solidFill>
              <a:schemeClr val="tx1"/>
            </a:solidFill>
          </a:ln>
        </p:spPr>
        <p:txBody>
          <a:bodyPr wrap="none" rtlCol="0">
            <a:spAutoFit/>
          </a:bodyPr>
          <a:lstStyle/>
          <a:p>
            <a:r>
              <a:rPr lang="en-US" sz="1600" dirty="0"/>
              <a:t>A colony is a group with too many members </a:t>
            </a:r>
            <a:endParaRPr lang="en-US" sz="1600" dirty="0" smtClean="0"/>
          </a:p>
          <a:p>
            <a:r>
              <a:rPr lang="en-US" sz="1600" dirty="0" smtClean="0"/>
              <a:t>to </a:t>
            </a:r>
            <a:r>
              <a:rPr lang="en-US" sz="1600" dirty="0"/>
              <a:t>count or record. </a:t>
            </a:r>
            <a:r>
              <a:rPr lang="en-US" sz="1600" dirty="0" smtClean="0"/>
              <a:t>Colony members often</a:t>
            </a:r>
          </a:p>
          <a:p>
            <a:r>
              <a:rPr lang="en-US" sz="1600" dirty="0"/>
              <a:t>w</a:t>
            </a:r>
            <a:r>
              <a:rPr lang="en-US" sz="1600" dirty="0" smtClean="0"/>
              <a:t>ork together to sustain themselves such as </a:t>
            </a:r>
          </a:p>
          <a:p>
            <a:r>
              <a:rPr lang="en-US" sz="1600" dirty="0" smtClean="0"/>
              <a:t>honeybees </a:t>
            </a:r>
            <a:r>
              <a:rPr lang="en-US" sz="1600" dirty="0"/>
              <a:t>and </a:t>
            </a:r>
            <a:r>
              <a:rPr lang="en-US" sz="1600" dirty="0" smtClean="0"/>
              <a:t>fire ants. A </a:t>
            </a:r>
            <a:r>
              <a:rPr lang="en-US" sz="1600" dirty="0"/>
              <a:t>colony </a:t>
            </a:r>
            <a:r>
              <a:rPr lang="en-US" sz="1600" dirty="0" smtClean="0"/>
              <a:t>can </a:t>
            </a:r>
            <a:r>
              <a:rPr lang="en-US" sz="1600" dirty="0"/>
              <a:t>also be </a:t>
            </a:r>
            <a:endParaRPr lang="en-US" sz="1600" dirty="0" smtClean="0"/>
          </a:p>
          <a:p>
            <a:r>
              <a:rPr lang="en-US" sz="1600" dirty="0" smtClean="0"/>
              <a:t>one </a:t>
            </a:r>
            <a:r>
              <a:rPr lang="en-US" sz="1600" dirty="0"/>
              <a:t>entity of many parts or </a:t>
            </a:r>
            <a:r>
              <a:rPr lang="en-US" sz="1600" dirty="0" smtClean="0"/>
              <a:t>fragments </a:t>
            </a:r>
            <a:r>
              <a:rPr lang="en-US" sz="1600" dirty="0"/>
              <a:t>such as </a:t>
            </a:r>
            <a:endParaRPr lang="en-US" sz="1600" dirty="0" smtClean="0"/>
          </a:p>
          <a:p>
            <a:r>
              <a:rPr lang="en-US" sz="1600" dirty="0" smtClean="0"/>
              <a:t>corals</a:t>
            </a:r>
            <a:r>
              <a:rPr lang="en-US" sz="1600" dirty="0"/>
              <a:t>. By default the Colony </a:t>
            </a:r>
            <a:r>
              <a:rPr lang="en-US" sz="1600" dirty="0" smtClean="0"/>
              <a:t>Inventory Count </a:t>
            </a:r>
          </a:p>
          <a:p>
            <a:r>
              <a:rPr lang="en-US" sz="1600" dirty="0" smtClean="0"/>
              <a:t>is </a:t>
            </a:r>
            <a:r>
              <a:rPr lang="en-US" sz="1600" dirty="0"/>
              <a:t>“1</a:t>
            </a:r>
            <a:r>
              <a:rPr lang="en-US" sz="1600" dirty="0" smtClean="0"/>
              <a:t>” for each colony. This count can be changed </a:t>
            </a:r>
          </a:p>
          <a:p>
            <a:r>
              <a:rPr lang="en-US" sz="1600" dirty="0" smtClean="0"/>
              <a:t>in Institution Preferences. To change a group into</a:t>
            </a:r>
          </a:p>
          <a:p>
            <a:r>
              <a:rPr lang="en-US" sz="1600" dirty="0" smtClean="0"/>
              <a:t>a </a:t>
            </a:r>
            <a:r>
              <a:rPr lang="en-US" sz="1600" dirty="0"/>
              <a:t>colony </a:t>
            </a:r>
            <a:r>
              <a:rPr lang="en-US" sz="1600" dirty="0" smtClean="0"/>
              <a:t>simply </a:t>
            </a:r>
            <a:r>
              <a:rPr lang="en-US" sz="1600" dirty="0"/>
              <a:t>check the Colony checkbox in the </a:t>
            </a:r>
            <a:endParaRPr lang="en-US" sz="1600" dirty="0" smtClean="0"/>
          </a:p>
          <a:p>
            <a:r>
              <a:rPr lang="en-US" sz="1600" dirty="0" smtClean="0"/>
              <a:t>census grid. When accessioning a new group there</a:t>
            </a:r>
          </a:p>
          <a:p>
            <a:r>
              <a:rPr lang="en-US" sz="1600" dirty="0" smtClean="0"/>
              <a:t>is a checkbox to indicate it is a Colony.</a:t>
            </a:r>
            <a:endParaRPr lang="en-US" sz="1600" dirty="0"/>
          </a:p>
        </p:txBody>
      </p:sp>
      <p:sp>
        <p:nvSpPr>
          <p:cNvPr id="3" name="Slide Number Placeholder 2"/>
          <p:cNvSpPr>
            <a:spLocks noGrp="1"/>
          </p:cNvSpPr>
          <p:nvPr>
            <p:ph type="sldNum" sz="quarter" idx="12"/>
          </p:nvPr>
        </p:nvSpPr>
        <p:spPr/>
        <p:txBody>
          <a:bodyPr/>
          <a:lstStyle/>
          <a:p>
            <a:fld id="{D1A12E6A-C85A-496C-95D0-8B82A2649983}" type="slidenum">
              <a:rPr lang="en-US" smtClean="0"/>
              <a:t>8</a:t>
            </a:fld>
            <a:endParaRPr lang="en-US"/>
          </a:p>
        </p:txBody>
      </p:sp>
    </p:spTree>
    <p:extLst>
      <p:ext uri="{BB962C8B-B14F-4D97-AF65-F5344CB8AC3E}">
        <p14:creationId xmlns:p14="http://schemas.microsoft.com/office/powerpoint/2010/main" val="634806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Groups – Full versus Partial </a:t>
            </a:r>
            <a:r>
              <a:rPr lang="en-US" dirty="0" smtClean="0"/>
              <a:t>in My Transactions</a:t>
            </a:r>
            <a:endParaRPr lang="en-US" dirty="0"/>
          </a:p>
        </p:txBody>
      </p:sp>
      <p:sp>
        <p:nvSpPr>
          <p:cNvPr id="3" name="Tijdelijke aanduiding voor inhoud 2"/>
          <p:cNvSpPr>
            <a:spLocks noGrp="1"/>
          </p:cNvSpPr>
          <p:nvPr>
            <p:ph idx="4294967295"/>
          </p:nvPr>
        </p:nvSpPr>
        <p:spPr>
          <a:xfrm>
            <a:off x="628650" y="1813519"/>
            <a:ext cx="7886700" cy="4860925"/>
          </a:xfrm>
        </p:spPr>
        <p:txBody>
          <a:bodyPr>
            <a:normAutofit lnSpcReduction="10000"/>
          </a:bodyPr>
          <a:lstStyle/>
          <a:p>
            <a:r>
              <a:rPr lang="en-US" sz="3600" b="1" dirty="0" smtClean="0"/>
              <a:t>Full</a:t>
            </a:r>
            <a:endParaRPr lang="en-US" sz="3600" b="1" dirty="0"/>
          </a:p>
          <a:p>
            <a:pPr lvl="1"/>
            <a:r>
              <a:rPr lang="en-US" dirty="0"/>
              <a:t>Happens to entire group</a:t>
            </a:r>
          </a:p>
          <a:p>
            <a:pPr lvl="1"/>
            <a:r>
              <a:rPr lang="en-US" dirty="0"/>
              <a:t>Initial acquisition of the group</a:t>
            </a:r>
          </a:p>
          <a:p>
            <a:pPr lvl="1"/>
            <a:r>
              <a:rPr lang="en-US" dirty="0"/>
              <a:t>Final disposition of the </a:t>
            </a:r>
            <a:r>
              <a:rPr lang="en-US" dirty="0" smtClean="0"/>
              <a:t>group</a:t>
            </a:r>
            <a:endParaRPr lang="en-US" sz="3600" dirty="0"/>
          </a:p>
          <a:p>
            <a:r>
              <a:rPr lang="en-US" sz="3600" b="1" dirty="0"/>
              <a:t>Partial</a:t>
            </a:r>
          </a:p>
          <a:p>
            <a:pPr lvl="1"/>
            <a:r>
              <a:rPr lang="en-US" dirty="0"/>
              <a:t>Happens to part of the group</a:t>
            </a:r>
          </a:p>
          <a:p>
            <a:pPr lvl="2"/>
            <a:r>
              <a:rPr lang="en-US" sz="2400" dirty="0"/>
              <a:t>Add </a:t>
            </a:r>
            <a:r>
              <a:rPr lang="en-US" sz="2400" dirty="0" smtClean="0"/>
              <a:t>members</a:t>
            </a:r>
          </a:p>
          <a:p>
            <a:pPr lvl="3"/>
            <a:r>
              <a:rPr lang="en-US" sz="2200" dirty="0" smtClean="0"/>
              <a:t>Merges</a:t>
            </a:r>
          </a:p>
          <a:p>
            <a:pPr lvl="3"/>
            <a:r>
              <a:rPr lang="en-US" sz="2200" dirty="0" smtClean="0"/>
              <a:t>Acquisitions/Births/Hatches</a:t>
            </a:r>
            <a:endParaRPr lang="en-US" sz="2200" dirty="0"/>
          </a:p>
          <a:p>
            <a:pPr lvl="2"/>
            <a:r>
              <a:rPr lang="en-US" sz="2400" dirty="0"/>
              <a:t>Remove </a:t>
            </a:r>
            <a:r>
              <a:rPr lang="en-US" sz="2400" dirty="0" smtClean="0"/>
              <a:t>members</a:t>
            </a:r>
          </a:p>
          <a:p>
            <a:pPr lvl="3"/>
            <a:r>
              <a:rPr lang="en-US" sz="2200" dirty="0" smtClean="0"/>
              <a:t>Splits</a:t>
            </a:r>
          </a:p>
          <a:p>
            <a:pPr lvl="3"/>
            <a:r>
              <a:rPr lang="en-US" sz="2200" dirty="0" smtClean="0"/>
              <a:t>Dispositions/Deaths</a:t>
            </a:r>
            <a:endParaRPr lang="en-US" sz="2200" dirty="0"/>
          </a:p>
          <a:p>
            <a:endParaRPr lang="en-GB" dirty="0"/>
          </a:p>
        </p:txBody>
      </p:sp>
      <p:pic>
        <p:nvPicPr>
          <p:cNvPr id="1026" name="Picture 2" descr="Image result for fish image"/>
          <p:cNvPicPr>
            <a:picLocks noChangeAspect="1" noChangeArrowheads="1"/>
          </p:cNvPicPr>
          <p:nvPr/>
        </p:nvPicPr>
        <p:blipFill rotWithShape="1">
          <a:blip r:embed="rId3">
            <a:extLst>
              <a:ext uri="{28A0092B-C50C-407E-A947-70E740481C1C}">
                <a14:useLocalDpi xmlns:a14="http://schemas.microsoft.com/office/drawing/2010/main" val="0"/>
              </a:ext>
            </a:extLst>
          </a:blip>
          <a:srcRect r="40507"/>
          <a:stretch/>
        </p:blipFill>
        <p:spPr bwMode="auto">
          <a:xfrm>
            <a:off x="5914931" y="1813519"/>
            <a:ext cx="2872210" cy="329902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D1A12E6A-C85A-496C-95D0-8B82A2649983}" type="slidenum">
              <a:rPr lang="en-US" smtClean="0"/>
              <a:t>9</a:t>
            </a:fld>
            <a:endParaRPr lang="en-US"/>
          </a:p>
        </p:txBody>
      </p:sp>
    </p:spTree>
    <p:extLst>
      <p:ext uri="{BB962C8B-B14F-4D97-AF65-F5344CB8AC3E}">
        <p14:creationId xmlns:p14="http://schemas.microsoft.com/office/powerpoint/2010/main" val="2380624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1) Blue - Blank">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42576353-DC84-4281-AAC2-71870E42330C}"/>
    </a:ext>
  </a:extLst>
</a:theme>
</file>

<file path=ppt/theme/theme10.xml><?xml version="1.0" encoding="utf-8"?>
<a:theme xmlns:a="http://schemas.openxmlformats.org/drawingml/2006/main" name="(10) Green - Rabbi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1.xml><?xml version="1.0" encoding="utf-8"?>
<a:theme xmlns:a="http://schemas.openxmlformats.org/drawingml/2006/main" name="(11) Blue - Blue Quaker Coupl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2.xml><?xml version="1.0" encoding="utf-8"?>
<a:theme xmlns:a="http://schemas.openxmlformats.org/drawingml/2006/main" name="(12) Green - Macaw">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13.xml><?xml version="1.0" encoding="utf-8"?>
<a:theme xmlns:a="http://schemas.openxmlformats.org/drawingml/2006/main" name="(13) Blue - Koala">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4.xml><?xml version="1.0" encoding="utf-8"?>
<a:theme xmlns:a="http://schemas.openxmlformats.org/drawingml/2006/main" name="(14) Green - Owl">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15.xml><?xml version="1.0" encoding="utf-8"?>
<a:theme xmlns:a="http://schemas.openxmlformats.org/drawingml/2006/main" name="(15) Blue - Veiled Chamele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6.xml><?xml version="1.0" encoding="utf-8"?>
<a:theme xmlns:a="http://schemas.openxmlformats.org/drawingml/2006/main" name="(16) Green - Marmose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17.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Blank - Gree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2FBA392-93F9-4672-979A-DDB0173D484F}"/>
    </a:ext>
  </a:extLst>
</a:theme>
</file>

<file path=ppt/theme/theme3.xml><?xml version="1.0" encoding="utf-8"?>
<a:theme xmlns:a="http://schemas.openxmlformats.org/drawingml/2006/main" name="(3) Blue - Otter">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F58A149C-9E42-42D6-B2B5-449F2AB7BED4}"/>
    </a:ext>
  </a:extLst>
</a:theme>
</file>

<file path=ppt/theme/theme4.xml><?xml version="1.0" encoding="utf-8"?>
<a:theme xmlns:a="http://schemas.openxmlformats.org/drawingml/2006/main" name="(4) Green - Lionfish">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5985855A-7AA0-49A7-9E03-300763934C77}"/>
    </a:ext>
  </a:extLst>
</a:theme>
</file>

<file path=ppt/theme/theme5.xml><?xml version="1.0" encoding="utf-8"?>
<a:theme xmlns:a="http://schemas.openxmlformats.org/drawingml/2006/main" name="(5) Blue - Kangaro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AF27538D-FF1A-4A67-AF76-8439D1E41204}"/>
    </a:ext>
  </a:extLst>
</a:theme>
</file>

<file path=ppt/theme/theme6.xml><?xml version="1.0" encoding="utf-8"?>
<a:theme xmlns:a="http://schemas.openxmlformats.org/drawingml/2006/main" name="(6) Green - Fennec Fox">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55ABDF0A-A37B-4D42-ADAC-579AE600B6F5}"/>
    </a:ext>
  </a:extLst>
</a:theme>
</file>

<file path=ppt/theme/theme7.xml><?xml version="1.0" encoding="utf-8"?>
<a:theme xmlns:a="http://schemas.openxmlformats.org/drawingml/2006/main" name="(7) Blue - Red-Crowned Cran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8CCD2B64-7F49-4174-B75F-2CA96AEEF3D7}"/>
    </a:ext>
  </a:extLst>
</a:theme>
</file>

<file path=ppt/theme/theme8.xml><?xml version="1.0" encoding="utf-8"?>
<a:theme xmlns:a="http://schemas.openxmlformats.org/drawingml/2006/main" name="(8) Green - Bug">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9.xml><?xml version="1.0" encoding="utf-8"?>
<a:theme xmlns:a="http://schemas.openxmlformats.org/drawingml/2006/main" name="(9) Blue - Iguana">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ACBE438E-A98C-4A42-B69A-80714B2D7CF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A61D1EAB4F114BB81E10F743FBEB16" ma:contentTypeVersion="17" ma:contentTypeDescription="Create a new document." ma:contentTypeScope="" ma:versionID="8d5c9d6b9e771f046f32cc35cd3e00d3">
  <xsd:schema xmlns:xsd="http://www.w3.org/2001/XMLSchema" xmlns:p="http://schemas.microsoft.com/office/2006/metadata/properties" xmlns:ns1="http://schemas.microsoft.com/sharepoint/v3" xmlns:ns2="00558959-21e2-49b6-8bc1-d46e8fb3ce16" targetNamespace="http://schemas.microsoft.com/office/2006/metadata/properties" ma:root="true" ma:fieldsID="fb2fb0cbec74215f123117318a3452cf" ns1:_="" ns2:_="">
    <xsd:import namespace="http://schemas.microsoft.com/sharepoint/v3"/>
    <xsd:import namespace="00558959-21e2-49b6-8bc1-d46e8fb3ce16"/>
    <xsd:element name="properties">
      <xsd:complexType>
        <xsd:sequence>
          <xsd:element name="documentManagement">
            <xsd:complexType>
              <xsd:all>
                <xsd:element ref="ns2:Permalink" minOccurs="0"/>
                <xsd:element ref="ns2:Module" minOccurs="0"/>
                <xsd:element ref="ns2:Community_x0020_Author_x0020__x007c__x0020_Editor" minOccurs="0"/>
                <xsd:element ref="ns2:Best_x0020_Practices" minOccurs="0"/>
                <xsd:element ref="ns2:Language" minOccurs="0"/>
                <xsd:element ref="ns2:Review" minOccurs="0"/>
                <xsd:element ref="ns2:Content_x0020_Last_x0020_Updated_x0020_on_x003a_" minOccurs="0"/>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11" nillable="true" ma:displayName="Scheduling Start Date" ma:description="" ma:hidden="true" ma:internalName="PublishingStartDate">
      <xsd:simpleType>
        <xsd:restriction base="dms:Unknown"/>
      </xsd:simpleType>
    </xsd:element>
    <xsd:element name="PublishingExpirationDate" ma:index="12" nillable="true" ma:displayName="Scheduling End Date" ma:description="" ma:hidden="true" ma:internalName="PublishingExpirationDate">
      <xsd:simpleType>
        <xsd:restriction base="dms:Unknown"/>
      </xsd:simpleType>
    </xsd:element>
  </xsd:schema>
  <xsd:schema xmlns:xsd="http://www.w3.org/2001/XMLSchema" xmlns:dms="http://schemas.microsoft.com/office/2006/documentManagement/types" targetNamespace="00558959-21e2-49b6-8bc1-d46e8fb3ce16" elementFormDefault="qualified">
    <xsd:import namespace="http://schemas.microsoft.com/office/2006/documentManagement/types"/>
    <xsd:element name="Permalink" ma:index="2" nillable="true" ma:displayName="Permalink" ma:description="WalkMe link - to be used for tracking help access to help files." ma:format="Hyperlink" ma:internalName="Permalink">
      <xsd:complexType>
        <xsd:complexContent>
          <xsd:extension base="dms:URL">
            <xsd:sequence>
              <xsd:element name="Url" type="dms:ValidUrl" minOccurs="0" nillable="true"/>
              <xsd:element name="Description" type="xsd:string" nillable="true"/>
            </xsd:sequence>
          </xsd:extension>
        </xsd:complexContent>
      </xsd:complexType>
    </xsd:element>
    <xsd:element name="Module" ma:index="3" nillable="true" ma:displayName="Module" ma:format="RadioButtons" ma:internalName="Module">
      <xsd:simpleType>
        <xsd:restriction base="dms:Choice">
          <xsd:enumeration value="Self Directed"/>
          <xsd:enumeration value="1000"/>
          <xsd:enumeration value="1001"/>
          <xsd:enumeration value="1002"/>
          <xsd:enumeration value="1003"/>
          <xsd:enumeration value="1004"/>
          <xsd:enumeration value="1005"/>
          <xsd:enumeration value="1006"/>
          <xsd:enumeration value="1007"/>
          <xsd:enumeration value="5000"/>
          <xsd:enumeration value="5001"/>
          <xsd:enumeration value="2000"/>
          <xsd:enumeration value="TNT"/>
          <xsd:enumeration value="3000"/>
          <xsd:enumeration value="Legacy"/>
          <xsd:enumeration value="SharingIsCaring"/>
          <xsd:enumeration value="4000"/>
          <xsd:enumeration value="Help"/>
          <xsd:enumeration value="3001"/>
          <xsd:enumeration value="index"/>
          <xsd:enumeration value="onboarding"/>
          <xsd:enumeration value="biobank"/>
        </xsd:restriction>
      </xsd:simpleType>
    </xsd:element>
    <xsd:element name="Community_x0020_Author_x0020__x007c__x0020_Editor" ma:index="4" nillable="true" ma:displayName="Community Author | Editor" ma:description="The member of the community how owns the document." ma:list="UserInfo" ma:internalName="Community_x0020_Author_x0020__x007c__x0020_Edito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est_x0020_Practices" ma:index="5" nillable="true" ma:displayName="Best Practices" ma:default="0" ma:description="Is a best practices document" ma:internalName="Best_x0020_Practices">
      <xsd:simpleType>
        <xsd:restriction base="dms:Boolean"/>
      </xsd:simpleType>
    </xsd:element>
    <xsd:element name="Language" ma:index="6" nillable="true" ma:displayName="Language" ma:default="EN" ma:format="Dropdown" ma:internalName="Language">
      <xsd:simpleType>
        <xsd:restriction base="dms:Choice">
          <xsd:enumeration value="EN"/>
          <xsd:enumeration value="ES"/>
          <xsd:enumeration value="RU"/>
          <xsd:enumeration value="JP"/>
        </xsd:restriction>
      </xsd:simpleType>
    </xsd:element>
    <xsd:element name="Review" ma:index="7" nillable="true" ma:displayName="Review" ma:default="None needed" ma:description="Mark for review" ma:format="RadioButtons" ma:internalName="Review">
      <xsd:simpleType>
        <xsd:restriction base="dms:Choice">
          <xsd:enumeration value="None needed"/>
          <xsd:enumeration value="In Progress"/>
          <xsd:enumeration value="Done"/>
          <xsd:enumeration value="To Do"/>
        </xsd:restriction>
      </xsd:simpleType>
    </xsd:element>
    <xsd:element name="Content_x0020_Last_x0020_Updated_x0020_on_x003a_" ma:index="8" nillable="true" ma:displayName="Content Last Updated on:" ma:internalName="Content_x0020_Last_x0020_Updated_x0020_on_x003a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Language xmlns="00558959-21e2-49b6-8bc1-d46e8fb3ce16">EN</Language>
    <Module xmlns="00558959-21e2-49b6-8bc1-d46e8fb3ce16">5000</Module>
    <PublishingExpirationDate xmlns="http://schemas.microsoft.com/sharepoint/v3" xsi:nil="true"/>
    <Community_x0020_Author_x0020__x007c__x0020_Editor xmlns="00558959-21e2-49b6-8bc1-d46e8fb3ce16">
      <UserInfo>
        <DisplayName>Adrienne Miller</DisplayName>
        <AccountId>45</AccountId>
        <AccountType/>
      </UserInfo>
    </Community_x0020_Author_x0020__x007c__x0020_Editor>
    <PublishingStartDate xmlns="http://schemas.microsoft.com/sharepoint/v3" xsi:nil="true"/>
    <Best_x0020_Practices xmlns="00558959-21e2-49b6-8bc1-d46e8fb3ce16">false</Best_x0020_Practices>
    <Review xmlns="00558959-21e2-49b6-8bc1-d46e8fb3ce16" xsi:nil="true"/>
    <Content_x0020_Last_x0020_Updated_x0020_on_x003a_ xmlns="00558959-21e2-49b6-8bc1-d46e8fb3ce16" xsi:nil="true"/>
    <Permalink xmlns="00558959-21e2-49b6-8bc1-d46e8fb3ce16">
      <Url xsi:nil="true"/>
      <Description xsi:nil="true"/>
    </Permalink>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05A44D-8E96-42BF-A4C6-EE4C2E21AB83}"/>
</file>

<file path=customXml/itemProps2.xml><?xml version="1.0" encoding="utf-8"?>
<ds:datastoreItem xmlns:ds="http://schemas.openxmlformats.org/officeDocument/2006/customXml" ds:itemID="{47546EF9-820A-4562-B1F7-086955611E20}"/>
</file>

<file path=customXml/itemProps3.xml><?xml version="1.0" encoding="utf-8"?>
<ds:datastoreItem xmlns:ds="http://schemas.openxmlformats.org/officeDocument/2006/customXml" ds:itemID="{3AF46E56-2F80-42F6-A2EA-4A21E2654C23}"/>
</file>

<file path=docProps/app.xml><?xml version="1.0" encoding="utf-8"?>
<Properties xmlns="http://schemas.openxmlformats.org/officeDocument/2006/extended-properties" xmlns:vt="http://schemas.openxmlformats.org/officeDocument/2006/docPropsVTypes">
  <Template/>
  <TotalTime>997</TotalTime>
  <Words>2800</Words>
  <Application>Microsoft Office PowerPoint</Application>
  <PresentationFormat>On-screen Show (4:3)</PresentationFormat>
  <Paragraphs>407</Paragraphs>
  <Slides>48</Slides>
  <Notes>31</Notes>
  <HiddenSlides>0</HiddenSlides>
  <MMClips>0</MMClips>
  <ScaleCrop>false</ScaleCrop>
  <HeadingPairs>
    <vt:vector size="6" baseType="variant">
      <vt:variant>
        <vt:lpstr>Fonts Used</vt:lpstr>
      </vt:variant>
      <vt:variant>
        <vt:i4>2</vt:i4>
      </vt:variant>
      <vt:variant>
        <vt:lpstr>Theme</vt:lpstr>
      </vt:variant>
      <vt:variant>
        <vt:i4>16</vt:i4>
      </vt:variant>
      <vt:variant>
        <vt:lpstr>Slide Titles</vt:lpstr>
      </vt:variant>
      <vt:variant>
        <vt:i4>48</vt:i4>
      </vt:variant>
    </vt:vector>
  </HeadingPairs>
  <TitlesOfParts>
    <vt:vector size="66" baseType="lpstr">
      <vt:lpstr>Arial</vt:lpstr>
      <vt:lpstr>Calibri</vt:lpstr>
      <vt:lpstr>(1) Blue - Blank</vt:lpstr>
      <vt:lpstr>(2) Blank - Green</vt:lpstr>
      <vt:lpstr>(3) Blue - Otter</vt:lpstr>
      <vt:lpstr>(4) Green - Lionfish</vt:lpstr>
      <vt:lpstr>(5) Blue - Kangaroo</vt:lpstr>
      <vt:lpstr>(6) Green - Fennec Fox</vt:lpstr>
      <vt:lpstr>(7) Blue - Red-Crowned Crane</vt:lpstr>
      <vt:lpstr>(8) Green - Bug</vt:lpstr>
      <vt:lpstr>(9) Blue - Iguana</vt:lpstr>
      <vt:lpstr>(10) Green - Rabbit</vt:lpstr>
      <vt:lpstr>(11) Blue - Blue Quaker Couple</vt:lpstr>
      <vt:lpstr>(12) Green - Macaw</vt:lpstr>
      <vt:lpstr>(13) Blue - Koala</vt:lpstr>
      <vt:lpstr>(14) Green - Owl</vt:lpstr>
      <vt:lpstr>(15) Blue - Veiled Chameleon</vt:lpstr>
      <vt:lpstr>(16) Green - Marmoset</vt:lpstr>
      <vt:lpstr>5000 Aquatic/Aquarium Functionality in ZIMS</vt:lpstr>
      <vt:lpstr>ZIMS Updates!</vt:lpstr>
      <vt:lpstr>What can ZIMS do for your Aquatic life?</vt:lpstr>
      <vt:lpstr>GROUP MANAGEMENT </vt:lpstr>
      <vt:lpstr>Groups – No Tracking </vt:lpstr>
      <vt:lpstr>Groups – Tracking </vt:lpstr>
      <vt:lpstr>Groups – Tracking in Census Grid </vt:lpstr>
      <vt:lpstr>Groups – Colonies </vt:lpstr>
      <vt:lpstr>Groups – Full versus Partial in My Transactions</vt:lpstr>
      <vt:lpstr>Groups – Watch the icons </vt:lpstr>
      <vt:lpstr>Groups – Closing Out </vt:lpstr>
      <vt:lpstr>Groups – Group Explorer </vt:lpstr>
      <vt:lpstr>INDIVIDUAL ANIMAL MANAGEMENT</vt:lpstr>
      <vt:lpstr>Animals – Feed Log</vt:lpstr>
      <vt:lpstr>Animals - Measurements</vt:lpstr>
      <vt:lpstr>Animals – Training &amp; Enrichment</vt:lpstr>
      <vt:lpstr>Animals – Training &amp; Enrichment</vt:lpstr>
      <vt:lpstr>ENCLOSURE MANAGEMENT</vt:lpstr>
      <vt:lpstr>Enclosure - Treatment</vt:lpstr>
      <vt:lpstr>Enclosure - Treatment</vt:lpstr>
      <vt:lpstr>Enclosure - Treatment</vt:lpstr>
      <vt:lpstr>Enclosure - Treatment</vt:lpstr>
      <vt:lpstr>Enclosure – Water Type</vt:lpstr>
      <vt:lpstr>Enclosures – Dimensions &amp; Barriers</vt:lpstr>
      <vt:lpstr>Enclosures - Substrates</vt:lpstr>
      <vt:lpstr>Enclosures - Maintenance </vt:lpstr>
      <vt:lpstr>Maintenance</vt:lpstr>
      <vt:lpstr>Enclosures - Occupants </vt:lpstr>
      <vt:lpstr>Enclosures – Feed Log </vt:lpstr>
      <vt:lpstr>LIFE SUPPORT MANAGEMENT</vt:lpstr>
      <vt:lpstr>Life Support – Components </vt:lpstr>
      <vt:lpstr>Life Support – attach to Enclosure </vt:lpstr>
      <vt:lpstr>Life Support – Associated Life  Support Tree </vt:lpstr>
      <vt:lpstr>Water Quality</vt:lpstr>
      <vt:lpstr>Out of Range Notification</vt:lpstr>
      <vt:lpstr>Email Notification</vt:lpstr>
      <vt:lpstr>Water Quality Template</vt:lpstr>
      <vt:lpstr>Measurements - Graphs </vt:lpstr>
      <vt:lpstr>Measurements – Multiple Graphs</vt:lpstr>
      <vt:lpstr>Collection Trips </vt:lpstr>
      <vt:lpstr>PowerPoint Presentation</vt:lpstr>
      <vt:lpstr>Collection Trip – Accession Log</vt:lpstr>
      <vt:lpstr>Aquarist Daily Log</vt:lpstr>
      <vt:lpstr>Aquarist Daily Log</vt:lpstr>
      <vt:lpstr>Using the Daily Log</vt:lpstr>
      <vt:lpstr>Wild Acquisition Report</vt:lpstr>
      <vt:lpstr>Enclosure Activity Report</vt:lpstr>
      <vt:lpstr>ZIMS for Aquatic Management!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Wright</dc:creator>
  <cp:lastModifiedBy>HP</cp:lastModifiedBy>
  <cp:revision>63</cp:revision>
  <cp:lastPrinted>2017-08-30T17:27:50Z</cp:lastPrinted>
  <dcterms:created xsi:type="dcterms:W3CDTF">2016-07-26T18:48:10Z</dcterms:created>
  <dcterms:modified xsi:type="dcterms:W3CDTF">2019-04-23T15:24:14Z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99600</vt:r8>
  </property>
  <property fmtid="{D5CDD505-2E9C-101B-9397-08002B2CF9AE}" pid="3" name="ContentTypeId">
    <vt:lpwstr>0x010100B8A61D1EAB4F114BB81E10F743FBEB16</vt:lpwstr>
  </property>
  <property fmtid="{D5CDD505-2E9C-101B-9397-08002B2CF9AE}" pid="4" name="Sp360">
    <vt:bool>true</vt:bool>
  </property>
  <property fmtid="{D5CDD505-2E9C-101B-9397-08002B2CF9AE}" pid="5" name="Tracked">
    <vt:bool>true</vt:bool>
  </property>
  <property fmtid="{D5CDD505-2E9C-101B-9397-08002B2CF9AE}" pid="6" name="Metrics URL">
    <vt:lpwstr/>
  </property>
  <property fmtid="{D5CDD505-2E9C-101B-9397-08002B2CF9AE}" pid="7" name="Tracking URL">
    <vt:lpwstr/>
  </property>
  <property fmtid="{D5CDD505-2E9C-101B-9397-08002B2CF9AE}" pid="8" name="Updated on?">
    <vt:lpwstr>2018-07-03T22:03:34+00:00</vt:lpwstr>
  </property>
</Properties>
</file>