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72"/>
  </p:notesMasterIdLst>
  <p:sldIdLst>
    <p:sldId id="256" r:id="rId5"/>
    <p:sldId id="324" r:id="rId6"/>
    <p:sldId id="257" r:id="rId7"/>
    <p:sldId id="258" r:id="rId8"/>
    <p:sldId id="274" r:id="rId9"/>
    <p:sldId id="275" r:id="rId10"/>
    <p:sldId id="276" r:id="rId11"/>
    <p:sldId id="318" r:id="rId12"/>
    <p:sldId id="277" r:id="rId13"/>
    <p:sldId id="278" r:id="rId14"/>
    <p:sldId id="279" r:id="rId15"/>
    <p:sldId id="280" r:id="rId16"/>
    <p:sldId id="281" r:id="rId17"/>
    <p:sldId id="319" r:id="rId18"/>
    <p:sldId id="320" r:id="rId19"/>
    <p:sldId id="259" r:id="rId20"/>
    <p:sldId id="284" r:id="rId21"/>
    <p:sldId id="285" r:id="rId22"/>
    <p:sldId id="286" r:id="rId23"/>
    <p:sldId id="287" r:id="rId24"/>
    <p:sldId id="321" r:id="rId25"/>
    <p:sldId id="282" r:id="rId26"/>
    <p:sldId id="260" r:id="rId27"/>
    <p:sldId id="288" r:id="rId28"/>
    <p:sldId id="289" r:id="rId29"/>
    <p:sldId id="290" r:id="rId30"/>
    <p:sldId id="291" r:id="rId31"/>
    <p:sldId id="292" r:id="rId32"/>
    <p:sldId id="293" r:id="rId33"/>
    <p:sldId id="294" r:id="rId34"/>
    <p:sldId id="295" r:id="rId35"/>
    <p:sldId id="261" r:id="rId36"/>
    <p:sldId id="296" r:id="rId37"/>
    <p:sldId id="297" r:id="rId38"/>
    <p:sldId id="298" r:id="rId39"/>
    <p:sldId id="262" r:id="rId40"/>
    <p:sldId id="299" r:id="rId41"/>
    <p:sldId id="263" r:id="rId42"/>
    <p:sldId id="300" r:id="rId43"/>
    <p:sldId id="264" r:id="rId44"/>
    <p:sldId id="301" r:id="rId45"/>
    <p:sldId id="302" r:id="rId46"/>
    <p:sldId id="265" r:id="rId47"/>
    <p:sldId id="266" r:id="rId48"/>
    <p:sldId id="303" r:id="rId49"/>
    <p:sldId id="304" r:id="rId50"/>
    <p:sldId id="307" r:id="rId51"/>
    <p:sldId id="308" r:id="rId52"/>
    <p:sldId id="309" r:id="rId53"/>
    <p:sldId id="310" r:id="rId54"/>
    <p:sldId id="311" r:id="rId55"/>
    <p:sldId id="267" r:id="rId56"/>
    <p:sldId id="305" r:id="rId57"/>
    <p:sldId id="306" r:id="rId58"/>
    <p:sldId id="273" r:id="rId59"/>
    <p:sldId id="312" r:id="rId60"/>
    <p:sldId id="322" r:id="rId61"/>
    <p:sldId id="268" r:id="rId62"/>
    <p:sldId id="313" r:id="rId63"/>
    <p:sldId id="314" r:id="rId64"/>
    <p:sldId id="269" r:id="rId65"/>
    <p:sldId id="315" r:id="rId66"/>
    <p:sldId id="270" r:id="rId67"/>
    <p:sldId id="316" r:id="rId68"/>
    <p:sldId id="317" r:id="rId69"/>
    <p:sldId id="271" r:id="rId70"/>
    <p:sldId id="27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varScale="1">
        <p:scale>
          <a:sx n="88" d="100"/>
          <a:sy n="88" d="100"/>
        </p:scale>
        <p:origin x="1109" y="6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2A025-5112-4A01-A4B3-3D59EB67D4CC}" type="datetimeFigureOut">
              <a:rPr lang="en-US" smtClean="0"/>
              <a:t>4/18/2019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C6228-1C16-49D7-BF44-50FFCE30CF87}" type="slidenum">
              <a:rPr lang="en-US" smtClean="0"/>
              <a:t>‹#›</a:t>
            </a:fld>
            <a:endParaRPr lang="en-US"/>
          </a:p>
        </p:txBody>
      </p:sp>
    </p:spTree>
    <p:extLst>
      <p:ext uri="{BB962C8B-B14F-4D97-AF65-F5344CB8AC3E}">
        <p14:creationId xmlns:p14="http://schemas.microsoft.com/office/powerpoint/2010/main" val="148226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900" dirty="0"/>
          </a:p>
        </p:txBody>
      </p:sp>
      <p:sp>
        <p:nvSpPr>
          <p:cNvPr id="4" name="Slide Number Placeholder 3"/>
          <p:cNvSpPr>
            <a:spLocks noGrp="1"/>
          </p:cNvSpPr>
          <p:nvPr>
            <p:ph type="sldNum" sz="quarter" idx="10"/>
          </p:nvPr>
        </p:nvSpPr>
        <p:spPr/>
        <p:txBody>
          <a:bodyPr/>
          <a:lstStyle/>
          <a:p>
            <a:fld id="{1947269F-D690-49CA-A0F1-11FAE202FE0F}" type="slidenum">
              <a:rPr lang="en-US" smtClean="0"/>
              <a:pPr/>
              <a:t>2</a:t>
            </a:fld>
            <a:endParaRPr lang="en-US"/>
          </a:p>
        </p:txBody>
      </p:sp>
    </p:spTree>
    <p:extLst>
      <p:ext uri="{BB962C8B-B14F-4D97-AF65-F5344CB8AC3E}">
        <p14:creationId xmlns:p14="http://schemas.microsoft.com/office/powerpoint/2010/main" val="66764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9C6228-1C16-49D7-BF44-50FFCE30CF87}" type="slidenum">
              <a:rPr lang="en-US" smtClean="0"/>
              <a:t>67</a:t>
            </a:fld>
            <a:endParaRPr lang="en-US"/>
          </a:p>
        </p:txBody>
      </p:sp>
    </p:spTree>
    <p:extLst>
      <p:ext uri="{BB962C8B-B14F-4D97-AF65-F5344CB8AC3E}">
        <p14:creationId xmlns:p14="http://schemas.microsoft.com/office/powerpoint/2010/main" val="1667622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D82EAC-34D9-45B2-A686-EF83B057010C}" type="datetime1">
              <a:rPr lang="en-US" smtClean="0"/>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822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815C6-9F48-40D2-9133-8B97E86E00FC}"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424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EEC2C-A789-47A7-9087-C0DCC7B2E721}"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57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729B94-12A0-442B-9F5B-A0B0507DAAA9}"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5722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09B9B9-32B5-4876-9127-2C9E23C57ED6}"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8086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566F031-4071-4EC2-9747-F0F5C9CF9107}" type="datetime1">
              <a:rPr lang="en-US" smtClean="0"/>
              <a:t>4/18/2019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514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D63A30C-C5DE-4A7A-BCD8-01479A87C99A}" type="datetime1">
              <a:rPr lang="en-US" smtClean="0"/>
              <a:t>4/18/2019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6079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2A62F5-2AF9-48BB-B937-53DD9CE3945A}" type="datetime1">
              <a:rPr lang="en-US" smtClean="0"/>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3770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97EEE0-816A-4931-BE1F-3215382742E1}" type="datetime1">
              <a:rPr lang="en-US" smtClean="0"/>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22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4721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7EE0C9-3450-4BE5-A210-51502ADF6773}" type="datetime1">
              <a:rPr lang="en-US" smtClean="0"/>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418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BD0DB-D1FF-483A-9F5A-FD45632B05FB}" type="datetime1">
              <a:rPr lang="en-US" smtClean="0"/>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07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11723E-537B-48BB-A05F-9CAF5DDE0908}"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24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4E662E2-C15F-460A-9D72-E2A27B0921F3}" type="datetime1">
              <a:rPr lang="en-US" smtClean="0"/>
              <a:t>4/18/2019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4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C0FB2F-6922-4081-BB91-BB8EDAF2CF0E}" type="datetime1">
              <a:rPr lang="en-US" smtClean="0"/>
              <a:t>4/18/2019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807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AE5D5D3-A659-4797-B419-132AE142143B}" type="datetime1">
              <a:rPr lang="en-US" smtClean="0"/>
              <a:t>4/18/2019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140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0E06E-2293-42F5-8B19-9A1DCA5E4739}"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715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CAF65-684A-4936-B30B-4DDC45A072F3}" type="datetime1">
              <a:rPr lang="en-US" smtClean="0"/>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343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3E9D86C2-CF4F-4776-B6B7-E4275FDDEC8F}" type="datetime1">
              <a:rPr lang="en-US" smtClean="0"/>
              <a:t>4/18/2019</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311776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training.species360.org/updates/"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 Aquarist’s day in </a:t>
            </a:r>
            <a:r>
              <a:rPr lang="en-US" dirty="0" err="1" smtClean="0"/>
              <a:t>zims</a:t>
            </a:r>
            <a:r>
              <a:rPr lang="en-US" dirty="0" smtClean="0"/>
              <a:t>!</a:t>
            </a:r>
            <a:endParaRPr lang="en-US" dirty="0"/>
          </a:p>
        </p:txBody>
      </p:sp>
      <p:sp>
        <p:nvSpPr>
          <p:cNvPr id="5" name="Text Placeholder 4"/>
          <p:cNvSpPr>
            <a:spLocks noGrp="1"/>
          </p:cNvSpPr>
          <p:nvPr>
            <p:ph type="body" idx="1"/>
          </p:nvPr>
        </p:nvSpPr>
        <p:spPr/>
        <p:txBody>
          <a:bodyPr/>
          <a:lstStyle/>
          <a:p>
            <a:r>
              <a:rPr lang="en-US" dirty="0" smtClean="0"/>
              <a:t>Using </a:t>
            </a:r>
            <a:r>
              <a:rPr lang="en-US" dirty="0" err="1" smtClean="0"/>
              <a:t>zims</a:t>
            </a:r>
            <a:r>
              <a:rPr lang="en-US" dirty="0" smtClean="0"/>
              <a:t> throughout your day</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731179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62040"/>
            <a:ext cx="7773338" cy="1596177"/>
          </a:xfrm>
        </p:spPr>
        <p:txBody>
          <a:bodyPr/>
          <a:lstStyle/>
          <a:p>
            <a:r>
              <a:rPr lang="en-US" dirty="0" smtClean="0"/>
              <a:t>Aquarist daily log</a:t>
            </a:r>
            <a:endParaRPr lang="en-US" dirty="0"/>
          </a:p>
        </p:txBody>
      </p:sp>
      <p:pic>
        <p:nvPicPr>
          <p:cNvPr id="6" name="Picture 5"/>
          <p:cNvPicPr>
            <a:picLocks noChangeAspect="1"/>
          </p:cNvPicPr>
          <p:nvPr/>
        </p:nvPicPr>
        <p:blipFill>
          <a:blip r:embed="rId2"/>
          <a:stretch>
            <a:fillRect/>
          </a:stretch>
        </p:blipFill>
        <p:spPr>
          <a:xfrm>
            <a:off x="3024606" y="1637267"/>
            <a:ext cx="5619048" cy="4428571"/>
          </a:xfrm>
          <a:prstGeom prst="rect">
            <a:avLst/>
          </a:prstGeom>
          <a:ln>
            <a:solidFill>
              <a:schemeClr val="tx1"/>
            </a:solidFill>
          </a:ln>
        </p:spPr>
      </p:pic>
      <p:sp>
        <p:nvSpPr>
          <p:cNvPr id="4" name="TextBox 3"/>
          <p:cNvSpPr txBox="1"/>
          <p:nvPr/>
        </p:nvSpPr>
        <p:spPr>
          <a:xfrm>
            <a:off x="483742" y="2262126"/>
            <a:ext cx="3958904" cy="2308324"/>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will then select the Data Fields</a:t>
            </a:r>
          </a:p>
          <a:p>
            <a:r>
              <a:rPr lang="en-US" dirty="0"/>
              <a:t>y</a:t>
            </a:r>
            <a:r>
              <a:rPr lang="en-US" dirty="0" smtClean="0"/>
              <a:t>ou want included in the template.</a:t>
            </a:r>
          </a:p>
          <a:p>
            <a:r>
              <a:rPr lang="en-US" dirty="0" smtClean="0"/>
              <a:t>Any data fields that are specific to</a:t>
            </a:r>
          </a:p>
          <a:p>
            <a:r>
              <a:rPr lang="en-US" dirty="0"/>
              <a:t>a</a:t>
            </a:r>
            <a:r>
              <a:rPr lang="en-US" dirty="0" smtClean="0"/>
              <a:t>n entity will be noted in red. Feed</a:t>
            </a:r>
          </a:p>
          <a:p>
            <a:r>
              <a:rPr lang="en-US" dirty="0" smtClean="0"/>
              <a:t>Log and Barrier Voltage can be applied </a:t>
            </a:r>
          </a:p>
          <a:p>
            <a:r>
              <a:rPr lang="en-US" dirty="0" smtClean="0"/>
              <a:t>only to Enclosures. For measurements you </a:t>
            </a:r>
          </a:p>
          <a:p>
            <a:r>
              <a:rPr lang="en-US" dirty="0" smtClean="0"/>
              <a:t>will select your desired default unit of </a:t>
            </a:r>
          </a:p>
          <a:p>
            <a:r>
              <a:rPr lang="en-US" dirty="0" smtClean="0"/>
              <a:t>measure.</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676049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47" y="155515"/>
            <a:ext cx="7773338" cy="1596177"/>
          </a:xfrm>
        </p:spPr>
        <p:txBody>
          <a:bodyPr/>
          <a:lstStyle/>
          <a:p>
            <a:r>
              <a:rPr lang="en-US" dirty="0" smtClean="0"/>
              <a:t>Aquarist daily log</a:t>
            </a:r>
            <a:endParaRPr lang="en-US" dirty="0"/>
          </a:p>
        </p:txBody>
      </p:sp>
      <p:pic>
        <p:nvPicPr>
          <p:cNvPr id="3" name="Picture 2"/>
          <p:cNvPicPr>
            <a:picLocks noChangeAspect="1"/>
          </p:cNvPicPr>
          <p:nvPr/>
        </p:nvPicPr>
        <p:blipFill>
          <a:blip r:embed="rId2"/>
          <a:stretch>
            <a:fillRect/>
          </a:stretch>
        </p:blipFill>
        <p:spPr>
          <a:xfrm>
            <a:off x="799928" y="1617877"/>
            <a:ext cx="7732771" cy="4157899"/>
          </a:xfrm>
          <a:prstGeom prst="rect">
            <a:avLst/>
          </a:prstGeom>
        </p:spPr>
      </p:pic>
      <p:sp>
        <p:nvSpPr>
          <p:cNvPr id="4" name="TextBox 3"/>
          <p:cNvSpPr txBox="1"/>
          <p:nvPr/>
        </p:nvSpPr>
        <p:spPr>
          <a:xfrm>
            <a:off x="1594608" y="4404732"/>
            <a:ext cx="6143413" cy="923330"/>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Using the Move Down and Move Up arrows in either box you can</a:t>
            </a:r>
          </a:p>
          <a:p>
            <a:r>
              <a:rPr lang="en-US" dirty="0"/>
              <a:t>a</a:t>
            </a:r>
            <a:r>
              <a:rPr lang="en-US" dirty="0" smtClean="0"/>
              <a:t>rrange the sequence of Entities and Data Fields as desired so</a:t>
            </a:r>
          </a:p>
          <a:p>
            <a:r>
              <a:rPr lang="en-US" dirty="0"/>
              <a:t>t</a:t>
            </a:r>
            <a:r>
              <a:rPr lang="en-US" dirty="0" smtClean="0"/>
              <a:t>hat the template works for you as you move from tank to tank.</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940915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0" y="283981"/>
            <a:ext cx="7773338" cy="1596177"/>
          </a:xfrm>
        </p:spPr>
        <p:txBody>
          <a:bodyPr/>
          <a:lstStyle/>
          <a:p>
            <a:r>
              <a:rPr lang="en-US" dirty="0" smtClean="0"/>
              <a:t>Take measurements using the log</a:t>
            </a:r>
            <a:endParaRPr lang="en-US" dirty="0"/>
          </a:p>
        </p:txBody>
      </p:sp>
      <p:pic>
        <p:nvPicPr>
          <p:cNvPr id="4" name="Picture 3"/>
          <p:cNvPicPr>
            <a:picLocks noChangeAspect="1"/>
          </p:cNvPicPr>
          <p:nvPr/>
        </p:nvPicPr>
        <p:blipFill>
          <a:blip r:embed="rId2"/>
          <a:stretch>
            <a:fillRect/>
          </a:stretch>
        </p:blipFill>
        <p:spPr>
          <a:xfrm>
            <a:off x="377469" y="1554394"/>
            <a:ext cx="8364352" cy="4355751"/>
          </a:xfrm>
          <a:prstGeom prst="rect">
            <a:avLst/>
          </a:prstGeom>
          <a:ln>
            <a:solidFill>
              <a:schemeClr val="tx1"/>
            </a:solidFill>
          </a:ln>
        </p:spPr>
      </p:pic>
      <p:sp>
        <p:nvSpPr>
          <p:cNvPr id="3" name="TextBox 2"/>
          <p:cNvSpPr txBox="1"/>
          <p:nvPr/>
        </p:nvSpPr>
        <p:spPr>
          <a:xfrm>
            <a:off x="763390" y="4861932"/>
            <a:ext cx="7571678" cy="1200329"/>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To use the Aquarist Daily Log, select it from the list in Manage Templates or from</a:t>
            </a:r>
          </a:p>
          <a:p>
            <a:r>
              <a:rPr lang="en-US" dirty="0"/>
              <a:t>t</a:t>
            </a:r>
            <a:r>
              <a:rPr lang="en-US" dirty="0" smtClean="0"/>
              <a:t>he </a:t>
            </a:r>
            <a:r>
              <a:rPr lang="en-US" dirty="0" smtClean="0"/>
              <a:t>Batch Measurements tab in the Enclosure, Life Support or Component record. Any Data Fields that are not appropriate for an Entity will be greyed out and not editable. Record your measurements or actions as appropriate.</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720284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878" y="139016"/>
            <a:ext cx="7773338" cy="1596177"/>
          </a:xfrm>
        </p:spPr>
        <p:txBody>
          <a:bodyPr/>
          <a:lstStyle/>
          <a:p>
            <a:r>
              <a:rPr lang="en-US" dirty="0" smtClean="0"/>
              <a:t>Save the draft</a:t>
            </a:r>
            <a:endParaRPr lang="en-US" dirty="0"/>
          </a:p>
        </p:txBody>
      </p:sp>
      <p:pic>
        <p:nvPicPr>
          <p:cNvPr id="3" name="Picture 2"/>
          <p:cNvPicPr>
            <a:picLocks noChangeAspect="1"/>
          </p:cNvPicPr>
          <p:nvPr/>
        </p:nvPicPr>
        <p:blipFill>
          <a:blip r:embed="rId2"/>
          <a:stretch>
            <a:fillRect/>
          </a:stretch>
        </p:blipFill>
        <p:spPr>
          <a:xfrm>
            <a:off x="299287" y="1754040"/>
            <a:ext cx="8554580" cy="3232606"/>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261257" y="5106011"/>
            <a:ext cx="3838095" cy="838095"/>
          </a:xfrm>
          <a:prstGeom prst="rect">
            <a:avLst/>
          </a:prstGeom>
          <a:ln>
            <a:solidFill>
              <a:schemeClr val="tx1"/>
            </a:solidFill>
          </a:ln>
        </p:spPr>
      </p:pic>
      <p:sp>
        <p:nvSpPr>
          <p:cNvPr id="6" name="TextBox 5"/>
          <p:cNvSpPr txBox="1"/>
          <p:nvPr/>
        </p:nvSpPr>
        <p:spPr>
          <a:xfrm>
            <a:off x="437552" y="2672686"/>
            <a:ext cx="8196796" cy="1477328"/>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Because you have more to add to the template as you go about your day you do not</a:t>
            </a:r>
          </a:p>
          <a:p>
            <a:r>
              <a:rPr lang="en-US" dirty="0"/>
              <a:t>w</a:t>
            </a:r>
            <a:r>
              <a:rPr lang="en-US" dirty="0" smtClean="0"/>
              <a:t>ant to Save it yet. The template auto saves every 60 seconds. You can save it as a</a:t>
            </a:r>
          </a:p>
          <a:p>
            <a:r>
              <a:rPr lang="en-US" dirty="0" smtClean="0"/>
              <a:t>Draft by selecting Cancel instead of Save. You will be asked it you want to save your</a:t>
            </a:r>
          </a:p>
          <a:p>
            <a:r>
              <a:rPr lang="en-US" dirty="0"/>
              <a:t>w</a:t>
            </a:r>
            <a:r>
              <a:rPr lang="en-US" dirty="0" smtClean="0"/>
              <a:t>ork as a Draft? Drafts can be found under Manage Templates&gt;Draft Records. Once</a:t>
            </a:r>
          </a:p>
          <a:p>
            <a:r>
              <a:rPr lang="en-US" dirty="0"/>
              <a:t>y</a:t>
            </a:r>
            <a:r>
              <a:rPr lang="en-US" dirty="0" smtClean="0"/>
              <a:t>ou </a:t>
            </a:r>
            <a:r>
              <a:rPr lang="en-US" dirty="0" smtClean="0"/>
              <a:t>complete the template as desired select Save. The data will then go into the record.</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4103117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42" y="0"/>
            <a:ext cx="7773338" cy="1596177"/>
          </a:xfrm>
        </p:spPr>
        <p:txBody>
          <a:bodyPr/>
          <a:lstStyle/>
          <a:p>
            <a:r>
              <a:rPr lang="en-US" dirty="0" smtClean="0"/>
              <a:t>Email notification</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14</a:t>
            </a:fld>
            <a:endParaRPr lang="en-US" dirty="0"/>
          </a:p>
        </p:txBody>
      </p:sp>
      <p:pic>
        <p:nvPicPr>
          <p:cNvPr id="4" name="Picture 3"/>
          <p:cNvPicPr>
            <a:picLocks noChangeAspect="1"/>
          </p:cNvPicPr>
          <p:nvPr/>
        </p:nvPicPr>
        <p:blipFill>
          <a:blip r:embed="rId2"/>
          <a:stretch>
            <a:fillRect/>
          </a:stretch>
        </p:blipFill>
        <p:spPr>
          <a:xfrm>
            <a:off x="1745054" y="4977677"/>
            <a:ext cx="5885714" cy="1666667"/>
          </a:xfrm>
          <a:prstGeom prst="rect">
            <a:avLst/>
          </a:prstGeom>
          <a:ln>
            <a:solidFill>
              <a:schemeClr val="tx1"/>
            </a:solidFill>
          </a:ln>
        </p:spPr>
      </p:pic>
      <p:sp>
        <p:nvSpPr>
          <p:cNvPr id="5" name="TextBox 4"/>
          <p:cNvSpPr txBox="1"/>
          <p:nvPr/>
        </p:nvSpPr>
        <p:spPr>
          <a:xfrm>
            <a:off x="483170" y="3736804"/>
            <a:ext cx="8409482" cy="923330"/>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For any measurements that are out of your desired measurements range you will receive</a:t>
            </a:r>
          </a:p>
          <a:p>
            <a:r>
              <a:rPr lang="en-US" dirty="0" smtClean="0"/>
              <a:t>a warning at the time of data entry and the measurement will display in red within</a:t>
            </a:r>
          </a:p>
          <a:p>
            <a:r>
              <a:rPr lang="en-US" dirty="0"/>
              <a:t>t</a:t>
            </a:r>
            <a:r>
              <a:rPr lang="en-US" dirty="0" smtClean="0"/>
              <a:t>he record itself. If you want someone notified of this you can Set Email Notification.</a:t>
            </a:r>
            <a:endParaRPr lang="en-US" dirty="0"/>
          </a:p>
        </p:txBody>
      </p:sp>
      <p:pic>
        <p:nvPicPr>
          <p:cNvPr id="6" name="Picture 5"/>
          <p:cNvPicPr>
            <a:picLocks noChangeAspect="1"/>
          </p:cNvPicPr>
          <p:nvPr/>
        </p:nvPicPr>
        <p:blipFill>
          <a:blip r:embed="rId3"/>
          <a:stretch>
            <a:fillRect/>
          </a:stretch>
        </p:blipFill>
        <p:spPr>
          <a:xfrm>
            <a:off x="1865051" y="1171643"/>
            <a:ext cx="5800000" cy="2247619"/>
          </a:xfrm>
          <a:prstGeom prst="rect">
            <a:avLst/>
          </a:prstGeom>
          <a:ln>
            <a:solidFill>
              <a:schemeClr val="tx1"/>
            </a:solidFill>
          </a:ln>
        </p:spPr>
      </p:pic>
    </p:spTree>
    <p:extLst>
      <p:ext uri="{BB962C8B-B14F-4D97-AF65-F5344CB8AC3E}">
        <p14:creationId xmlns:p14="http://schemas.microsoft.com/office/powerpoint/2010/main" val="1442208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22304"/>
            <a:ext cx="7773338" cy="1596177"/>
          </a:xfrm>
        </p:spPr>
        <p:txBody>
          <a:bodyPr/>
          <a:lstStyle/>
          <a:p>
            <a:r>
              <a:rPr lang="en-US" dirty="0" smtClean="0"/>
              <a:t>Email notification</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15</a:t>
            </a:fld>
            <a:endParaRPr lang="en-US" dirty="0"/>
          </a:p>
        </p:txBody>
      </p:sp>
      <p:pic>
        <p:nvPicPr>
          <p:cNvPr id="4" name="Picture 3"/>
          <p:cNvPicPr>
            <a:picLocks noChangeAspect="1"/>
          </p:cNvPicPr>
          <p:nvPr/>
        </p:nvPicPr>
        <p:blipFill>
          <a:blip r:embed="rId2"/>
          <a:stretch>
            <a:fillRect/>
          </a:stretch>
        </p:blipFill>
        <p:spPr>
          <a:xfrm>
            <a:off x="214198" y="1493477"/>
            <a:ext cx="4483925" cy="4115281"/>
          </a:xfrm>
          <a:prstGeom prst="rect">
            <a:avLst/>
          </a:prstGeom>
          <a:ln>
            <a:solidFill>
              <a:schemeClr val="tx1"/>
            </a:solidFill>
          </a:ln>
        </p:spPr>
      </p:pic>
      <p:sp>
        <p:nvSpPr>
          <p:cNvPr id="5" name="TextBox 4"/>
          <p:cNvSpPr txBox="1"/>
          <p:nvPr/>
        </p:nvSpPr>
        <p:spPr>
          <a:xfrm>
            <a:off x="5169257" y="2008633"/>
            <a:ext cx="3473836" cy="286232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Select who you want to receive the</a:t>
            </a:r>
          </a:p>
          <a:p>
            <a:r>
              <a:rPr lang="en-US" dirty="0" smtClean="0"/>
              <a:t>Email notification. Then select if you</a:t>
            </a:r>
          </a:p>
          <a:p>
            <a:r>
              <a:rPr lang="en-US" dirty="0"/>
              <a:t>w</a:t>
            </a:r>
            <a:r>
              <a:rPr lang="en-US" dirty="0" smtClean="0"/>
              <a:t>ant a daily summary sent or</a:t>
            </a:r>
          </a:p>
          <a:p>
            <a:r>
              <a:rPr lang="en-US" dirty="0"/>
              <a:t>a</a:t>
            </a:r>
            <a:r>
              <a:rPr lang="en-US" dirty="0" smtClean="0"/>
              <a:t>n instant alert. If you are entering </a:t>
            </a:r>
          </a:p>
          <a:p>
            <a:r>
              <a:rPr lang="en-US" dirty="0" smtClean="0"/>
              <a:t>old measurements you can also</a:t>
            </a:r>
          </a:p>
          <a:p>
            <a:r>
              <a:rPr lang="en-US" dirty="0"/>
              <a:t>s</a:t>
            </a:r>
            <a:r>
              <a:rPr lang="en-US" dirty="0" smtClean="0"/>
              <a:t>elect not to send alerts that are</a:t>
            </a:r>
          </a:p>
          <a:p>
            <a:r>
              <a:rPr lang="en-US" dirty="0" smtClean="0"/>
              <a:t>for measurements taken a specified</a:t>
            </a:r>
          </a:p>
          <a:p>
            <a:r>
              <a:rPr lang="en-US" dirty="0"/>
              <a:t>n</a:t>
            </a:r>
            <a:r>
              <a:rPr lang="en-US" dirty="0" smtClean="0"/>
              <a:t>umber of days ago. You can also</a:t>
            </a:r>
          </a:p>
          <a:p>
            <a:r>
              <a:rPr lang="en-US" dirty="0"/>
              <a:t>c</a:t>
            </a:r>
            <a:r>
              <a:rPr lang="en-US" dirty="0" smtClean="0"/>
              <a:t>reate a new Measurement Range</a:t>
            </a:r>
          </a:p>
          <a:p>
            <a:r>
              <a:rPr lang="en-US" dirty="0" smtClean="0"/>
              <a:t>Template directly from this screen.</a:t>
            </a:r>
            <a:endParaRPr lang="en-US" dirty="0"/>
          </a:p>
        </p:txBody>
      </p:sp>
    </p:spTree>
    <p:extLst>
      <p:ext uri="{BB962C8B-B14F-4D97-AF65-F5344CB8AC3E}">
        <p14:creationId xmlns:p14="http://schemas.microsoft.com/office/powerpoint/2010/main" val="3000475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6645"/>
            <a:ext cx="7773338" cy="1596177"/>
          </a:xfrm>
        </p:spPr>
        <p:txBody>
          <a:bodyPr/>
          <a:lstStyle/>
          <a:p>
            <a:r>
              <a:rPr lang="en-US" dirty="0" smtClean="0"/>
              <a:t>8:45 am – feed juvenile fish tanks</a:t>
            </a:r>
            <a:br>
              <a:rPr lang="en-US" dirty="0" smtClean="0"/>
            </a:br>
            <a:r>
              <a:rPr lang="en-US" sz="2400" dirty="0" smtClean="0"/>
              <a:t>(</a:t>
            </a:r>
            <a:r>
              <a:rPr lang="en-US" sz="1800" dirty="0" smtClean="0"/>
              <a:t>and create some lists to save time later</a:t>
            </a:r>
            <a:r>
              <a:rPr lang="en-US" sz="2400" dirty="0" smtClean="0"/>
              <a:t>)</a:t>
            </a:r>
            <a:endParaRPr lang="en-US" sz="2400" dirty="0"/>
          </a:p>
        </p:txBody>
      </p:sp>
      <p:pic>
        <p:nvPicPr>
          <p:cNvPr id="1026" name="Picture 2" descr="http://www.reeflex.net/img/3528_EKhM2mp7E2.jpg"/>
          <p:cNvPicPr>
            <a:picLocks noChangeAspect="1" noChangeArrowheads="1"/>
          </p:cNvPicPr>
          <p:nvPr/>
        </p:nvPicPr>
        <p:blipFill rotWithShape="1">
          <a:blip r:embed="rId2">
            <a:extLst>
              <a:ext uri="{28A0092B-C50C-407E-A947-70E740481C1C}">
                <a14:useLocalDpi xmlns:a14="http://schemas.microsoft.com/office/drawing/2010/main" val="0"/>
              </a:ext>
            </a:extLst>
          </a:blip>
          <a:srcRect b="3333"/>
          <a:stretch/>
        </p:blipFill>
        <p:spPr bwMode="auto">
          <a:xfrm>
            <a:off x="2152185" y="1838696"/>
            <a:ext cx="4839629" cy="43966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75780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89" y="1079"/>
            <a:ext cx="7773338" cy="1596177"/>
          </a:xfrm>
        </p:spPr>
        <p:txBody>
          <a:bodyPr/>
          <a:lstStyle/>
          <a:p>
            <a:r>
              <a:rPr lang="en-US" dirty="0" smtClean="0"/>
              <a:t>Create animal lists</a:t>
            </a:r>
            <a:endParaRPr lang="en-US" dirty="0"/>
          </a:p>
        </p:txBody>
      </p:sp>
      <p:sp>
        <p:nvSpPr>
          <p:cNvPr id="3" name="TextBox 2"/>
          <p:cNvSpPr txBox="1"/>
          <p:nvPr/>
        </p:nvSpPr>
        <p:spPr>
          <a:xfrm>
            <a:off x="1225602" y="4984597"/>
            <a:ext cx="6798336" cy="1754326"/>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It is time to feed your juvenile small mouth grunts. You realize that it will </a:t>
            </a:r>
          </a:p>
          <a:p>
            <a:r>
              <a:rPr lang="en-US" dirty="0" smtClean="0"/>
              <a:t>save you time in the future if you create lists of the animals in the tanks </a:t>
            </a:r>
          </a:p>
          <a:p>
            <a:r>
              <a:rPr lang="en-US" dirty="0" smtClean="0"/>
              <a:t>that you care for. These lists will help you perform Batch Actions such as </a:t>
            </a:r>
          </a:p>
          <a:p>
            <a:r>
              <a:rPr lang="en-US" dirty="0" smtClean="0"/>
              <a:t>feeding quicker. The easiest way to create a list is to search for the </a:t>
            </a:r>
          </a:p>
          <a:p>
            <a:r>
              <a:rPr lang="en-US" dirty="0" smtClean="0"/>
              <a:t>desired animals and select them from the Search Results. Select Actions</a:t>
            </a:r>
          </a:p>
          <a:p>
            <a:r>
              <a:rPr lang="en-US" dirty="0"/>
              <a:t>f</a:t>
            </a:r>
            <a:r>
              <a:rPr lang="en-US" dirty="0" smtClean="0"/>
              <a:t>or Selected Animals&gt;Create New Animal List.</a:t>
            </a:r>
            <a:endParaRPr lang="en-US" dirty="0"/>
          </a:p>
        </p:txBody>
      </p:sp>
      <p:pic>
        <p:nvPicPr>
          <p:cNvPr id="5" name="Picture 4"/>
          <p:cNvPicPr>
            <a:picLocks noChangeAspect="1"/>
          </p:cNvPicPr>
          <p:nvPr/>
        </p:nvPicPr>
        <p:blipFill>
          <a:blip r:embed="rId2"/>
          <a:stretch>
            <a:fillRect/>
          </a:stretch>
        </p:blipFill>
        <p:spPr>
          <a:xfrm>
            <a:off x="1882549" y="1140094"/>
            <a:ext cx="5066667" cy="3685714"/>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882794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76" y="105562"/>
            <a:ext cx="7773338" cy="1596177"/>
          </a:xfrm>
        </p:spPr>
        <p:txBody>
          <a:bodyPr/>
          <a:lstStyle/>
          <a:p>
            <a:r>
              <a:rPr lang="en-US" dirty="0" smtClean="0"/>
              <a:t>Create animal list</a:t>
            </a:r>
            <a:endParaRPr lang="en-US" dirty="0"/>
          </a:p>
        </p:txBody>
      </p:sp>
      <p:pic>
        <p:nvPicPr>
          <p:cNvPr id="3" name="Picture 2"/>
          <p:cNvPicPr>
            <a:picLocks noChangeAspect="1"/>
          </p:cNvPicPr>
          <p:nvPr/>
        </p:nvPicPr>
        <p:blipFill>
          <a:blip r:embed="rId2"/>
          <a:stretch>
            <a:fillRect/>
          </a:stretch>
        </p:blipFill>
        <p:spPr>
          <a:xfrm>
            <a:off x="1310045" y="1430994"/>
            <a:ext cx="3847619" cy="2457143"/>
          </a:xfrm>
          <a:prstGeom prst="rect">
            <a:avLst/>
          </a:prstGeom>
          <a:ln>
            <a:solidFill>
              <a:schemeClr val="tx1"/>
            </a:solidFill>
          </a:ln>
        </p:spPr>
      </p:pic>
      <p:sp>
        <p:nvSpPr>
          <p:cNvPr id="4" name="TextBox 3"/>
          <p:cNvSpPr txBox="1"/>
          <p:nvPr/>
        </p:nvSpPr>
        <p:spPr>
          <a:xfrm>
            <a:off x="1270003" y="4874205"/>
            <a:ext cx="6492483" cy="120032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The animals will prefill and all you have to do is create a unique</a:t>
            </a:r>
          </a:p>
          <a:p>
            <a:r>
              <a:rPr lang="en-US" dirty="0"/>
              <a:t>n</a:t>
            </a:r>
            <a:r>
              <a:rPr lang="en-US" dirty="0" smtClean="0"/>
              <a:t>ame for the list. This list will be shared by default but you can</a:t>
            </a:r>
          </a:p>
          <a:p>
            <a:r>
              <a:rPr lang="en-US" dirty="0"/>
              <a:t>r</a:t>
            </a:r>
            <a:r>
              <a:rPr lang="en-US" dirty="0" smtClean="0"/>
              <a:t>estrict editing to only yourself. You will find the list in the dropdown </a:t>
            </a:r>
          </a:p>
          <a:p>
            <a:r>
              <a:rPr lang="en-US" dirty="0" smtClean="0"/>
              <a:t>under Your Animal Lists.</a:t>
            </a:r>
            <a:endParaRPr lang="en-US" dirty="0"/>
          </a:p>
        </p:txBody>
      </p:sp>
      <p:pic>
        <p:nvPicPr>
          <p:cNvPr id="5" name="Picture 4"/>
          <p:cNvPicPr>
            <a:picLocks noChangeAspect="1"/>
          </p:cNvPicPr>
          <p:nvPr/>
        </p:nvPicPr>
        <p:blipFill>
          <a:blip r:embed="rId3"/>
          <a:stretch>
            <a:fillRect/>
          </a:stretch>
        </p:blipFill>
        <p:spPr>
          <a:xfrm>
            <a:off x="4675002" y="3207184"/>
            <a:ext cx="3228571" cy="1361905"/>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66833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41030"/>
            <a:ext cx="7773338" cy="1596177"/>
          </a:xfrm>
        </p:spPr>
        <p:txBody>
          <a:bodyPr/>
          <a:lstStyle/>
          <a:p>
            <a:r>
              <a:rPr lang="en-US" dirty="0" smtClean="0"/>
              <a:t>Using the list for a batch action</a:t>
            </a:r>
            <a:endParaRPr lang="en-US" dirty="0"/>
          </a:p>
        </p:txBody>
      </p:sp>
      <p:pic>
        <p:nvPicPr>
          <p:cNvPr id="4" name="Picture 3"/>
          <p:cNvPicPr>
            <a:picLocks noChangeAspect="1"/>
          </p:cNvPicPr>
          <p:nvPr/>
        </p:nvPicPr>
        <p:blipFill>
          <a:blip r:embed="rId2"/>
          <a:stretch>
            <a:fillRect/>
          </a:stretch>
        </p:blipFill>
        <p:spPr>
          <a:xfrm>
            <a:off x="2482250" y="1425507"/>
            <a:ext cx="5733333" cy="3866667"/>
          </a:xfrm>
          <a:prstGeom prst="rect">
            <a:avLst/>
          </a:prstGeom>
          <a:ln>
            <a:solidFill>
              <a:schemeClr val="tx1"/>
            </a:solidFill>
          </a:ln>
        </p:spPr>
      </p:pic>
      <p:sp>
        <p:nvSpPr>
          <p:cNvPr id="3" name="TextBox 2"/>
          <p:cNvSpPr txBox="1"/>
          <p:nvPr/>
        </p:nvSpPr>
        <p:spPr>
          <a:xfrm>
            <a:off x="1102169" y="5048072"/>
            <a:ext cx="7356501" cy="120032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want to </a:t>
            </a:r>
            <a:r>
              <a:rPr lang="en-US" smtClean="0"/>
              <a:t>use </a:t>
            </a:r>
            <a:r>
              <a:rPr lang="en-US"/>
              <a:t>a</a:t>
            </a:r>
            <a:r>
              <a:rPr lang="en-US" smtClean="0"/>
              <a:t> </a:t>
            </a:r>
            <a:r>
              <a:rPr lang="en-US" dirty="0" smtClean="0"/>
              <a:t>list to record your Feed Log for your penguins. You find </a:t>
            </a:r>
          </a:p>
          <a:p>
            <a:r>
              <a:rPr lang="en-US" dirty="0" smtClean="0"/>
              <a:t>the list in the dropdown list under Your Animal Lists. Select Actions&gt;Record </a:t>
            </a:r>
          </a:p>
          <a:p>
            <a:r>
              <a:rPr lang="en-US" dirty="0" smtClean="0"/>
              <a:t>Batch Transaction&gt;Feed Log&gt;Custom Entry for Each Animal. A Single Entry </a:t>
            </a:r>
          </a:p>
          <a:p>
            <a:r>
              <a:rPr lang="en-US" dirty="0" smtClean="0"/>
              <a:t>for all Animals would result in the identical information going into each record.</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19</a:t>
            </a:fld>
            <a:endParaRPr lang="en-US" dirty="0"/>
          </a:p>
        </p:txBody>
      </p:sp>
      <p:pic>
        <p:nvPicPr>
          <p:cNvPr id="7" name="Picture 6"/>
          <p:cNvPicPr>
            <a:picLocks noChangeAspect="1"/>
          </p:cNvPicPr>
          <p:nvPr/>
        </p:nvPicPr>
        <p:blipFill>
          <a:blip r:embed="rId3"/>
          <a:stretch>
            <a:fillRect/>
          </a:stretch>
        </p:blipFill>
        <p:spPr>
          <a:xfrm>
            <a:off x="724877" y="2814335"/>
            <a:ext cx="3028571" cy="1685714"/>
          </a:xfrm>
          <a:prstGeom prst="rect">
            <a:avLst/>
          </a:prstGeom>
          <a:ln>
            <a:solidFill>
              <a:schemeClr val="tx1"/>
            </a:solidFill>
          </a:ln>
        </p:spPr>
      </p:pic>
    </p:spTree>
    <p:extLst>
      <p:ext uri="{BB962C8B-B14F-4D97-AF65-F5344CB8AC3E}">
        <p14:creationId xmlns:p14="http://schemas.microsoft.com/office/powerpoint/2010/main" val="354564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ZIMS Updates!</a:t>
            </a:r>
            <a:endParaRPr lang="en-US" dirty="0"/>
          </a:p>
        </p:txBody>
      </p:sp>
      <p:sp>
        <p:nvSpPr>
          <p:cNvPr id="3" name="Content Placeholder 2"/>
          <p:cNvSpPr>
            <a:spLocks noGrp="1"/>
          </p:cNvSpPr>
          <p:nvPr>
            <p:ph idx="1"/>
          </p:nvPr>
        </p:nvSpPr>
        <p:spPr/>
        <p:txBody>
          <a:bodyPr>
            <a:normAutofit lnSpcReduction="10000"/>
          </a:bodyPr>
          <a:lstStyle/>
          <a:p>
            <a:r>
              <a:rPr lang="en-US" dirty="0" smtClean="0"/>
              <a:t>This PowerPoint is up-to-date as of:</a:t>
            </a:r>
            <a:r>
              <a:rPr lang="en-US" dirty="0"/>
              <a:t/>
            </a:r>
            <a:br>
              <a:rPr lang="en-US" dirty="0"/>
            </a:br>
            <a:r>
              <a:rPr lang="en-US" b="1" dirty="0" err="1" smtClean="0"/>
              <a:t>april</a:t>
            </a:r>
            <a:r>
              <a:rPr lang="en-US" b="1" dirty="0" smtClean="0"/>
              <a:t> 18 2019</a:t>
            </a:r>
            <a:endParaRPr lang="en-US" b="1" dirty="0"/>
          </a:p>
          <a:p>
            <a:r>
              <a:rPr lang="en-US" dirty="0" smtClean="0"/>
              <a:t>ZIMS is developed in an “agile” method</a:t>
            </a:r>
          </a:p>
          <a:p>
            <a:r>
              <a:rPr lang="en-US" dirty="0" smtClean="0"/>
              <a:t>This means that it is updated every two weeks, sometimes with additional releases in between!</a:t>
            </a:r>
          </a:p>
          <a:p>
            <a:r>
              <a:rPr lang="en-US" dirty="0" smtClean="0"/>
              <a:t>Use the link below to see if there have been any updates to this topic since the date above:</a:t>
            </a:r>
          </a:p>
          <a:p>
            <a:pPr marL="0" indent="0">
              <a:buNone/>
            </a:pPr>
            <a:r>
              <a:rPr lang="en-US" dirty="0">
                <a:hlinkClick r:id="rId3"/>
              </a:rPr>
              <a:t>http://training.species360.org/updates</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2"/>
          </p:nvPr>
        </p:nvSpPr>
        <p:spPr/>
        <p:txBody>
          <a:bodyPr/>
          <a:lstStyle/>
          <a:p>
            <a:fld id="{F653D845-87D6-4E2D-87A9-740235A144E6}" type="slidenum">
              <a:rPr lang="en-US" smtClean="0"/>
              <a:pPr/>
              <a:t>2</a:t>
            </a:fld>
            <a:endParaRPr lang="en-US"/>
          </a:p>
        </p:txBody>
      </p:sp>
    </p:spTree>
    <p:extLst>
      <p:ext uri="{BB962C8B-B14F-4D97-AF65-F5344CB8AC3E}">
        <p14:creationId xmlns:p14="http://schemas.microsoft.com/office/powerpoint/2010/main" val="2169559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960" y="145716"/>
            <a:ext cx="7773338" cy="1596177"/>
          </a:xfrm>
        </p:spPr>
        <p:txBody>
          <a:bodyPr/>
          <a:lstStyle/>
          <a:p>
            <a:r>
              <a:rPr lang="en-US" dirty="0" smtClean="0"/>
              <a:t>Recording a batch feed log</a:t>
            </a:r>
            <a:endParaRPr lang="en-US" dirty="0"/>
          </a:p>
        </p:txBody>
      </p:sp>
      <p:sp>
        <p:nvSpPr>
          <p:cNvPr id="8" name="TextBox 7"/>
          <p:cNvSpPr txBox="1"/>
          <p:nvPr/>
        </p:nvSpPr>
        <p:spPr>
          <a:xfrm>
            <a:off x="1037392" y="4608716"/>
            <a:ext cx="7374135" cy="1477328"/>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What record you are in will be indicated in the upper left hand corner by</a:t>
            </a:r>
          </a:p>
          <a:p>
            <a:r>
              <a:rPr lang="en-US" dirty="0"/>
              <a:t>t</a:t>
            </a:r>
            <a:r>
              <a:rPr lang="en-US" dirty="0" smtClean="0"/>
              <a:t>he GAN, Local ID and taxonomy. If you want to include all the Local IDs you</a:t>
            </a:r>
          </a:p>
          <a:p>
            <a:r>
              <a:rPr lang="en-US" dirty="0"/>
              <a:t>c</a:t>
            </a:r>
            <a:r>
              <a:rPr lang="en-US" dirty="0" smtClean="0"/>
              <a:t>an check the Include Animal Local IDs in Note checkbox. Once the mandatory</a:t>
            </a:r>
          </a:p>
          <a:p>
            <a:r>
              <a:rPr lang="en-US" dirty="0" smtClean="0"/>
              <a:t>Fields have been records the line will turn green. Only lines that are green will</a:t>
            </a:r>
          </a:p>
          <a:p>
            <a:r>
              <a:rPr lang="en-US" dirty="0" smtClean="0"/>
              <a:t>Be saved. The information will go directly into the appropriate animal record.</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20</a:t>
            </a:fld>
            <a:endParaRPr lang="en-US" dirty="0"/>
          </a:p>
        </p:txBody>
      </p:sp>
      <p:pic>
        <p:nvPicPr>
          <p:cNvPr id="9" name="Picture 8"/>
          <p:cNvPicPr>
            <a:picLocks noChangeAspect="1"/>
          </p:cNvPicPr>
          <p:nvPr/>
        </p:nvPicPr>
        <p:blipFill>
          <a:blip r:embed="rId2"/>
          <a:stretch>
            <a:fillRect/>
          </a:stretch>
        </p:blipFill>
        <p:spPr>
          <a:xfrm>
            <a:off x="703960" y="1565966"/>
            <a:ext cx="7885509" cy="2822829"/>
          </a:xfrm>
          <a:prstGeom prst="rect">
            <a:avLst/>
          </a:prstGeom>
          <a:ln>
            <a:solidFill>
              <a:schemeClr val="tx1"/>
            </a:solidFill>
          </a:ln>
        </p:spPr>
      </p:pic>
    </p:spTree>
    <p:extLst>
      <p:ext uri="{BB962C8B-B14F-4D97-AF65-F5344CB8AC3E}">
        <p14:creationId xmlns:p14="http://schemas.microsoft.com/office/powerpoint/2010/main" val="2661976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09425"/>
            <a:ext cx="7773338" cy="1596177"/>
          </a:xfrm>
        </p:spPr>
        <p:txBody>
          <a:bodyPr/>
          <a:lstStyle/>
          <a:p>
            <a:r>
              <a:rPr lang="en-US" dirty="0" smtClean="0"/>
              <a:t>Batch from occupants</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21</a:t>
            </a:fld>
            <a:endParaRPr lang="en-US" dirty="0"/>
          </a:p>
        </p:txBody>
      </p:sp>
      <p:pic>
        <p:nvPicPr>
          <p:cNvPr id="4" name="Picture 3"/>
          <p:cNvPicPr>
            <a:picLocks noChangeAspect="1"/>
          </p:cNvPicPr>
          <p:nvPr/>
        </p:nvPicPr>
        <p:blipFill>
          <a:blip r:embed="rId2"/>
          <a:stretch>
            <a:fillRect/>
          </a:stretch>
        </p:blipFill>
        <p:spPr>
          <a:xfrm>
            <a:off x="351972" y="1711901"/>
            <a:ext cx="6714286" cy="3485714"/>
          </a:xfrm>
          <a:prstGeom prst="rect">
            <a:avLst/>
          </a:prstGeom>
          <a:ln>
            <a:solidFill>
              <a:schemeClr val="tx1"/>
            </a:solidFill>
          </a:ln>
        </p:spPr>
      </p:pic>
      <p:sp>
        <p:nvSpPr>
          <p:cNvPr id="5" name="TextBox 4"/>
          <p:cNvSpPr txBox="1"/>
          <p:nvPr/>
        </p:nvSpPr>
        <p:spPr>
          <a:xfrm>
            <a:off x="4893972" y="2258947"/>
            <a:ext cx="3656770" cy="2585323"/>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Animal Lists are static and do not</a:t>
            </a:r>
          </a:p>
          <a:p>
            <a:r>
              <a:rPr lang="en-US" dirty="0"/>
              <a:t>u</a:t>
            </a:r>
            <a:r>
              <a:rPr lang="en-US" dirty="0" smtClean="0"/>
              <a:t>pdate as animals move from one</a:t>
            </a:r>
          </a:p>
          <a:p>
            <a:r>
              <a:rPr lang="en-US" dirty="0" smtClean="0"/>
              <a:t>enclosure to another. If you want to</a:t>
            </a:r>
          </a:p>
          <a:p>
            <a:r>
              <a:rPr lang="en-US" dirty="0"/>
              <a:t>r</a:t>
            </a:r>
            <a:r>
              <a:rPr lang="en-US" dirty="0" smtClean="0"/>
              <a:t>ecord Batch Actions on the enclosure</a:t>
            </a:r>
          </a:p>
          <a:p>
            <a:r>
              <a:rPr lang="en-US" dirty="0" smtClean="0"/>
              <a:t>Occupants you can open the</a:t>
            </a:r>
          </a:p>
          <a:p>
            <a:r>
              <a:rPr lang="en-US" dirty="0"/>
              <a:t>e</a:t>
            </a:r>
            <a:r>
              <a:rPr lang="en-US" dirty="0" smtClean="0"/>
              <a:t>nclosure record, select the Occupants</a:t>
            </a:r>
          </a:p>
          <a:p>
            <a:r>
              <a:rPr lang="en-US" dirty="0"/>
              <a:t>t</a:t>
            </a:r>
            <a:r>
              <a:rPr lang="en-US" dirty="0" smtClean="0"/>
              <a:t>ab and select Simple Batch Action.</a:t>
            </a:r>
          </a:p>
          <a:p>
            <a:r>
              <a:rPr lang="en-US" dirty="0" smtClean="0"/>
              <a:t>The Occupants tab does update as</a:t>
            </a:r>
          </a:p>
          <a:p>
            <a:r>
              <a:rPr lang="en-US" dirty="0"/>
              <a:t>a</a:t>
            </a:r>
            <a:r>
              <a:rPr lang="en-US" smtClean="0"/>
              <a:t>nimals </a:t>
            </a:r>
            <a:r>
              <a:rPr lang="en-US" dirty="0" smtClean="0"/>
              <a:t>are moved in and out.</a:t>
            </a:r>
            <a:endParaRPr lang="en-US" dirty="0"/>
          </a:p>
        </p:txBody>
      </p:sp>
    </p:spTree>
    <p:extLst>
      <p:ext uri="{BB962C8B-B14F-4D97-AF65-F5344CB8AC3E}">
        <p14:creationId xmlns:p14="http://schemas.microsoft.com/office/powerpoint/2010/main" val="665939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879" y="213959"/>
            <a:ext cx="7773338" cy="1596177"/>
          </a:xfrm>
        </p:spPr>
        <p:txBody>
          <a:bodyPr/>
          <a:lstStyle/>
          <a:p>
            <a:r>
              <a:rPr lang="en-US" dirty="0" smtClean="0"/>
              <a:t>Create enclosure lists</a:t>
            </a:r>
            <a:endParaRPr lang="en-US" dirty="0"/>
          </a:p>
        </p:txBody>
      </p:sp>
      <p:sp>
        <p:nvSpPr>
          <p:cNvPr id="3" name="TextBox 2"/>
          <p:cNvSpPr txBox="1"/>
          <p:nvPr/>
        </p:nvSpPr>
        <p:spPr>
          <a:xfrm>
            <a:off x="1151563" y="4079306"/>
            <a:ext cx="6909392" cy="1754326"/>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Lists can also be created for enclosures, life </a:t>
            </a:r>
            <a:r>
              <a:rPr lang="en-US" dirty="0"/>
              <a:t>s</a:t>
            </a:r>
            <a:r>
              <a:rPr lang="en-US" dirty="0" smtClean="0"/>
              <a:t>upports and components. </a:t>
            </a:r>
          </a:p>
          <a:p>
            <a:r>
              <a:rPr lang="en-US" dirty="0" smtClean="0"/>
              <a:t>Under Your Lists in those modules select Create New List. Enter a unique </a:t>
            </a:r>
          </a:p>
          <a:p>
            <a:r>
              <a:rPr lang="en-US" dirty="0" smtClean="0"/>
              <a:t>name for the list and select the desired enclosures. These lists can also</a:t>
            </a:r>
          </a:p>
          <a:p>
            <a:r>
              <a:rPr lang="en-US" dirty="0"/>
              <a:t>b</a:t>
            </a:r>
            <a:r>
              <a:rPr lang="en-US" dirty="0" smtClean="0"/>
              <a:t>e created from Search Results just like the Animal Lists previously. If you </a:t>
            </a:r>
          </a:p>
          <a:p>
            <a:r>
              <a:rPr lang="en-US" dirty="0" smtClean="0"/>
              <a:t>set up your Enclosure Lists by areas or assignments, you can use them to</a:t>
            </a:r>
          </a:p>
          <a:p>
            <a:r>
              <a:rPr lang="en-US" dirty="0"/>
              <a:t>c</a:t>
            </a:r>
            <a:r>
              <a:rPr lang="en-US" dirty="0" smtClean="0"/>
              <a:t>reate one Daily Report to suit your needs.</a:t>
            </a:r>
            <a:endParaRPr lang="en-US" dirty="0"/>
          </a:p>
        </p:txBody>
      </p:sp>
      <p:pic>
        <p:nvPicPr>
          <p:cNvPr id="4" name="Picture 3"/>
          <p:cNvPicPr>
            <a:picLocks noChangeAspect="1"/>
          </p:cNvPicPr>
          <p:nvPr/>
        </p:nvPicPr>
        <p:blipFill>
          <a:blip r:embed="rId2"/>
          <a:stretch>
            <a:fillRect/>
          </a:stretch>
        </p:blipFill>
        <p:spPr>
          <a:xfrm>
            <a:off x="2528663" y="1413443"/>
            <a:ext cx="3819048" cy="2476190"/>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1108712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9:00 am – check copper levels and record enclosure treatments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63" y="2042532"/>
            <a:ext cx="5965902" cy="3977268"/>
          </a:xfrm>
          <a:prstGeom prst="rect">
            <a:avLst/>
          </a:prstGeom>
          <a:effectLst>
            <a:softEdge rad="127000"/>
          </a:effectLst>
        </p:spPr>
      </p:pic>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864907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542" y="0"/>
            <a:ext cx="7773338" cy="1596177"/>
          </a:xfrm>
        </p:spPr>
        <p:txBody>
          <a:bodyPr/>
          <a:lstStyle/>
          <a:p>
            <a:r>
              <a:rPr lang="en-US" dirty="0" smtClean="0"/>
              <a:t>Record enclosure treatments</a:t>
            </a:r>
            <a:endParaRPr lang="en-US" dirty="0"/>
          </a:p>
        </p:txBody>
      </p:sp>
      <p:pic>
        <p:nvPicPr>
          <p:cNvPr id="5" name="Picture 4"/>
          <p:cNvPicPr>
            <a:picLocks noChangeAspect="1"/>
          </p:cNvPicPr>
          <p:nvPr/>
        </p:nvPicPr>
        <p:blipFill>
          <a:blip r:embed="rId2"/>
          <a:stretch>
            <a:fillRect/>
          </a:stretch>
        </p:blipFill>
        <p:spPr>
          <a:xfrm>
            <a:off x="472435" y="1103407"/>
            <a:ext cx="4497306" cy="476310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939475" y="4942443"/>
            <a:ext cx="7495238" cy="1714286"/>
          </a:xfrm>
          <a:prstGeom prst="rect">
            <a:avLst/>
          </a:prstGeom>
          <a:ln>
            <a:solidFill>
              <a:schemeClr val="tx1"/>
            </a:solidFill>
          </a:ln>
        </p:spPr>
      </p:pic>
      <p:sp>
        <p:nvSpPr>
          <p:cNvPr id="4" name="TextBox 3"/>
          <p:cNvSpPr txBox="1"/>
          <p:nvPr/>
        </p:nvSpPr>
        <p:spPr>
          <a:xfrm>
            <a:off x="3713356" y="1968138"/>
            <a:ext cx="4732578" cy="313932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In order to record a treatment on an aquatic</a:t>
            </a:r>
          </a:p>
          <a:p>
            <a:r>
              <a:rPr lang="en-US" dirty="0"/>
              <a:t>e</a:t>
            </a:r>
            <a:r>
              <a:rPr lang="en-US" dirty="0" smtClean="0"/>
              <a:t>nclosure you must first create an Aquatic</a:t>
            </a:r>
          </a:p>
          <a:p>
            <a:r>
              <a:rPr lang="en-US" dirty="0" smtClean="0"/>
              <a:t>Enclosure Prescription from within the Medical</a:t>
            </a:r>
          </a:p>
          <a:p>
            <a:r>
              <a:rPr lang="en-US" dirty="0"/>
              <a:t>m</a:t>
            </a:r>
            <a:r>
              <a:rPr lang="en-US" dirty="0" smtClean="0"/>
              <a:t>odule. If several enclosures share a life support</a:t>
            </a:r>
          </a:p>
          <a:p>
            <a:r>
              <a:rPr lang="en-US" dirty="0"/>
              <a:t>y</a:t>
            </a:r>
            <a:r>
              <a:rPr lang="en-US" dirty="0" smtClean="0"/>
              <a:t>ou can select them all in one action. Any</a:t>
            </a:r>
          </a:p>
          <a:p>
            <a:r>
              <a:rPr lang="en-US" dirty="0"/>
              <a:t>p</a:t>
            </a:r>
            <a:r>
              <a:rPr lang="en-US" dirty="0" smtClean="0"/>
              <a:t>rescriptions, measurements or treatments on one </a:t>
            </a:r>
          </a:p>
          <a:p>
            <a:r>
              <a:rPr lang="en-US" dirty="0" smtClean="0"/>
              <a:t>will go into all records automatically. If your </a:t>
            </a:r>
          </a:p>
          <a:p>
            <a:r>
              <a:rPr lang="en-US" dirty="0" smtClean="0"/>
              <a:t>enclosures/tanks do NOT share a life support </a:t>
            </a:r>
          </a:p>
          <a:p>
            <a:r>
              <a:rPr lang="en-US" dirty="0"/>
              <a:t>y</a:t>
            </a:r>
            <a:r>
              <a:rPr lang="en-US" dirty="0" smtClean="0"/>
              <a:t>ou will need to create each prescription</a:t>
            </a:r>
          </a:p>
          <a:p>
            <a:r>
              <a:rPr lang="en-US" dirty="0"/>
              <a:t>s</a:t>
            </a:r>
            <a:r>
              <a:rPr lang="en-US" dirty="0" smtClean="0"/>
              <a:t>eparately. Below we have prescriptions for</a:t>
            </a:r>
          </a:p>
          <a:p>
            <a:r>
              <a:rPr lang="en-US" dirty="0" smtClean="0"/>
              <a:t>Copper for four tanks.</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777578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338910"/>
            <a:ext cx="7773338" cy="1596177"/>
          </a:xfrm>
        </p:spPr>
        <p:txBody>
          <a:bodyPr/>
          <a:lstStyle/>
          <a:p>
            <a:r>
              <a:rPr lang="en-US" dirty="0" smtClean="0"/>
              <a:t>Record enclosure treatments</a:t>
            </a:r>
            <a:endParaRPr lang="en-US" dirty="0"/>
          </a:p>
        </p:txBody>
      </p:sp>
      <p:pic>
        <p:nvPicPr>
          <p:cNvPr id="4" name="Picture 3"/>
          <p:cNvPicPr>
            <a:picLocks noChangeAspect="1"/>
          </p:cNvPicPr>
          <p:nvPr/>
        </p:nvPicPr>
        <p:blipFill>
          <a:blip r:embed="rId2"/>
          <a:stretch>
            <a:fillRect/>
          </a:stretch>
        </p:blipFill>
        <p:spPr>
          <a:xfrm>
            <a:off x="451508" y="1761427"/>
            <a:ext cx="5135253" cy="3175835"/>
          </a:xfrm>
          <a:prstGeom prst="rect">
            <a:avLst/>
          </a:prstGeom>
          <a:ln>
            <a:solidFill>
              <a:schemeClr val="tx1"/>
            </a:solidFill>
          </a:ln>
        </p:spPr>
      </p:pic>
      <p:sp>
        <p:nvSpPr>
          <p:cNvPr id="3" name="TextBox 2"/>
          <p:cNvSpPr txBox="1"/>
          <p:nvPr/>
        </p:nvSpPr>
        <p:spPr>
          <a:xfrm>
            <a:off x="1575122" y="4605453"/>
            <a:ext cx="6226192" cy="1754326"/>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To record an Enclosure Treatment go into the enclosure record</a:t>
            </a:r>
          </a:p>
          <a:p>
            <a:r>
              <a:rPr lang="en-US" dirty="0"/>
              <a:t>i</a:t>
            </a:r>
            <a:r>
              <a:rPr lang="en-US" dirty="0" smtClean="0"/>
              <a:t>n the Husbandry module&gt;Details&gt;Enclosure Treatment&gt;Actions&gt;</a:t>
            </a:r>
          </a:p>
          <a:p>
            <a:r>
              <a:rPr lang="en-US" dirty="0" smtClean="0"/>
              <a:t>Add New. If there is a current prescription for the enclosure it will </a:t>
            </a:r>
          </a:p>
          <a:p>
            <a:r>
              <a:rPr lang="en-US" dirty="0" smtClean="0"/>
              <a:t>display in the upper left hand corner (left). If the date is outside </a:t>
            </a:r>
          </a:p>
          <a:p>
            <a:r>
              <a:rPr lang="en-US" dirty="0" smtClean="0"/>
              <a:t>of the date range of the prescription the box will display as no </a:t>
            </a:r>
          </a:p>
          <a:p>
            <a:r>
              <a:rPr lang="en-US" dirty="0" smtClean="0"/>
              <a:t>prescriptions available and you cannot treat the tank.</a:t>
            </a:r>
            <a:endParaRPr lang="en-US" dirty="0"/>
          </a:p>
        </p:txBody>
      </p:sp>
      <p:pic>
        <p:nvPicPr>
          <p:cNvPr id="5" name="Picture 4"/>
          <p:cNvPicPr>
            <a:picLocks noChangeAspect="1"/>
          </p:cNvPicPr>
          <p:nvPr/>
        </p:nvPicPr>
        <p:blipFill>
          <a:blip r:embed="rId3"/>
          <a:stretch>
            <a:fillRect/>
          </a:stretch>
        </p:blipFill>
        <p:spPr>
          <a:xfrm>
            <a:off x="5044875" y="2214695"/>
            <a:ext cx="3647619" cy="2133333"/>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278681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088" y="127865"/>
            <a:ext cx="7773338" cy="1596177"/>
          </a:xfrm>
        </p:spPr>
        <p:txBody>
          <a:bodyPr/>
          <a:lstStyle/>
          <a:p>
            <a:r>
              <a:rPr lang="en-US" dirty="0" smtClean="0"/>
              <a:t>Record enclosure treatment – q1</a:t>
            </a:r>
            <a:endParaRPr lang="en-US" dirty="0"/>
          </a:p>
        </p:txBody>
      </p:sp>
      <p:pic>
        <p:nvPicPr>
          <p:cNvPr id="3" name="Picture 2"/>
          <p:cNvPicPr>
            <a:picLocks noChangeAspect="1"/>
          </p:cNvPicPr>
          <p:nvPr/>
        </p:nvPicPr>
        <p:blipFill>
          <a:blip r:embed="rId2"/>
          <a:stretch>
            <a:fillRect/>
          </a:stretch>
        </p:blipFill>
        <p:spPr>
          <a:xfrm>
            <a:off x="501805" y="1311445"/>
            <a:ext cx="3789644" cy="2889019"/>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3933171" y="1769176"/>
            <a:ext cx="4939533" cy="2386154"/>
          </a:xfrm>
          <a:prstGeom prst="rect">
            <a:avLst/>
          </a:prstGeom>
          <a:ln>
            <a:solidFill>
              <a:schemeClr val="tx1"/>
            </a:solidFill>
          </a:ln>
        </p:spPr>
      </p:pic>
      <p:sp>
        <p:nvSpPr>
          <p:cNvPr id="5" name="TextBox 4"/>
          <p:cNvSpPr txBox="1"/>
          <p:nvPr/>
        </p:nvSpPr>
        <p:spPr>
          <a:xfrm>
            <a:off x="439081" y="5717042"/>
            <a:ext cx="8377351" cy="923330"/>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 first take a measurement to see if an Action is needed by selecting Add New in the Treatment Level box. This is a good copper level so you check No Action Needed. This</a:t>
            </a:r>
          </a:p>
          <a:p>
            <a:r>
              <a:rPr lang="en-US" dirty="0"/>
              <a:t>d</a:t>
            </a:r>
            <a:r>
              <a:rPr lang="en-US" dirty="0" smtClean="0"/>
              <a:t>isplays in the enclosure record.</a:t>
            </a:r>
            <a:endParaRPr lang="en-US" dirty="0"/>
          </a:p>
        </p:txBody>
      </p:sp>
      <p:pic>
        <p:nvPicPr>
          <p:cNvPr id="6" name="Picture 5"/>
          <p:cNvPicPr>
            <a:picLocks noChangeAspect="1"/>
          </p:cNvPicPr>
          <p:nvPr/>
        </p:nvPicPr>
        <p:blipFill>
          <a:blip r:embed="rId4"/>
          <a:stretch>
            <a:fillRect/>
          </a:stretch>
        </p:blipFill>
        <p:spPr>
          <a:xfrm>
            <a:off x="1742933" y="4268004"/>
            <a:ext cx="5097032" cy="1336364"/>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61840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542" y="161318"/>
            <a:ext cx="7773338" cy="1596177"/>
          </a:xfrm>
        </p:spPr>
        <p:txBody>
          <a:bodyPr/>
          <a:lstStyle/>
          <a:p>
            <a:r>
              <a:rPr lang="en-US" dirty="0" smtClean="0"/>
              <a:t>Record enclosure treatment – q2</a:t>
            </a:r>
            <a:endParaRPr lang="en-US" dirty="0"/>
          </a:p>
        </p:txBody>
      </p:sp>
      <p:pic>
        <p:nvPicPr>
          <p:cNvPr id="3" name="Picture 2"/>
          <p:cNvPicPr>
            <a:picLocks noChangeAspect="1"/>
          </p:cNvPicPr>
          <p:nvPr/>
        </p:nvPicPr>
        <p:blipFill>
          <a:blip r:embed="rId2"/>
          <a:stretch>
            <a:fillRect/>
          </a:stretch>
        </p:blipFill>
        <p:spPr>
          <a:xfrm>
            <a:off x="1131381" y="1269085"/>
            <a:ext cx="6819438" cy="4175702"/>
          </a:xfrm>
          <a:prstGeom prst="rect">
            <a:avLst/>
          </a:prstGeom>
          <a:ln>
            <a:solidFill>
              <a:schemeClr val="tx1"/>
            </a:solidFill>
          </a:ln>
        </p:spPr>
      </p:pic>
      <p:sp>
        <p:nvSpPr>
          <p:cNvPr id="4" name="TextBox 3"/>
          <p:cNvSpPr txBox="1"/>
          <p:nvPr/>
        </p:nvSpPr>
        <p:spPr>
          <a:xfrm>
            <a:off x="1074221" y="5620215"/>
            <a:ext cx="6933758" cy="64633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The copper in your second tank is low (.18 mg/L) so you take an Action of</a:t>
            </a:r>
          </a:p>
          <a:p>
            <a:r>
              <a:rPr lang="en-US" dirty="0"/>
              <a:t>d</a:t>
            </a:r>
            <a:r>
              <a:rPr lang="en-US" dirty="0" smtClean="0"/>
              <a:t>osing with 10 ml copper.</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2687495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33" y="0"/>
            <a:ext cx="7773338" cy="1596177"/>
          </a:xfrm>
        </p:spPr>
        <p:txBody>
          <a:bodyPr/>
          <a:lstStyle/>
          <a:p>
            <a:r>
              <a:rPr lang="en-US" dirty="0" smtClean="0"/>
              <a:t>Record enclosure treatment – q3</a:t>
            </a:r>
            <a:endParaRPr lang="en-US" dirty="0"/>
          </a:p>
        </p:txBody>
      </p:sp>
      <p:pic>
        <p:nvPicPr>
          <p:cNvPr id="3" name="Picture 2"/>
          <p:cNvPicPr>
            <a:picLocks noChangeAspect="1"/>
          </p:cNvPicPr>
          <p:nvPr/>
        </p:nvPicPr>
        <p:blipFill>
          <a:blip r:embed="rId2"/>
          <a:stretch>
            <a:fillRect/>
          </a:stretch>
        </p:blipFill>
        <p:spPr>
          <a:xfrm>
            <a:off x="557561" y="1047707"/>
            <a:ext cx="6567010" cy="4179007"/>
          </a:xfrm>
          <a:prstGeom prst="rect">
            <a:avLst/>
          </a:prstGeom>
          <a:ln>
            <a:solidFill>
              <a:schemeClr val="tx1"/>
            </a:solidFill>
          </a:ln>
        </p:spPr>
      </p:pic>
      <p:sp>
        <p:nvSpPr>
          <p:cNvPr id="4" name="TextBox 3"/>
          <p:cNvSpPr txBox="1"/>
          <p:nvPr/>
        </p:nvSpPr>
        <p:spPr>
          <a:xfrm>
            <a:off x="557561" y="5812756"/>
            <a:ext cx="7969810" cy="923330"/>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Your copper measurement is too high in tank Q3. You take an Action of a 20% water</a:t>
            </a:r>
          </a:p>
          <a:p>
            <a:r>
              <a:rPr lang="en-US" dirty="0"/>
              <a:t>c</a:t>
            </a:r>
            <a:r>
              <a:rPr lang="en-US" dirty="0" smtClean="0"/>
              <a:t>hange and will recheck in the afternoon. Because you left the “Create Enclosure</a:t>
            </a:r>
          </a:p>
          <a:p>
            <a:r>
              <a:rPr lang="en-US" dirty="0" smtClean="0"/>
              <a:t>Maintenance” box checked, a maintenance record is automatically created.</a:t>
            </a:r>
            <a:endParaRPr lang="en-US" dirty="0"/>
          </a:p>
        </p:txBody>
      </p:sp>
      <p:pic>
        <p:nvPicPr>
          <p:cNvPr id="5" name="Picture 4"/>
          <p:cNvPicPr>
            <a:picLocks noChangeAspect="1"/>
          </p:cNvPicPr>
          <p:nvPr/>
        </p:nvPicPr>
        <p:blipFill>
          <a:blip r:embed="rId3"/>
          <a:stretch>
            <a:fillRect/>
          </a:stretch>
        </p:blipFill>
        <p:spPr>
          <a:xfrm>
            <a:off x="2770275" y="4355451"/>
            <a:ext cx="5714286" cy="1380952"/>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143961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45" y="172469"/>
            <a:ext cx="7773338" cy="1596177"/>
          </a:xfrm>
        </p:spPr>
        <p:txBody>
          <a:bodyPr/>
          <a:lstStyle/>
          <a:p>
            <a:r>
              <a:rPr lang="en-US" dirty="0" smtClean="0"/>
              <a:t>Record enclosure treatment – q4</a:t>
            </a:r>
            <a:endParaRPr lang="en-US" dirty="0"/>
          </a:p>
        </p:txBody>
      </p:sp>
      <p:pic>
        <p:nvPicPr>
          <p:cNvPr id="3" name="Picture 2"/>
          <p:cNvPicPr>
            <a:picLocks noChangeAspect="1"/>
          </p:cNvPicPr>
          <p:nvPr/>
        </p:nvPicPr>
        <p:blipFill>
          <a:blip r:embed="rId2"/>
          <a:stretch>
            <a:fillRect/>
          </a:stretch>
        </p:blipFill>
        <p:spPr>
          <a:xfrm>
            <a:off x="1438104" y="1272860"/>
            <a:ext cx="6490819" cy="4362952"/>
          </a:xfrm>
          <a:prstGeom prst="rect">
            <a:avLst/>
          </a:prstGeom>
          <a:ln>
            <a:solidFill>
              <a:schemeClr val="tx1"/>
            </a:solidFill>
          </a:ln>
        </p:spPr>
      </p:pic>
      <p:sp>
        <p:nvSpPr>
          <p:cNvPr id="4" name="TextBox 3"/>
          <p:cNvSpPr txBox="1"/>
          <p:nvPr/>
        </p:nvSpPr>
        <p:spPr>
          <a:xfrm>
            <a:off x="361947" y="5876692"/>
            <a:ext cx="8400569" cy="64633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It is Day 30 for the therapeutic copper treatment in tank Q4. You turn the protein skimmer</a:t>
            </a:r>
          </a:p>
          <a:p>
            <a:r>
              <a:rPr lang="en-US" dirty="0"/>
              <a:t>b</a:t>
            </a:r>
            <a:r>
              <a:rPr lang="en-US" dirty="0" smtClean="0"/>
              <a:t>ack on and schedule a water change for tomorrow.</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215699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scenario</a:t>
            </a:r>
            <a:endParaRPr lang="en-US" dirty="0"/>
          </a:p>
        </p:txBody>
      </p:sp>
      <p:sp>
        <p:nvSpPr>
          <p:cNvPr id="6" name="Content Placeholder 5"/>
          <p:cNvSpPr>
            <a:spLocks noGrp="1"/>
          </p:cNvSpPr>
          <p:nvPr>
            <p:ph sz="quarter" idx="13"/>
          </p:nvPr>
        </p:nvSpPr>
        <p:spPr/>
        <p:txBody>
          <a:bodyPr>
            <a:normAutofit fontScale="92500" lnSpcReduction="20000"/>
          </a:bodyPr>
          <a:lstStyle/>
          <a:p>
            <a:r>
              <a:rPr lang="en-US" dirty="0" smtClean="0"/>
              <a:t>You are an aquarist responsible for covering six quarantine tanks and tw0 behind the scenes breeding tanks</a:t>
            </a:r>
          </a:p>
          <a:p>
            <a:r>
              <a:rPr lang="en-US" dirty="0" smtClean="0"/>
              <a:t>We will follow you throughout your day </a:t>
            </a:r>
          </a:p>
          <a:p>
            <a:pPr lvl="1"/>
            <a:r>
              <a:rPr lang="en-US" dirty="0" smtClean="0"/>
              <a:t>checking water quality measurements</a:t>
            </a:r>
          </a:p>
          <a:p>
            <a:pPr lvl="1"/>
            <a:r>
              <a:rPr lang="en-US" dirty="0" smtClean="0"/>
              <a:t>Feeding tanks</a:t>
            </a:r>
          </a:p>
          <a:p>
            <a:pPr lvl="1"/>
            <a:r>
              <a:rPr lang="en-US" dirty="0" smtClean="0"/>
              <a:t>Recording enclosure treatments</a:t>
            </a:r>
          </a:p>
          <a:p>
            <a:pPr lvl="1"/>
            <a:r>
              <a:rPr lang="en-US" dirty="0" smtClean="0"/>
              <a:t>Performing maintenance on tank</a:t>
            </a:r>
          </a:p>
          <a:p>
            <a:r>
              <a:rPr lang="en-US" dirty="0" smtClean="0"/>
              <a:t>Collection team arrives with new fish to record</a:t>
            </a:r>
          </a:p>
          <a:p>
            <a:r>
              <a:rPr lang="en-US" dirty="0" smtClean="0"/>
              <a:t>You run reports for your day’s activities</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2315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9:20 - Create calendar tasks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318" y="1943842"/>
            <a:ext cx="5803366" cy="3854791"/>
          </a:xfrm>
          <a:prstGeom prst="rect">
            <a:avLst/>
          </a:prstGeom>
          <a:effectLst>
            <a:softEdge rad="127000"/>
          </a:effectLst>
        </p:spPr>
      </p:pic>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500750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44" y="0"/>
            <a:ext cx="8748600" cy="1596177"/>
          </a:xfrm>
        </p:spPr>
        <p:txBody>
          <a:bodyPr/>
          <a:lstStyle/>
          <a:p>
            <a:r>
              <a:rPr lang="en-US" dirty="0" smtClean="0"/>
              <a:t>Schedule water change and vet check</a:t>
            </a:r>
            <a:endParaRPr lang="en-US" dirty="0"/>
          </a:p>
        </p:txBody>
      </p:sp>
      <p:pic>
        <p:nvPicPr>
          <p:cNvPr id="3" name="Picture 2"/>
          <p:cNvPicPr>
            <a:picLocks noChangeAspect="1"/>
          </p:cNvPicPr>
          <p:nvPr/>
        </p:nvPicPr>
        <p:blipFill>
          <a:blip r:embed="rId2"/>
          <a:stretch>
            <a:fillRect/>
          </a:stretch>
        </p:blipFill>
        <p:spPr>
          <a:xfrm>
            <a:off x="345688" y="1145564"/>
            <a:ext cx="4516244" cy="2279339"/>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215161" y="1351766"/>
            <a:ext cx="4766083" cy="2417853"/>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66534" y="3041515"/>
            <a:ext cx="4874551" cy="1924556"/>
          </a:xfrm>
          <a:prstGeom prst="rect">
            <a:avLst/>
          </a:prstGeom>
          <a:ln>
            <a:solidFill>
              <a:schemeClr val="tx1"/>
            </a:solidFill>
          </a:ln>
        </p:spPr>
      </p:pic>
      <p:sp>
        <p:nvSpPr>
          <p:cNvPr id="7" name="TextBox 6"/>
          <p:cNvSpPr txBox="1"/>
          <p:nvPr/>
        </p:nvSpPr>
        <p:spPr>
          <a:xfrm>
            <a:off x="4705816" y="4569026"/>
            <a:ext cx="4016805" cy="203132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Using the Calendar you create a task</a:t>
            </a:r>
          </a:p>
          <a:p>
            <a:r>
              <a:rPr lang="en-US" dirty="0"/>
              <a:t>f</a:t>
            </a:r>
            <a:r>
              <a:rPr lang="en-US" dirty="0" smtClean="0"/>
              <a:t>or Maintenance (a water change) on</a:t>
            </a:r>
          </a:p>
          <a:p>
            <a:r>
              <a:rPr lang="en-US" dirty="0" smtClean="0"/>
              <a:t>Tank Q4 and assign to Alan Aqua. You</a:t>
            </a:r>
          </a:p>
          <a:p>
            <a:r>
              <a:rPr lang="en-US" dirty="0"/>
              <a:t>a</a:t>
            </a:r>
            <a:r>
              <a:rPr lang="en-US" dirty="0" smtClean="0"/>
              <a:t>lso create a medical procedure task for</a:t>
            </a:r>
          </a:p>
          <a:p>
            <a:r>
              <a:rPr lang="en-US" dirty="0" smtClean="0"/>
              <a:t>the animals held there for the Vet to </a:t>
            </a:r>
          </a:p>
          <a:p>
            <a:r>
              <a:rPr lang="en-US" dirty="0" smtClean="0"/>
              <a:t>perform a skin scrape and gill clip on the </a:t>
            </a:r>
          </a:p>
          <a:p>
            <a:r>
              <a:rPr lang="en-US" dirty="0" smtClean="0"/>
              <a:t>occupants within Q4.</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2237966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9:30 am – perform maintenance and add a maintenance request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054" y="2124772"/>
            <a:ext cx="5238750" cy="3924300"/>
          </a:xfrm>
          <a:prstGeom prst="rect">
            <a:avLst/>
          </a:prstGeom>
          <a:effectLst>
            <a:softEdge rad="127000"/>
          </a:effectLst>
        </p:spPr>
      </p:pic>
      <p:sp>
        <p:nvSpPr>
          <p:cNvPr id="4" name="Slide Number Placeholder 3"/>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3193703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74" y="49492"/>
            <a:ext cx="8592483" cy="1596177"/>
          </a:xfrm>
        </p:spPr>
        <p:txBody>
          <a:bodyPr/>
          <a:lstStyle/>
          <a:p>
            <a:r>
              <a:rPr lang="en-US" dirty="0" smtClean="0"/>
              <a:t>Perform maintenance on q3 and q5</a:t>
            </a:r>
            <a:endParaRPr lang="en-US" dirty="0"/>
          </a:p>
        </p:txBody>
      </p:sp>
      <p:pic>
        <p:nvPicPr>
          <p:cNvPr id="3" name="Picture 2"/>
          <p:cNvPicPr>
            <a:picLocks noChangeAspect="1"/>
          </p:cNvPicPr>
          <p:nvPr/>
        </p:nvPicPr>
        <p:blipFill>
          <a:blip r:embed="rId2"/>
          <a:stretch>
            <a:fillRect/>
          </a:stretch>
        </p:blipFill>
        <p:spPr>
          <a:xfrm>
            <a:off x="459473" y="1181852"/>
            <a:ext cx="3195037" cy="2509025"/>
          </a:xfrm>
          <a:prstGeom prst="rect">
            <a:avLst/>
          </a:prstGeom>
          <a:ln>
            <a:solidFill>
              <a:schemeClr val="tx1"/>
            </a:solidFill>
          </a:ln>
        </p:spPr>
      </p:pic>
      <p:sp>
        <p:nvSpPr>
          <p:cNvPr id="4" name="TextBox 3"/>
          <p:cNvSpPr txBox="1"/>
          <p:nvPr/>
        </p:nvSpPr>
        <p:spPr>
          <a:xfrm>
            <a:off x="4253400" y="1481140"/>
            <a:ext cx="4597477" cy="369331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After the 20% water change in Q3 you </a:t>
            </a:r>
          </a:p>
          <a:p>
            <a:r>
              <a:rPr lang="en-US" dirty="0" smtClean="0"/>
              <a:t>scrub the tank. Because you want this </a:t>
            </a:r>
          </a:p>
          <a:p>
            <a:r>
              <a:rPr lang="en-US" dirty="0" smtClean="0"/>
              <a:t>maintenance to display not only in the tank </a:t>
            </a:r>
          </a:p>
          <a:p>
            <a:r>
              <a:rPr lang="en-US" dirty="0"/>
              <a:t>r</a:t>
            </a:r>
            <a:r>
              <a:rPr lang="en-US" dirty="0" smtClean="0"/>
              <a:t>ecord but also the record for the black </a:t>
            </a:r>
          </a:p>
          <a:p>
            <a:r>
              <a:rPr lang="en-US" dirty="0" smtClean="0"/>
              <a:t>grouper who occupies the tank, you check </a:t>
            </a:r>
          </a:p>
          <a:p>
            <a:r>
              <a:rPr lang="en-US" dirty="0" smtClean="0"/>
              <a:t>the Apply To All Enclosure Occupants checkbox. </a:t>
            </a:r>
          </a:p>
          <a:p>
            <a:r>
              <a:rPr lang="en-US" dirty="0" smtClean="0"/>
              <a:t>You also perform a 20% water change on Q5 </a:t>
            </a:r>
          </a:p>
          <a:p>
            <a:r>
              <a:rPr lang="en-US" dirty="0"/>
              <a:t>a</a:t>
            </a:r>
            <a:r>
              <a:rPr lang="en-US" dirty="0" smtClean="0"/>
              <a:t>nd scrub the tank in preparation for new</a:t>
            </a:r>
          </a:p>
          <a:p>
            <a:r>
              <a:rPr lang="en-US" dirty="0"/>
              <a:t>f</a:t>
            </a:r>
            <a:r>
              <a:rPr lang="en-US" dirty="0" smtClean="0"/>
              <a:t>ish arriving this afternoon. Because there are </a:t>
            </a:r>
          </a:p>
          <a:p>
            <a:r>
              <a:rPr lang="en-US" dirty="0" smtClean="0"/>
              <a:t>currently no animals in the tank you do not </a:t>
            </a:r>
          </a:p>
          <a:p>
            <a:r>
              <a:rPr lang="en-US" dirty="0" smtClean="0"/>
              <a:t>check the Apply to Occupants checkbox. </a:t>
            </a:r>
          </a:p>
          <a:p>
            <a:r>
              <a:rPr lang="en-US" dirty="0" smtClean="0"/>
              <a:t>You also do not need to schedule additional </a:t>
            </a:r>
          </a:p>
          <a:p>
            <a:r>
              <a:rPr lang="en-US" dirty="0"/>
              <a:t>m</a:t>
            </a:r>
            <a:r>
              <a:rPr lang="en-US" dirty="0" smtClean="0"/>
              <a:t>aintenance on the tank.</a:t>
            </a:r>
            <a:endParaRPr lang="en-US" dirty="0"/>
          </a:p>
        </p:txBody>
      </p:sp>
      <p:pic>
        <p:nvPicPr>
          <p:cNvPr id="5" name="Picture 4"/>
          <p:cNvPicPr>
            <a:picLocks noChangeAspect="1"/>
          </p:cNvPicPr>
          <p:nvPr/>
        </p:nvPicPr>
        <p:blipFill>
          <a:blip r:embed="rId3"/>
          <a:stretch>
            <a:fillRect/>
          </a:stretch>
        </p:blipFill>
        <p:spPr>
          <a:xfrm>
            <a:off x="459473" y="3789464"/>
            <a:ext cx="3065819" cy="2987363"/>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3029263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61" y="42106"/>
            <a:ext cx="7773338" cy="1596177"/>
          </a:xfrm>
        </p:spPr>
        <p:txBody>
          <a:bodyPr/>
          <a:lstStyle/>
          <a:p>
            <a:r>
              <a:rPr lang="en-US" dirty="0" smtClean="0"/>
              <a:t>Schedule a maintenance request</a:t>
            </a:r>
            <a:endParaRPr lang="en-US" dirty="0"/>
          </a:p>
        </p:txBody>
      </p:sp>
      <p:pic>
        <p:nvPicPr>
          <p:cNvPr id="3" name="Picture 2"/>
          <p:cNvPicPr>
            <a:picLocks noChangeAspect="1"/>
          </p:cNvPicPr>
          <p:nvPr/>
        </p:nvPicPr>
        <p:blipFill>
          <a:blip r:embed="rId2"/>
          <a:stretch>
            <a:fillRect/>
          </a:stretch>
        </p:blipFill>
        <p:spPr>
          <a:xfrm>
            <a:off x="495761" y="1257452"/>
            <a:ext cx="5038095" cy="4276190"/>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5252807" y="4815361"/>
            <a:ext cx="3555527" cy="1789816"/>
          </a:xfrm>
          <a:prstGeom prst="rect">
            <a:avLst/>
          </a:prstGeom>
          <a:ln>
            <a:solidFill>
              <a:schemeClr val="tx1"/>
            </a:solidFill>
          </a:ln>
        </p:spPr>
      </p:pic>
      <p:sp>
        <p:nvSpPr>
          <p:cNvPr id="5" name="TextBox 4"/>
          <p:cNvSpPr txBox="1"/>
          <p:nvPr/>
        </p:nvSpPr>
        <p:spPr>
          <a:xfrm>
            <a:off x="5798634" y="1426409"/>
            <a:ext cx="3192477" cy="313932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While you were scrubbing Q3</a:t>
            </a:r>
          </a:p>
          <a:p>
            <a:r>
              <a:rPr lang="en-US" dirty="0"/>
              <a:t>y</a:t>
            </a:r>
            <a:r>
              <a:rPr lang="en-US" dirty="0" smtClean="0"/>
              <a:t>ou noticed some of the external</a:t>
            </a:r>
          </a:p>
          <a:p>
            <a:r>
              <a:rPr lang="en-US" dirty="0"/>
              <a:t>s</a:t>
            </a:r>
            <a:r>
              <a:rPr lang="en-US" dirty="0" smtClean="0"/>
              <a:t>ealant may be peeling off.</a:t>
            </a:r>
          </a:p>
          <a:p>
            <a:r>
              <a:rPr lang="en-US" dirty="0" smtClean="0"/>
              <a:t>It does not appear to be </a:t>
            </a:r>
          </a:p>
          <a:p>
            <a:r>
              <a:rPr lang="en-US" dirty="0"/>
              <a:t>c</a:t>
            </a:r>
            <a:r>
              <a:rPr lang="en-US" dirty="0" smtClean="0"/>
              <a:t>ompromising the tank so you</a:t>
            </a:r>
          </a:p>
          <a:p>
            <a:r>
              <a:rPr lang="en-US" dirty="0" smtClean="0"/>
              <a:t>create a Maintenance Request </a:t>
            </a:r>
          </a:p>
          <a:p>
            <a:r>
              <a:rPr lang="en-US" dirty="0" smtClean="0"/>
              <a:t>that it be checked and fixed if</a:t>
            </a:r>
          </a:p>
          <a:p>
            <a:r>
              <a:rPr lang="en-US" dirty="0"/>
              <a:t>n</a:t>
            </a:r>
            <a:r>
              <a:rPr lang="en-US" dirty="0" smtClean="0"/>
              <a:t>eeded. Checking the Create</a:t>
            </a:r>
          </a:p>
          <a:p>
            <a:r>
              <a:rPr lang="en-US" dirty="0" smtClean="0"/>
              <a:t>Calendar Task checkbox will</a:t>
            </a:r>
          </a:p>
          <a:p>
            <a:r>
              <a:rPr lang="en-US" dirty="0"/>
              <a:t>a</a:t>
            </a:r>
            <a:r>
              <a:rPr lang="en-US" dirty="0" smtClean="0"/>
              <a:t>utomatically add the task to</a:t>
            </a:r>
          </a:p>
          <a:p>
            <a:r>
              <a:rPr lang="en-US" dirty="0"/>
              <a:t>t</a:t>
            </a:r>
            <a:r>
              <a:rPr lang="en-US" dirty="0" smtClean="0"/>
              <a:t>he Calendar</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1610335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19" y="194772"/>
            <a:ext cx="7773338" cy="1596177"/>
          </a:xfrm>
        </p:spPr>
        <p:txBody>
          <a:bodyPr/>
          <a:lstStyle/>
          <a:p>
            <a:r>
              <a:rPr lang="en-US" dirty="0" smtClean="0"/>
              <a:t>Add a note to animal record</a:t>
            </a:r>
            <a:endParaRPr lang="en-US" dirty="0"/>
          </a:p>
        </p:txBody>
      </p:sp>
      <p:pic>
        <p:nvPicPr>
          <p:cNvPr id="3" name="Picture 2"/>
          <p:cNvPicPr>
            <a:picLocks noChangeAspect="1"/>
          </p:cNvPicPr>
          <p:nvPr/>
        </p:nvPicPr>
        <p:blipFill>
          <a:blip r:embed="rId2"/>
          <a:stretch>
            <a:fillRect/>
          </a:stretch>
        </p:blipFill>
        <p:spPr>
          <a:xfrm>
            <a:off x="372136" y="1353067"/>
            <a:ext cx="5494966" cy="3714067"/>
          </a:xfrm>
          <a:prstGeom prst="rect">
            <a:avLst/>
          </a:prstGeom>
          <a:ln>
            <a:solidFill>
              <a:schemeClr val="tx1"/>
            </a:solidFill>
          </a:ln>
        </p:spPr>
      </p:pic>
      <p:sp>
        <p:nvSpPr>
          <p:cNvPr id="4" name="TextBox 3"/>
          <p:cNvSpPr txBox="1"/>
          <p:nvPr/>
        </p:nvSpPr>
        <p:spPr>
          <a:xfrm>
            <a:off x="5106512" y="2405951"/>
            <a:ext cx="3257367" cy="3970318"/>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also add a note to the</a:t>
            </a:r>
          </a:p>
          <a:p>
            <a:r>
              <a:rPr lang="en-US" dirty="0"/>
              <a:t>r</a:t>
            </a:r>
            <a:r>
              <a:rPr lang="en-US" dirty="0" smtClean="0"/>
              <a:t>ecord of the black grouper</a:t>
            </a:r>
          </a:p>
          <a:p>
            <a:r>
              <a:rPr lang="en-US" dirty="0"/>
              <a:t>w</a:t>
            </a:r>
            <a:r>
              <a:rPr lang="en-US" dirty="0" smtClean="0"/>
              <a:t>ho was in tank Q3 with the</a:t>
            </a:r>
          </a:p>
          <a:p>
            <a:r>
              <a:rPr lang="en-US" dirty="0"/>
              <a:t>h</a:t>
            </a:r>
            <a:r>
              <a:rPr lang="en-US" dirty="0" smtClean="0"/>
              <a:t>igh copper reading. It is </a:t>
            </a:r>
          </a:p>
          <a:p>
            <a:r>
              <a:rPr lang="en-US" dirty="0" smtClean="0"/>
              <a:t>doing fine. You also see that</a:t>
            </a:r>
          </a:p>
          <a:p>
            <a:r>
              <a:rPr lang="en-US" dirty="0"/>
              <a:t>t</a:t>
            </a:r>
            <a:r>
              <a:rPr lang="en-US" dirty="0" smtClean="0"/>
              <a:t>he note generated from the</a:t>
            </a:r>
          </a:p>
          <a:p>
            <a:r>
              <a:rPr lang="en-US" dirty="0"/>
              <a:t>e</a:t>
            </a:r>
            <a:r>
              <a:rPr lang="en-US" dirty="0" smtClean="0"/>
              <a:t>nclosure record entry regarding</a:t>
            </a:r>
          </a:p>
          <a:p>
            <a:r>
              <a:rPr lang="en-US" dirty="0"/>
              <a:t>m</a:t>
            </a:r>
            <a:r>
              <a:rPr lang="en-US" dirty="0" smtClean="0"/>
              <a:t>aintenance of the tank has</a:t>
            </a:r>
          </a:p>
          <a:p>
            <a:r>
              <a:rPr lang="en-US" dirty="0"/>
              <a:t>s</a:t>
            </a:r>
            <a:r>
              <a:rPr lang="en-US" dirty="0" smtClean="0"/>
              <a:t>uccessfully gone into the</a:t>
            </a:r>
          </a:p>
          <a:p>
            <a:r>
              <a:rPr lang="en-US" dirty="0"/>
              <a:t>a</a:t>
            </a:r>
            <a:r>
              <a:rPr lang="en-US" dirty="0" smtClean="0"/>
              <a:t>nimal record. To save you</a:t>
            </a:r>
          </a:p>
          <a:p>
            <a:r>
              <a:rPr lang="en-US" dirty="0"/>
              <a:t>t</a:t>
            </a:r>
            <a:r>
              <a:rPr lang="en-US" dirty="0" smtClean="0"/>
              <a:t>yping time, anywhere there is</a:t>
            </a:r>
          </a:p>
          <a:p>
            <a:r>
              <a:rPr lang="en-US" dirty="0"/>
              <a:t>a</a:t>
            </a:r>
            <a:r>
              <a:rPr lang="en-US" dirty="0" smtClean="0"/>
              <a:t> microphone icon you can simple</a:t>
            </a:r>
          </a:p>
          <a:p>
            <a:r>
              <a:rPr lang="en-US" dirty="0"/>
              <a:t>t</a:t>
            </a:r>
            <a:r>
              <a:rPr lang="en-US" dirty="0" smtClean="0"/>
              <a:t>alk and ZIMS will record what</a:t>
            </a:r>
          </a:p>
          <a:p>
            <a:r>
              <a:rPr lang="en-US" dirty="0"/>
              <a:t>y</a:t>
            </a:r>
            <a:r>
              <a:rPr lang="en-US" smtClean="0"/>
              <a:t>ou </a:t>
            </a:r>
            <a:r>
              <a:rPr lang="en-US" dirty="0" smtClean="0"/>
              <a:t>say directly into the field.</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35</a:t>
            </a:fld>
            <a:endParaRPr lang="en-US" dirty="0"/>
          </a:p>
        </p:txBody>
      </p:sp>
      <p:pic>
        <p:nvPicPr>
          <p:cNvPr id="6" name="Picture 5"/>
          <p:cNvPicPr>
            <a:picLocks noChangeAspect="1"/>
          </p:cNvPicPr>
          <p:nvPr/>
        </p:nvPicPr>
        <p:blipFill>
          <a:blip r:embed="rId3"/>
          <a:stretch>
            <a:fillRect/>
          </a:stretch>
        </p:blipFill>
        <p:spPr>
          <a:xfrm>
            <a:off x="1270590" y="4760297"/>
            <a:ext cx="2904762" cy="1428571"/>
          </a:xfrm>
          <a:prstGeom prst="rect">
            <a:avLst/>
          </a:prstGeom>
          <a:ln>
            <a:solidFill>
              <a:schemeClr val="tx1"/>
            </a:solidFill>
          </a:ln>
        </p:spPr>
      </p:pic>
    </p:spTree>
    <p:extLst>
      <p:ext uri="{BB962C8B-B14F-4D97-AF65-F5344CB8AC3E}">
        <p14:creationId xmlns:p14="http://schemas.microsoft.com/office/powerpoint/2010/main" val="4084528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11:00 am – recheck parameters on quarantine tank in preparation for new arrivals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058" y="2369633"/>
            <a:ext cx="4159405" cy="4159405"/>
          </a:xfrm>
          <a:prstGeom prst="rect">
            <a:avLst/>
          </a:prstGeom>
          <a:effectLst>
            <a:softEdge rad="317500"/>
          </a:effectLst>
        </p:spPr>
      </p:pic>
      <p:sp>
        <p:nvSpPr>
          <p:cNvPr id="3" name="Slide Number Placeholder 2"/>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431229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53" y="129121"/>
            <a:ext cx="7773338" cy="1596177"/>
          </a:xfrm>
        </p:spPr>
        <p:txBody>
          <a:bodyPr/>
          <a:lstStyle/>
          <a:p>
            <a:r>
              <a:rPr lang="en-US" dirty="0" smtClean="0"/>
              <a:t>Record the measurements</a:t>
            </a:r>
            <a:endParaRPr lang="en-US" dirty="0"/>
          </a:p>
        </p:txBody>
      </p:sp>
      <p:pic>
        <p:nvPicPr>
          <p:cNvPr id="3" name="Picture 2"/>
          <p:cNvPicPr>
            <a:picLocks noChangeAspect="1"/>
          </p:cNvPicPr>
          <p:nvPr/>
        </p:nvPicPr>
        <p:blipFill>
          <a:blip r:embed="rId2"/>
          <a:stretch>
            <a:fillRect/>
          </a:stretch>
        </p:blipFill>
        <p:spPr>
          <a:xfrm>
            <a:off x="672453" y="1532115"/>
            <a:ext cx="3915084" cy="3576209"/>
          </a:xfrm>
          <a:prstGeom prst="rect">
            <a:avLst/>
          </a:prstGeom>
          <a:ln>
            <a:solidFill>
              <a:schemeClr val="tx1"/>
            </a:solidFill>
          </a:ln>
        </p:spPr>
      </p:pic>
      <p:sp>
        <p:nvSpPr>
          <p:cNvPr id="4" name="TextBox 3"/>
          <p:cNvSpPr txBox="1"/>
          <p:nvPr/>
        </p:nvSpPr>
        <p:spPr>
          <a:xfrm>
            <a:off x="4919730" y="1815921"/>
            <a:ext cx="3817007" cy="286232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In preparation for new arrivals you</a:t>
            </a:r>
          </a:p>
          <a:p>
            <a:r>
              <a:rPr lang="en-US" dirty="0"/>
              <a:t>c</a:t>
            </a:r>
            <a:r>
              <a:rPr lang="en-US" dirty="0" smtClean="0"/>
              <a:t>heck the water quality parameters on </a:t>
            </a:r>
          </a:p>
          <a:p>
            <a:r>
              <a:rPr lang="en-US" dirty="0" smtClean="0"/>
              <a:t>the empty Q5 Tank. You save time by </a:t>
            </a:r>
          </a:p>
          <a:p>
            <a:r>
              <a:rPr lang="en-US" dirty="0" smtClean="0"/>
              <a:t>using Save &amp; Repeat&gt;Same Date New </a:t>
            </a:r>
          </a:p>
          <a:p>
            <a:r>
              <a:rPr lang="en-US" dirty="0" smtClean="0"/>
              <a:t>Measurement. You text the Collection</a:t>
            </a:r>
          </a:p>
          <a:p>
            <a:r>
              <a:rPr lang="en-US" dirty="0" smtClean="0"/>
              <a:t>Team that you have recorded them</a:t>
            </a:r>
          </a:p>
          <a:p>
            <a:r>
              <a:rPr lang="en-US" dirty="0"/>
              <a:t>a</a:t>
            </a:r>
            <a:r>
              <a:rPr lang="en-US" dirty="0" smtClean="0"/>
              <a:t>nd they log into ZIMS to communicate</a:t>
            </a:r>
          </a:p>
          <a:p>
            <a:r>
              <a:rPr lang="en-US" dirty="0"/>
              <a:t>a</a:t>
            </a:r>
            <a:r>
              <a:rPr lang="en-US" dirty="0" smtClean="0"/>
              <a:t>ny differences between in-house and</a:t>
            </a:r>
          </a:p>
          <a:p>
            <a:r>
              <a:rPr lang="en-US" dirty="0"/>
              <a:t>f</a:t>
            </a:r>
            <a:r>
              <a:rPr lang="en-US" dirty="0" smtClean="0"/>
              <a:t>ield measurements. You then begin</a:t>
            </a:r>
          </a:p>
          <a:p>
            <a:r>
              <a:rPr lang="en-US" dirty="0"/>
              <a:t>f</a:t>
            </a:r>
            <a:r>
              <a:rPr lang="en-US" dirty="0" smtClean="0"/>
              <a:t>ood preparation.</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695086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11:15 am – collection team confirms field location </a:t>
            </a:r>
            <a:r>
              <a:rPr lang="en-US" dirty="0" err="1" smtClean="0"/>
              <a:t>ph</a:t>
            </a:r>
            <a:r>
              <a:rPr lang="en-US" dirty="0" smtClean="0"/>
              <a:t> is lower than tank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42" y="2214695"/>
            <a:ext cx="5417923" cy="4063442"/>
          </a:xfrm>
          <a:prstGeom prst="rect">
            <a:avLst/>
          </a:prstGeom>
          <a:effectLst>
            <a:softEdge rad="127000"/>
          </a:effectLst>
        </p:spPr>
      </p:pic>
      <p:sp>
        <p:nvSpPr>
          <p:cNvPr id="3" name="Slide Number Placeholder 2"/>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624225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575" y="0"/>
            <a:ext cx="7773338" cy="1596177"/>
          </a:xfrm>
        </p:spPr>
        <p:txBody>
          <a:bodyPr/>
          <a:lstStyle/>
          <a:p>
            <a:r>
              <a:rPr lang="en-US" dirty="0" smtClean="0"/>
              <a:t>Correct the </a:t>
            </a:r>
            <a:r>
              <a:rPr lang="en-US" dirty="0" err="1" smtClean="0"/>
              <a:t>ph</a:t>
            </a:r>
            <a:endParaRPr lang="en-US" dirty="0"/>
          </a:p>
        </p:txBody>
      </p:sp>
      <p:sp>
        <p:nvSpPr>
          <p:cNvPr id="3" name="TextBox 2"/>
          <p:cNvSpPr txBox="1"/>
          <p:nvPr/>
        </p:nvSpPr>
        <p:spPr>
          <a:xfrm>
            <a:off x="5434885" y="2253802"/>
            <a:ext cx="3155323" cy="2862322"/>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The field team confirms that all the measurements are okay except the pH is lower (8.0) at the field site than in-house (8.5). You need </a:t>
            </a:r>
            <a:r>
              <a:rPr lang="en-US" dirty="0"/>
              <a:t>t</a:t>
            </a:r>
            <a:r>
              <a:rPr lang="en-US" dirty="0" smtClean="0"/>
              <a:t>o make adjustments to help the new fish better acclimate. You edit the entry for the pH and note that 50 grams acid buffer was added to the sump under Actions Taken.</a:t>
            </a:r>
            <a:endParaRPr lang="en-US" dirty="0"/>
          </a:p>
        </p:txBody>
      </p:sp>
      <p:pic>
        <p:nvPicPr>
          <p:cNvPr id="6" name="Picture 5"/>
          <p:cNvPicPr>
            <a:picLocks noChangeAspect="1"/>
          </p:cNvPicPr>
          <p:nvPr/>
        </p:nvPicPr>
        <p:blipFill>
          <a:blip r:embed="rId2"/>
          <a:stretch>
            <a:fillRect/>
          </a:stretch>
        </p:blipFill>
        <p:spPr>
          <a:xfrm>
            <a:off x="507270" y="1475034"/>
            <a:ext cx="4780952" cy="4142857"/>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160725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852694"/>
            <a:ext cx="7773338" cy="1596177"/>
          </a:xfrm>
        </p:spPr>
        <p:txBody>
          <a:bodyPr>
            <a:normAutofit fontScale="90000"/>
          </a:bodyPr>
          <a:lstStyle/>
          <a:p>
            <a:r>
              <a:rPr lang="en-US" dirty="0" smtClean="0"/>
              <a:t>8:00 am – morning rounds</a:t>
            </a:r>
            <a:br>
              <a:rPr lang="en-US" dirty="0" smtClean="0"/>
            </a:br>
            <a:r>
              <a:rPr lang="en-US" dirty="0" smtClean="0"/>
              <a:t>check water quality on your tanks </a:t>
            </a:r>
            <a:br>
              <a:rPr lang="en-US" dirty="0" smtClean="0"/>
            </a:br>
            <a:r>
              <a:rPr lang="en-US" sz="2000" dirty="0" smtClean="0"/>
              <a:t>(create a measurement range template and an aquarist </a:t>
            </a:r>
            <a:br>
              <a:rPr lang="en-US" sz="2000" dirty="0" smtClean="0"/>
            </a:br>
            <a:r>
              <a:rPr lang="en-US" sz="2000" dirty="0" smtClean="0"/>
              <a:t>daily log first!)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440" y="2638441"/>
            <a:ext cx="5179122" cy="3455445"/>
          </a:xfrm>
          <a:prstGeom prst="rect">
            <a:avLst/>
          </a:prstGeom>
          <a:effectLst>
            <a:softEdge rad="127000"/>
          </a:effectLst>
        </p:spPr>
      </p:pic>
      <p:sp>
        <p:nvSpPr>
          <p:cNvPr id="3" name="Slide Number Placeholder 2"/>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724512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11:30 am – feed quarantine tanks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426"/>
          <a:stretch/>
        </p:blipFill>
        <p:spPr>
          <a:xfrm>
            <a:off x="1365559" y="1884556"/>
            <a:ext cx="6016547" cy="4177302"/>
          </a:xfrm>
          <a:prstGeom prst="rect">
            <a:avLst/>
          </a:prstGeom>
          <a:effectLst>
            <a:softEdge rad="127000"/>
          </a:effectLst>
        </p:spPr>
      </p:pic>
      <p:sp>
        <p:nvSpPr>
          <p:cNvPr id="3" name="Slide Number Placeholder 2"/>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4689649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05" y="0"/>
            <a:ext cx="8793519" cy="1596177"/>
          </a:xfrm>
        </p:spPr>
        <p:txBody>
          <a:bodyPr/>
          <a:lstStyle/>
          <a:p>
            <a:r>
              <a:rPr lang="en-US" dirty="0" smtClean="0"/>
              <a:t>Use the aquarist daily log to record</a:t>
            </a:r>
            <a:endParaRPr lang="en-US" dirty="0"/>
          </a:p>
        </p:txBody>
      </p:sp>
      <p:pic>
        <p:nvPicPr>
          <p:cNvPr id="4" name="Picture 3"/>
          <p:cNvPicPr>
            <a:picLocks noChangeAspect="1"/>
          </p:cNvPicPr>
          <p:nvPr/>
        </p:nvPicPr>
        <p:blipFill>
          <a:blip r:embed="rId2"/>
          <a:stretch>
            <a:fillRect/>
          </a:stretch>
        </p:blipFill>
        <p:spPr>
          <a:xfrm>
            <a:off x="444073" y="1468192"/>
            <a:ext cx="5183178" cy="4898468"/>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5144547" y="1596177"/>
            <a:ext cx="3790476" cy="1609524"/>
          </a:xfrm>
          <a:prstGeom prst="rect">
            <a:avLst/>
          </a:prstGeom>
          <a:ln>
            <a:solidFill>
              <a:schemeClr val="tx1"/>
            </a:solidFill>
          </a:ln>
        </p:spPr>
      </p:pic>
      <p:sp>
        <p:nvSpPr>
          <p:cNvPr id="5" name="TextBox 4"/>
          <p:cNvSpPr txBox="1"/>
          <p:nvPr/>
        </p:nvSpPr>
        <p:spPr>
          <a:xfrm>
            <a:off x="3768036" y="3381231"/>
            <a:ext cx="4001765" cy="2862322"/>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 re-open the draft of your Aquarist Daily Log to record the Enclosure Feed Logs for the fish in the quarantine and off-exhibit tanks. Selecting Additional Info brings up a screen where you can add more details such as the Feeding Method and consumption as well as check the very important Apply to All Enclosure Occupants checkbox. When done you Cancel and Save as a Draft again.</a:t>
            </a:r>
            <a:endParaRPr lang="en-US" dirty="0"/>
          </a:p>
        </p:txBody>
      </p:sp>
      <p:cxnSp>
        <p:nvCxnSpPr>
          <p:cNvPr id="7" name="Straight Arrow Connector 6"/>
          <p:cNvCxnSpPr/>
          <p:nvPr/>
        </p:nvCxnSpPr>
        <p:spPr>
          <a:xfrm flipV="1">
            <a:off x="4628330" y="2125014"/>
            <a:ext cx="609856" cy="1287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335152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53" y="193515"/>
            <a:ext cx="7773338" cy="1596177"/>
          </a:xfrm>
        </p:spPr>
        <p:txBody>
          <a:bodyPr/>
          <a:lstStyle/>
          <a:p>
            <a:r>
              <a:rPr lang="en-US" dirty="0" smtClean="0"/>
              <a:t>Feed grouper during a training session</a:t>
            </a:r>
            <a:endParaRPr lang="en-US" dirty="0"/>
          </a:p>
        </p:txBody>
      </p:sp>
      <p:sp>
        <p:nvSpPr>
          <p:cNvPr id="5" name="TextBox 4"/>
          <p:cNvSpPr txBox="1"/>
          <p:nvPr/>
        </p:nvSpPr>
        <p:spPr>
          <a:xfrm>
            <a:off x="849481" y="5112912"/>
            <a:ext cx="7596310" cy="1477328"/>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Your black grouper is being trained to target for better husbandry and the</a:t>
            </a:r>
          </a:p>
          <a:p>
            <a:r>
              <a:rPr lang="en-US" dirty="0"/>
              <a:t>f</a:t>
            </a:r>
            <a:r>
              <a:rPr lang="en-US" dirty="0" smtClean="0"/>
              <a:t>eeding sessions are used as rewards for this training. On the upper right you </a:t>
            </a:r>
          </a:p>
          <a:p>
            <a:r>
              <a:rPr lang="en-US" dirty="0" smtClean="0"/>
              <a:t>Recorded the Feed Log food provided, amount consumed and details that it was </a:t>
            </a:r>
          </a:p>
          <a:p>
            <a:r>
              <a:rPr lang="en-US" dirty="0" smtClean="0"/>
              <a:t>part of a training session. On the left you recorded the training session details </a:t>
            </a:r>
          </a:p>
          <a:p>
            <a:r>
              <a:rPr lang="en-US" dirty="0" smtClean="0"/>
              <a:t>involving the stuffed squid.</a:t>
            </a:r>
          </a:p>
        </p:txBody>
      </p:sp>
      <p:pic>
        <p:nvPicPr>
          <p:cNvPr id="7" name="Picture 6"/>
          <p:cNvPicPr>
            <a:picLocks noChangeAspect="1"/>
          </p:cNvPicPr>
          <p:nvPr/>
        </p:nvPicPr>
        <p:blipFill>
          <a:blip r:embed="rId2"/>
          <a:stretch>
            <a:fillRect/>
          </a:stretch>
        </p:blipFill>
        <p:spPr>
          <a:xfrm>
            <a:off x="2215166" y="1483561"/>
            <a:ext cx="6067982" cy="2973713"/>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581024" y="2265026"/>
            <a:ext cx="2942997" cy="2562609"/>
          </a:xfrm>
          <a:prstGeom prst="rect">
            <a:avLst/>
          </a:prstGeom>
          <a:ln>
            <a:solidFill>
              <a:schemeClr val="tx1"/>
            </a:solidFill>
          </a:ln>
        </p:spPr>
      </p:pic>
    </p:spTree>
    <p:extLst>
      <p:ext uri="{BB962C8B-B14F-4D97-AF65-F5344CB8AC3E}">
        <p14:creationId xmlns:p14="http://schemas.microsoft.com/office/powerpoint/2010/main" val="1190147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12:30 pm – feed aquarist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771" y="1964472"/>
            <a:ext cx="5564459" cy="3709639"/>
          </a:xfrm>
          <a:prstGeom prst="rect">
            <a:avLst/>
          </a:prstGeom>
          <a:effectLst>
            <a:softEdge rad="127000"/>
          </a:effectLst>
        </p:spPr>
      </p:pic>
      <p:sp>
        <p:nvSpPr>
          <p:cNvPr id="4" name="Slide Number Placeholder 3"/>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579706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1:30 pm – field team arrives with new animals – enter collection trip details into </a:t>
            </a:r>
            <a:r>
              <a:rPr lang="en-US" dirty="0" err="1" smtClean="0"/>
              <a:t>zims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40" y="2315056"/>
            <a:ext cx="5073825" cy="3806964"/>
          </a:xfrm>
          <a:prstGeom prst="rect">
            <a:avLst/>
          </a:prstGeom>
          <a:effectLst>
            <a:softEdge rad="127000"/>
          </a:effectLst>
        </p:spPr>
      </p:pic>
      <p:sp>
        <p:nvSpPr>
          <p:cNvPr id="3" name="Slide Number Placeholder 2"/>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131531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19371"/>
            <a:ext cx="7773338" cy="1596177"/>
          </a:xfrm>
        </p:spPr>
        <p:txBody>
          <a:bodyPr/>
          <a:lstStyle/>
          <a:p>
            <a:r>
              <a:rPr lang="en-US" dirty="0" smtClean="0"/>
              <a:t>Add collection trip basic info and personnel</a:t>
            </a:r>
            <a:endParaRPr lang="en-US" dirty="0"/>
          </a:p>
        </p:txBody>
      </p:sp>
      <p:pic>
        <p:nvPicPr>
          <p:cNvPr id="3" name="Picture 2"/>
          <p:cNvPicPr>
            <a:picLocks noChangeAspect="1"/>
          </p:cNvPicPr>
          <p:nvPr/>
        </p:nvPicPr>
        <p:blipFill>
          <a:blip r:embed="rId2"/>
          <a:stretch>
            <a:fillRect/>
          </a:stretch>
        </p:blipFill>
        <p:spPr>
          <a:xfrm>
            <a:off x="685332" y="1642069"/>
            <a:ext cx="3780952" cy="1952381"/>
          </a:xfrm>
          <a:prstGeom prst="rect">
            <a:avLst/>
          </a:prstGeom>
          <a:ln>
            <a:solidFill>
              <a:schemeClr val="tx1"/>
            </a:solidFill>
          </a:ln>
        </p:spPr>
      </p:pic>
      <p:sp>
        <p:nvSpPr>
          <p:cNvPr id="4" name="TextBox 3"/>
          <p:cNvSpPr txBox="1"/>
          <p:nvPr/>
        </p:nvSpPr>
        <p:spPr>
          <a:xfrm>
            <a:off x="4893972" y="2478567"/>
            <a:ext cx="3982950" cy="313932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While the team is acclimating their fish</a:t>
            </a:r>
          </a:p>
          <a:p>
            <a:r>
              <a:rPr lang="en-US" dirty="0" smtClean="0"/>
              <a:t>you create a new Collection Trip record</a:t>
            </a:r>
          </a:p>
          <a:p>
            <a:r>
              <a:rPr lang="en-US" dirty="0" smtClean="0"/>
              <a:t>(top). After saving you then record who</a:t>
            </a:r>
          </a:p>
          <a:p>
            <a:r>
              <a:rPr lang="en-US" dirty="0"/>
              <a:t>p</a:t>
            </a:r>
            <a:r>
              <a:rPr lang="en-US" dirty="0" smtClean="0"/>
              <a:t>articipated in the Collection Trip. The</a:t>
            </a:r>
          </a:p>
          <a:p>
            <a:r>
              <a:rPr lang="en-US" dirty="0"/>
              <a:t>t</a:t>
            </a:r>
            <a:r>
              <a:rPr lang="en-US" dirty="0" smtClean="0"/>
              <a:t>rip was lead by Fish Guy. Fish Girl and</a:t>
            </a:r>
          </a:p>
          <a:p>
            <a:r>
              <a:rPr lang="en-US" dirty="0" smtClean="0"/>
              <a:t>Invert Expert were participants. Members</a:t>
            </a:r>
          </a:p>
          <a:p>
            <a:r>
              <a:rPr lang="en-US" dirty="0"/>
              <a:t>o</a:t>
            </a:r>
            <a:r>
              <a:rPr lang="en-US" dirty="0" smtClean="0"/>
              <a:t>f a Collection Trip do not need to be </a:t>
            </a:r>
          </a:p>
          <a:p>
            <a:r>
              <a:rPr lang="en-US" dirty="0"/>
              <a:t>g</a:t>
            </a:r>
            <a:r>
              <a:rPr lang="en-US" dirty="0" smtClean="0"/>
              <a:t>iven access to ZIMS but they will need</a:t>
            </a:r>
          </a:p>
          <a:p>
            <a:r>
              <a:rPr lang="en-US" dirty="0"/>
              <a:t>t</a:t>
            </a:r>
            <a:r>
              <a:rPr lang="en-US" dirty="0" smtClean="0"/>
              <a:t>o be entered as Staff members so they</a:t>
            </a:r>
          </a:p>
          <a:p>
            <a:r>
              <a:rPr lang="en-US" dirty="0"/>
              <a:t>c</a:t>
            </a:r>
            <a:r>
              <a:rPr lang="en-US" dirty="0" smtClean="0"/>
              <a:t>an be selected from the Responsible</a:t>
            </a:r>
          </a:p>
          <a:p>
            <a:r>
              <a:rPr lang="en-US" dirty="0" smtClean="0"/>
              <a:t>Party dropdown list.</a:t>
            </a:r>
            <a:endParaRPr lang="en-US" dirty="0"/>
          </a:p>
        </p:txBody>
      </p:sp>
      <p:pic>
        <p:nvPicPr>
          <p:cNvPr id="5" name="Picture 4"/>
          <p:cNvPicPr>
            <a:picLocks noChangeAspect="1"/>
          </p:cNvPicPr>
          <p:nvPr/>
        </p:nvPicPr>
        <p:blipFill>
          <a:blip r:embed="rId3"/>
          <a:stretch>
            <a:fillRect/>
          </a:stretch>
        </p:blipFill>
        <p:spPr>
          <a:xfrm>
            <a:off x="799125" y="3678660"/>
            <a:ext cx="3553365" cy="2676975"/>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4199226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68" y="283667"/>
            <a:ext cx="7773338" cy="1596177"/>
          </a:xfrm>
        </p:spPr>
        <p:txBody>
          <a:bodyPr/>
          <a:lstStyle/>
          <a:p>
            <a:r>
              <a:rPr lang="en-US" dirty="0" smtClean="0"/>
              <a:t>Record collection trip location</a:t>
            </a:r>
            <a:endParaRPr lang="en-US" dirty="0"/>
          </a:p>
        </p:txBody>
      </p:sp>
      <p:pic>
        <p:nvPicPr>
          <p:cNvPr id="3" name="Picture 2"/>
          <p:cNvPicPr>
            <a:picLocks noChangeAspect="1"/>
          </p:cNvPicPr>
          <p:nvPr/>
        </p:nvPicPr>
        <p:blipFill>
          <a:blip r:embed="rId2"/>
          <a:stretch>
            <a:fillRect/>
          </a:stretch>
        </p:blipFill>
        <p:spPr>
          <a:xfrm>
            <a:off x="723968" y="1461251"/>
            <a:ext cx="4627896" cy="4604698"/>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4849502" y="4458124"/>
            <a:ext cx="3257143" cy="1419048"/>
          </a:xfrm>
          <a:prstGeom prst="rect">
            <a:avLst/>
          </a:prstGeom>
          <a:ln>
            <a:solidFill>
              <a:schemeClr val="tx1"/>
            </a:solidFill>
          </a:ln>
        </p:spPr>
      </p:pic>
      <p:sp>
        <p:nvSpPr>
          <p:cNvPr id="5" name="TextBox 4"/>
          <p:cNvSpPr txBox="1"/>
          <p:nvPr/>
        </p:nvSpPr>
        <p:spPr>
          <a:xfrm>
            <a:off x="5537915" y="2459864"/>
            <a:ext cx="3144259" cy="120032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then record the details</a:t>
            </a:r>
          </a:p>
          <a:p>
            <a:r>
              <a:rPr lang="en-US" dirty="0"/>
              <a:t>o</a:t>
            </a:r>
            <a:r>
              <a:rPr lang="en-US" dirty="0" smtClean="0"/>
              <a:t>n the location of the Collection</a:t>
            </a:r>
          </a:p>
          <a:p>
            <a:r>
              <a:rPr lang="en-US" dirty="0" smtClean="0"/>
              <a:t>Trip which was to </a:t>
            </a:r>
            <a:r>
              <a:rPr lang="en-US" dirty="0" err="1" smtClean="0"/>
              <a:t>Sapelo</a:t>
            </a:r>
            <a:r>
              <a:rPr lang="en-US" dirty="0" smtClean="0"/>
              <a:t> Island,</a:t>
            </a:r>
          </a:p>
          <a:p>
            <a:r>
              <a:rPr lang="en-US" dirty="0" smtClean="0"/>
              <a:t>Georgia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1728471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90484"/>
            <a:ext cx="7773338" cy="1596177"/>
          </a:xfrm>
        </p:spPr>
        <p:txBody>
          <a:bodyPr/>
          <a:lstStyle/>
          <a:p>
            <a:r>
              <a:rPr lang="en-US" dirty="0" smtClean="0"/>
              <a:t>Record vehicle used</a:t>
            </a:r>
            <a:endParaRPr lang="en-US" dirty="0"/>
          </a:p>
        </p:txBody>
      </p:sp>
      <p:pic>
        <p:nvPicPr>
          <p:cNvPr id="3" name="Picture 2"/>
          <p:cNvPicPr>
            <a:picLocks noChangeAspect="1"/>
          </p:cNvPicPr>
          <p:nvPr/>
        </p:nvPicPr>
        <p:blipFill>
          <a:blip r:embed="rId2"/>
          <a:stretch>
            <a:fillRect/>
          </a:stretch>
        </p:blipFill>
        <p:spPr>
          <a:xfrm>
            <a:off x="573285" y="1808976"/>
            <a:ext cx="3876190" cy="2647619"/>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525506" y="4914164"/>
            <a:ext cx="8092989" cy="1223940"/>
          </a:xfrm>
          <a:prstGeom prst="rect">
            <a:avLst/>
          </a:prstGeom>
          <a:ln>
            <a:solidFill>
              <a:schemeClr val="tx1"/>
            </a:solidFill>
          </a:ln>
        </p:spPr>
      </p:pic>
      <p:sp>
        <p:nvSpPr>
          <p:cNvPr id="5" name="TextBox 4"/>
          <p:cNvSpPr txBox="1"/>
          <p:nvPr/>
        </p:nvSpPr>
        <p:spPr>
          <a:xfrm>
            <a:off x="4782278" y="1808976"/>
            <a:ext cx="3742115" cy="2308324"/>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then record the vehicle(s) used on</a:t>
            </a:r>
          </a:p>
          <a:p>
            <a:r>
              <a:rPr lang="en-US" dirty="0"/>
              <a:t>t</a:t>
            </a:r>
            <a:r>
              <a:rPr lang="en-US" dirty="0" smtClean="0"/>
              <a:t>he Collection Trip. The Type is a</a:t>
            </a:r>
          </a:p>
          <a:p>
            <a:r>
              <a:rPr lang="en-US" dirty="0"/>
              <a:t>c</a:t>
            </a:r>
            <a:r>
              <a:rPr lang="en-US" dirty="0" smtClean="0"/>
              <a:t>ascading dropdown list where you</a:t>
            </a:r>
          </a:p>
          <a:p>
            <a:r>
              <a:rPr lang="en-US" dirty="0"/>
              <a:t>c</a:t>
            </a:r>
            <a:r>
              <a:rPr lang="en-US" dirty="0" smtClean="0"/>
              <a:t>an be very generic (boat) or specific</a:t>
            </a:r>
          </a:p>
          <a:p>
            <a:r>
              <a:rPr lang="en-US" dirty="0" smtClean="0"/>
              <a:t>(rowboat or motorboat). For this trip</a:t>
            </a:r>
          </a:p>
          <a:p>
            <a:r>
              <a:rPr lang="en-US" dirty="0"/>
              <a:t>y</a:t>
            </a:r>
            <a:r>
              <a:rPr lang="en-US" dirty="0" smtClean="0"/>
              <a:t>ou used the Trip Lead’s rowboat and</a:t>
            </a:r>
          </a:p>
          <a:p>
            <a:r>
              <a:rPr lang="en-US" dirty="0"/>
              <a:t>r</a:t>
            </a:r>
            <a:r>
              <a:rPr lang="en-US" dirty="0" smtClean="0"/>
              <a:t>ented an amphibious vehicle from the </a:t>
            </a:r>
          </a:p>
          <a:p>
            <a:r>
              <a:rPr lang="en-US" smtClean="0"/>
              <a:t>island’s boat </a:t>
            </a:r>
            <a:r>
              <a:rPr lang="en-US" dirty="0" smtClean="0"/>
              <a:t>rentals.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1423677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a permit with the trip</a:t>
            </a:r>
            <a:endParaRPr lang="en-US" dirty="0"/>
          </a:p>
        </p:txBody>
      </p:sp>
      <p:pic>
        <p:nvPicPr>
          <p:cNvPr id="3" name="Picture 2"/>
          <p:cNvPicPr>
            <a:picLocks noChangeAspect="1"/>
          </p:cNvPicPr>
          <p:nvPr/>
        </p:nvPicPr>
        <p:blipFill>
          <a:blip r:embed="rId2"/>
          <a:stretch>
            <a:fillRect/>
          </a:stretch>
        </p:blipFill>
        <p:spPr>
          <a:xfrm>
            <a:off x="289001" y="4168573"/>
            <a:ext cx="8339844" cy="1227675"/>
          </a:xfrm>
          <a:prstGeom prst="rect">
            <a:avLst/>
          </a:prstGeom>
          <a:ln>
            <a:solidFill>
              <a:schemeClr val="tx1"/>
            </a:solidFill>
          </a:ln>
        </p:spPr>
      </p:pic>
      <p:sp>
        <p:nvSpPr>
          <p:cNvPr id="4" name="TextBox 3"/>
          <p:cNvSpPr txBox="1"/>
          <p:nvPr/>
        </p:nvSpPr>
        <p:spPr>
          <a:xfrm>
            <a:off x="1094704" y="2369713"/>
            <a:ext cx="6931578" cy="120032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then associate the permit that was required for the Collection Trip.</a:t>
            </a:r>
          </a:p>
          <a:p>
            <a:r>
              <a:rPr lang="en-US" dirty="0" smtClean="0"/>
              <a:t>You are surprised to note that it expires in four days (today is Feb 18,</a:t>
            </a:r>
          </a:p>
          <a:p>
            <a:r>
              <a:rPr lang="en-US" dirty="0" smtClean="0"/>
              <a:t>2016). You make a mental note to talk with the Registrar about applying </a:t>
            </a:r>
          </a:p>
          <a:p>
            <a:r>
              <a:rPr lang="en-US" dirty="0" smtClean="0"/>
              <a:t>for a new permit as you intend to return to the island later in the year.</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921894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10" y="103185"/>
            <a:ext cx="7773338" cy="1596177"/>
          </a:xfrm>
        </p:spPr>
        <p:txBody>
          <a:bodyPr/>
          <a:lstStyle/>
          <a:p>
            <a:r>
              <a:rPr lang="en-US" dirty="0" smtClean="0"/>
              <a:t>Record the animals collected</a:t>
            </a:r>
            <a:endParaRPr lang="en-US" dirty="0"/>
          </a:p>
        </p:txBody>
      </p:sp>
      <p:sp>
        <p:nvSpPr>
          <p:cNvPr id="3" name="TextBox 2"/>
          <p:cNvSpPr txBox="1"/>
          <p:nvPr/>
        </p:nvSpPr>
        <p:spPr>
          <a:xfrm>
            <a:off x="3549822" y="1322376"/>
            <a:ext cx="5259328" cy="3416320"/>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 use the Collection Trip Accession Log to record the animals collected. The Collection Date can only be a date that is within the date range of the Collection</a:t>
            </a:r>
          </a:p>
          <a:p>
            <a:r>
              <a:rPr lang="en-US" dirty="0" smtClean="0"/>
              <a:t>Trip (here 15-18 February, 2016). The Collection Outcome can be Accessioned and the animals will become part of your collection. Caught &amp; Released</a:t>
            </a:r>
          </a:p>
          <a:p>
            <a:r>
              <a:rPr lang="en-US" dirty="0"/>
              <a:t>w</a:t>
            </a:r>
            <a:r>
              <a:rPr lang="en-US" dirty="0" smtClean="0"/>
              <a:t>ill display in the grid but will not be accessioned into your collection. Died in Transit will also display in the grid but will not be accessioned into your collection.</a:t>
            </a:r>
          </a:p>
          <a:p>
            <a:r>
              <a:rPr lang="en-US" dirty="0" smtClean="0"/>
              <a:t>Under Terms, By-catch means that the animal was unintentionally collected while trying to collect something else.</a:t>
            </a:r>
            <a:endParaRPr lang="en-US" dirty="0"/>
          </a:p>
        </p:txBody>
      </p:sp>
      <p:pic>
        <p:nvPicPr>
          <p:cNvPr id="4" name="Picture 3"/>
          <p:cNvPicPr>
            <a:picLocks noChangeAspect="1"/>
          </p:cNvPicPr>
          <p:nvPr/>
        </p:nvPicPr>
        <p:blipFill>
          <a:blip r:embed="rId2"/>
          <a:stretch>
            <a:fillRect/>
          </a:stretch>
        </p:blipFill>
        <p:spPr>
          <a:xfrm>
            <a:off x="824381" y="1322376"/>
            <a:ext cx="2257143" cy="2580952"/>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1414857" y="4519704"/>
            <a:ext cx="1666667" cy="147619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4451343" y="4914188"/>
            <a:ext cx="2980952" cy="1485714"/>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304546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786" y="105562"/>
            <a:ext cx="7773338" cy="1596177"/>
          </a:xfrm>
        </p:spPr>
        <p:txBody>
          <a:bodyPr/>
          <a:lstStyle/>
          <a:p>
            <a:r>
              <a:rPr lang="en-US" dirty="0" smtClean="0"/>
              <a:t>Measurement range template</a:t>
            </a:r>
            <a:endParaRPr lang="en-US" dirty="0"/>
          </a:p>
        </p:txBody>
      </p:sp>
      <p:sp>
        <p:nvSpPr>
          <p:cNvPr id="3" name="TextBox 2"/>
          <p:cNvSpPr txBox="1"/>
          <p:nvPr/>
        </p:nvSpPr>
        <p:spPr>
          <a:xfrm>
            <a:off x="4605455" y="1400657"/>
            <a:ext cx="3797193" cy="452431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Just recording your water quality</a:t>
            </a:r>
          </a:p>
          <a:p>
            <a:r>
              <a:rPr lang="en-US" dirty="0"/>
              <a:t>m</a:t>
            </a:r>
            <a:r>
              <a:rPr lang="en-US" dirty="0" smtClean="0"/>
              <a:t>easurements is not enough. You </a:t>
            </a:r>
          </a:p>
          <a:p>
            <a:r>
              <a:rPr lang="en-US" dirty="0" smtClean="0"/>
              <a:t>want them to be within a specified</a:t>
            </a:r>
          </a:p>
          <a:p>
            <a:r>
              <a:rPr lang="en-US" dirty="0"/>
              <a:t>r</a:t>
            </a:r>
            <a:r>
              <a:rPr lang="en-US" dirty="0" smtClean="0"/>
              <a:t>ange. To create a Measurement</a:t>
            </a:r>
          </a:p>
          <a:p>
            <a:r>
              <a:rPr lang="en-US" dirty="0" smtClean="0"/>
              <a:t>Range Template for these ranges</a:t>
            </a:r>
          </a:p>
          <a:p>
            <a:r>
              <a:rPr lang="en-US" dirty="0"/>
              <a:t>g</a:t>
            </a:r>
            <a:r>
              <a:rPr lang="en-US" dirty="0" smtClean="0"/>
              <a:t>o to Start&gt;Tools&gt;Measurement</a:t>
            </a:r>
          </a:p>
          <a:p>
            <a:r>
              <a:rPr lang="en-US" dirty="0" smtClean="0"/>
              <a:t>Range Template&gt;Add New </a:t>
            </a:r>
          </a:p>
          <a:p>
            <a:r>
              <a:rPr lang="en-US" dirty="0" smtClean="0"/>
              <a:t>Measurement Template. Give your</a:t>
            </a:r>
          </a:p>
          <a:p>
            <a:r>
              <a:rPr lang="en-US" dirty="0"/>
              <a:t>t</a:t>
            </a:r>
            <a:r>
              <a:rPr lang="en-US" dirty="0" smtClean="0"/>
              <a:t>emplate a unique name. What you</a:t>
            </a:r>
          </a:p>
          <a:p>
            <a:r>
              <a:rPr lang="en-US" dirty="0"/>
              <a:t>s</a:t>
            </a:r>
            <a:r>
              <a:rPr lang="en-US" dirty="0" smtClean="0"/>
              <a:t>elect in the Measurement Category</a:t>
            </a:r>
          </a:p>
          <a:p>
            <a:r>
              <a:rPr lang="en-US" dirty="0"/>
              <a:t>i</a:t>
            </a:r>
            <a:r>
              <a:rPr lang="en-US" dirty="0" smtClean="0"/>
              <a:t>s very important because only entities</a:t>
            </a:r>
          </a:p>
          <a:p>
            <a:r>
              <a:rPr lang="en-US" dirty="0"/>
              <a:t>t</a:t>
            </a:r>
            <a:r>
              <a:rPr lang="en-US" dirty="0" smtClean="0"/>
              <a:t>hat match that Category will be</a:t>
            </a:r>
          </a:p>
          <a:p>
            <a:r>
              <a:rPr lang="en-US" dirty="0"/>
              <a:t>a</a:t>
            </a:r>
            <a:r>
              <a:rPr lang="en-US" dirty="0" smtClean="0"/>
              <a:t>vailable to assign the template to.</a:t>
            </a:r>
          </a:p>
          <a:p>
            <a:r>
              <a:rPr lang="en-US" dirty="0" smtClean="0"/>
              <a:t>We are creating this template for some</a:t>
            </a:r>
          </a:p>
          <a:p>
            <a:r>
              <a:rPr lang="en-US" dirty="0"/>
              <a:t>a</a:t>
            </a:r>
            <a:r>
              <a:rPr lang="en-US" dirty="0" smtClean="0"/>
              <a:t>quatic tanks so we have selected</a:t>
            </a:r>
          </a:p>
          <a:p>
            <a:r>
              <a:rPr lang="en-US" dirty="0" smtClean="0"/>
              <a:t>Enclosure Water Quality Measures.</a:t>
            </a:r>
          </a:p>
        </p:txBody>
      </p:sp>
      <p:pic>
        <p:nvPicPr>
          <p:cNvPr id="6" name="Picture 5"/>
          <p:cNvPicPr>
            <a:picLocks noChangeAspect="1"/>
          </p:cNvPicPr>
          <p:nvPr/>
        </p:nvPicPr>
        <p:blipFill>
          <a:blip r:embed="rId2"/>
          <a:stretch>
            <a:fillRect/>
          </a:stretch>
        </p:blipFill>
        <p:spPr>
          <a:xfrm>
            <a:off x="546758" y="1798922"/>
            <a:ext cx="3723809" cy="3304762"/>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510869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93183"/>
            <a:ext cx="7773338" cy="1596177"/>
          </a:xfrm>
        </p:spPr>
        <p:txBody>
          <a:bodyPr/>
          <a:lstStyle/>
          <a:p>
            <a:r>
              <a:rPr lang="en-US" dirty="0" smtClean="0"/>
              <a:t>Collection trip accession log</a:t>
            </a:r>
            <a:endParaRPr lang="en-US" dirty="0"/>
          </a:p>
        </p:txBody>
      </p:sp>
      <p:pic>
        <p:nvPicPr>
          <p:cNvPr id="3" name="Picture 2"/>
          <p:cNvPicPr>
            <a:picLocks noChangeAspect="1"/>
          </p:cNvPicPr>
          <p:nvPr/>
        </p:nvPicPr>
        <p:blipFill>
          <a:blip r:embed="rId2"/>
          <a:stretch>
            <a:fillRect/>
          </a:stretch>
        </p:blipFill>
        <p:spPr>
          <a:xfrm>
            <a:off x="447587" y="4256569"/>
            <a:ext cx="8248828" cy="2318436"/>
          </a:xfrm>
          <a:prstGeom prst="rect">
            <a:avLst/>
          </a:prstGeom>
          <a:ln>
            <a:solidFill>
              <a:schemeClr val="tx1"/>
            </a:solidFill>
          </a:ln>
        </p:spPr>
      </p:pic>
      <p:sp>
        <p:nvSpPr>
          <p:cNvPr id="4" name="TextBox 3"/>
          <p:cNvSpPr txBox="1"/>
          <p:nvPr/>
        </p:nvSpPr>
        <p:spPr>
          <a:xfrm>
            <a:off x="685332" y="978795"/>
            <a:ext cx="7717621" cy="3139321"/>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 record the following information:</a:t>
            </a:r>
          </a:p>
          <a:p>
            <a:pPr marL="285750" indent="-285750">
              <a:buFont typeface="Arial" panose="020B0604020202020204" pitchFamily="34" charset="0"/>
              <a:buChar char="•"/>
            </a:pPr>
            <a:r>
              <a:rPr lang="en-US" dirty="0" smtClean="0"/>
              <a:t>Group of 28 striped killifish collected by seine accessioned</a:t>
            </a:r>
          </a:p>
          <a:p>
            <a:pPr marL="285750" indent="-285750">
              <a:buFont typeface="Arial" panose="020B0604020202020204" pitchFamily="34" charset="0"/>
              <a:buChar char="•"/>
            </a:pPr>
            <a:r>
              <a:rPr lang="en-US" dirty="0" smtClean="0"/>
              <a:t>Group of 18 </a:t>
            </a:r>
            <a:r>
              <a:rPr lang="en-US" dirty="0" err="1" smtClean="0"/>
              <a:t>mummichugs</a:t>
            </a:r>
            <a:r>
              <a:rPr lang="en-US" dirty="0" smtClean="0"/>
              <a:t> collected by seine that survived to accession</a:t>
            </a:r>
          </a:p>
          <a:p>
            <a:pPr marL="285750" indent="-285750">
              <a:buFont typeface="Arial" panose="020B0604020202020204" pitchFamily="34" charset="0"/>
              <a:buChar char="•"/>
            </a:pPr>
            <a:r>
              <a:rPr lang="en-US" dirty="0" smtClean="0"/>
              <a:t>One </a:t>
            </a:r>
            <a:r>
              <a:rPr lang="en-US" dirty="0" err="1" smtClean="0"/>
              <a:t>mummichug</a:t>
            </a:r>
            <a:r>
              <a:rPr lang="en-US" dirty="0" smtClean="0"/>
              <a:t> died in transit</a:t>
            </a:r>
          </a:p>
          <a:p>
            <a:pPr marL="285750" indent="-285750">
              <a:buFont typeface="Arial" panose="020B0604020202020204" pitchFamily="34" charset="0"/>
              <a:buChar char="•"/>
            </a:pPr>
            <a:r>
              <a:rPr lang="en-US" dirty="0" smtClean="0"/>
              <a:t>Group of 2 juvenile oyster toadfish caught by seine and accessioned</a:t>
            </a:r>
          </a:p>
          <a:p>
            <a:pPr marL="285750" indent="-285750">
              <a:buFont typeface="Arial" panose="020B0604020202020204" pitchFamily="34" charset="0"/>
              <a:buChar char="•"/>
            </a:pPr>
            <a:r>
              <a:rPr lang="en-US" dirty="0" smtClean="0"/>
              <a:t>Group of 6 juvenile lookdowns caught and released</a:t>
            </a:r>
          </a:p>
          <a:p>
            <a:pPr marL="285750" indent="-285750">
              <a:buFont typeface="Arial" panose="020B0604020202020204" pitchFamily="34" charset="0"/>
              <a:buChar char="•"/>
            </a:pPr>
            <a:r>
              <a:rPr lang="en-US" dirty="0" smtClean="0"/>
              <a:t>Group of 3 knobbed whelk caught by hand and accessioned</a:t>
            </a:r>
          </a:p>
          <a:p>
            <a:pPr marL="285750" indent="-285750">
              <a:buFont typeface="Arial" panose="020B0604020202020204" pitchFamily="34" charset="0"/>
              <a:buChar char="•"/>
            </a:pPr>
            <a:r>
              <a:rPr lang="en-US" dirty="0" smtClean="0"/>
              <a:t>Two individually identifiable stone crabs caught by hand and accessioned</a:t>
            </a:r>
          </a:p>
          <a:p>
            <a:pPr marL="285750" indent="-285750">
              <a:buFont typeface="Arial" panose="020B0604020202020204" pitchFamily="34" charset="0"/>
              <a:buChar char="•"/>
            </a:pPr>
            <a:r>
              <a:rPr lang="en-US" dirty="0" smtClean="0"/>
              <a:t>Group of 4 feather blenny caught by hand net and accessioned</a:t>
            </a:r>
          </a:p>
          <a:p>
            <a:pPr marL="285750" indent="-285750">
              <a:buFont typeface="Arial" panose="020B0604020202020204" pitchFamily="34" charset="0"/>
              <a:buChar char="•"/>
            </a:pPr>
            <a:r>
              <a:rPr lang="en-US" dirty="0" smtClean="0"/>
              <a:t>Group of 10 blue crab caught and released</a:t>
            </a:r>
          </a:p>
          <a:p>
            <a:pPr marL="285750" indent="-285750">
              <a:buFont typeface="Arial" panose="020B0604020202020204" pitchFamily="34" charset="0"/>
              <a:buChar char="•"/>
            </a:pPr>
            <a:r>
              <a:rPr lang="en-US" dirty="0" smtClean="0"/>
              <a:t>1 large Southern flounder caught and released</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2709961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42" y="0"/>
            <a:ext cx="7773338" cy="1596177"/>
          </a:xfrm>
        </p:spPr>
        <p:txBody>
          <a:bodyPr/>
          <a:lstStyle/>
          <a:p>
            <a:r>
              <a:rPr lang="en-US" dirty="0" smtClean="0"/>
              <a:t>Run a wild acquisitions report</a:t>
            </a:r>
            <a:endParaRPr lang="en-US" dirty="0"/>
          </a:p>
        </p:txBody>
      </p:sp>
      <p:sp>
        <p:nvSpPr>
          <p:cNvPr id="5" name="TextBox 4"/>
          <p:cNvSpPr txBox="1"/>
          <p:nvPr/>
        </p:nvSpPr>
        <p:spPr>
          <a:xfrm>
            <a:off x="267791" y="3631843"/>
            <a:ext cx="3132688" cy="2862322"/>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Your Curator wants a list of</a:t>
            </a:r>
          </a:p>
          <a:p>
            <a:r>
              <a:rPr lang="en-US" dirty="0"/>
              <a:t>w</a:t>
            </a:r>
            <a:r>
              <a:rPr lang="en-US" dirty="0" smtClean="0"/>
              <a:t>hat was collected on the</a:t>
            </a:r>
          </a:p>
          <a:p>
            <a:r>
              <a:rPr lang="en-US" dirty="0"/>
              <a:t>t</a:t>
            </a:r>
            <a:r>
              <a:rPr lang="en-US" dirty="0" smtClean="0"/>
              <a:t>rip. You could just export the</a:t>
            </a:r>
          </a:p>
          <a:p>
            <a:r>
              <a:rPr lang="en-US" dirty="0" smtClean="0"/>
              <a:t>Accession Log, but he prefers</a:t>
            </a:r>
          </a:p>
          <a:p>
            <a:r>
              <a:rPr lang="en-US" dirty="0"/>
              <a:t>t</a:t>
            </a:r>
            <a:r>
              <a:rPr lang="en-US" dirty="0" smtClean="0"/>
              <a:t>he layout of the Wild</a:t>
            </a:r>
          </a:p>
          <a:p>
            <a:r>
              <a:rPr lang="en-US" dirty="0" smtClean="0"/>
              <a:t>Acquisitions Report. You run</a:t>
            </a:r>
          </a:p>
          <a:p>
            <a:r>
              <a:rPr lang="en-US" dirty="0"/>
              <a:t>t</a:t>
            </a:r>
            <a:r>
              <a:rPr lang="en-US" dirty="0" smtClean="0"/>
              <a:t>his report for the date range</a:t>
            </a:r>
          </a:p>
          <a:p>
            <a:r>
              <a:rPr lang="en-US" dirty="0"/>
              <a:t>o</a:t>
            </a:r>
            <a:r>
              <a:rPr lang="en-US" dirty="0" smtClean="0"/>
              <a:t>f the trip sorted by Collection Method. You export the report and email it to him.</a:t>
            </a:r>
            <a:endParaRPr lang="en-US" dirty="0"/>
          </a:p>
        </p:txBody>
      </p:sp>
      <p:pic>
        <p:nvPicPr>
          <p:cNvPr id="6" name="Picture 5"/>
          <p:cNvPicPr>
            <a:picLocks noChangeAspect="1"/>
          </p:cNvPicPr>
          <p:nvPr/>
        </p:nvPicPr>
        <p:blipFill>
          <a:blip r:embed="rId2"/>
          <a:stretch>
            <a:fillRect/>
          </a:stretch>
        </p:blipFill>
        <p:spPr>
          <a:xfrm>
            <a:off x="448095" y="1126207"/>
            <a:ext cx="5385718" cy="2235179"/>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3400479" y="2952135"/>
            <a:ext cx="5416309" cy="3448666"/>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38955478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 pm – while fish are acclimating scrub floors and change over bleach barrels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73" y="2564781"/>
            <a:ext cx="3389969" cy="3389969"/>
          </a:xfrm>
          <a:prstGeom prst="rect">
            <a:avLst/>
          </a:prstGeom>
          <a:effectLst>
            <a:softEdge rad="1270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593" y="2907802"/>
            <a:ext cx="4239623" cy="2377876"/>
          </a:xfrm>
          <a:prstGeom prst="rect">
            <a:avLst/>
          </a:prstGeom>
          <a:effectLst>
            <a:softEdge rad="127000"/>
          </a:effectLst>
        </p:spPr>
      </p:pic>
      <p:sp>
        <p:nvSpPr>
          <p:cNvPr id="5" name="Slide Number Placeholder 4"/>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41511441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up the enclosure tree</a:t>
            </a:r>
            <a:endParaRPr lang="en-US" dirty="0"/>
          </a:p>
        </p:txBody>
      </p:sp>
      <p:pic>
        <p:nvPicPr>
          <p:cNvPr id="3" name="Picture 2"/>
          <p:cNvPicPr>
            <a:picLocks noChangeAspect="1"/>
          </p:cNvPicPr>
          <p:nvPr/>
        </p:nvPicPr>
        <p:blipFill>
          <a:blip r:embed="rId2"/>
          <a:stretch>
            <a:fillRect/>
          </a:stretch>
        </p:blipFill>
        <p:spPr>
          <a:xfrm>
            <a:off x="822631" y="2030670"/>
            <a:ext cx="2038095" cy="3761905"/>
          </a:xfrm>
          <a:prstGeom prst="rect">
            <a:avLst/>
          </a:prstGeom>
          <a:ln>
            <a:solidFill>
              <a:schemeClr val="tx1"/>
            </a:solidFill>
          </a:ln>
        </p:spPr>
      </p:pic>
      <p:sp>
        <p:nvSpPr>
          <p:cNvPr id="4" name="TextBox 3"/>
          <p:cNvSpPr txBox="1"/>
          <p:nvPr/>
        </p:nvSpPr>
        <p:spPr>
          <a:xfrm>
            <a:off x="3477296" y="2099256"/>
            <a:ext cx="4435894" cy="3693319"/>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Try to set up your Enclosure Tree so that you</a:t>
            </a:r>
          </a:p>
          <a:p>
            <a:r>
              <a:rPr lang="en-US" dirty="0"/>
              <a:t>c</a:t>
            </a:r>
            <a:r>
              <a:rPr lang="en-US" dirty="0" smtClean="0"/>
              <a:t>an capture the information you need and</a:t>
            </a:r>
          </a:p>
          <a:p>
            <a:r>
              <a:rPr lang="en-US" dirty="0"/>
              <a:t>a</a:t>
            </a:r>
            <a:r>
              <a:rPr lang="en-US" dirty="0" smtClean="0"/>
              <a:t>lso retrieve the information that you need</a:t>
            </a:r>
          </a:p>
          <a:p>
            <a:r>
              <a:rPr lang="en-US" dirty="0"/>
              <a:t>t</a:t>
            </a:r>
            <a:r>
              <a:rPr lang="en-US" dirty="0" smtClean="0"/>
              <a:t>o. As presented in the scenario, you work</a:t>
            </a:r>
          </a:p>
          <a:p>
            <a:r>
              <a:rPr lang="en-US" dirty="0"/>
              <a:t>i</a:t>
            </a:r>
            <a:r>
              <a:rPr lang="en-US" dirty="0" smtClean="0"/>
              <a:t>n a building that contains the quarantine</a:t>
            </a:r>
          </a:p>
          <a:p>
            <a:r>
              <a:rPr lang="en-US" dirty="0"/>
              <a:t>t</a:t>
            </a:r>
            <a:r>
              <a:rPr lang="en-US" dirty="0" smtClean="0"/>
              <a:t>anks and some off exhibit holding tanks.</a:t>
            </a:r>
          </a:p>
          <a:p>
            <a:r>
              <a:rPr lang="en-US" dirty="0" smtClean="0"/>
              <a:t>With a tree as shown here you can pull up the</a:t>
            </a:r>
          </a:p>
          <a:p>
            <a:r>
              <a:rPr lang="en-US" dirty="0"/>
              <a:t>a</a:t>
            </a:r>
            <a:r>
              <a:rPr lang="en-US" dirty="0" smtClean="0"/>
              <a:t>nimal records for all tanks by selecting the</a:t>
            </a:r>
          </a:p>
          <a:p>
            <a:r>
              <a:rPr lang="en-US" dirty="0" smtClean="0"/>
              <a:t>Off Exhibit Building (including sub-enclosures)</a:t>
            </a:r>
          </a:p>
          <a:p>
            <a:r>
              <a:rPr lang="en-US" dirty="0"/>
              <a:t>o</a:t>
            </a:r>
            <a:r>
              <a:rPr lang="en-US" dirty="0" smtClean="0"/>
              <a:t>r just the off-exhibit tanks or the quarantine </a:t>
            </a:r>
          </a:p>
          <a:p>
            <a:r>
              <a:rPr lang="en-US" dirty="0" smtClean="0"/>
              <a:t>tanks or individual tanks. It also will allow you </a:t>
            </a:r>
          </a:p>
          <a:p>
            <a:r>
              <a:rPr lang="en-US" dirty="0" smtClean="0"/>
              <a:t>to enter information on your Parent enclosure, </a:t>
            </a:r>
          </a:p>
          <a:p>
            <a:r>
              <a:rPr lang="en-US" dirty="0" smtClean="0"/>
              <a:t>the Off Exhibit Building.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53</a:t>
            </a:fld>
            <a:endParaRPr lang="en-US" dirty="0"/>
          </a:p>
        </p:txBody>
      </p:sp>
    </p:spTree>
    <p:extLst>
      <p:ext uri="{BB962C8B-B14F-4D97-AF65-F5344CB8AC3E}">
        <p14:creationId xmlns:p14="http://schemas.microsoft.com/office/powerpoint/2010/main" val="3548674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99422"/>
            <a:ext cx="8252606" cy="1596177"/>
          </a:xfrm>
        </p:spPr>
        <p:txBody>
          <a:bodyPr/>
          <a:lstStyle/>
          <a:p>
            <a:r>
              <a:rPr lang="en-US" dirty="0" smtClean="0"/>
              <a:t>Perform maintenance on the building and create a calendar task</a:t>
            </a:r>
            <a:endParaRPr lang="en-US" dirty="0"/>
          </a:p>
        </p:txBody>
      </p:sp>
      <p:sp>
        <p:nvSpPr>
          <p:cNvPr id="4" name="TextBox 3"/>
          <p:cNvSpPr txBox="1"/>
          <p:nvPr/>
        </p:nvSpPr>
        <p:spPr>
          <a:xfrm>
            <a:off x="4430111" y="1995599"/>
            <a:ext cx="3813223" cy="2585323"/>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have some time while the fish</a:t>
            </a:r>
          </a:p>
          <a:p>
            <a:r>
              <a:rPr lang="en-US" dirty="0"/>
              <a:t>a</a:t>
            </a:r>
            <a:r>
              <a:rPr lang="en-US" dirty="0" smtClean="0"/>
              <a:t>re acclimating to do some cleaning</a:t>
            </a:r>
          </a:p>
          <a:p>
            <a:r>
              <a:rPr lang="en-US" dirty="0"/>
              <a:t>o</a:t>
            </a:r>
            <a:r>
              <a:rPr lang="en-US" dirty="0" smtClean="0"/>
              <a:t>n the building in general. You notice</a:t>
            </a:r>
          </a:p>
          <a:p>
            <a:r>
              <a:rPr lang="en-US" dirty="0"/>
              <a:t>t</a:t>
            </a:r>
            <a:r>
              <a:rPr lang="en-US" dirty="0" smtClean="0"/>
              <a:t>he door to the outside is squeaking.</a:t>
            </a:r>
          </a:p>
          <a:p>
            <a:r>
              <a:rPr lang="en-US" dirty="0" smtClean="0"/>
              <a:t>The supply room is closed until Monday</a:t>
            </a:r>
          </a:p>
          <a:p>
            <a:r>
              <a:rPr lang="en-US" dirty="0"/>
              <a:t>s</a:t>
            </a:r>
            <a:r>
              <a:rPr lang="en-US" dirty="0" smtClean="0"/>
              <a:t>o you select to remind yourself to get</a:t>
            </a:r>
          </a:p>
          <a:p>
            <a:r>
              <a:rPr lang="en-US" dirty="0"/>
              <a:t>s</a:t>
            </a:r>
            <a:r>
              <a:rPr lang="en-US" dirty="0" smtClean="0"/>
              <a:t>ome WD40 by creating a Calendar</a:t>
            </a:r>
          </a:p>
          <a:p>
            <a:r>
              <a:rPr lang="en-US" dirty="0" smtClean="0"/>
              <a:t>Task for the day that it re-opens to pick</a:t>
            </a:r>
          </a:p>
          <a:p>
            <a:r>
              <a:rPr lang="en-US" dirty="0"/>
              <a:t>s</a:t>
            </a:r>
            <a:r>
              <a:rPr lang="en-US" dirty="0" smtClean="0"/>
              <a:t>ome up to fix the squeak.</a:t>
            </a:r>
            <a:endParaRPr lang="en-US" dirty="0"/>
          </a:p>
        </p:txBody>
      </p:sp>
      <p:pic>
        <p:nvPicPr>
          <p:cNvPr id="7" name="Picture 6"/>
          <p:cNvPicPr>
            <a:picLocks noChangeAspect="1"/>
          </p:cNvPicPr>
          <p:nvPr/>
        </p:nvPicPr>
        <p:blipFill>
          <a:blip r:embed="rId2"/>
          <a:stretch>
            <a:fillRect/>
          </a:stretch>
        </p:blipFill>
        <p:spPr>
          <a:xfrm>
            <a:off x="409634" y="1995599"/>
            <a:ext cx="3325873" cy="3146634"/>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961729" y="4777796"/>
            <a:ext cx="4353471" cy="1866716"/>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8130319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2:30 pm - Add enrichment to Grouper tank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606" y="2214695"/>
            <a:ext cx="4908232" cy="3784661"/>
          </a:xfrm>
          <a:prstGeom prst="rect">
            <a:avLst/>
          </a:prstGeom>
          <a:effectLst>
            <a:softEdge rad="127000"/>
          </a:effectLst>
        </p:spPr>
      </p:pic>
      <p:sp>
        <p:nvSpPr>
          <p:cNvPr id="3" name="Slide Number Placeholder 2"/>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3662429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97" y="451093"/>
            <a:ext cx="8767761" cy="1596177"/>
          </a:xfrm>
        </p:spPr>
        <p:txBody>
          <a:bodyPr/>
          <a:lstStyle/>
          <a:p>
            <a:r>
              <a:rPr lang="en-US" dirty="0" smtClean="0"/>
              <a:t>Create an enrichment item and session</a:t>
            </a:r>
            <a:endParaRPr lang="en-US" dirty="0"/>
          </a:p>
        </p:txBody>
      </p:sp>
      <p:sp>
        <p:nvSpPr>
          <p:cNvPr id="3" name="TextBox 2"/>
          <p:cNvSpPr txBox="1"/>
          <p:nvPr/>
        </p:nvSpPr>
        <p:spPr>
          <a:xfrm>
            <a:off x="5718219" y="1905602"/>
            <a:ext cx="3206839" cy="3416320"/>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While scrubbing the floor you notice that your lone grouper looks bored and is bumping his nose along the tank sides. You decide to create a fake</a:t>
            </a:r>
          </a:p>
          <a:p>
            <a:r>
              <a:rPr lang="en-US" dirty="0"/>
              <a:t>s</a:t>
            </a:r>
            <a:r>
              <a:rPr lang="en-US" dirty="0" smtClean="0"/>
              <a:t>eaweed hide spot out of carwash strips tied to a dive weight. You assign the item to</a:t>
            </a:r>
          </a:p>
          <a:p>
            <a:r>
              <a:rPr lang="en-US" dirty="0"/>
              <a:t>t</a:t>
            </a:r>
            <a:r>
              <a:rPr lang="en-US" dirty="0" smtClean="0"/>
              <a:t>he grouper and create a session. The enrichment item had a positive animal reaction and was highly successful. </a:t>
            </a:r>
            <a:endParaRPr lang="en-US" dirty="0"/>
          </a:p>
        </p:txBody>
      </p:sp>
      <p:pic>
        <p:nvPicPr>
          <p:cNvPr id="4" name="Picture 3"/>
          <p:cNvPicPr>
            <a:picLocks noChangeAspect="1"/>
          </p:cNvPicPr>
          <p:nvPr/>
        </p:nvPicPr>
        <p:blipFill>
          <a:blip r:embed="rId2"/>
          <a:stretch>
            <a:fillRect/>
          </a:stretch>
        </p:blipFill>
        <p:spPr>
          <a:xfrm>
            <a:off x="300224" y="1905602"/>
            <a:ext cx="4086592" cy="4546243"/>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188973" y="2805231"/>
            <a:ext cx="3262995" cy="3134292"/>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42755792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0"/>
            <a:ext cx="7773338" cy="1596177"/>
          </a:xfrm>
        </p:spPr>
        <p:txBody>
          <a:bodyPr/>
          <a:lstStyle/>
          <a:p>
            <a:r>
              <a:rPr lang="en-US" dirty="0" smtClean="0"/>
              <a:t>ADD A HOUSE NAME</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57</a:t>
            </a:fld>
            <a:endParaRPr lang="en-US" dirty="0"/>
          </a:p>
        </p:txBody>
      </p:sp>
      <p:pic>
        <p:nvPicPr>
          <p:cNvPr id="4" name="Picture 3"/>
          <p:cNvPicPr>
            <a:picLocks noChangeAspect="1"/>
          </p:cNvPicPr>
          <p:nvPr/>
        </p:nvPicPr>
        <p:blipFill>
          <a:blip r:embed="rId2"/>
          <a:stretch>
            <a:fillRect/>
          </a:stretch>
        </p:blipFill>
        <p:spPr>
          <a:xfrm>
            <a:off x="874592" y="1480726"/>
            <a:ext cx="5952381" cy="1990476"/>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34016" y="3686228"/>
            <a:ext cx="4485714" cy="2942857"/>
          </a:xfrm>
          <a:prstGeom prst="rect">
            <a:avLst/>
          </a:prstGeom>
          <a:ln>
            <a:solidFill>
              <a:schemeClr val="tx1"/>
            </a:solidFill>
          </a:ln>
        </p:spPr>
      </p:pic>
      <p:sp>
        <p:nvSpPr>
          <p:cNvPr id="6" name="TextBox 5"/>
          <p:cNvSpPr txBox="1"/>
          <p:nvPr/>
        </p:nvSpPr>
        <p:spPr>
          <a:xfrm>
            <a:off x="5396248" y="3889420"/>
            <a:ext cx="3273268" cy="203132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Because you want to be able to</a:t>
            </a:r>
          </a:p>
          <a:p>
            <a:r>
              <a:rPr lang="en-US" dirty="0"/>
              <a:t>q</a:t>
            </a:r>
            <a:r>
              <a:rPr lang="en-US" dirty="0" smtClean="0"/>
              <a:t>uickly find this grouper in search</a:t>
            </a:r>
          </a:p>
          <a:p>
            <a:r>
              <a:rPr lang="en-US" dirty="0"/>
              <a:t>r</a:t>
            </a:r>
            <a:r>
              <a:rPr lang="en-US" dirty="0" smtClean="0"/>
              <a:t>esults and reports you decide to </a:t>
            </a:r>
          </a:p>
          <a:p>
            <a:r>
              <a:rPr lang="en-US" dirty="0" smtClean="0"/>
              <a:t>give it a House Name (a logical</a:t>
            </a:r>
          </a:p>
          <a:p>
            <a:r>
              <a:rPr lang="en-US" dirty="0"/>
              <a:t>i</a:t>
            </a:r>
            <a:r>
              <a:rPr lang="en-US" dirty="0" smtClean="0"/>
              <a:t>dentifier) and mark it as the</a:t>
            </a:r>
          </a:p>
          <a:p>
            <a:r>
              <a:rPr lang="en-US" dirty="0" smtClean="0"/>
              <a:t>Preferred Identifier. This will now</a:t>
            </a:r>
          </a:p>
          <a:p>
            <a:r>
              <a:rPr lang="en-US" dirty="0"/>
              <a:t>d</a:t>
            </a:r>
            <a:r>
              <a:rPr lang="en-US" smtClean="0"/>
              <a:t>isplay </a:t>
            </a:r>
            <a:r>
              <a:rPr lang="en-US" dirty="0" smtClean="0"/>
              <a:t>instead of its Local ID.</a:t>
            </a:r>
            <a:endParaRPr lang="en-US" dirty="0"/>
          </a:p>
        </p:txBody>
      </p:sp>
    </p:spTree>
    <p:extLst>
      <p:ext uri="{BB962C8B-B14F-4D97-AF65-F5344CB8AC3E}">
        <p14:creationId xmlns:p14="http://schemas.microsoft.com/office/powerpoint/2010/main" val="40435572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3:00 pm – transfer new arrivals into quarantine and observe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73" y="2612138"/>
            <a:ext cx="3906644" cy="2600360"/>
          </a:xfrm>
          <a:prstGeom prst="rect">
            <a:avLst/>
          </a:prstGeom>
          <a:effectLst>
            <a:softEdge rad="127000"/>
          </a:effectLst>
        </p:spPr>
      </p:pic>
      <p:pic>
        <p:nvPicPr>
          <p:cNvPr id="2050" name="Picture 2" descr="http://www.gallery.nanfa.org/d/48054-3/feather+blenn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723775"/>
            <a:ext cx="3847171" cy="237708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D22F896-40B5-4ADD-8801-0D06FADFA095}" type="slidenum">
              <a:rPr lang="en-US" smtClean="0"/>
              <a:t>58</a:t>
            </a:fld>
            <a:endParaRPr lang="en-US" dirty="0"/>
          </a:p>
        </p:txBody>
      </p:sp>
    </p:spTree>
    <p:extLst>
      <p:ext uri="{BB962C8B-B14F-4D97-AF65-F5344CB8AC3E}">
        <p14:creationId xmlns:p14="http://schemas.microsoft.com/office/powerpoint/2010/main" val="1080809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90484"/>
            <a:ext cx="7773338" cy="1596177"/>
          </a:xfrm>
        </p:spPr>
        <p:txBody>
          <a:bodyPr/>
          <a:lstStyle/>
          <a:p>
            <a:r>
              <a:rPr lang="en-US" dirty="0" smtClean="0"/>
              <a:t>Do a batch enclosure move</a:t>
            </a:r>
            <a:endParaRPr lang="en-US" dirty="0"/>
          </a:p>
        </p:txBody>
      </p:sp>
      <p:sp>
        <p:nvSpPr>
          <p:cNvPr id="3" name="TextBox 2"/>
          <p:cNvSpPr txBox="1"/>
          <p:nvPr/>
        </p:nvSpPr>
        <p:spPr>
          <a:xfrm>
            <a:off x="5473520" y="1686661"/>
            <a:ext cx="3258355" cy="3139321"/>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Your new arrivals are ready to be put into their quarantine tank. Using an Advanced Animal Search by Acquisition Date range you select the appropriate animals from the results grid and make a Simple Batch Action of Enclosure Move&gt;Single Entry for</a:t>
            </a:r>
          </a:p>
          <a:p>
            <a:r>
              <a:rPr lang="en-US" dirty="0" smtClean="0"/>
              <a:t>All. With one action all the new</a:t>
            </a:r>
          </a:p>
          <a:p>
            <a:r>
              <a:rPr lang="en-US" dirty="0"/>
              <a:t>a</a:t>
            </a:r>
            <a:r>
              <a:rPr lang="en-US" dirty="0" smtClean="0"/>
              <a:t>rrivals are placed into their</a:t>
            </a:r>
          </a:p>
          <a:p>
            <a:r>
              <a:rPr lang="en-US" dirty="0"/>
              <a:t>q</a:t>
            </a:r>
            <a:r>
              <a:rPr lang="en-US" dirty="0" smtClean="0"/>
              <a:t>uarantine tank, Q5.</a:t>
            </a:r>
            <a:endParaRPr lang="en-US" dirty="0"/>
          </a:p>
        </p:txBody>
      </p:sp>
      <p:pic>
        <p:nvPicPr>
          <p:cNvPr id="4" name="Picture 3"/>
          <p:cNvPicPr>
            <a:picLocks noChangeAspect="1"/>
          </p:cNvPicPr>
          <p:nvPr/>
        </p:nvPicPr>
        <p:blipFill>
          <a:blip r:embed="rId2"/>
          <a:stretch>
            <a:fillRect/>
          </a:stretch>
        </p:blipFill>
        <p:spPr>
          <a:xfrm>
            <a:off x="705712" y="3995250"/>
            <a:ext cx="3395948" cy="2650845"/>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285370" y="1283917"/>
            <a:ext cx="4914945" cy="2605679"/>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59</a:t>
            </a:fld>
            <a:endParaRPr lang="en-US" dirty="0"/>
          </a:p>
        </p:txBody>
      </p:sp>
    </p:spTree>
    <p:extLst>
      <p:ext uri="{BB962C8B-B14F-4D97-AF65-F5344CB8AC3E}">
        <p14:creationId xmlns:p14="http://schemas.microsoft.com/office/powerpoint/2010/main" val="688967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0"/>
            <a:ext cx="7773338" cy="1596177"/>
          </a:xfrm>
        </p:spPr>
        <p:txBody>
          <a:bodyPr/>
          <a:lstStyle/>
          <a:p>
            <a:r>
              <a:rPr lang="en-US" dirty="0" smtClean="0"/>
              <a:t>Measurement range template</a:t>
            </a:r>
            <a:endParaRPr lang="en-US" dirty="0"/>
          </a:p>
        </p:txBody>
      </p:sp>
      <p:pic>
        <p:nvPicPr>
          <p:cNvPr id="3" name="Picture 2"/>
          <p:cNvPicPr>
            <a:picLocks noChangeAspect="1"/>
          </p:cNvPicPr>
          <p:nvPr/>
        </p:nvPicPr>
        <p:blipFill>
          <a:blip r:embed="rId2"/>
          <a:stretch>
            <a:fillRect/>
          </a:stretch>
        </p:blipFill>
        <p:spPr>
          <a:xfrm>
            <a:off x="385512" y="1155858"/>
            <a:ext cx="5295238" cy="3152381"/>
          </a:xfrm>
          <a:prstGeom prst="rect">
            <a:avLst/>
          </a:prstGeom>
          <a:ln>
            <a:solidFill>
              <a:schemeClr val="tx1"/>
            </a:solidFill>
          </a:ln>
        </p:spPr>
      </p:pic>
      <p:sp>
        <p:nvSpPr>
          <p:cNvPr id="4" name="TextBox 3"/>
          <p:cNvSpPr txBox="1"/>
          <p:nvPr/>
        </p:nvSpPr>
        <p:spPr>
          <a:xfrm>
            <a:off x="5876693" y="2160535"/>
            <a:ext cx="3121175" cy="2308324"/>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With the Range Values radio</a:t>
            </a:r>
          </a:p>
          <a:p>
            <a:r>
              <a:rPr lang="en-US" dirty="0"/>
              <a:t>b</a:t>
            </a:r>
            <a:r>
              <a:rPr lang="en-US" dirty="0" smtClean="0"/>
              <a:t>utton checked, select the</a:t>
            </a:r>
          </a:p>
          <a:p>
            <a:r>
              <a:rPr lang="en-US" dirty="0"/>
              <a:t>m</a:t>
            </a:r>
            <a:r>
              <a:rPr lang="en-US" dirty="0" smtClean="0"/>
              <a:t>easurement, the unit of</a:t>
            </a:r>
          </a:p>
          <a:p>
            <a:r>
              <a:rPr lang="en-US" dirty="0"/>
              <a:t>m</a:t>
            </a:r>
            <a:r>
              <a:rPr lang="en-US" dirty="0" smtClean="0"/>
              <a:t>easure and the desired Min</a:t>
            </a:r>
          </a:p>
          <a:p>
            <a:r>
              <a:rPr lang="en-US" dirty="0"/>
              <a:t>a</a:t>
            </a:r>
            <a:r>
              <a:rPr lang="en-US" dirty="0" smtClean="0"/>
              <a:t>nd Max measurement. Confirm</a:t>
            </a:r>
          </a:p>
          <a:p>
            <a:r>
              <a:rPr lang="en-US" dirty="0"/>
              <a:t>t</a:t>
            </a:r>
            <a:r>
              <a:rPr lang="en-US" dirty="0" smtClean="0"/>
              <a:t>hat your selection shows up in</a:t>
            </a:r>
          </a:p>
          <a:p>
            <a:r>
              <a:rPr lang="en-US" dirty="0"/>
              <a:t>t</a:t>
            </a:r>
            <a:r>
              <a:rPr lang="en-US" dirty="0" smtClean="0"/>
              <a:t>he grid. If it does not you did</a:t>
            </a:r>
          </a:p>
          <a:p>
            <a:r>
              <a:rPr lang="en-US" dirty="0"/>
              <a:t>n</a:t>
            </a:r>
            <a:r>
              <a:rPr lang="en-US" dirty="0" smtClean="0"/>
              <a:t>ot Save it correctly.</a:t>
            </a:r>
          </a:p>
        </p:txBody>
      </p:sp>
      <p:pic>
        <p:nvPicPr>
          <p:cNvPr id="5" name="Picture 4"/>
          <p:cNvPicPr>
            <a:picLocks noChangeAspect="1"/>
          </p:cNvPicPr>
          <p:nvPr/>
        </p:nvPicPr>
        <p:blipFill>
          <a:blip r:embed="rId3"/>
          <a:stretch>
            <a:fillRect/>
          </a:stretch>
        </p:blipFill>
        <p:spPr>
          <a:xfrm>
            <a:off x="604559" y="4468859"/>
            <a:ext cx="4857143" cy="1990476"/>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585924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89" y="26341"/>
            <a:ext cx="7773338" cy="1596177"/>
          </a:xfrm>
        </p:spPr>
        <p:txBody>
          <a:bodyPr/>
          <a:lstStyle/>
          <a:p>
            <a:r>
              <a:rPr lang="en-US" dirty="0" smtClean="0"/>
              <a:t>Update your animal list</a:t>
            </a:r>
            <a:endParaRPr lang="en-US" dirty="0"/>
          </a:p>
        </p:txBody>
      </p:sp>
      <p:pic>
        <p:nvPicPr>
          <p:cNvPr id="3" name="Picture 2"/>
          <p:cNvPicPr>
            <a:picLocks noChangeAspect="1"/>
          </p:cNvPicPr>
          <p:nvPr/>
        </p:nvPicPr>
        <p:blipFill>
          <a:blip r:embed="rId2"/>
          <a:stretch>
            <a:fillRect/>
          </a:stretch>
        </p:blipFill>
        <p:spPr>
          <a:xfrm>
            <a:off x="329562" y="1399955"/>
            <a:ext cx="8536391" cy="3085113"/>
          </a:xfrm>
          <a:prstGeom prst="rect">
            <a:avLst/>
          </a:prstGeom>
          <a:ln>
            <a:solidFill>
              <a:schemeClr val="tx1"/>
            </a:solidFill>
          </a:ln>
        </p:spPr>
      </p:pic>
      <p:cxnSp>
        <p:nvCxnSpPr>
          <p:cNvPr id="6" name="Straight Arrow Connector 5"/>
          <p:cNvCxnSpPr/>
          <p:nvPr/>
        </p:nvCxnSpPr>
        <p:spPr>
          <a:xfrm>
            <a:off x="2562896" y="2060620"/>
            <a:ext cx="1828800" cy="12363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6288" y="4631007"/>
            <a:ext cx="4099199" cy="1754326"/>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need to update your Animal List for</a:t>
            </a:r>
          </a:p>
          <a:p>
            <a:r>
              <a:rPr lang="en-US" dirty="0"/>
              <a:t>y</a:t>
            </a:r>
            <a:r>
              <a:rPr lang="en-US" dirty="0" smtClean="0"/>
              <a:t>our quarantine animals. You find the list</a:t>
            </a:r>
          </a:p>
          <a:p>
            <a:r>
              <a:rPr lang="en-US" dirty="0"/>
              <a:t>u</a:t>
            </a:r>
            <a:r>
              <a:rPr lang="en-US" dirty="0" smtClean="0"/>
              <a:t>nder Animal Lists and using Add Animal(s)</a:t>
            </a:r>
          </a:p>
          <a:p>
            <a:r>
              <a:rPr lang="en-US" dirty="0" smtClean="0"/>
              <a:t>To the List you search by Q5 and select all</a:t>
            </a:r>
          </a:p>
          <a:p>
            <a:r>
              <a:rPr lang="en-US" dirty="0"/>
              <a:t>r</a:t>
            </a:r>
            <a:r>
              <a:rPr lang="en-US" dirty="0" smtClean="0"/>
              <a:t>esults. The Quarantine List is updated with</a:t>
            </a:r>
          </a:p>
          <a:p>
            <a:r>
              <a:rPr lang="en-US" dirty="0"/>
              <a:t>a</a:t>
            </a:r>
            <a:r>
              <a:rPr lang="en-US" dirty="0" smtClean="0"/>
              <a:t>ll your new arrivals.</a:t>
            </a:r>
            <a:endParaRPr lang="en-US" dirty="0"/>
          </a:p>
        </p:txBody>
      </p:sp>
      <p:pic>
        <p:nvPicPr>
          <p:cNvPr id="8" name="Picture 7"/>
          <p:cNvPicPr>
            <a:picLocks noChangeAspect="1"/>
          </p:cNvPicPr>
          <p:nvPr/>
        </p:nvPicPr>
        <p:blipFill>
          <a:blip r:embed="rId3"/>
          <a:stretch>
            <a:fillRect/>
          </a:stretch>
        </p:blipFill>
        <p:spPr>
          <a:xfrm>
            <a:off x="4514759" y="2746223"/>
            <a:ext cx="4392215" cy="3477689"/>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6D22F896-40B5-4ADD-8801-0D06FADFA095}" type="slidenum">
              <a:rPr lang="en-US" smtClean="0"/>
              <a:t>60</a:t>
            </a:fld>
            <a:endParaRPr lang="en-US" dirty="0"/>
          </a:p>
        </p:txBody>
      </p:sp>
    </p:spTree>
    <p:extLst>
      <p:ext uri="{BB962C8B-B14F-4D97-AF65-F5344CB8AC3E}">
        <p14:creationId xmlns:p14="http://schemas.microsoft.com/office/powerpoint/2010/main" val="41327339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4:00 pm – afternoon feeds and system rechecks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32" y="2520176"/>
            <a:ext cx="2737624" cy="2737624"/>
          </a:xfrm>
          <a:prstGeom prst="rect">
            <a:avLst/>
          </a:prstGeom>
          <a:effectLst>
            <a:softEdge rad="1270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563" y="2555488"/>
            <a:ext cx="4743450" cy="2667000"/>
          </a:xfrm>
          <a:prstGeom prst="rect">
            <a:avLst/>
          </a:prstGeom>
          <a:effectLst>
            <a:softEdge rad="127000"/>
          </a:effectLst>
        </p:spPr>
      </p:pic>
      <p:sp>
        <p:nvSpPr>
          <p:cNvPr id="2" name="Slide Number Placeholder 1"/>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27869232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079" y="278295"/>
            <a:ext cx="7773338" cy="1596177"/>
          </a:xfrm>
        </p:spPr>
        <p:txBody>
          <a:bodyPr/>
          <a:lstStyle/>
          <a:p>
            <a:r>
              <a:rPr lang="en-US" dirty="0" smtClean="0"/>
              <a:t>Make final entry on ADL and feed tanks</a:t>
            </a:r>
            <a:endParaRPr lang="en-US" dirty="0"/>
          </a:p>
        </p:txBody>
      </p:sp>
      <p:sp>
        <p:nvSpPr>
          <p:cNvPr id="3" name="TextBox 2"/>
          <p:cNvSpPr txBox="1"/>
          <p:nvPr/>
        </p:nvSpPr>
        <p:spPr>
          <a:xfrm>
            <a:off x="927651" y="1778219"/>
            <a:ext cx="6877878" cy="2031325"/>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You clean the protein skimmer on Q6 and make your final entry in</a:t>
            </a:r>
          </a:p>
          <a:p>
            <a:r>
              <a:rPr lang="en-US" dirty="0"/>
              <a:t>t</a:t>
            </a:r>
            <a:r>
              <a:rPr lang="en-US" dirty="0" smtClean="0"/>
              <a:t>oday’s Aquarist Daily Log. This time you select to Save it. You receive a</a:t>
            </a:r>
          </a:p>
          <a:p>
            <a:r>
              <a:rPr lang="en-US" dirty="0"/>
              <a:t>m</a:t>
            </a:r>
            <a:r>
              <a:rPr lang="en-US" dirty="0" smtClean="0"/>
              <a:t>essage that you have not recorded measurements for everything in the</a:t>
            </a:r>
          </a:p>
          <a:p>
            <a:r>
              <a:rPr lang="en-US" dirty="0"/>
              <a:t>t</a:t>
            </a:r>
            <a:r>
              <a:rPr lang="en-US" dirty="0" smtClean="0"/>
              <a:t>emplate but that is fine so you Go Ahead and Save. Using Your</a:t>
            </a:r>
          </a:p>
          <a:p>
            <a:r>
              <a:rPr lang="en-US" dirty="0" smtClean="0"/>
              <a:t>Animal List you bring up the animals In Off-Exhibit tanks and record</a:t>
            </a:r>
          </a:p>
          <a:p>
            <a:r>
              <a:rPr lang="en-US" dirty="0"/>
              <a:t>a</a:t>
            </a:r>
            <a:r>
              <a:rPr lang="en-US" dirty="0" smtClean="0"/>
              <a:t> Custom Entry Feed Log of 1 tsp flake food for JF1 and JF2 and 5 ml </a:t>
            </a:r>
          </a:p>
          <a:p>
            <a:r>
              <a:rPr lang="en-US" dirty="0" err="1" smtClean="0"/>
              <a:t>naup</a:t>
            </a:r>
            <a:r>
              <a:rPr lang="en-US" dirty="0" smtClean="0"/>
              <a:t>/brine shrimp slurry for JF3.</a:t>
            </a:r>
          </a:p>
        </p:txBody>
      </p:sp>
      <p:pic>
        <p:nvPicPr>
          <p:cNvPr id="5" name="Picture 4"/>
          <p:cNvPicPr>
            <a:picLocks noChangeAspect="1"/>
          </p:cNvPicPr>
          <p:nvPr/>
        </p:nvPicPr>
        <p:blipFill>
          <a:blip r:embed="rId2"/>
          <a:stretch>
            <a:fillRect/>
          </a:stretch>
        </p:blipFill>
        <p:spPr>
          <a:xfrm>
            <a:off x="504686" y="4032763"/>
            <a:ext cx="7723809" cy="1961905"/>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23858819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4:30 pm – recheck new fish and schedule entry checks for vet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60"/>
          <a:stretch/>
        </p:blipFill>
        <p:spPr>
          <a:xfrm>
            <a:off x="1477071" y="2085279"/>
            <a:ext cx="6007649" cy="3914077"/>
          </a:xfrm>
          <a:prstGeom prst="rect">
            <a:avLst/>
          </a:prstGeom>
          <a:effectLst>
            <a:softEdge rad="127000"/>
          </a:effectLst>
        </p:spPr>
      </p:pic>
      <p:sp>
        <p:nvSpPr>
          <p:cNvPr id="4" name="Slide Number Placeholder 3"/>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1049763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5161" y="1567576"/>
            <a:ext cx="8685714" cy="4809524"/>
          </a:xfrm>
          <a:prstGeom prst="rect">
            <a:avLst/>
          </a:prstGeom>
        </p:spPr>
      </p:pic>
      <p:sp>
        <p:nvSpPr>
          <p:cNvPr id="2" name="Title 1"/>
          <p:cNvSpPr>
            <a:spLocks noGrp="1"/>
          </p:cNvSpPr>
          <p:nvPr>
            <p:ph type="title"/>
          </p:nvPr>
        </p:nvSpPr>
        <p:spPr>
          <a:xfrm>
            <a:off x="632323" y="294958"/>
            <a:ext cx="7773338" cy="1596177"/>
          </a:xfrm>
        </p:spPr>
        <p:txBody>
          <a:bodyPr/>
          <a:lstStyle/>
          <a:p>
            <a:r>
              <a:rPr lang="en-US" dirty="0" smtClean="0"/>
              <a:t>Add some furniture to q5</a:t>
            </a:r>
            <a:endParaRPr lang="en-US" dirty="0"/>
          </a:p>
        </p:txBody>
      </p:sp>
      <p:sp>
        <p:nvSpPr>
          <p:cNvPr id="4" name="TextBox 3"/>
          <p:cNvSpPr txBox="1"/>
          <p:nvPr/>
        </p:nvSpPr>
        <p:spPr>
          <a:xfrm>
            <a:off x="5473148" y="3341130"/>
            <a:ext cx="3102709" cy="203132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You recheck the new fish before</a:t>
            </a:r>
          </a:p>
          <a:p>
            <a:r>
              <a:rPr lang="en-US" dirty="0"/>
              <a:t>e</a:t>
            </a:r>
            <a:r>
              <a:rPr lang="en-US" dirty="0" smtClean="0"/>
              <a:t>nd of day – all are behaving</a:t>
            </a:r>
          </a:p>
          <a:p>
            <a:r>
              <a:rPr lang="en-US" dirty="0"/>
              <a:t>n</a:t>
            </a:r>
            <a:r>
              <a:rPr lang="en-US" dirty="0" smtClean="0"/>
              <a:t>ormally. You add some PVC </a:t>
            </a:r>
          </a:p>
          <a:p>
            <a:r>
              <a:rPr lang="en-US" dirty="0"/>
              <a:t>s</a:t>
            </a:r>
            <a:r>
              <a:rPr lang="en-US" dirty="0" smtClean="0"/>
              <a:t>pare parts to Q5 tank for</a:t>
            </a:r>
          </a:p>
          <a:p>
            <a:r>
              <a:rPr lang="en-US" dirty="0"/>
              <a:t>h</a:t>
            </a:r>
            <a:r>
              <a:rPr lang="en-US" dirty="0" smtClean="0"/>
              <a:t>iding spots and using the</a:t>
            </a:r>
          </a:p>
          <a:p>
            <a:r>
              <a:rPr lang="en-US" dirty="0" smtClean="0"/>
              <a:t>Furniture grid in More Details</a:t>
            </a:r>
          </a:p>
          <a:p>
            <a:r>
              <a:rPr lang="en-US" dirty="0"/>
              <a:t>y</a:t>
            </a:r>
            <a:r>
              <a:rPr lang="en-US" dirty="0" smtClean="0"/>
              <a:t>ou record this addition.</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32886637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89" y="258473"/>
            <a:ext cx="7773338" cy="1596177"/>
          </a:xfrm>
        </p:spPr>
        <p:txBody>
          <a:bodyPr/>
          <a:lstStyle/>
          <a:p>
            <a:r>
              <a:rPr lang="en-US" dirty="0" smtClean="0"/>
              <a:t>Schedule vet exam for new fish</a:t>
            </a:r>
            <a:endParaRPr lang="en-US" dirty="0"/>
          </a:p>
        </p:txBody>
      </p:sp>
      <p:sp>
        <p:nvSpPr>
          <p:cNvPr id="4" name="TextBox 3"/>
          <p:cNvSpPr txBox="1"/>
          <p:nvPr/>
        </p:nvSpPr>
        <p:spPr>
          <a:xfrm>
            <a:off x="1081825" y="1725769"/>
            <a:ext cx="6623801" cy="646331"/>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From the Calendar you schedule skin scraping and Vet visual check for</a:t>
            </a:r>
          </a:p>
          <a:p>
            <a:r>
              <a:rPr lang="en-US" dirty="0"/>
              <a:t>a</a:t>
            </a:r>
            <a:r>
              <a:rPr lang="en-US" dirty="0" smtClean="0"/>
              <a:t> day when the Vet is on staff.</a:t>
            </a:r>
            <a:endParaRPr lang="en-US" dirty="0"/>
          </a:p>
        </p:txBody>
      </p:sp>
      <p:pic>
        <p:nvPicPr>
          <p:cNvPr id="5" name="Picture 4"/>
          <p:cNvPicPr>
            <a:picLocks noChangeAspect="1"/>
          </p:cNvPicPr>
          <p:nvPr/>
        </p:nvPicPr>
        <p:blipFill>
          <a:blip r:embed="rId2"/>
          <a:stretch>
            <a:fillRect/>
          </a:stretch>
        </p:blipFill>
        <p:spPr>
          <a:xfrm>
            <a:off x="822296" y="2836259"/>
            <a:ext cx="7142857" cy="3580952"/>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2438467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4:45 pm – run daily report with notes for coverage aquarists and go home</a:t>
            </a:r>
            <a:endParaRPr lang="en-US" dirty="0"/>
          </a:p>
        </p:txBody>
      </p:sp>
      <p:pic>
        <p:nvPicPr>
          <p:cNvPr id="4" name="Picture 3"/>
          <p:cNvPicPr>
            <a:picLocks noChangeAspect="1"/>
          </p:cNvPicPr>
          <p:nvPr/>
        </p:nvPicPr>
        <p:blipFill>
          <a:blip r:embed="rId2"/>
          <a:stretch>
            <a:fillRect/>
          </a:stretch>
        </p:blipFill>
        <p:spPr>
          <a:xfrm>
            <a:off x="489320" y="2214695"/>
            <a:ext cx="6761485" cy="4105672"/>
          </a:xfrm>
          <a:prstGeom prst="rect">
            <a:avLst/>
          </a:prstGeom>
          <a:ln>
            <a:solidFill>
              <a:schemeClr val="tx1"/>
            </a:solidFill>
          </a:ln>
        </p:spPr>
      </p:pic>
      <p:sp>
        <p:nvSpPr>
          <p:cNvPr id="5" name="TextBox 4"/>
          <p:cNvSpPr txBox="1"/>
          <p:nvPr/>
        </p:nvSpPr>
        <p:spPr>
          <a:xfrm>
            <a:off x="2926002" y="4468970"/>
            <a:ext cx="5865580" cy="203132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Before you leave you run a Daily Report for today using the</a:t>
            </a:r>
          </a:p>
          <a:p>
            <a:r>
              <a:rPr lang="en-US" dirty="0" smtClean="0"/>
              <a:t>Quarantine &amp; Off Exhibit Enclosure List that contains all of </a:t>
            </a:r>
          </a:p>
          <a:p>
            <a:r>
              <a:rPr lang="en-US" dirty="0"/>
              <a:t>t</a:t>
            </a:r>
            <a:r>
              <a:rPr lang="en-US" dirty="0" smtClean="0"/>
              <a:t>he tanks that you are responsible for. You add a non-ZIMS </a:t>
            </a:r>
          </a:p>
          <a:p>
            <a:r>
              <a:rPr lang="en-US" dirty="0"/>
              <a:t>n</a:t>
            </a:r>
            <a:r>
              <a:rPr lang="en-US" dirty="0" smtClean="0"/>
              <a:t>ote for your coverage aquarist to check the new fish right</a:t>
            </a:r>
          </a:p>
          <a:p>
            <a:r>
              <a:rPr lang="en-US" dirty="0"/>
              <a:t>a</a:t>
            </a:r>
            <a:r>
              <a:rPr lang="en-US" dirty="0" smtClean="0"/>
              <a:t>way and to restock krill when they get a chance. You print </a:t>
            </a:r>
          </a:p>
          <a:p>
            <a:r>
              <a:rPr lang="en-US" dirty="0"/>
              <a:t>t</a:t>
            </a:r>
            <a:r>
              <a:rPr lang="en-US" dirty="0" smtClean="0"/>
              <a:t>he report and place in the binder. You can also export it and</a:t>
            </a:r>
          </a:p>
          <a:p>
            <a:r>
              <a:rPr lang="en-US" dirty="0"/>
              <a:t>f</a:t>
            </a:r>
            <a:r>
              <a:rPr lang="en-US" dirty="0" smtClean="0"/>
              <a:t>ile electronically or </a:t>
            </a:r>
            <a:r>
              <a:rPr lang="en-US" smtClean="0"/>
              <a:t>email if </a:t>
            </a:r>
            <a:r>
              <a:rPr lang="en-US" dirty="0" smtClean="0"/>
              <a:t>you want to go paperless.</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66</a:t>
            </a:fld>
            <a:endParaRPr lang="en-US" dirty="0"/>
          </a:p>
        </p:txBody>
      </p:sp>
    </p:spTree>
    <p:extLst>
      <p:ext uri="{BB962C8B-B14F-4D97-AF65-F5344CB8AC3E}">
        <p14:creationId xmlns:p14="http://schemas.microsoft.com/office/powerpoint/2010/main" val="29907476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35561" y="3551476"/>
            <a:ext cx="6517482" cy="2509213"/>
          </a:xfrm>
        </p:spPr>
        <p:txBody>
          <a:bodyPr/>
          <a:lstStyle/>
          <a:p>
            <a:r>
              <a:rPr lang="en-US" dirty="0" smtClean="0"/>
              <a:t>Any questions?</a:t>
            </a:r>
            <a:endParaRPr lang="en-US" dirty="0"/>
          </a:p>
        </p:txBody>
      </p:sp>
      <p:sp>
        <p:nvSpPr>
          <p:cNvPr id="4" name="Subtitle 3"/>
          <p:cNvSpPr>
            <a:spLocks noGrp="1"/>
          </p:cNvSpPr>
          <p:nvPr>
            <p:ph type="subTitle" idx="1"/>
          </p:nvPr>
        </p:nvSpPr>
        <p:spPr>
          <a:xfrm>
            <a:off x="1335561" y="5888865"/>
            <a:ext cx="6517482" cy="1371599"/>
          </a:xfrm>
        </p:spPr>
        <p:txBody>
          <a:bodyPr/>
          <a:lstStyle/>
          <a:p>
            <a:r>
              <a:rPr lang="en-US" dirty="0" smtClean="0"/>
              <a:t>On an aquarist’s day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61" y="420385"/>
            <a:ext cx="6333893" cy="4636058"/>
          </a:xfrm>
          <a:prstGeom prst="rect">
            <a:avLst/>
          </a:prstGeom>
          <a:effectLst>
            <a:softEdge rad="127000"/>
          </a:effectLst>
        </p:spPr>
      </p:pic>
      <p:sp>
        <p:nvSpPr>
          <p:cNvPr id="5" name="Slide Number Placeholder 4"/>
          <p:cNvSpPr>
            <a:spLocks noGrp="1"/>
          </p:cNvSpPr>
          <p:nvPr>
            <p:ph type="sldNum" sz="quarter" idx="12"/>
          </p:nvPr>
        </p:nvSpPr>
        <p:spPr/>
        <p:txBody>
          <a:bodyPr/>
          <a:lstStyle/>
          <a:p>
            <a:fld id="{6D22F896-40B5-4ADD-8801-0D06FADFA095}" type="slidenum">
              <a:rPr lang="en-US" smtClean="0"/>
              <a:t>67</a:t>
            </a:fld>
            <a:endParaRPr lang="en-US" dirty="0"/>
          </a:p>
        </p:txBody>
      </p:sp>
    </p:spTree>
    <p:extLst>
      <p:ext uri="{BB962C8B-B14F-4D97-AF65-F5344CB8AC3E}">
        <p14:creationId xmlns:p14="http://schemas.microsoft.com/office/powerpoint/2010/main" val="1356536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27" y="306283"/>
            <a:ext cx="7773338" cy="1596177"/>
          </a:xfrm>
        </p:spPr>
        <p:txBody>
          <a:bodyPr/>
          <a:lstStyle/>
          <a:p>
            <a:r>
              <a:rPr lang="en-US" dirty="0" smtClean="0"/>
              <a:t>Measurement range template</a:t>
            </a:r>
            <a:endParaRPr lang="en-US" dirty="0"/>
          </a:p>
        </p:txBody>
      </p:sp>
      <p:pic>
        <p:nvPicPr>
          <p:cNvPr id="3" name="Picture 2"/>
          <p:cNvPicPr>
            <a:picLocks noChangeAspect="1"/>
          </p:cNvPicPr>
          <p:nvPr/>
        </p:nvPicPr>
        <p:blipFill>
          <a:blip r:embed="rId2"/>
          <a:stretch>
            <a:fillRect/>
          </a:stretch>
        </p:blipFill>
        <p:spPr>
          <a:xfrm>
            <a:off x="403179" y="2421486"/>
            <a:ext cx="3609524" cy="2771429"/>
          </a:xfrm>
          <a:prstGeom prst="rect">
            <a:avLst/>
          </a:prstGeom>
          <a:ln>
            <a:solidFill>
              <a:schemeClr val="tx1"/>
            </a:solidFill>
          </a:ln>
        </p:spPr>
      </p:pic>
      <p:sp>
        <p:nvSpPr>
          <p:cNvPr id="4" name="TextBox 3"/>
          <p:cNvSpPr txBox="1"/>
          <p:nvPr/>
        </p:nvSpPr>
        <p:spPr>
          <a:xfrm>
            <a:off x="4393581" y="1583461"/>
            <a:ext cx="3876895" cy="4247317"/>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Now, with the Assignments checked you</a:t>
            </a:r>
          </a:p>
          <a:p>
            <a:r>
              <a:rPr lang="en-US" dirty="0"/>
              <a:t>c</a:t>
            </a:r>
            <a:r>
              <a:rPr lang="en-US" dirty="0" smtClean="0"/>
              <a:t>an select the enclosures to assign</a:t>
            </a:r>
          </a:p>
          <a:p>
            <a:r>
              <a:rPr lang="en-US" dirty="0"/>
              <a:t>t</a:t>
            </a:r>
            <a:r>
              <a:rPr lang="en-US" dirty="0" smtClean="0"/>
              <a:t>his range to. Only entities that match</a:t>
            </a:r>
          </a:p>
          <a:p>
            <a:r>
              <a:rPr lang="en-US" dirty="0"/>
              <a:t>w</a:t>
            </a:r>
            <a:r>
              <a:rPr lang="en-US" dirty="0" smtClean="0"/>
              <a:t>hat you selected for Category will</a:t>
            </a:r>
          </a:p>
          <a:p>
            <a:r>
              <a:rPr lang="en-US" dirty="0"/>
              <a:t>a</a:t>
            </a:r>
            <a:r>
              <a:rPr lang="en-US" dirty="0" smtClean="0"/>
              <a:t>ppear here. We selected Enclosure</a:t>
            </a:r>
          </a:p>
          <a:p>
            <a:r>
              <a:rPr lang="en-US" dirty="0" smtClean="0"/>
              <a:t>Water Quality Measures so only those</a:t>
            </a:r>
          </a:p>
          <a:p>
            <a:r>
              <a:rPr lang="en-US" dirty="0"/>
              <a:t>e</a:t>
            </a:r>
            <a:r>
              <a:rPr lang="en-US" dirty="0" smtClean="0"/>
              <a:t>nclosures that are aquatic will display </a:t>
            </a:r>
          </a:p>
          <a:p>
            <a:r>
              <a:rPr lang="en-US" dirty="0"/>
              <a:t>i</a:t>
            </a:r>
            <a:r>
              <a:rPr lang="en-US" dirty="0" smtClean="0"/>
              <a:t>n the dropdown list to select from.</a:t>
            </a:r>
          </a:p>
          <a:p>
            <a:r>
              <a:rPr lang="en-US" dirty="0" smtClean="0"/>
              <a:t>Remember to Save each assignment.</a:t>
            </a:r>
          </a:p>
          <a:p>
            <a:r>
              <a:rPr lang="en-US" dirty="0"/>
              <a:t>W</a:t>
            </a:r>
            <a:r>
              <a:rPr lang="en-US" dirty="0" smtClean="0"/>
              <a:t>hen done Save the entire template.</a:t>
            </a:r>
          </a:p>
          <a:p>
            <a:r>
              <a:rPr lang="en-US" dirty="0" smtClean="0"/>
              <a:t>With this Template whenever you record</a:t>
            </a:r>
          </a:p>
          <a:p>
            <a:r>
              <a:rPr lang="en-US" dirty="0"/>
              <a:t>a</a:t>
            </a:r>
            <a:r>
              <a:rPr lang="en-US" dirty="0" smtClean="0"/>
              <a:t> measurement included in the template</a:t>
            </a:r>
          </a:p>
          <a:p>
            <a:r>
              <a:rPr lang="en-US" dirty="0" smtClean="0"/>
              <a:t>on one of the assigned tanks you will be</a:t>
            </a:r>
          </a:p>
          <a:p>
            <a:r>
              <a:rPr lang="en-US" dirty="0"/>
              <a:t>n</a:t>
            </a:r>
            <a:r>
              <a:rPr lang="en-US" dirty="0" smtClean="0"/>
              <a:t>otified if it is outside of your desired</a:t>
            </a:r>
          </a:p>
          <a:p>
            <a:r>
              <a:rPr lang="en-US" dirty="0"/>
              <a:t>r</a:t>
            </a:r>
            <a:r>
              <a:rPr lang="en-US" dirty="0" smtClean="0"/>
              <a:t>ange.</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114758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66" y="183621"/>
            <a:ext cx="7773338" cy="1596177"/>
          </a:xfrm>
        </p:spPr>
        <p:txBody>
          <a:bodyPr/>
          <a:lstStyle/>
          <a:p>
            <a:r>
              <a:rPr lang="en-US" dirty="0" smtClean="0"/>
              <a:t>Aquarist daily log</a:t>
            </a:r>
            <a:endParaRPr lang="en-US" dirty="0"/>
          </a:p>
        </p:txBody>
      </p:sp>
      <p:pic>
        <p:nvPicPr>
          <p:cNvPr id="6" name="Picture 5"/>
          <p:cNvPicPr>
            <a:picLocks noChangeAspect="1"/>
          </p:cNvPicPr>
          <p:nvPr/>
        </p:nvPicPr>
        <p:blipFill>
          <a:blip r:embed="rId2"/>
          <a:stretch>
            <a:fillRect/>
          </a:stretch>
        </p:blipFill>
        <p:spPr>
          <a:xfrm>
            <a:off x="1000781" y="1494260"/>
            <a:ext cx="5133333" cy="3895238"/>
          </a:xfrm>
          <a:prstGeom prst="rect">
            <a:avLst/>
          </a:prstGeom>
          <a:ln>
            <a:solidFill>
              <a:schemeClr val="tx1"/>
            </a:solidFill>
          </a:ln>
        </p:spPr>
      </p:pic>
      <p:sp>
        <p:nvSpPr>
          <p:cNvPr id="3" name="TextBox 2"/>
          <p:cNvSpPr txBox="1"/>
          <p:nvPr/>
        </p:nvSpPr>
        <p:spPr>
          <a:xfrm>
            <a:off x="4895385" y="2025433"/>
            <a:ext cx="3449470" cy="2585323"/>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To save you time you can create</a:t>
            </a:r>
          </a:p>
          <a:p>
            <a:r>
              <a:rPr lang="en-US" dirty="0"/>
              <a:t>a</a:t>
            </a:r>
            <a:r>
              <a:rPr lang="en-US" dirty="0" smtClean="0"/>
              <a:t>n Aquarist Daily Log to help you</a:t>
            </a:r>
          </a:p>
          <a:p>
            <a:r>
              <a:rPr lang="en-US" dirty="0"/>
              <a:t>r</a:t>
            </a:r>
            <a:r>
              <a:rPr lang="en-US" dirty="0" smtClean="0"/>
              <a:t>emember all the measurements, </a:t>
            </a:r>
          </a:p>
          <a:p>
            <a:r>
              <a:rPr lang="en-US" dirty="0" smtClean="0"/>
              <a:t>and more! that you need to take,</a:t>
            </a:r>
          </a:p>
          <a:p>
            <a:r>
              <a:rPr lang="en-US" dirty="0"/>
              <a:t>o</a:t>
            </a:r>
            <a:r>
              <a:rPr lang="en-US" dirty="0" smtClean="0"/>
              <a:t>r do, on your tanks. To create a</a:t>
            </a:r>
          </a:p>
          <a:p>
            <a:r>
              <a:rPr lang="en-US" dirty="0"/>
              <a:t>t</a:t>
            </a:r>
            <a:r>
              <a:rPr lang="en-US" dirty="0" smtClean="0"/>
              <a:t>emplate for this log go to Start&gt;</a:t>
            </a:r>
          </a:p>
          <a:p>
            <a:r>
              <a:rPr lang="en-US" dirty="0" smtClean="0"/>
              <a:t>Tools&gt;Manage Templates. Highlight</a:t>
            </a:r>
          </a:p>
          <a:p>
            <a:r>
              <a:rPr lang="en-US" dirty="0" smtClean="0"/>
              <a:t>Aquarist Daily Log and select the </a:t>
            </a:r>
          </a:p>
          <a:p>
            <a:r>
              <a:rPr lang="en-US" dirty="0" smtClean="0"/>
              <a:t>green plus icon.</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4232601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66" y="183621"/>
            <a:ext cx="7773338" cy="1596177"/>
          </a:xfrm>
        </p:spPr>
        <p:txBody>
          <a:bodyPr/>
          <a:lstStyle/>
          <a:p>
            <a:r>
              <a:rPr lang="en-US" dirty="0" smtClean="0"/>
              <a:t>Aquarist daily log</a:t>
            </a:r>
            <a:endParaRPr lang="en-US" dirty="0"/>
          </a:p>
        </p:txBody>
      </p:sp>
      <p:pic>
        <p:nvPicPr>
          <p:cNvPr id="4" name="Picture 3"/>
          <p:cNvPicPr>
            <a:picLocks noChangeAspect="1"/>
          </p:cNvPicPr>
          <p:nvPr/>
        </p:nvPicPr>
        <p:blipFill>
          <a:blip r:embed="rId2"/>
          <a:stretch>
            <a:fillRect/>
          </a:stretch>
        </p:blipFill>
        <p:spPr>
          <a:xfrm>
            <a:off x="195810" y="1609615"/>
            <a:ext cx="7654650" cy="4247956"/>
          </a:xfrm>
          <a:prstGeom prst="rect">
            <a:avLst/>
          </a:prstGeom>
          <a:ln>
            <a:solidFill>
              <a:schemeClr val="tx1"/>
            </a:solidFill>
          </a:ln>
        </p:spPr>
      </p:pic>
      <p:sp>
        <p:nvSpPr>
          <p:cNvPr id="3" name="TextBox 2"/>
          <p:cNvSpPr txBox="1"/>
          <p:nvPr/>
        </p:nvSpPr>
        <p:spPr>
          <a:xfrm>
            <a:off x="4737623" y="3377715"/>
            <a:ext cx="3434466" cy="2031325"/>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Create a unique name and select </a:t>
            </a:r>
          </a:p>
          <a:p>
            <a:r>
              <a:rPr lang="en-US" dirty="0" smtClean="0"/>
              <a:t>what Enclosures, Life Supports or </a:t>
            </a:r>
          </a:p>
          <a:p>
            <a:r>
              <a:rPr lang="en-US" dirty="0" smtClean="0"/>
              <a:t>Components that you will be </a:t>
            </a:r>
          </a:p>
          <a:p>
            <a:r>
              <a:rPr lang="en-US" dirty="0" smtClean="0"/>
              <a:t>gathering data on during your day.</a:t>
            </a:r>
          </a:p>
          <a:p>
            <a:r>
              <a:rPr lang="en-US" dirty="0" smtClean="0"/>
              <a:t>You can also select to share the</a:t>
            </a:r>
          </a:p>
          <a:p>
            <a:r>
              <a:rPr lang="en-US" dirty="0"/>
              <a:t>t</a:t>
            </a:r>
            <a:r>
              <a:rPr lang="en-US" dirty="0" smtClean="0"/>
              <a:t>emplate with others and allow</a:t>
            </a:r>
          </a:p>
          <a:p>
            <a:r>
              <a:rPr lang="en-US" dirty="0"/>
              <a:t>o</a:t>
            </a:r>
            <a:r>
              <a:rPr lang="en-US" dirty="0" smtClean="0"/>
              <a:t>thers to edit it.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795291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Language xmlns="00558959-21e2-49b6-8bc1-d46e8fb3ce16">EN</Language>
    <Module xmlns="00558959-21e2-49b6-8bc1-d46e8fb3ce16">5000</Module>
    <Review xmlns="00558959-21e2-49b6-8bc1-d46e8fb3ce16">Done</Review>
    <PublishingExpirationDate xmlns="http://schemas.microsoft.com/sharepoint/v3" xsi:nil="true"/>
    <Community_x0020_Author_x0020__x007c__x0020_Editor xmlns="00558959-21e2-49b6-8bc1-d46e8fb3ce16">
      <UserInfo>
        <DisplayName/>
        <AccountId xsi:nil="true"/>
        <AccountType/>
      </UserInfo>
    </Community_x0020_Author_x0020__x007c__x0020_Editor>
    <PublishingStartDate xmlns="http://schemas.microsoft.com/sharepoint/v3" xsi:nil="true"/>
    <Best_x0020_Practices xmlns="00558959-21e2-49b6-8bc1-d46e8fb3ce16">false</Best_x0020_Practices>
    <Content_x0020_Last_x0020_Updated_x0020_on_x003a_ xmlns="00558959-21e2-49b6-8bc1-d46e8fb3ce16">2018 March 28</Content_x0020_Last_x0020_Updated_x0020_on_x003a_>
    <Permalink xmlns="00558959-21e2-49b6-8bc1-d46e8fb3ce16">
      <Url xsi:nil="true"/>
      <Description xsi:nil="true"/>
    </Permalink>
  </documentManagement>
</p:properties>
</file>

<file path=customXml/itemProps1.xml><?xml version="1.0" encoding="utf-8"?>
<ds:datastoreItem xmlns:ds="http://schemas.openxmlformats.org/officeDocument/2006/customXml" ds:itemID="{D73AFD12-72C9-4309-A7F9-ADBB8B69B150}"/>
</file>

<file path=customXml/itemProps2.xml><?xml version="1.0" encoding="utf-8"?>
<ds:datastoreItem xmlns:ds="http://schemas.openxmlformats.org/officeDocument/2006/customXml" ds:itemID="{860B4648-5A85-4E69-8ECF-3AD2DFF8C372}"/>
</file>

<file path=customXml/itemProps3.xml><?xml version="1.0" encoding="utf-8"?>
<ds:datastoreItem xmlns:ds="http://schemas.openxmlformats.org/officeDocument/2006/customXml" ds:itemID="{98D81E18-E1B6-4F52-AD28-DA6E07DB2C07}"/>
</file>

<file path=docProps/app.xml><?xml version="1.0" encoding="utf-8"?>
<Properties xmlns="http://schemas.openxmlformats.org/officeDocument/2006/extended-properties" xmlns:vt="http://schemas.openxmlformats.org/officeDocument/2006/docPropsVTypes">
  <Template>TM04033925[[fn=Droplet]]</Template>
  <TotalTime>1096</TotalTime>
  <Words>3534</Words>
  <Application>Microsoft Office PowerPoint</Application>
  <PresentationFormat>On-screen Show (4:3)</PresentationFormat>
  <Paragraphs>473</Paragraphs>
  <Slides>67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Tw Cen MT</vt:lpstr>
      <vt:lpstr>Droplet</vt:lpstr>
      <vt:lpstr>An Aquarist’s day in zims!</vt:lpstr>
      <vt:lpstr>ZIMS Updates!</vt:lpstr>
      <vt:lpstr>The scenario</vt:lpstr>
      <vt:lpstr>8:00 am – morning rounds check water quality on your tanks  (create a measurement range template and an aquarist  daily log first!)</vt:lpstr>
      <vt:lpstr>Measurement range template</vt:lpstr>
      <vt:lpstr>Measurement range template</vt:lpstr>
      <vt:lpstr>Measurement range template</vt:lpstr>
      <vt:lpstr>Aquarist daily log</vt:lpstr>
      <vt:lpstr>Aquarist daily log</vt:lpstr>
      <vt:lpstr>Aquarist daily log</vt:lpstr>
      <vt:lpstr>Aquarist daily log</vt:lpstr>
      <vt:lpstr>Take measurements using the log</vt:lpstr>
      <vt:lpstr>Save the draft</vt:lpstr>
      <vt:lpstr>Email notification</vt:lpstr>
      <vt:lpstr>Email notification</vt:lpstr>
      <vt:lpstr>8:45 am – feed juvenile fish tanks (and create some lists to save time later)</vt:lpstr>
      <vt:lpstr>Create animal lists</vt:lpstr>
      <vt:lpstr>Create animal list</vt:lpstr>
      <vt:lpstr>Using the list for a batch action</vt:lpstr>
      <vt:lpstr>Recording a batch feed log</vt:lpstr>
      <vt:lpstr>Batch from occupants</vt:lpstr>
      <vt:lpstr>Create enclosure lists</vt:lpstr>
      <vt:lpstr>9:00 am – check copper levels and record enclosure treatments</vt:lpstr>
      <vt:lpstr>Record enclosure treatments</vt:lpstr>
      <vt:lpstr>Record enclosure treatments</vt:lpstr>
      <vt:lpstr>Record enclosure treatment – q1</vt:lpstr>
      <vt:lpstr>Record enclosure treatment – q2</vt:lpstr>
      <vt:lpstr>Record enclosure treatment – q3</vt:lpstr>
      <vt:lpstr>Record enclosure treatment – q4</vt:lpstr>
      <vt:lpstr>9:20 - Create calendar tasks</vt:lpstr>
      <vt:lpstr>Schedule water change and vet check</vt:lpstr>
      <vt:lpstr>9:30 am – perform maintenance and add a maintenance request</vt:lpstr>
      <vt:lpstr>Perform maintenance on q3 and q5</vt:lpstr>
      <vt:lpstr>Schedule a maintenance request</vt:lpstr>
      <vt:lpstr>Add a note to animal record</vt:lpstr>
      <vt:lpstr>11:00 am – recheck parameters on quarantine tank in preparation for new arrivals</vt:lpstr>
      <vt:lpstr>Record the measurements</vt:lpstr>
      <vt:lpstr>11:15 am – collection team confirms field location ph is lower than tank level</vt:lpstr>
      <vt:lpstr>Correct the ph</vt:lpstr>
      <vt:lpstr>11:30 am – feed quarantine tanks</vt:lpstr>
      <vt:lpstr>Use the aquarist daily log to record</vt:lpstr>
      <vt:lpstr>Feed grouper during a training session</vt:lpstr>
      <vt:lpstr>12:30 pm – feed aquarist</vt:lpstr>
      <vt:lpstr>1:30 pm – field team arrives with new animals – enter collection trip details into zims</vt:lpstr>
      <vt:lpstr>Add collection trip basic info and personnel</vt:lpstr>
      <vt:lpstr>Record collection trip location</vt:lpstr>
      <vt:lpstr>Record vehicle used</vt:lpstr>
      <vt:lpstr>Associate a permit with the trip</vt:lpstr>
      <vt:lpstr>Record the animals collected</vt:lpstr>
      <vt:lpstr>Collection trip accession log</vt:lpstr>
      <vt:lpstr>Run a wild acquisitions report</vt:lpstr>
      <vt:lpstr>2:00 pm – while fish are acclimating scrub floors and change over bleach barrels</vt:lpstr>
      <vt:lpstr>Set up the enclosure tree</vt:lpstr>
      <vt:lpstr>Perform maintenance on the building and create a calendar task</vt:lpstr>
      <vt:lpstr>2:30 pm - Add enrichment to Grouper tank</vt:lpstr>
      <vt:lpstr>Create an enrichment item and session</vt:lpstr>
      <vt:lpstr>ADD A HOUSE NAME</vt:lpstr>
      <vt:lpstr>3:00 pm – transfer new arrivals into quarantine and observe</vt:lpstr>
      <vt:lpstr>Do a batch enclosure move</vt:lpstr>
      <vt:lpstr>Update your animal list</vt:lpstr>
      <vt:lpstr>4:00 pm – afternoon feeds and system rechecks</vt:lpstr>
      <vt:lpstr>Make final entry on ADL and feed tanks</vt:lpstr>
      <vt:lpstr>4:30 pm – recheck new fish and schedule entry checks for vet</vt:lpstr>
      <vt:lpstr>Add some furniture to q5</vt:lpstr>
      <vt:lpstr>Schedule vet exam for new fish</vt:lpstr>
      <vt:lpstr>4:45 pm – run daily report with notes for coverage aquarists and go home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ZIMS Tips &amp; Tricks March 2016</dc:title>
  <dc:creator>Adrienne Miller</dc:creator>
  <cp:lastModifiedBy>HP</cp:lastModifiedBy>
  <cp:revision>64</cp:revision>
  <dcterms:created xsi:type="dcterms:W3CDTF">2016-02-16T16:55:35Z</dcterms:created>
  <dcterms:modified xsi:type="dcterms:W3CDTF">2019-04-18T15:29:50Z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0x010100B8A61D1EAB4F114BB81E10F743FBEB16</vt:lpwstr>
  </property>
  <property fmtid="{D5CDD505-2E9C-101B-9397-08002B2CF9AE}" pid="3" name="Order">
    <vt:r8>156900</vt:r8>
  </property>
  <property fmtid="{D5CDD505-2E9C-101B-9397-08002B2CF9AE}" pid="4" name="Updated on?">
    <vt:lpwstr>03/28/2018</vt:lpwstr>
  </property>
</Properties>
</file>