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9"/>
  </p:notesMasterIdLst>
  <p:sldIdLst>
    <p:sldId id="256" r:id="rId20"/>
    <p:sldId id="280" r:id="rId21"/>
    <p:sldId id="257" r:id="rId22"/>
    <p:sldId id="281" r:id="rId23"/>
    <p:sldId id="274" r:id="rId24"/>
    <p:sldId id="275" r:id="rId25"/>
    <p:sldId id="276" r:id="rId26"/>
    <p:sldId id="277" r:id="rId27"/>
    <p:sldId id="278" r:id="rId28"/>
    <p:sldId id="262" r:id="rId29"/>
    <p:sldId id="265" r:id="rId30"/>
    <p:sldId id="282" r:id="rId31"/>
    <p:sldId id="285" r:id="rId32"/>
    <p:sldId id="286" r:id="rId33"/>
    <p:sldId id="287" r:id="rId34"/>
    <p:sldId id="288" r:id="rId35"/>
    <p:sldId id="289" r:id="rId36"/>
    <p:sldId id="283" r:id="rId37"/>
    <p:sldId id="284" r:id="rId38"/>
    <p:sldId id="258" r:id="rId39"/>
    <p:sldId id="259" r:id="rId40"/>
    <p:sldId id="260" r:id="rId41"/>
    <p:sldId id="261" r:id="rId42"/>
    <p:sldId id="268" r:id="rId43"/>
    <p:sldId id="269" r:id="rId44"/>
    <p:sldId id="270" r:id="rId45"/>
    <p:sldId id="273" r:id="rId46"/>
    <p:sldId id="266" r:id="rId47"/>
    <p:sldId id="27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showGuides="1">
      <p:cViewPr varScale="1">
        <p:scale>
          <a:sx n="128" d="100"/>
          <a:sy n="128" d="100"/>
        </p:scale>
        <p:origin x="1664"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0" Type="http://schemas.openxmlformats.org/officeDocument/2006/relationships/slide" Target="slides/slide1.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2CABE-EF76-48B7-94E4-C2406546008F}" type="datetimeFigureOut">
              <a:rPr lang="en-US" smtClean="0"/>
              <a:t>11/11/19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B6143-6552-44D4-841E-A0D78ADA4EE9}" type="slidenum">
              <a:rPr lang="en-US" smtClean="0"/>
              <a:t>‹#›</a:t>
            </a:fld>
            <a:endParaRPr lang="en-US"/>
          </a:p>
        </p:txBody>
      </p:sp>
    </p:spTree>
    <p:extLst>
      <p:ext uri="{BB962C8B-B14F-4D97-AF65-F5344CB8AC3E}">
        <p14:creationId xmlns:p14="http://schemas.microsoft.com/office/powerpoint/2010/main" val="131118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37278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77E5DF-364E-4433-B6BB-891BE3FE89AF}"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0316F9-6314-43BD-A9A0-F0E1FEEE5FF1}"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9B27BF-605C-488D-87E9-DB13C6164E09}"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37445-476F-40E1-9173-9A4127D12CC5}"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F0E32-D12D-415E-8343-389764FF4217}"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EFC960-1330-4807-BD61-0EBBB39C9D62}"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9CB2B9-06C8-4DDE-97E6-979BE79FBBDA}"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679B4D-570E-4B9E-82A6-1120D335ECC8}"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68BFF-9DAD-4B20-9E1C-4F7705EAC7BD}"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204B94-4CA3-44C9-AA17-14F7C446BB6D}"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226392-9FB8-4629-951A-9CFE2D5D511C}"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245163-1F89-4D37-89EC-1D1166C1973C}"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AC9D8-D3FD-4B07-9DB5-FB852609BD92}"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F7847-D8A2-4B0A-A536-400D0F9F36DE}"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84FC1-E559-47D1-9D93-691BCD05513E}"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89D37E-7340-4200-B5A4-9D26656B867D}"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5656EA-B1C7-486F-96AD-CA799AE3D02C}"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CC1727-CC82-4F70-8046-831AC2A372D7}"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4D753-90F9-4CEE-A514-61ADB8D8DD48}"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E6CF4F-89F0-4A60-A55F-75EFCAEE6D12}"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B0BCC6-356B-4A81-ABD5-156035A1E22B}"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8A0EE3-5A12-4006-B654-D40C6A15DD4F}"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9453AC-AD9A-43FC-828C-7CA05FF0691D}"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C9FBE-EAD1-4A7C-98C7-DE1DA0548851}"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6C3B79-2B7A-4E36-AD93-00DB66391321}"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288ED4-F96F-4A6D-A84A-B2A6D4C99DCA}"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A25F6-A705-434C-968B-17B64D9CC5B3}"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8A80F1-FB54-402E-97F9-7735A07ED9E5}"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B23FD-BD30-406E-8CFB-A38F6ABDBA69}"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D91FB5-38D5-4A2F-9520-6B2F518EAFAA}"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649479-05D2-43A8-9ED6-FFA23176151A}"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7A2C4F-E8E2-4E44-A2B7-E959A65874F8}"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EFABC6-5B62-4723-AB0E-3C46987D63F7}"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D527F9-E312-47EF-BF0A-8D38D12EA648}"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433F69-DCC4-45E8-8C67-D9274C724F7E}"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68C8AD-0035-488B-A6E4-D592D1FDF573}"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15D93D-2F3A-4960-B57F-789AB9752227}"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705BAE-50DA-4D7D-B0A2-B742DA103D54}"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8FE6F-5E54-4375-B459-F742628B2B2A}"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91E2EA-2F0F-4D2E-89FA-5588AB2AF222}"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A0CFEF-B388-4565-B89E-A479643CA362}"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D15B1B-0ACB-4C66-B70A-5BC1671481B7}"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6622D-4487-4D96-AB9A-A835232E0361}"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2F6DF-4DEB-4E49-9A11-4225B39270DC}"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84C77D-EEFB-48DE-9E06-A3B987758E9C}"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1EFF5C-847B-4718-A972-B62B9DAEFFDF}"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54473E-78DF-4E8F-BA40-7191972FFFBD}"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C705DE-FFEE-4FCF-B97F-D78F1E0EADBF}"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C6D96-A418-45B2-B584-3458BAB2C665}"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6359E-6CC4-493B-8F6A-A807313EED4F}"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FC4E7-5FBB-4490-AF39-16509C27BE9E}"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E1CFE1-F64A-47A7-BFE3-494F3B70886D}"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154BF-64AD-479A-B3A7-DDFEA302A642}"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2B668D-C0E3-4CFB-8926-25B919A3459D}"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5C666A-6C6E-4AFE-810D-4DEA9C227EE8}"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9B8FC5-1C08-4283-AA61-8126613FD2A4}"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83C098-CCDB-46EA-B72A-BCD3CF4D9144}"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AFCF0A-E3E2-4B3D-AF53-01B193F2BB2D}"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1C357-55D3-4478-B580-32B619292C6A}"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D1CE97-5EB0-4215-B4E0-FE56FF581647}"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C8C9A-5D72-43B9-BC93-0674FDA0EE26}"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C18649-20E1-416D-9C4B-5D805F96663E}"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3E8E8-CFF7-4DB0-92ED-52313E93FA60}"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0045DB-46EF-48AC-9380-BA45855BE403}"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820ECA-26F0-44EE-9FF8-607217EEED7D}"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BC0E01-FA8D-491C-90AE-D5239E487D97}"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237145-9A1A-40A6-B402-7373E35773F5}"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7B629B-90C0-4DD1-AE8C-6B0055D77DAE}"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4E238-8076-4000-9299-BF28325BBE19}"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FC80DF-FBE4-47E0-903E-55B4C99C9F70}"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7EE158-3024-4F26-A0DE-0DDF48799270}"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D5E4F9-558C-4ACB-8B84-00091D048DC9}"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0196A-231C-43A7-B224-EDE76892BDB9}"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813CCE-53B8-4552-9E47-E8C86ADA38FF}"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065CE6-2872-4868-8850-6D64313F0E2D}"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6E7CF4-424D-4732-804E-BC842A1BABB7}"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61B8F-383F-4853-AEBA-EB84B284C7AC}"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1D3A3-23C3-4347-8855-69013319C450}"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365061-9E5E-4A8E-B6C2-C0225C353E3F}"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D5328F-8EE6-4D4D-9CE9-E77CBCFA1B72}"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8B5C4-578C-40E9-9BB3-400DA3AEFE48}"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D52E7C-400E-4489-88BD-A9B149FAD3AC}"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EDB50-2152-4CE1-B111-87428EDC5E28}"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FC2389-6366-4A05-BF3D-92F580A9A861}"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DDC221-BF61-45FF-8403-FCC8AE8E33AF}"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DBC352-EB23-4A84-BFA6-047A2CF1BFB4}"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98F71-5537-4CE5-8C45-1EE6F7DDAFA2}"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ADA3CE-E335-4BF4-9086-243183A3F4CD}"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E02D8A-F1BF-45FA-85E2-BC81B138B7F2}"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314DAB-789F-4A8F-A486-FD1B480C6C19}"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C8FFA2-E385-4C8B-878B-2BB7C8D8EDB2}"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739977-12D9-43EB-B62F-0238B088AC42}"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70287-D099-4270-B1FA-5E73FEC1F7B6}"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C04BB-A88A-493F-930D-8A5B53BA142B}"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EC94B8-D8E2-4371-A786-B5796565C812}"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F04364-DDF5-4FC3-B72E-DD1EB85224F5}"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9AB24-B8BF-4372-8006-59A641D0FD4A}"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8AC06-7F5F-413B-8286-803816AE8703}"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C077EC-4FC9-4EAF-8E06-D2AC93114E05}"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BF1A92-ED7A-496E-A56F-E58154512C94}"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882113-D09C-41C4-9EA2-FEDB41BE6C1C}"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70ADE4-08E2-4F02-BC8C-8715C25F8F35}"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2ACD6-6B16-44E4-A610-FC9FA8FC8774}"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ABC7DC-5A59-4879-8EC9-9E034766CE96}"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4C459-B2C5-456D-9BEE-3E9633CB221A}"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0EC99-952A-45A3-90FC-F8F498F62214}"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90ACFB-3E11-46DA-A5DC-8AC0C2AEF02B}"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887895-1D2D-431E-BE07-E42DDAC2829B}"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D3DFE5-9B78-44F3-88EA-7FB00A91AE91}"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7D9780-D474-4DEA-B1D6-A14F1285A63F}"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7BF082-4171-42A8-B725-D53495463088}"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4724-2D3C-45B7-9856-009D5035A4BE}"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04987-8A7B-452A-88BD-80FC533F81BA}"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5B47EB-0DD1-4E1A-97C5-E2D3B2FE54D1}"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39568C-D302-47A5-A6B7-A6990398A699}"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A8F476-3610-4B3B-8AE8-094E21D0AFC3}"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45B9A-9571-4463-BF62-11959FD85722}"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AA693-4C88-4A5B-A5DF-44470766969D}"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0C60E6-153C-4E7F-86BC-127F91450479}"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94C402-D004-4324-A99D-18BFA4E56849}"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C1B9FA-4CA1-4EB8-B9A8-C9D378D7D465}"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43DC6-D16D-42A3-BB13-82DCC042325A}"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D7DD69-A553-4C4B-983D-852F1C54410A}"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DF556C-D623-4FBB-BB6C-1216B2C5048C}"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35682D-F217-4CDE-B79B-E177670C7E0C}"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9BC7D1-F993-4859-9B7B-A31A0DB1ABBF}"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BEB7B-3E6A-4718-BF6F-1018CC806D93}"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0B19ED-84D1-408D-9E3C-5662F139DCCD}"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D47717-C1CE-4446-B9BC-960427251992}"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A14661-7326-4D74-8EBE-410775AC6CBC}"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244BA4-2968-48CC-AD5C-663EEADCA449}"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0BAB8-CE27-4697-B38C-2A5A863DF09F}"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79DA30-D297-4504-9E0D-1146F715BB85}"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46C58-9180-48E7-ABFE-C04F3F895554}"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9E653E-6983-4FA3-B033-990D1F026B73}"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B4D98E-1795-465F-9175-DD8E52F5C46D}"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865E2-2909-4E4F-9BB8-D8B763EE83A6}"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260B3-9BBB-4FFA-BD82-34C8F2C42ADB}" type="datetime1">
              <a:rPr lang="en-US" smtClean="0"/>
              <a:t>11/11/19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BA7B50-E20F-4165-8482-82490D47176B}"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D21112-2A73-4811-B72F-534FE655F16A}" type="datetime1">
              <a:rPr lang="en-US" smtClean="0"/>
              <a:t>11/11/19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57B3F6-0084-466F-8C95-689147C23375}" type="datetime1">
              <a:rPr lang="en-US" smtClean="0"/>
              <a:t>11/11/19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BA506-6BC6-4A72-8A30-9C8380D70672}" type="datetime1">
              <a:rPr lang="en-US" smtClean="0"/>
              <a:t>11/11/19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0FD04-F5E9-4A12-92B2-81F417CECDE7}"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09DAD3-0049-45B2-9967-BB23C6923C00}" type="datetime1">
              <a:rPr lang="en-US" smtClean="0"/>
              <a:t>11/11/19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dirty="0"/>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463F21C-793F-4F99-9C7A-D9206CE06711}"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BE4BCBE-69E5-4350-954B-29E1849F1135}"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0188537-6954-4AE7-8A55-372A90D6C2C5}"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0969488-A5C4-499C-8D48-04B6A4A1B98E}"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C67A8B8-C9FD-4FF0-89B6-6BFBEA89F806}"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E01BC2D-59E8-417F-9E34-46B72F3505BD}"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2B77246-BBBC-49A5-8C36-54470F041134}"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EB998EE-222E-4959-8BAC-EC61D106DEB6}"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534FFD8-D574-442B-8405-EDC01B1D9429}"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0E3689D-A0DF-42A7-8AF2-9603A3152382}"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CF112D9-19E3-462F-9DE2-57B3782305BF}"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B914622-BF01-46B9-B233-A7F1D040F068}"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AE4625A-CEF7-4CF7-BD6D-23AD3F7AD2B0}"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F44723-3DE7-4B02-80B5-335CA00F804B}"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AFDA399-1CE1-46CF-8E6C-9417B5972C48}"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E5EE95B-DB1B-497D-A338-8CD6345A4331}" type="datetime1">
              <a:rPr lang="en-US" smtClean="0"/>
              <a:t>11/11/19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dirty="0"/>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1762110"/>
            <a:ext cx="7772400" cy="14700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dirty="0"/>
              <a:t>4005 – </a:t>
            </a:r>
          </a:p>
          <a:p>
            <a:r>
              <a:rPr lang="en-US" dirty="0"/>
              <a:t>Managing Templates</a:t>
            </a:r>
          </a:p>
        </p:txBody>
      </p:sp>
      <p:sp>
        <p:nvSpPr>
          <p:cNvPr id="5" name="Subtitle 2"/>
          <p:cNvSpPr txBox="1">
            <a:spLocks/>
          </p:cNvSpPr>
          <p:nvPr/>
        </p:nvSpPr>
        <p:spPr>
          <a:xfrm>
            <a:off x="1144074" y="3500036"/>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Saving Data Entry Time!</a:t>
            </a:r>
          </a:p>
        </p:txBody>
      </p:sp>
      <p:sp>
        <p:nvSpPr>
          <p:cNvPr id="2" name="Slide Number Placeholder 1"/>
          <p:cNvSpPr>
            <a:spLocks noGrp="1"/>
          </p:cNvSpPr>
          <p:nvPr>
            <p:ph type="sldNum" sz="quarter" idx="12"/>
          </p:nvPr>
        </p:nvSpPr>
        <p:spPr/>
        <p:txBody>
          <a:bodyPr/>
          <a:lstStyle/>
          <a:p>
            <a:fld id="{D1A12E6A-C85A-496C-95D0-8B82A2649983}" type="slidenum">
              <a:rPr lang="en-US" smtClean="0"/>
              <a:t>1</a:t>
            </a:fld>
            <a:endParaRPr lang="en-US" dirty="0"/>
          </a:p>
        </p:txBody>
      </p:sp>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4776" y="-1619"/>
            <a:ext cx="7886700" cy="1325563"/>
          </a:xfrm>
        </p:spPr>
        <p:txBody>
          <a:bodyPr>
            <a:normAutofit/>
          </a:bodyPr>
          <a:lstStyle/>
          <a:p>
            <a:pPr algn="ctr"/>
            <a:r>
              <a:rPr lang="en-US" dirty="0"/>
              <a:t>Animal Measurements</a:t>
            </a:r>
            <a:endParaRPr lang="en-GB" dirty="0"/>
          </a:p>
        </p:txBody>
      </p:sp>
      <p:sp>
        <p:nvSpPr>
          <p:cNvPr id="7" name="Slide Number Placeholder 6"/>
          <p:cNvSpPr>
            <a:spLocks noGrp="1"/>
          </p:cNvSpPr>
          <p:nvPr>
            <p:ph type="sldNum" sz="quarter" idx="12"/>
          </p:nvPr>
        </p:nvSpPr>
        <p:spPr/>
        <p:txBody>
          <a:bodyPr/>
          <a:lstStyle/>
          <a:p>
            <a:fld id="{D1A12E6A-C85A-496C-95D0-8B82A2649983}" type="slidenum">
              <a:rPr lang="en-US" smtClean="0"/>
              <a:t>10</a:t>
            </a:fld>
            <a:endParaRPr lang="en-US" dirty="0"/>
          </a:p>
        </p:txBody>
      </p:sp>
      <p:pic>
        <p:nvPicPr>
          <p:cNvPr id="8" name="Picture 7"/>
          <p:cNvPicPr>
            <a:picLocks noChangeAspect="1"/>
          </p:cNvPicPr>
          <p:nvPr/>
        </p:nvPicPr>
        <p:blipFill>
          <a:blip r:embed="rId2"/>
          <a:stretch>
            <a:fillRect/>
          </a:stretch>
        </p:blipFill>
        <p:spPr>
          <a:xfrm>
            <a:off x="1664172" y="1130495"/>
            <a:ext cx="5867908" cy="2530059"/>
          </a:xfrm>
          <a:prstGeom prst="rect">
            <a:avLst/>
          </a:prstGeom>
          <a:ln>
            <a:solidFill>
              <a:schemeClr val="tx1"/>
            </a:solidFill>
          </a:ln>
        </p:spPr>
      </p:pic>
      <p:sp>
        <p:nvSpPr>
          <p:cNvPr id="6" name="TextBox 7"/>
          <p:cNvSpPr txBox="1"/>
          <p:nvPr/>
        </p:nvSpPr>
        <p:spPr>
          <a:xfrm>
            <a:off x="996089" y="3387210"/>
            <a:ext cx="7634106" cy="2308324"/>
          </a:xfrm>
          <a:prstGeom prst="rect">
            <a:avLst/>
          </a:prstGeom>
          <a:solidFill>
            <a:schemeClr val="accent2">
              <a:lumMod val="40000"/>
              <a:lumOff val="60000"/>
            </a:schemeClr>
          </a:solidFill>
          <a:ln>
            <a:solidFill>
              <a:schemeClr val="tx1"/>
            </a:solidFill>
          </a:ln>
        </p:spPr>
        <p:txBody>
          <a:bodyPr wrap="square" rtlCol="0">
            <a:spAutoFit/>
          </a:bodyPr>
          <a:lstStyle/>
          <a:p>
            <a:r>
              <a:rPr lang="en-US" sz="1600" dirty="0"/>
              <a:t>Animal Measurement Templates can help save you data entry time when entering animal </a:t>
            </a:r>
          </a:p>
          <a:p>
            <a:r>
              <a:rPr lang="en-US" sz="1600" dirty="0"/>
              <a:t>weights or lengths as well as make sure you don’t forget to measure someone! </a:t>
            </a:r>
          </a:p>
          <a:p>
            <a:r>
              <a:rPr lang="en-US" sz="1600" dirty="0"/>
              <a:t>1.The Template Name must be unique. </a:t>
            </a:r>
          </a:p>
          <a:p>
            <a:r>
              <a:rPr lang="en-US" sz="1600" dirty="0"/>
              <a:t>2.The Creation Date will not limit the dates you can use the Template for. </a:t>
            </a:r>
          </a:p>
          <a:p>
            <a:r>
              <a:rPr lang="en-US" sz="1600" dirty="0"/>
              <a:t>3.If the same person does the measuring you can save time by entering them here. </a:t>
            </a:r>
          </a:p>
          <a:p>
            <a:r>
              <a:rPr lang="en-US" sz="1600" dirty="0"/>
              <a:t>4.Enter the Animals you want the Template to apply to.</a:t>
            </a:r>
          </a:p>
          <a:p>
            <a:r>
              <a:rPr lang="en-US" sz="1600" dirty="0"/>
              <a:t>5.Select your measurements and UOM.</a:t>
            </a:r>
          </a:p>
          <a:p>
            <a:r>
              <a:rPr lang="en-US" sz="1600" dirty="0"/>
              <a:t>6.Remember to Save before adding another.</a:t>
            </a:r>
          </a:p>
          <a:p>
            <a:r>
              <a:rPr lang="en-US" sz="1600" dirty="0"/>
              <a:t>7.Use the arrows to arrange the order of the measurements.</a:t>
            </a:r>
          </a:p>
        </p:txBody>
      </p:sp>
    </p:spTree>
    <p:extLst>
      <p:ext uri="{BB962C8B-B14F-4D97-AF65-F5344CB8AC3E}">
        <p14:creationId xmlns:p14="http://schemas.microsoft.com/office/powerpoint/2010/main" val="298868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Using the Template</a:t>
            </a:r>
            <a:endParaRPr lang="en-GB"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28600" y="1543842"/>
            <a:ext cx="5092890" cy="4766424"/>
          </a:xfrm>
          <a:prstGeom prst="rect">
            <a:avLst/>
          </a:prstGeom>
        </p:spPr>
      </p:pic>
      <p:pic>
        <p:nvPicPr>
          <p:cNvPr id="5" name="Picture 4"/>
          <p:cNvPicPr>
            <a:picLocks noChangeAspect="1"/>
          </p:cNvPicPr>
          <p:nvPr/>
        </p:nvPicPr>
        <p:blipFill>
          <a:blip r:embed="rId3"/>
          <a:stretch>
            <a:fillRect/>
          </a:stretch>
        </p:blipFill>
        <p:spPr>
          <a:xfrm>
            <a:off x="2775045" y="4733816"/>
            <a:ext cx="5285714" cy="904762"/>
          </a:xfrm>
          <a:prstGeom prst="rect">
            <a:avLst/>
          </a:prstGeom>
        </p:spPr>
      </p:pic>
      <p:sp>
        <p:nvSpPr>
          <p:cNvPr id="6" name="TextBox 5"/>
          <p:cNvSpPr txBox="1"/>
          <p:nvPr/>
        </p:nvSpPr>
        <p:spPr>
          <a:xfrm>
            <a:off x="5321490" y="1040497"/>
            <a:ext cx="3491244" cy="3416320"/>
          </a:xfrm>
          <a:prstGeom prst="rect">
            <a:avLst/>
          </a:prstGeom>
          <a:solidFill>
            <a:schemeClr val="accent2">
              <a:lumMod val="40000"/>
              <a:lumOff val="60000"/>
            </a:schemeClr>
          </a:solidFill>
          <a:ln>
            <a:solidFill>
              <a:schemeClr val="tx1"/>
            </a:solidFill>
          </a:ln>
        </p:spPr>
        <p:txBody>
          <a:bodyPr wrap="square" rtlCol="0">
            <a:spAutoFit/>
          </a:bodyPr>
          <a:lstStyle/>
          <a:p>
            <a:r>
              <a:rPr lang="en-US" dirty="0"/>
              <a:t>To use the Template, select it from the list. Any inappropriate measurements for the Taxonomy will be un-useable and highlighted in red. In this example nose-tail length is not an appropriate measurement for a vulture and wing length is not an appropriate measurement for a gecko or an opossum. If you leave a measurement blank you will get a warning but can save anyway.</a:t>
            </a:r>
          </a:p>
        </p:txBody>
      </p:sp>
      <p:sp>
        <p:nvSpPr>
          <p:cNvPr id="7" name="Slide Number Placeholder 6"/>
          <p:cNvSpPr>
            <a:spLocks noGrp="1"/>
          </p:cNvSpPr>
          <p:nvPr>
            <p:ph type="sldNum" sz="quarter" idx="12"/>
          </p:nvPr>
        </p:nvSpPr>
        <p:spPr/>
        <p:txBody>
          <a:bodyPr/>
          <a:lstStyle/>
          <a:p>
            <a:fld id="{D1A12E6A-C85A-496C-95D0-8B82A2649983}" type="slidenum">
              <a:rPr lang="en-US" smtClean="0"/>
              <a:t>11</a:t>
            </a:fld>
            <a:endParaRPr lang="en-US" dirty="0"/>
          </a:p>
        </p:txBody>
      </p:sp>
    </p:spTree>
    <p:extLst>
      <p:ext uri="{BB962C8B-B14F-4D97-AF65-F5344CB8AC3E}">
        <p14:creationId xmlns:p14="http://schemas.microsoft.com/office/powerpoint/2010/main" val="317551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Husbandry Log</a:t>
            </a:r>
          </a:p>
        </p:txBody>
      </p:sp>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dirty="0"/>
          </a:p>
        </p:txBody>
      </p:sp>
      <p:pic>
        <p:nvPicPr>
          <p:cNvPr id="6" name="Picture 5"/>
          <p:cNvPicPr>
            <a:picLocks noChangeAspect="1"/>
          </p:cNvPicPr>
          <p:nvPr/>
        </p:nvPicPr>
        <p:blipFill>
          <a:blip r:embed="rId2"/>
          <a:stretch>
            <a:fillRect/>
          </a:stretch>
        </p:blipFill>
        <p:spPr>
          <a:xfrm>
            <a:off x="714427" y="2068190"/>
            <a:ext cx="5067739" cy="2164268"/>
          </a:xfrm>
          <a:prstGeom prst="rect">
            <a:avLst/>
          </a:prstGeom>
          <a:ln>
            <a:solidFill>
              <a:schemeClr val="tx1"/>
            </a:solidFill>
          </a:ln>
        </p:spPr>
      </p:pic>
      <p:sp>
        <p:nvSpPr>
          <p:cNvPr id="5" name="TextBox 4"/>
          <p:cNvSpPr txBox="1"/>
          <p:nvPr/>
        </p:nvSpPr>
        <p:spPr>
          <a:xfrm>
            <a:off x="4214949" y="3150324"/>
            <a:ext cx="4545283" cy="2308324"/>
          </a:xfrm>
          <a:prstGeom prst="rect">
            <a:avLst/>
          </a:prstGeom>
          <a:solidFill>
            <a:schemeClr val="accent2">
              <a:lumMod val="40000"/>
              <a:lumOff val="60000"/>
            </a:schemeClr>
          </a:solidFill>
          <a:ln>
            <a:solidFill>
              <a:schemeClr val="tx1"/>
            </a:solidFill>
          </a:ln>
        </p:spPr>
        <p:txBody>
          <a:bodyPr wrap="none" rtlCol="0">
            <a:spAutoFit/>
          </a:bodyPr>
          <a:lstStyle/>
          <a:p>
            <a:r>
              <a:rPr lang="en-US" dirty="0"/>
              <a:t>The Husbandry Log Template allows you</a:t>
            </a:r>
          </a:p>
          <a:p>
            <a:r>
              <a:rPr lang="en-US" dirty="0"/>
              <a:t>to quickly record data on both your</a:t>
            </a:r>
          </a:p>
          <a:p>
            <a:r>
              <a:rPr lang="en-US" dirty="0"/>
              <a:t>animals and your Enclosures/LS/Components.</a:t>
            </a:r>
          </a:p>
          <a:p>
            <a:r>
              <a:rPr lang="en-US" dirty="0"/>
              <a:t>1.As for the other Templates the name must</a:t>
            </a:r>
          </a:p>
          <a:p>
            <a:r>
              <a:rPr lang="en-US" dirty="0"/>
              <a:t>be unique and you can select to share or allow</a:t>
            </a:r>
          </a:p>
          <a:p>
            <a:r>
              <a:rPr lang="en-US" dirty="0"/>
              <a:t>edits.</a:t>
            </a:r>
          </a:p>
          <a:p>
            <a:r>
              <a:rPr lang="en-US" dirty="0"/>
              <a:t>2.Remember to name your sheets.</a:t>
            </a:r>
          </a:p>
          <a:p>
            <a:r>
              <a:rPr lang="en-US" dirty="0"/>
              <a:t>3.To add entities select the green “+”.</a:t>
            </a:r>
          </a:p>
        </p:txBody>
      </p:sp>
    </p:spTree>
    <p:extLst>
      <p:ext uri="{BB962C8B-B14F-4D97-AF65-F5344CB8AC3E}">
        <p14:creationId xmlns:p14="http://schemas.microsoft.com/office/powerpoint/2010/main" val="308469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Husbandry Log</a:t>
            </a:r>
          </a:p>
        </p:txBody>
      </p:sp>
      <p:sp>
        <p:nvSpPr>
          <p:cNvPr id="3" name="Slide Number Placeholder 2"/>
          <p:cNvSpPr>
            <a:spLocks noGrp="1"/>
          </p:cNvSpPr>
          <p:nvPr>
            <p:ph type="sldNum" sz="quarter" idx="12"/>
          </p:nvPr>
        </p:nvSpPr>
        <p:spPr/>
        <p:txBody>
          <a:bodyPr/>
          <a:lstStyle/>
          <a:p>
            <a:fld id="{D1A12E6A-C85A-496C-95D0-8B82A2649983}" type="slidenum">
              <a:rPr lang="en-US" smtClean="0"/>
              <a:t>13</a:t>
            </a:fld>
            <a:endParaRPr lang="en-US" dirty="0"/>
          </a:p>
        </p:txBody>
      </p:sp>
      <p:pic>
        <p:nvPicPr>
          <p:cNvPr id="5" name="Picture 4"/>
          <p:cNvPicPr>
            <a:picLocks noChangeAspect="1"/>
          </p:cNvPicPr>
          <p:nvPr/>
        </p:nvPicPr>
        <p:blipFill>
          <a:blip r:embed="rId2"/>
          <a:stretch>
            <a:fillRect/>
          </a:stretch>
        </p:blipFill>
        <p:spPr>
          <a:xfrm>
            <a:off x="815715" y="1544604"/>
            <a:ext cx="3924640" cy="2149026"/>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21470" y="4151181"/>
            <a:ext cx="4686706" cy="2217612"/>
          </a:xfrm>
          <a:prstGeom prst="rect">
            <a:avLst/>
          </a:prstGeom>
          <a:ln>
            <a:solidFill>
              <a:schemeClr val="tx1"/>
            </a:solidFill>
          </a:ln>
        </p:spPr>
      </p:pic>
      <p:sp>
        <p:nvSpPr>
          <p:cNvPr id="7" name="TextBox 6"/>
          <p:cNvSpPr txBox="1"/>
          <p:nvPr/>
        </p:nvSpPr>
        <p:spPr>
          <a:xfrm>
            <a:off x="5097077" y="1767839"/>
            <a:ext cx="3813673" cy="3139321"/>
          </a:xfrm>
          <a:prstGeom prst="rect">
            <a:avLst/>
          </a:prstGeom>
          <a:solidFill>
            <a:schemeClr val="accent2">
              <a:lumMod val="40000"/>
              <a:lumOff val="60000"/>
            </a:schemeClr>
          </a:solidFill>
          <a:ln>
            <a:solidFill>
              <a:schemeClr val="tx1"/>
            </a:solidFill>
          </a:ln>
        </p:spPr>
        <p:txBody>
          <a:bodyPr wrap="none" rtlCol="0">
            <a:spAutoFit/>
          </a:bodyPr>
          <a:lstStyle/>
          <a:p>
            <a:r>
              <a:rPr lang="en-US" dirty="0"/>
              <a:t>The first sheet will be our animals.</a:t>
            </a:r>
          </a:p>
          <a:p>
            <a:r>
              <a:rPr lang="en-US" dirty="0"/>
              <a:t>1.Since we have not yet selected an</a:t>
            </a:r>
          </a:p>
          <a:p>
            <a:r>
              <a:rPr lang="en-US" dirty="0"/>
              <a:t>entity, when we type “orangutan”,</a:t>
            </a:r>
          </a:p>
          <a:p>
            <a:r>
              <a:rPr lang="en-US" dirty="0"/>
              <a:t>2.both our animals and </a:t>
            </a:r>
          </a:p>
          <a:p>
            <a:r>
              <a:rPr lang="en-US" dirty="0"/>
              <a:t>3.their enclosure display to pick from.</a:t>
            </a:r>
          </a:p>
          <a:p>
            <a:endParaRPr lang="en-US" dirty="0"/>
          </a:p>
          <a:p>
            <a:r>
              <a:rPr lang="en-US" dirty="0"/>
              <a:t>We selected an orangutan. Now when </a:t>
            </a:r>
          </a:p>
          <a:p>
            <a:r>
              <a:rPr lang="en-US" dirty="0"/>
              <a:t>we type only the animals are</a:t>
            </a:r>
          </a:p>
          <a:p>
            <a:r>
              <a:rPr lang="en-US" dirty="0"/>
              <a:t>available for selection. The sheets</a:t>
            </a:r>
          </a:p>
          <a:p>
            <a:r>
              <a:rPr lang="en-US" dirty="0"/>
              <a:t>cannot be of mixed entities such as</a:t>
            </a:r>
          </a:p>
          <a:p>
            <a:r>
              <a:rPr lang="en-US" dirty="0"/>
              <a:t>animals and enclosures.</a:t>
            </a:r>
          </a:p>
        </p:txBody>
      </p:sp>
    </p:spTree>
    <p:extLst>
      <p:ext uri="{BB962C8B-B14F-4D97-AF65-F5344CB8AC3E}">
        <p14:creationId xmlns:p14="http://schemas.microsoft.com/office/powerpoint/2010/main" val="31599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Husbandry Log</a:t>
            </a:r>
          </a:p>
        </p:txBody>
      </p:sp>
      <p:sp>
        <p:nvSpPr>
          <p:cNvPr id="3" name="Slide Number Placeholder 2"/>
          <p:cNvSpPr>
            <a:spLocks noGrp="1"/>
          </p:cNvSpPr>
          <p:nvPr>
            <p:ph type="sldNum" sz="quarter" idx="12"/>
          </p:nvPr>
        </p:nvSpPr>
        <p:spPr/>
        <p:txBody>
          <a:bodyPr/>
          <a:lstStyle/>
          <a:p>
            <a:fld id="{D1A12E6A-C85A-496C-95D0-8B82A2649983}" type="slidenum">
              <a:rPr lang="en-US" smtClean="0"/>
              <a:t>14</a:t>
            </a:fld>
            <a:endParaRPr lang="en-US" dirty="0"/>
          </a:p>
        </p:txBody>
      </p:sp>
      <p:pic>
        <p:nvPicPr>
          <p:cNvPr id="4" name="Picture 3"/>
          <p:cNvPicPr>
            <a:picLocks noChangeAspect="1"/>
          </p:cNvPicPr>
          <p:nvPr/>
        </p:nvPicPr>
        <p:blipFill>
          <a:blip r:embed="rId2"/>
          <a:stretch>
            <a:fillRect/>
          </a:stretch>
        </p:blipFill>
        <p:spPr>
          <a:xfrm>
            <a:off x="215306" y="1829170"/>
            <a:ext cx="5334462" cy="4000847"/>
          </a:xfrm>
          <a:prstGeom prst="rect">
            <a:avLst/>
          </a:prstGeom>
          <a:ln>
            <a:solidFill>
              <a:schemeClr val="tx1"/>
            </a:solidFill>
          </a:ln>
        </p:spPr>
      </p:pic>
      <p:sp>
        <p:nvSpPr>
          <p:cNvPr id="5" name="TextBox 4"/>
          <p:cNvSpPr txBox="1"/>
          <p:nvPr/>
        </p:nvSpPr>
        <p:spPr>
          <a:xfrm>
            <a:off x="5738948" y="2629264"/>
            <a:ext cx="3037370" cy="1200329"/>
          </a:xfrm>
          <a:prstGeom prst="rect">
            <a:avLst/>
          </a:prstGeom>
          <a:solidFill>
            <a:schemeClr val="accent2">
              <a:lumMod val="40000"/>
              <a:lumOff val="60000"/>
            </a:schemeClr>
          </a:solidFill>
          <a:ln>
            <a:solidFill>
              <a:schemeClr val="tx1"/>
            </a:solidFill>
          </a:ln>
        </p:spPr>
        <p:txBody>
          <a:bodyPr wrap="none" rtlCol="0">
            <a:spAutoFit/>
          </a:bodyPr>
          <a:lstStyle/>
          <a:p>
            <a:r>
              <a:rPr lang="en-US" dirty="0"/>
              <a:t>Since we selected animals</a:t>
            </a:r>
          </a:p>
          <a:p>
            <a:r>
              <a:rPr lang="en-US" dirty="0"/>
              <a:t>for this sheet, the Types </a:t>
            </a:r>
          </a:p>
          <a:p>
            <a:r>
              <a:rPr lang="en-US" dirty="0"/>
              <a:t>available are animal related.</a:t>
            </a:r>
          </a:p>
          <a:p>
            <a:r>
              <a:rPr lang="en-US" dirty="0"/>
              <a:t>We select Animal Feeding Log.</a:t>
            </a:r>
          </a:p>
        </p:txBody>
      </p:sp>
    </p:spTree>
    <p:extLst>
      <p:ext uri="{BB962C8B-B14F-4D97-AF65-F5344CB8AC3E}">
        <p14:creationId xmlns:p14="http://schemas.microsoft.com/office/powerpoint/2010/main" val="52934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Husbandry Log</a:t>
            </a:r>
          </a:p>
        </p:txBody>
      </p:sp>
      <p:sp>
        <p:nvSpPr>
          <p:cNvPr id="3" name="Slide Number Placeholder 2"/>
          <p:cNvSpPr>
            <a:spLocks noGrp="1"/>
          </p:cNvSpPr>
          <p:nvPr>
            <p:ph type="sldNum" sz="quarter" idx="12"/>
          </p:nvPr>
        </p:nvSpPr>
        <p:spPr/>
        <p:txBody>
          <a:bodyPr/>
          <a:lstStyle/>
          <a:p>
            <a:fld id="{D1A12E6A-C85A-496C-95D0-8B82A2649983}" type="slidenum">
              <a:rPr lang="en-US" smtClean="0"/>
              <a:t>15</a:t>
            </a:fld>
            <a:endParaRPr lang="en-US" dirty="0"/>
          </a:p>
        </p:txBody>
      </p:sp>
      <p:pic>
        <p:nvPicPr>
          <p:cNvPr id="4" name="Picture 3"/>
          <p:cNvPicPr>
            <a:picLocks noChangeAspect="1"/>
          </p:cNvPicPr>
          <p:nvPr/>
        </p:nvPicPr>
        <p:blipFill>
          <a:blip r:embed="rId2"/>
          <a:stretch>
            <a:fillRect/>
          </a:stretch>
        </p:blipFill>
        <p:spPr>
          <a:xfrm>
            <a:off x="398128" y="1454520"/>
            <a:ext cx="5131815" cy="4153490"/>
          </a:xfrm>
          <a:prstGeom prst="rect">
            <a:avLst/>
          </a:prstGeom>
          <a:ln>
            <a:solidFill>
              <a:schemeClr val="tx1"/>
            </a:solidFill>
          </a:ln>
        </p:spPr>
      </p:pic>
      <p:sp>
        <p:nvSpPr>
          <p:cNvPr id="5" name="TextBox 4"/>
          <p:cNvSpPr txBox="1"/>
          <p:nvPr/>
        </p:nvSpPr>
        <p:spPr>
          <a:xfrm>
            <a:off x="5425440" y="1546106"/>
            <a:ext cx="3431196" cy="3970318"/>
          </a:xfrm>
          <a:prstGeom prst="rect">
            <a:avLst/>
          </a:prstGeom>
          <a:solidFill>
            <a:schemeClr val="accent2">
              <a:lumMod val="40000"/>
              <a:lumOff val="60000"/>
            </a:schemeClr>
          </a:solidFill>
          <a:ln>
            <a:solidFill>
              <a:schemeClr val="tx1"/>
            </a:solidFill>
          </a:ln>
        </p:spPr>
        <p:txBody>
          <a:bodyPr wrap="none" rtlCol="0">
            <a:spAutoFit/>
          </a:bodyPr>
          <a:lstStyle/>
          <a:p>
            <a:r>
              <a:rPr lang="en-US" dirty="0"/>
              <a:t>1.Select what identifiers you</a:t>
            </a:r>
          </a:p>
          <a:p>
            <a:r>
              <a:rPr lang="en-US" dirty="0"/>
              <a:t>want to display in the column</a:t>
            </a:r>
          </a:p>
          <a:p>
            <a:r>
              <a:rPr lang="en-US" dirty="0"/>
              <a:t>header. </a:t>
            </a:r>
          </a:p>
          <a:p>
            <a:r>
              <a:rPr lang="en-US" dirty="0"/>
              <a:t>2.Any mandatory fields have</a:t>
            </a:r>
          </a:p>
          <a:p>
            <a:r>
              <a:rPr lang="en-US" dirty="0"/>
              <a:t>already been activated.</a:t>
            </a:r>
          </a:p>
          <a:p>
            <a:r>
              <a:rPr lang="en-US" dirty="0"/>
              <a:t>3.We activated Amount Consumed</a:t>
            </a:r>
          </a:p>
          <a:p>
            <a:r>
              <a:rPr lang="en-US" dirty="0"/>
              <a:t>and Feeding method. Any fields</a:t>
            </a:r>
          </a:p>
          <a:p>
            <a:r>
              <a:rPr lang="en-US" dirty="0"/>
              <a:t>in green will be available to use</a:t>
            </a:r>
          </a:p>
          <a:p>
            <a:r>
              <a:rPr lang="en-US" dirty="0"/>
              <a:t>in the template.</a:t>
            </a:r>
          </a:p>
          <a:p>
            <a:r>
              <a:rPr lang="en-US" dirty="0"/>
              <a:t>4.Any fields in red will not be</a:t>
            </a:r>
          </a:p>
          <a:p>
            <a:r>
              <a:rPr lang="en-US" dirty="0"/>
              <a:t>displayed in the template.</a:t>
            </a:r>
          </a:p>
          <a:p>
            <a:r>
              <a:rPr lang="en-US" dirty="0"/>
              <a:t>5.If you lock a field you will not</a:t>
            </a:r>
          </a:p>
          <a:p>
            <a:r>
              <a:rPr lang="en-US" dirty="0"/>
              <a:t>be able to edit when using the</a:t>
            </a:r>
          </a:p>
          <a:p>
            <a:r>
              <a:rPr lang="en-US" dirty="0"/>
              <a:t>template.</a:t>
            </a:r>
          </a:p>
        </p:txBody>
      </p:sp>
    </p:spTree>
    <p:extLst>
      <p:ext uri="{BB962C8B-B14F-4D97-AF65-F5344CB8AC3E}">
        <p14:creationId xmlns:p14="http://schemas.microsoft.com/office/powerpoint/2010/main" val="368760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Husbandry Log</a:t>
            </a:r>
          </a:p>
        </p:txBody>
      </p:sp>
      <p:sp>
        <p:nvSpPr>
          <p:cNvPr id="3" name="Slide Number Placeholder 2"/>
          <p:cNvSpPr>
            <a:spLocks noGrp="1"/>
          </p:cNvSpPr>
          <p:nvPr>
            <p:ph type="sldNum" sz="quarter" idx="12"/>
          </p:nvPr>
        </p:nvSpPr>
        <p:spPr/>
        <p:txBody>
          <a:bodyPr/>
          <a:lstStyle/>
          <a:p>
            <a:fld id="{D1A12E6A-C85A-496C-95D0-8B82A2649983}" type="slidenum">
              <a:rPr lang="en-US" smtClean="0"/>
              <a:t>16</a:t>
            </a:fld>
            <a:endParaRPr lang="en-US" dirty="0"/>
          </a:p>
        </p:txBody>
      </p:sp>
      <p:pic>
        <p:nvPicPr>
          <p:cNvPr id="4" name="Picture 3"/>
          <p:cNvPicPr>
            <a:picLocks noChangeAspect="1"/>
          </p:cNvPicPr>
          <p:nvPr/>
        </p:nvPicPr>
        <p:blipFill>
          <a:blip r:embed="rId2"/>
          <a:stretch>
            <a:fillRect/>
          </a:stretch>
        </p:blipFill>
        <p:spPr>
          <a:xfrm>
            <a:off x="376612" y="1497162"/>
            <a:ext cx="3749365" cy="3071126"/>
          </a:xfrm>
          <a:prstGeom prst="rect">
            <a:avLst/>
          </a:prstGeom>
          <a:ln>
            <a:solidFill>
              <a:schemeClr val="tx1"/>
            </a:solidFill>
          </a:ln>
        </p:spPr>
      </p:pic>
      <p:sp>
        <p:nvSpPr>
          <p:cNvPr id="5" name="TextBox 4"/>
          <p:cNvSpPr txBox="1"/>
          <p:nvPr/>
        </p:nvSpPr>
        <p:spPr>
          <a:xfrm>
            <a:off x="4572000" y="1497162"/>
            <a:ext cx="3653116"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a:t>By selecting the green “+” beside the</a:t>
            </a:r>
          </a:p>
          <a:p>
            <a:r>
              <a:rPr lang="en-US" dirty="0"/>
              <a:t>animals tab we add a sheet for the </a:t>
            </a:r>
          </a:p>
          <a:p>
            <a:r>
              <a:rPr lang="en-US" dirty="0"/>
              <a:t>enclosure.</a:t>
            </a:r>
          </a:p>
          <a:p>
            <a:endParaRPr lang="en-US" dirty="0"/>
          </a:p>
          <a:p>
            <a:r>
              <a:rPr lang="en-US" dirty="0"/>
              <a:t>1.You can continue and add more</a:t>
            </a:r>
          </a:p>
          <a:p>
            <a:r>
              <a:rPr lang="en-US" dirty="0"/>
              <a:t>sheets.</a:t>
            </a:r>
          </a:p>
          <a:p>
            <a:r>
              <a:rPr lang="en-US" dirty="0"/>
              <a:t>2.To add more fields select this.</a:t>
            </a:r>
          </a:p>
        </p:txBody>
      </p:sp>
      <p:pic>
        <p:nvPicPr>
          <p:cNvPr id="6" name="Picture 5"/>
          <p:cNvPicPr>
            <a:picLocks noChangeAspect="1"/>
          </p:cNvPicPr>
          <p:nvPr/>
        </p:nvPicPr>
        <p:blipFill>
          <a:blip r:embed="rId3"/>
          <a:stretch>
            <a:fillRect/>
          </a:stretch>
        </p:blipFill>
        <p:spPr>
          <a:xfrm>
            <a:off x="989796" y="4824138"/>
            <a:ext cx="4331141" cy="1645503"/>
          </a:xfrm>
          <a:prstGeom prst="rect">
            <a:avLst/>
          </a:prstGeom>
          <a:ln>
            <a:solidFill>
              <a:schemeClr val="tx1"/>
            </a:solidFill>
          </a:ln>
        </p:spPr>
      </p:pic>
    </p:spTree>
    <p:extLst>
      <p:ext uri="{BB962C8B-B14F-4D97-AF65-F5344CB8AC3E}">
        <p14:creationId xmlns:p14="http://schemas.microsoft.com/office/powerpoint/2010/main" val="3703416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Husbandry Log - Using</a:t>
            </a:r>
          </a:p>
        </p:txBody>
      </p:sp>
      <p:sp>
        <p:nvSpPr>
          <p:cNvPr id="3" name="Slide Number Placeholder 2"/>
          <p:cNvSpPr>
            <a:spLocks noGrp="1"/>
          </p:cNvSpPr>
          <p:nvPr>
            <p:ph type="sldNum" sz="quarter" idx="12"/>
          </p:nvPr>
        </p:nvSpPr>
        <p:spPr/>
        <p:txBody>
          <a:bodyPr/>
          <a:lstStyle/>
          <a:p>
            <a:fld id="{D1A12E6A-C85A-496C-95D0-8B82A2649983}" type="slidenum">
              <a:rPr lang="en-US" smtClean="0"/>
              <a:t>17</a:t>
            </a:fld>
            <a:endParaRPr lang="en-US" dirty="0"/>
          </a:p>
        </p:txBody>
      </p:sp>
      <p:pic>
        <p:nvPicPr>
          <p:cNvPr id="4" name="Picture 3"/>
          <p:cNvPicPr>
            <a:picLocks noChangeAspect="1"/>
          </p:cNvPicPr>
          <p:nvPr/>
        </p:nvPicPr>
        <p:blipFill>
          <a:blip r:embed="rId2"/>
          <a:stretch>
            <a:fillRect/>
          </a:stretch>
        </p:blipFill>
        <p:spPr>
          <a:xfrm>
            <a:off x="1280284" y="1368063"/>
            <a:ext cx="6383260" cy="4267207"/>
          </a:xfrm>
          <a:prstGeom prst="rect">
            <a:avLst/>
          </a:prstGeom>
          <a:ln>
            <a:solidFill>
              <a:schemeClr val="tx1"/>
            </a:solidFill>
          </a:ln>
        </p:spPr>
      </p:pic>
      <p:sp>
        <p:nvSpPr>
          <p:cNvPr id="5" name="TextBox 4"/>
          <p:cNvSpPr txBox="1"/>
          <p:nvPr/>
        </p:nvSpPr>
        <p:spPr>
          <a:xfrm>
            <a:off x="1410789" y="3601375"/>
            <a:ext cx="5972084" cy="1600438"/>
          </a:xfrm>
          <a:prstGeom prst="rect">
            <a:avLst/>
          </a:prstGeom>
          <a:solidFill>
            <a:schemeClr val="accent2">
              <a:lumMod val="40000"/>
              <a:lumOff val="60000"/>
            </a:schemeClr>
          </a:solidFill>
          <a:ln>
            <a:solidFill>
              <a:schemeClr val="tx1"/>
            </a:solidFill>
          </a:ln>
        </p:spPr>
        <p:txBody>
          <a:bodyPr wrap="none" rtlCol="0">
            <a:spAutoFit/>
          </a:bodyPr>
          <a:lstStyle/>
          <a:p>
            <a:r>
              <a:rPr lang="en-US" sz="1400" dirty="0"/>
              <a:t>To use the template select the hyperlink from your list.</a:t>
            </a:r>
          </a:p>
          <a:p>
            <a:r>
              <a:rPr lang="en-US" sz="1400" dirty="0"/>
              <a:t>1.Start completing the fields.</a:t>
            </a:r>
          </a:p>
          <a:p>
            <a:r>
              <a:rPr lang="en-US" sz="1400" dirty="0"/>
              <a:t>2.To add a new row select the “+”.</a:t>
            </a:r>
          </a:p>
          <a:p>
            <a:r>
              <a:rPr lang="en-US" sz="1400" dirty="0"/>
              <a:t>3.Save This Sheet will save your entry but keep the template open for additional</a:t>
            </a:r>
          </a:p>
          <a:p>
            <a:r>
              <a:rPr lang="en-US" sz="1400" dirty="0"/>
              <a:t>entries on another day.</a:t>
            </a:r>
          </a:p>
          <a:p>
            <a:r>
              <a:rPr lang="en-US" sz="1400" dirty="0"/>
              <a:t>4.Save All &amp; Close will allow you to save as a draft if you want.</a:t>
            </a:r>
          </a:p>
          <a:p>
            <a:r>
              <a:rPr lang="en-US" sz="1400" dirty="0"/>
              <a:t>5.Cancel will also allow you to save as a draft or simply exit without saving.</a:t>
            </a:r>
          </a:p>
        </p:txBody>
      </p:sp>
    </p:spTree>
    <p:extLst>
      <p:ext uri="{BB962C8B-B14F-4D97-AF65-F5344CB8AC3E}">
        <p14:creationId xmlns:p14="http://schemas.microsoft.com/office/powerpoint/2010/main" val="743521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Enclosure / Life Support / Component Measurements</a:t>
            </a:r>
          </a:p>
        </p:txBody>
      </p:sp>
      <p:sp>
        <p:nvSpPr>
          <p:cNvPr id="3" name="Slide Number Placeholder 2"/>
          <p:cNvSpPr>
            <a:spLocks noGrp="1"/>
          </p:cNvSpPr>
          <p:nvPr>
            <p:ph type="sldNum" sz="quarter" idx="12"/>
          </p:nvPr>
        </p:nvSpPr>
        <p:spPr/>
        <p:txBody>
          <a:bodyPr/>
          <a:lstStyle/>
          <a:p>
            <a:fld id="{D1A12E6A-C85A-496C-95D0-8B82A2649983}" type="slidenum">
              <a:rPr lang="en-US" smtClean="0"/>
              <a:t>18</a:t>
            </a:fld>
            <a:endParaRPr lang="en-US" dirty="0"/>
          </a:p>
        </p:txBody>
      </p:sp>
      <p:pic>
        <p:nvPicPr>
          <p:cNvPr id="4" name="Picture 3"/>
          <p:cNvPicPr>
            <a:picLocks noChangeAspect="1"/>
          </p:cNvPicPr>
          <p:nvPr/>
        </p:nvPicPr>
        <p:blipFill>
          <a:blip r:embed="rId2"/>
          <a:stretch>
            <a:fillRect/>
          </a:stretch>
        </p:blipFill>
        <p:spPr>
          <a:xfrm>
            <a:off x="3759709" y="1690689"/>
            <a:ext cx="4309110" cy="269049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745015" y="1690689"/>
            <a:ext cx="2568163" cy="3772227"/>
          </a:xfrm>
          <a:prstGeom prst="rect">
            <a:avLst/>
          </a:prstGeom>
          <a:ln>
            <a:solidFill>
              <a:schemeClr val="tx1"/>
            </a:solidFill>
          </a:ln>
        </p:spPr>
      </p:pic>
      <p:sp>
        <p:nvSpPr>
          <p:cNvPr id="6" name="TextBox 5"/>
          <p:cNvSpPr txBox="1"/>
          <p:nvPr/>
        </p:nvSpPr>
        <p:spPr>
          <a:xfrm>
            <a:off x="3553098" y="4506419"/>
            <a:ext cx="5244000" cy="1200329"/>
          </a:xfrm>
          <a:prstGeom prst="rect">
            <a:avLst/>
          </a:prstGeom>
          <a:solidFill>
            <a:schemeClr val="accent2">
              <a:lumMod val="40000"/>
              <a:lumOff val="60000"/>
            </a:schemeClr>
          </a:solidFill>
          <a:ln>
            <a:solidFill>
              <a:schemeClr val="tx1"/>
            </a:solidFill>
          </a:ln>
        </p:spPr>
        <p:txBody>
          <a:bodyPr wrap="none" rtlCol="0">
            <a:spAutoFit/>
          </a:bodyPr>
          <a:lstStyle/>
          <a:p>
            <a:r>
              <a:rPr lang="en-US" dirty="0"/>
              <a:t>1.What entity you select for your Template will impact</a:t>
            </a:r>
          </a:p>
          <a:p>
            <a:r>
              <a:rPr lang="en-US" dirty="0"/>
              <a:t>what Enclosures/Life Supports/Components can be</a:t>
            </a:r>
          </a:p>
          <a:p>
            <a:r>
              <a:rPr lang="en-US" dirty="0"/>
              <a:t>selected to be in your Template.</a:t>
            </a:r>
          </a:p>
          <a:p>
            <a:r>
              <a:rPr lang="en-US" dirty="0"/>
              <a:t>2.Use the arrows to order the Measurement Types.</a:t>
            </a:r>
          </a:p>
        </p:txBody>
      </p:sp>
      <p:sp>
        <p:nvSpPr>
          <p:cNvPr id="7" name="Right Arrow 6"/>
          <p:cNvSpPr/>
          <p:nvPr/>
        </p:nvSpPr>
        <p:spPr>
          <a:xfrm rot="19364652">
            <a:off x="2961959" y="2993517"/>
            <a:ext cx="865198" cy="560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8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Measurement Templates</a:t>
            </a:r>
          </a:p>
        </p:txBody>
      </p:sp>
      <p:sp>
        <p:nvSpPr>
          <p:cNvPr id="3" name="Slide Number Placeholder 2"/>
          <p:cNvSpPr>
            <a:spLocks noGrp="1"/>
          </p:cNvSpPr>
          <p:nvPr>
            <p:ph type="sldNum" sz="quarter" idx="12"/>
          </p:nvPr>
        </p:nvSpPr>
        <p:spPr/>
        <p:txBody>
          <a:bodyPr/>
          <a:lstStyle/>
          <a:p>
            <a:fld id="{D1A12E6A-C85A-496C-95D0-8B82A2649983}" type="slidenum">
              <a:rPr lang="en-US" smtClean="0"/>
              <a:t>19</a:t>
            </a:fld>
            <a:endParaRPr lang="en-US" dirty="0"/>
          </a:p>
        </p:txBody>
      </p:sp>
      <p:pic>
        <p:nvPicPr>
          <p:cNvPr id="4" name="Picture 3"/>
          <p:cNvPicPr>
            <a:picLocks noChangeAspect="1"/>
          </p:cNvPicPr>
          <p:nvPr/>
        </p:nvPicPr>
        <p:blipFill>
          <a:blip r:embed="rId2"/>
          <a:stretch>
            <a:fillRect/>
          </a:stretch>
        </p:blipFill>
        <p:spPr>
          <a:xfrm>
            <a:off x="1161413" y="1367612"/>
            <a:ext cx="6911433" cy="3874700"/>
          </a:xfrm>
          <a:prstGeom prst="rect">
            <a:avLst/>
          </a:prstGeom>
          <a:ln>
            <a:solidFill>
              <a:schemeClr val="tx1"/>
            </a:solidFill>
          </a:ln>
        </p:spPr>
      </p:pic>
      <p:sp>
        <p:nvSpPr>
          <p:cNvPr id="5" name="TextBox 4"/>
          <p:cNvSpPr txBox="1"/>
          <p:nvPr/>
        </p:nvSpPr>
        <p:spPr>
          <a:xfrm>
            <a:off x="628650" y="4776178"/>
            <a:ext cx="3628686" cy="1477328"/>
          </a:xfrm>
          <a:prstGeom prst="rect">
            <a:avLst/>
          </a:prstGeom>
          <a:solidFill>
            <a:schemeClr val="accent2">
              <a:lumMod val="40000"/>
              <a:lumOff val="60000"/>
            </a:schemeClr>
          </a:solidFill>
          <a:ln>
            <a:solidFill>
              <a:schemeClr val="tx1"/>
            </a:solidFill>
          </a:ln>
        </p:spPr>
        <p:txBody>
          <a:bodyPr wrap="none" rtlCol="0">
            <a:spAutoFit/>
          </a:bodyPr>
          <a:lstStyle/>
          <a:p>
            <a:r>
              <a:rPr lang="en-US" dirty="0"/>
              <a:t>1.When using the Template you can</a:t>
            </a:r>
          </a:p>
          <a:p>
            <a:r>
              <a:rPr lang="en-US" dirty="0"/>
              <a:t>edit the Unit of Measure as needed.</a:t>
            </a:r>
          </a:p>
          <a:p>
            <a:r>
              <a:rPr lang="en-US" dirty="0"/>
              <a:t>2.You will receive a warning if you do</a:t>
            </a:r>
          </a:p>
          <a:p>
            <a:r>
              <a:rPr lang="en-US" dirty="0"/>
              <a:t>not complete all fields but you can</a:t>
            </a:r>
          </a:p>
          <a:p>
            <a:r>
              <a:rPr lang="en-US" dirty="0"/>
              <a:t>still Save.</a:t>
            </a:r>
          </a:p>
        </p:txBody>
      </p:sp>
    </p:spTree>
    <p:extLst>
      <p:ext uri="{BB962C8B-B14F-4D97-AF65-F5344CB8AC3E}">
        <p14:creationId xmlns:p14="http://schemas.microsoft.com/office/powerpoint/2010/main" val="18448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ZIMS Updates!</a:t>
            </a:r>
          </a:p>
        </p:txBody>
      </p:sp>
      <p:sp>
        <p:nvSpPr>
          <p:cNvPr id="3" name="Content Placeholder 2"/>
          <p:cNvSpPr>
            <a:spLocks noGrp="1"/>
          </p:cNvSpPr>
          <p:nvPr>
            <p:ph idx="1"/>
          </p:nvPr>
        </p:nvSpPr>
        <p:spPr/>
        <p:txBody>
          <a:bodyPr/>
          <a:lstStyle/>
          <a:p>
            <a:r>
              <a:rPr lang="en-US" dirty="0"/>
              <a:t>This PowerPoint is up-to-date as of:</a:t>
            </a:r>
            <a:br>
              <a:rPr lang="en-US" dirty="0"/>
            </a:br>
            <a:r>
              <a:rPr lang="en-US" b="1" dirty="0"/>
              <a:t>November 20</a:t>
            </a:r>
            <a:r>
              <a:rPr lang="en-US" b="1" baseline="30000" dirty="0"/>
              <a:t>th</a:t>
            </a:r>
            <a:r>
              <a:rPr lang="en-US" b="1" dirty="0"/>
              <a:t> 2018</a:t>
            </a:r>
          </a:p>
          <a:p>
            <a:r>
              <a:rPr lang="en-US" dirty="0"/>
              <a:t>ZIMS is developed in an “agile” method</a:t>
            </a:r>
          </a:p>
          <a:p>
            <a:r>
              <a:rPr lang="en-US" dirty="0"/>
              <a:t>This means that it is updated every two weeks, sometimes with additional releases in between!</a:t>
            </a:r>
          </a:p>
          <a:p>
            <a:r>
              <a:rPr lang="en-US" dirty="0"/>
              <a:t>Use the link below to see if there have been any updates to this topic since the date above:</a:t>
            </a:r>
          </a:p>
          <a:p>
            <a:pPr marL="0" indent="0">
              <a:buNone/>
            </a:pPr>
            <a:r>
              <a:rPr lang="en-US" dirty="0">
                <a:hlinkClick r:id="rId3"/>
              </a:rPr>
              <a:t>http://training.species360.org/updates/</a:t>
            </a:r>
            <a:r>
              <a:rPr lang="en-US" dirty="0"/>
              <a:t> </a:t>
            </a:r>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3234890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Note Templates</a:t>
            </a:r>
            <a:endParaRPr lang="en-GB" dirty="0"/>
          </a:p>
        </p:txBody>
      </p:sp>
      <p:sp>
        <p:nvSpPr>
          <p:cNvPr id="3" name="Tijdelijke aanduiding voor inhoud 2"/>
          <p:cNvSpPr>
            <a:spLocks noGrp="1"/>
          </p:cNvSpPr>
          <p:nvPr>
            <p:ph idx="1"/>
          </p:nvPr>
        </p:nvSpPr>
        <p:spPr/>
        <p:txBody>
          <a:bodyPr/>
          <a:lstStyle/>
          <a:p>
            <a:endParaRPr lang="en-GB" dirty="0"/>
          </a:p>
        </p:txBody>
      </p:sp>
      <p:pic>
        <p:nvPicPr>
          <p:cNvPr id="4" name="Picture 4"/>
          <p:cNvPicPr>
            <a:picLocks noChangeAspect="1"/>
          </p:cNvPicPr>
          <p:nvPr/>
        </p:nvPicPr>
        <p:blipFill>
          <a:blip r:embed="rId2"/>
          <a:stretch>
            <a:fillRect/>
          </a:stretch>
        </p:blipFill>
        <p:spPr>
          <a:xfrm>
            <a:off x="1295400" y="1386931"/>
            <a:ext cx="6695238" cy="2238095"/>
          </a:xfrm>
          <a:prstGeom prst="rect">
            <a:avLst/>
          </a:prstGeom>
          <a:ln>
            <a:solidFill>
              <a:schemeClr val="tx1"/>
            </a:solidFill>
          </a:ln>
        </p:spPr>
      </p:pic>
      <p:sp>
        <p:nvSpPr>
          <p:cNvPr id="5" name="TextBox 2"/>
          <p:cNvSpPr txBox="1"/>
          <p:nvPr/>
        </p:nvSpPr>
        <p:spPr>
          <a:xfrm>
            <a:off x="918018" y="3631168"/>
            <a:ext cx="7307963"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a:t>Note Templates help to make sure that you gather all the information</a:t>
            </a:r>
          </a:p>
          <a:p>
            <a:r>
              <a:rPr lang="en-US" dirty="0"/>
              <a:t>you want on a specific topic. Note Templates can be created and managed </a:t>
            </a:r>
          </a:p>
          <a:p>
            <a:r>
              <a:rPr lang="en-US" dirty="0"/>
              <a:t>from within the Animal Husbandry animal record or the Medical animal</a:t>
            </a:r>
          </a:p>
          <a:p>
            <a:r>
              <a:rPr lang="en-US" dirty="0"/>
              <a:t>record. If you have Note Templates created already they will appear in the</a:t>
            </a:r>
          </a:p>
          <a:p>
            <a:r>
              <a:rPr lang="en-US" dirty="0"/>
              <a:t>drop down list to select and use. If you wish to create a new one simply </a:t>
            </a:r>
          </a:p>
          <a:p>
            <a:r>
              <a:rPr lang="en-US" dirty="0"/>
              <a:t>type the information into the Note box and select the Save icon. To manage </a:t>
            </a:r>
          </a:p>
          <a:p>
            <a:r>
              <a:rPr lang="en-US" dirty="0"/>
              <a:t>the templates select the wheel icon.</a:t>
            </a:r>
          </a:p>
        </p:txBody>
      </p:sp>
      <p:sp>
        <p:nvSpPr>
          <p:cNvPr id="6" name="Slide Number Placeholder 5"/>
          <p:cNvSpPr>
            <a:spLocks noGrp="1"/>
          </p:cNvSpPr>
          <p:nvPr>
            <p:ph type="sldNum" sz="quarter" idx="12"/>
          </p:nvPr>
        </p:nvSpPr>
        <p:spPr/>
        <p:txBody>
          <a:bodyPr/>
          <a:lstStyle/>
          <a:p>
            <a:fld id="{D1A12E6A-C85A-496C-95D0-8B82A2649983}" type="slidenum">
              <a:rPr lang="en-US" smtClean="0"/>
              <a:t>20</a:t>
            </a:fld>
            <a:endParaRPr lang="en-US" dirty="0"/>
          </a:p>
        </p:txBody>
      </p:sp>
    </p:spTree>
    <p:extLst>
      <p:ext uri="{BB962C8B-B14F-4D97-AF65-F5344CB8AC3E}">
        <p14:creationId xmlns:p14="http://schemas.microsoft.com/office/powerpoint/2010/main" val="320039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6876"/>
            <a:ext cx="7886700" cy="1325563"/>
          </a:xfrm>
        </p:spPr>
        <p:txBody>
          <a:bodyPr/>
          <a:lstStyle/>
          <a:p>
            <a:pPr algn="ctr"/>
            <a:r>
              <a:rPr lang="en-US" dirty="0"/>
              <a:t>Note Templates</a:t>
            </a:r>
            <a:endParaRPr lang="en-GB"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917620" y="2905676"/>
            <a:ext cx="6590800" cy="2848167"/>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312515" y="1227193"/>
            <a:ext cx="3856703" cy="2326266"/>
          </a:xfrm>
          <a:prstGeom prst="rect">
            <a:avLst/>
          </a:prstGeom>
          <a:ln>
            <a:solidFill>
              <a:schemeClr val="tx1"/>
            </a:solidFill>
          </a:ln>
        </p:spPr>
      </p:pic>
      <p:sp>
        <p:nvSpPr>
          <p:cNvPr id="6" name="TextBox 4"/>
          <p:cNvSpPr txBox="1"/>
          <p:nvPr/>
        </p:nvSpPr>
        <p:spPr>
          <a:xfrm>
            <a:off x="4401204" y="861973"/>
            <a:ext cx="4223849" cy="2831544"/>
          </a:xfrm>
          <a:prstGeom prst="rect">
            <a:avLst/>
          </a:prstGeom>
          <a:solidFill>
            <a:schemeClr val="accent2">
              <a:lumMod val="40000"/>
              <a:lumOff val="60000"/>
            </a:schemeClr>
          </a:solidFill>
          <a:ln>
            <a:solidFill>
              <a:schemeClr val="tx1"/>
            </a:solidFill>
          </a:ln>
        </p:spPr>
        <p:txBody>
          <a:bodyPr wrap="none" rtlCol="0">
            <a:spAutoFit/>
          </a:bodyPr>
          <a:lstStyle/>
          <a:p>
            <a:r>
              <a:rPr lang="en-US" sz="1600" dirty="0"/>
              <a:t>Note Templates can also be created and</a:t>
            </a:r>
          </a:p>
          <a:p>
            <a:r>
              <a:rPr lang="en-US" sz="1600" dirty="0"/>
              <a:t>managed from the Start Menu&gt;Tools&gt;</a:t>
            </a:r>
          </a:p>
          <a:p>
            <a:r>
              <a:rPr lang="en-US" sz="1600" dirty="0"/>
              <a:t>Manage Note Template. The grid displayed </a:t>
            </a:r>
          </a:p>
          <a:p>
            <a:r>
              <a:rPr lang="en-US" sz="1600" dirty="0"/>
              <a:t>from the Start menu is the same one that is</a:t>
            </a:r>
          </a:p>
          <a:p>
            <a:r>
              <a:rPr lang="en-US" sz="1600" dirty="0"/>
              <a:t>displayed if you select to manage (wheel icon)</a:t>
            </a:r>
          </a:p>
          <a:p>
            <a:r>
              <a:rPr lang="en-US" sz="1600" dirty="0"/>
              <a:t>your templates from the Notes (previous slide).</a:t>
            </a:r>
          </a:p>
          <a:p>
            <a:r>
              <a:rPr lang="en-US" sz="1600" dirty="0"/>
              <a:t>The grid will display the type of template (left </a:t>
            </a:r>
          </a:p>
          <a:p>
            <a:r>
              <a:rPr lang="en-US" sz="1600" dirty="0"/>
              <a:t>column), whether it can be edited by others </a:t>
            </a:r>
          </a:p>
          <a:p>
            <a:r>
              <a:rPr lang="en-US" sz="1600" dirty="0"/>
              <a:t>and if it can be used by others. Your options</a:t>
            </a:r>
          </a:p>
          <a:p>
            <a:r>
              <a:rPr lang="en-US" sz="1600" dirty="0"/>
              <a:t>are to Add a New Template, Edit the Selected</a:t>
            </a:r>
          </a:p>
          <a:p>
            <a:r>
              <a:rPr lang="en-US" sz="1600" dirty="0"/>
              <a:t>Template, or Delete the Selected Template.</a:t>
            </a:r>
          </a:p>
        </p:txBody>
      </p:sp>
      <p:sp>
        <p:nvSpPr>
          <p:cNvPr id="7" name="Slide Number Placeholder 6"/>
          <p:cNvSpPr>
            <a:spLocks noGrp="1"/>
          </p:cNvSpPr>
          <p:nvPr>
            <p:ph type="sldNum" sz="quarter" idx="12"/>
          </p:nvPr>
        </p:nvSpPr>
        <p:spPr/>
        <p:txBody>
          <a:bodyPr/>
          <a:lstStyle/>
          <a:p>
            <a:fld id="{D1A12E6A-C85A-496C-95D0-8B82A2649983}" type="slidenum">
              <a:rPr lang="en-US" smtClean="0"/>
              <a:t>21</a:t>
            </a:fld>
            <a:endParaRPr lang="en-US" dirty="0"/>
          </a:p>
        </p:txBody>
      </p:sp>
    </p:spTree>
    <p:extLst>
      <p:ext uri="{BB962C8B-B14F-4D97-AF65-F5344CB8AC3E}">
        <p14:creationId xmlns:p14="http://schemas.microsoft.com/office/powerpoint/2010/main" val="44031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9" y="0"/>
            <a:ext cx="7886700" cy="1325563"/>
          </a:xfrm>
        </p:spPr>
        <p:txBody>
          <a:bodyPr/>
          <a:lstStyle/>
          <a:p>
            <a:pPr algn="ctr"/>
            <a:r>
              <a:rPr lang="en-US" dirty="0"/>
              <a:t>Note Template – Add New</a:t>
            </a:r>
            <a:endParaRPr lang="en-GB" dirty="0"/>
          </a:p>
        </p:txBody>
      </p:sp>
      <p:sp>
        <p:nvSpPr>
          <p:cNvPr id="6" name="Slide Number Placeholder 5"/>
          <p:cNvSpPr>
            <a:spLocks noGrp="1"/>
          </p:cNvSpPr>
          <p:nvPr>
            <p:ph type="sldNum" sz="quarter" idx="12"/>
          </p:nvPr>
        </p:nvSpPr>
        <p:spPr/>
        <p:txBody>
          <a:bodyPr/>
          <a:lstStyle/>
          <a:p>
            <a:fld id="{D1A12E6A-C85A-496C-95D0-8B82A2649983}" type="slidenum">
              <a:rPr lang="en-US" smtClean="0"/>
              <a:t>22</a:t>
            </a:fld>
            <a:endParaRPr lang="en-US" dirty="0"/>
          </a:p>
        </p:txBody>
      </p:sp>
      <p:pic>
        <p:nvPicPr>
          <p:cNvPr id="4" name="Picture 2"/>
          <p:cNvPicPr>
            <a:picLocks noChangeAspect="1"/>
          </p:cNvPicPr>
          <p:nvPr/>
        </p:nvPicPr>
        <p:blipFill>
          <a:blip r:embed="rId2"/>
          <a:stretch>
            <a:fillRect/>
          </a:stretch>
        </p:blipFill>
        <p:spPr>
          <a:xfrm>
            <a:off x="1126585" y="977820"/>
            <a:ext cx="6890829" cy="3530039"/>
          </a:xfrm>
          <a:prstGeom prst="rect">
            <a:avLst/>
          </a:prstGeom>
          <a:ln>
            <a:solidFill>
              <a:schemeClr val="tx1"/>
            </a:solidFill>
          </a:ln>
        </p:spPr>
      </p:pic>
      <p:sp>
        <p:nvSpPr>
          <p:cNvPr id="5" name="TextBox 3"/>
          <p:cNvSpPr txBox="1"/>
          <p:nvPr/>
        </p:nvSpPr>
        <p:spPr>
          <a:xfrm>
            <a:off x="759541" y="3962400"/>
            <a:ext cx="7570839" cy="1815882"/>
          </a:xfrm>
          <a:prstGeom prst="rect">
            <a:avLst/>
          </a:prstGeom>
          <a:solidFill>
            <a:schemeClr val="accent2">
              <a:lumMod val="40000"/>
              <a:lumOff val="60000"/>
            </a:schemeClr>
          </a:solidFill>
          <a:ln>
            <a:solidFill>
              <a:schemeClr val="tx1"/>
            </a:solidFill>
          </a:ln>
        </p:spPr>
        <p:txBody>
          <a:bodyPr wrap="square" rtlCol="0">
            <a:spAutoFit/>
          </a:bodyPr>
          <a:lstStyle/>
          <a:p>
            <a:r>
              <a:rPr lang="en-US" sz="1400" dirty="0"/>
              <a:t>Here we are creating a new Note Template for an animal’s first exam after birth or hatch. The Name should be unique. You will need to select the Template Type from the dropdown list. This template will ONLY be available for the type of note selected. In this example, this template will ONLY display if you are recording a Clinical Note in the Medical module. This template will be shared with others, that means other staff members can use it. However, it is not editable by any other staff members other than its creator as the Editable box is not checked. In the Template Text record what information you want to collect in this type of note. HINT: when creating lists such as this example, use Shift/Enter to avoid extra spacing between the lines.</a:t>
            </a:r>
          </a:p>
        </p:txBody>
      </p:sp>
    </p:spTree>
    <p:extLst>
      <p:ext uri="{BB962C8B-B14F-4D97-AF65-F5344CB8AC3E}">
        <p14:creationId xmlns:p14="http://schemas.microsoft.com/office/powerpoint/2010/main" val="112960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Note Templates - Using</a:t>
            </a:r>
            <a:endParaRPr lang="en-GB" dirty="0"/>
          </a:p>
        </p:txBody>
      </p:sp>
      <p:sp>
        <p:nvSpPr>
          <p:cNvPr id="3" name="Tijdelijke aanduiding voor inhoud 2"/>
          <p:cNvSpPr>
            <a:spLocks noGrp="1"/>
          </p:cNvSpPr>
          <p:nvPr>
            <p:ph idx="1"/>
          </p:nvPr>
        </p:nvSpPr>
        <p:spPr/>
        <p:txBody>
          <a:bodyPr/>
          <a:lstStyle/>
          <a:p>
            <a:endParaRPr lang="en-GB" dirty="0"/>
          </a:p>
        </p:txBody>
      </p:sp>
      <p:pic>
        <p:nvPicPr>
          <p:cNvPr id="4" name="Picture 2"/>
          <p:cNvPicPr>
            <a:picLocks noChangeAspect="1"/>
          </p:cNvPicPr>
          <p:nvPr/>
        </p:nvPicPr>
        <p:blipFill>
          <a:blip r:embed="rId2"/>
          <a:stretch>
            <a:fillRect/>
          </a:stretch>
        </p:blipFill>
        <p:spPr>
          <a:xfrm>
            <a:off x="301984" y="892933"/>
            <a:ext cx="8359058" cy="3108361"/>
          </a:xfrm>
          <a:prstGeom prst="rect">
            <a:avLst/>
          </a:prstGeom>
          <a:ln>
            <a:solidFill>
              <a:schemeClr val="tx1"/>
            </a:solidFill>
          </a:ln>
        </p:spPr>
      </p:pic>
      <p:sp>
        <p:nvSpPr>
          <p:cNvPr id="5" name="TextBox 3"/>
          <p:cNvSpPr txBox="1"/>
          <p:nvPr/>
        </p:nvSpPr>
        <p:spPr>
          <a:xfrm>
            <a:off x="482958" y="4350464"/>
            <a:ext cx="7637732" cy="1477328"/>
          </a:xfrm>
          <a:prstGeom prst="rect">
            <a:avLst/>
          </a:prstGeom>
          <a:solidFill>
            <a:schemeClr val="accent2">
              <a:lumMod val="40000"/>
              <a:lumOff val="60000"/>
            </a:schemeClr>
          </a:solidFill>
          <a:ln>
            <a:solidFill>
              <a:schemeClr val="tx1"/>
            </a:solidFill>
          </a:ln>
        </p:spPr>
        <p:txBody>
          <a:bodyPr wrap="none" rtlCol="0">
            <a:spAutoFit/>
          </a:bodyPr>
          <a:lstStyle/>
          <a:p>
            <a:r>
              <a:rPr lang="en-US" dirty="0"/>
              <a:t>To use the Note Template select it from the dropdown list. The information you</a:t>
            </a:r>
          </a:p>
          <a:p>
            <a:r>
              <a:rPr lang="en-US" dirty="0"/>
              <a:t>recorded will prefill in the text box where you can add the information. Note </a:t>
            </a:r>
          </a:p>
          <a:p>
            <a:r>
              <a:rPr lang="en-US" dirty="0"/>
              <a:t>Templates are easiest used for Notes/Examination/Report entries or for Animal </a:t>
            </a:r>
          </a:p>
          <a:p>
            <a:r>
              <a:rPr lang="en-US" dirty="0"/>
              <a:t>Care Staff Medical Summary. If used for a SOAP entry you will have to put your </a:t>
            </a:r>
          </a:p>
          <a:p>
            <a:r>
              <a:rPr lang="en-US" dirty="0"/>
              <a:t>curser in each box and select the appropriate template individually.</a:t>
            </a:r>
          </a:p>
        </p:txBody>
      </p:sp>
      <p:cxnSp>
        <p:nvCxnSpPr>
          <p:cNvPr id="6" name="Straight Arrow Connector 4"/>
          <p:cNvCxnSpPr/>
          <p:nvPr/>
        </p:nvCxnSpPr>
        <p:spPr>
          <a:xfrm flipV="1">
            <a:off x="6000872" y="2739114"/>
            <a:ext cx="1905000" cy="1611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D1A12E6A-C85A-496C-95D0-8B82A2649983}" type="slidenum">
              <a:rPr lang="en-US" smtClean="0"/>
              <a:t>23</a:t>
            </a:fld>
            <a:endParaRPr lang="en-US" dirty="0"/>
          </a:p>
        </p:txBody>
      </p:sp>
    </p:spTree>
    <p:extLst>
      <p:ext uri="{BB962C8B-B14F-4D97-AF65-F5344CB8AC3E}">
        <p14:creationId xmlns:p14="http://schemas.microsoft.com/office/powerpoint/2010/main" val="3162831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46185"/>
            <a:ext cx="7886700" cy="1325563"/>
          </a:xfrm>
        </p:spPr>
        <p:txBody>
          <a:bodyPr>
            <a:normAutofit/>
          </a:bodyPr>
          <a:lstStyle/>
          <a:p>
            <a:pPr algn="ctr"/>
            <a:r>
              <a:rPr lang="en-US" sz="3600" dirty="0"/>
              <a:t>Measurement Range Template –</a:t>
            </a:r>
            <a:br>
              <a:rPr lang="en-US" sz="3600" dirty="0"/>
            </a:br>
            <a:r>
              <a:rPr lang="en-US" sz="3600" dirty="0"/>
              <a:t>Enclosure or Life Support</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228600" y="2148899"/>
            <a:ext cx="5295238" cy="3476190"/>
          </a:xfrm>
          <a:prstGeom prst="rect">
            <a:avLst/>
          </a:prstGeom>
          <a:ln>
            <a:solidFill>
              <a:schemeClr val="tx1"/>
            </a:solidFill>
          </a:ln>
        </p:spPr>
      </p:pic>
      <p:sp>
        <p:nvSpPr>
          <p:cNvPr id="5" name="TextBox 5"/>
          <p:cNvSpPr txBox="1"/>
          <p:nvPr/>
        </p:nvSpPr>
        <p:spPr>
          <a:xfrm>
            <a:off x="5638800" y="1763335"/>
            <a:ext cx="3276600" cy="3416320"/>
          </a:xfrm>
          <a:prstGeom prst="rect">
            <a:avLst/>
          </a:prstGeom>
          <a:solidFill>
            <a:schemeClr val="accent2">
              <a:lumMod val="40000"/>
              <a:lumOff val="60000"/>
            </a:schemeClr>
          </a:solidFill>
          <a:ln>
            <a:solidFill>
              <a:schemeClr val="tx1"/>
            </a:solidFill>
          </a:ln>
        </p:spPr>
        <p:txBody>
          <a:bodyPr wrap="square" rtlCol="0">
            <a:spAutoFit/>
          </a:bodyPr>
          <a:lstStyle/>
          <a:p>
            <a:r>
              <a:rPr lang="en-US" dirty="0"/>
              <a:t>The Measurement Range Template is found under Start&gt;Tools&gt;Measurement Range Template. Using this Template allows you to record desired ranges for your various environmental and water quality </a:t>
            </a:r>
          </a:p>
          <a:p>
            <a:r>
              <a:rPr lang="en-US" dirty="0"/>
              <a:t>measurements. Especially for aquatic life, it is very important to their survival that measurements remain within an appropriate range.</a:t>
            </a:r>
          </a:p>
        </p:txBody>
      </p:sp>
      <p:sp>
        <p:nvSpPr>
          <p:cNvPr id="6" name="Slide Number Placeholder 5"/>
          <p:cNvSpPr>
            <a:spLocks noGrp="1"/>
          </p:cNvSpPr>
          <p:nvPr>
            <p:ph type="sldNum" sz="quarter" idx="12"/>
          </p:nvPr>
        </p:nvSpPr>
        <p:spPr/>
        <p:txBody>
          <a:bodyPr/>
          <a:lstStyle/>
          <a:p>
            <a:fld id="{D1A12E6A-C85A-496C-95D0-8B82A2649983}" type="slidenum">
              <a:rPr lang="en-US" smtClean="0"/>
              <a:t>24</a:t>
            </a:fld>
            <a:endParaRPr lang="en-US" dirty="0"/>
          </a:p>
        </p:txBody>
      </p:sp>
    </p:spTree>
    <p:extLst>
      <p:ext uri="{BB962C8B-B14F-4D97-AF65-F5344CB8AC3E}">
        <p14:creationId xmlns:p14="http://schemas.microsoft.com/office/powerpoint/2010/main" val="406773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US" dirty="0"/>
              <a:t>Measurement Range Template –</a:t>
            </a:r>
            <a:br>
              <a:rPr lang="en-US" dirty="0"/>
            </a:br>
            <a:r>
              <a:rPr lang="en-US" dirty="0"/>
              <a:t>Creating</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34454" y="1676400"/>
            <a:ext cx="6028571" cy="3828571"/>
          </a:xfrm>
          <a:prstGeom prst="rect">
            <a:avLst/>
          </a:prstGeom>
          <a:ln>
            <a:solidFill>
              <a:schemeClr val="tx1"/>
            </a:solidFill>
          </a:ln>
        </p:spPr>
      </p:pic>
      <p:sp>
        <p:nvSpPr>
          <p:cNvPr id="5" name="TextBox 4"/>
          <p:cNvSpPr txBox="1"/>
          <p:nvPr/>
        </p:nvSpPr>
        <p:spPr>
          <a:xfrm>
            <a:off x="3748574" y="2891634"/>
            <a:ext cx="4882427"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a:t>Select Add New Measurement Template.</a:t>
            </a:r>
          </a:p>
          <a:p>
            <a:r>
              <a:rPr lang="en-US" dirty="0"/>
              <a:t>The Template Name must be unique. It</a:t>
            </a:r>
          </a:p>
          <a:p>
            <a:r>
              <a:rPr lang="en-US" dirty="0"/>
              <a:t>is VERY important that you select the</a:t>
            </a:r>
          </a:p>
          <a:p>
            <a:r>
              <a:rPr lang="en-US" dirty="0"/>
              <a:t>correct Measurement Category as this</a:t>
            </a:r>
          </a:p>
          <a:p>
            <a:r>
              <a:rPr lang="en-US" dirty="0"/>
              <a:t>determines what Enclosures, Life Supports </a:t>
            </a:r>
          </a:p>
          <a:p>
            <a:r>
              <a:rPr lang="en-US" dirty="0"/>
              <a:t>or Components you can associate this Template</a:t>
            </a:r>
          </a:p>
          <a:p>
            <a:r>
              <a:rPr lang="en-US" dirty="0"/>
              <a:t>with, as well as what measurements can be taken.</a:t>
            </a:r>
          </a:p>
        </p:txBody>
      </p:sp>
      <p:sp>
        <p:nvSpPr>
          <p:cNvPr id="6" name="Slide Number Placeholder 5"/>
          <p:cNvSpPr>
            <a:spLocks noGrp="1"/>
          </p:cNvSpPr>
          <p:nvPr>
            <p:ph type="sldNum" sz="quarter" idx="12"/>
          </p:nvPr>
        </p:nvSpPr>
        <p:spPr/>
        <p:txBody>
          <a:bodyPr/>
          <a:lstStyle/>
          <a:p>
            <a:fld id="{D1A12E6A-C85A-496C-95D0-8B82A2649983}" type="slidenum">
              <a:rPr lang="en-US" smtClean="0"/>
              <a:t>25</a:t>
            </a:fld>
            <a:endParaRPr lang="en-US" dirty="0"/>
          </a:p>
        </p:txBody>
      </p:sp>
    </p:spTree>
    <p:extLst>
      <p:ext uri="{BB962C8B-B14F-4D97-AF65-F5344CB8AC3E}">
        <p14:creationId xmlns:p14="http://schemas.microsoft.com/office/powerpoint/2010/main" val="2189572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0428"/>
            <a:ext cx="7886700" cy="1325563"/>
          </a:xfrm>
        </p:spPr>
        <p:txBody>
          <a:bodyPr>
            <a:normAutofit/>
          </a:bodyPr>
          <a:lstStyle/>
          <a:p>
            <a:pPr algn="ctr"/>
            <a:r>
              <a:rPr lang="en-US" sz="3600" dirty="0"/>
              <a:t>Measurement Range Template –</a:t>
            </a:r>
            <a:br>
              <a:rPr lang="en-US" sz="3600" dirty="0"/>
            </a:br>
            <a:r>
              <a:rPr lang="en-US" sz="3600" dirty="0"/>
              <a:t>Creating</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42277" y="1663216"/>
            <a:ext cx="4839323" cy="2713422"/>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143000" y="4598281"/>
            <a:ext cx="3933333" cy="2028571"/>
          </a:xfrm>
          <a:prstGeom prst="rect">
            <a:avLst/>
          </a:prstGeom>
          <a:ln>
            <a:solidFill>
              <a:schemeClr val="tx1"/>
            </a:solidFill>
          </a:ln>
        </p:spPr>
      </p:pic>
      <p:sp>
        <p:nvSpPr>
          <p:cNvPr id="6" name="TextBox 5"/>
          <p:cNvSpPr txBox="1"/>
          <p:nvPr/>
        </p:nvSpPr>
        <p:spPr>
          <a:xfrm>
            <a:off x="4419600" y="2033169"/>
            <a:ext cx="3795654" cy="3693319"/>
          </a:xfrm>
          <a:prstGeom prst="rect">
            <a:avLst/>
          </a:prstGeom>
          <a:solidFill>
            <a:schemeClr val="accent2">
              <a:lumMod val="40000"/>
              <a:lumOff val="60000"/>
            </a:schemeClr>
          </a:solidFill>
          <a:ln>
            <a:solidFill>
              <a:schemeClr val="tx1"/>
            </a:solidFill>
          </a:ln>
        </p:spPr>
        <p:txBody>
          <a:bodyPr wrap="none" rtlCol="0">
            <a:spAutoFit/>
          </a:bodyPr>
          <a:lstStyle/>
          <a:p>
            <a:r>
              <a:rPr lang="en-US" dirty="0"/>
              <a:t>You then record the Minimum and</a:t>
            </a:r>
          </a:p>
          <a:p>
            <a:r>
              <a:rPr lang="en-US" dirty="0"/>
              <a:t>Maximum values you wish to have.</a:t>
            </a:r>
          </a:p>
          <a:p>
            <a:r>
              <a:rPr lang="en-US" dirty="0"/>
              <a:t>Remember to Save between each </a:t>
            </a:r>
          </a:p>
          <a:p>
            <a:r>
              <a:rPr lang="en-US" dirty="0"/>
              <a:t>addition.</a:t>
            </a:r>
          </a:p>
          <a:p>
            <a:endParaRPr lang="en-US" dirty="0"/>
          </a:p>
          <a:p>
            <a:r>
              <a:rPr lang="en-US" dirty="0"/>
              <a:t>You will then assign these value to</a:t>
            </a:r>
          </a:p>
          <a:p>
            <a:r>
              <a:rPr lang="en-US" dirty="0"/>
              <a:t>one or more Enclosures, Life Supports,</a:t>
            </a:r>
          </a:p>
          <a:p>
            <a:r>
              <a:rPr lang="en-US" dirty="0"/>
              <a:t>or Components. If what you want is</a:t>
            </a:r>
          </a:p>
          <a:p>
            <a:r>
              <a:rPr lang="en-US" dirty="0"/>
              <a:t>not available then you may have</a:t>
            </a:r>
          </a:p>
          <a:p>
            <a:r>
              <a:rPr lang="en-US" dirty="0"/>
              <a:t>selected the incorrect Category.</a:t>
            </a:r>
          </a:p>
          <a:p>
            <a:endParaRPr lang="en-US" dirty="0"/>
          </a:p>
          <a:p>
            <a:r>
              <a:rPr lang="en-US" dirty="0"/>
              <a:t>Remember to Save the final Template</a:t>
            </a:r>
          </a:p>
          <a:p>
            <a:r>
              <a:rPr lang="en-US" dirty="0"/>
              <a:t>once created.</a:t>
            </a:r>
          </a:p>
        </p:txBody>
      </p:sp>
      <p:sp>
        <p:nvSpPr>
          <p:cNvPr id="7" name="Slide Number Placeholder 6"/>
          <p:cNvSpPr>
            <a:spLocks noGrp="1"/>
          </p:cNvSpPr>
          <p:nvPr>
            <p:ph type="sldNum" sz="quarter" idx="12"/>
          </p:nvPr>
        </p:nvSpPr>
        <p:spPr/>
        <p:txBody>
          <a:bodyPr/>
          <a:lstStyle/>
          <a:p>
            <a:fld id="{D1A12E6A-C85A-496C-95D0-8B82A2649983}" type="slidenum">
              <a:rPr lang="en-US" smtClean="0"/>
              <a:t>26</a:t>
            </a:fld>
            <a:endParaRPr lang="en-US" dirty="0"/>
          </a:p>
        </p:txBody>
      </p:sp>
    </p:spTree>
    <p:extLst>
      <p:ext uri="{BB962C8B-B14F-4D97-AF65-F5344CB8AC3E}">
        <p14:creationId xmlns:p14="http://schemas.microsoft.com/office/powerpoint/2010/main" val="211209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Measurements Out of Range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66164" y="1096851"/>
            <a:ext cx="5676190" cy="339047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384479" y="4001294"/>
            <a:ext cx="5752381" cy="1676190"/>
          </a:xfrm>
          <a:prstGeom prst="rect">
            <a:avLst/>
          </a:prstGeom>
          <a:ln>
            <a:solidFill>
              <a:schemeClr val="tx1"/>
            </a:solidFill>
          </a:ln>
        </p:spPr>
      </p:pic>
      <p:sp>
        <p:nvSpPr>
          <p:cNvPr id="6" name="TextBox 5"/>
          <p:cNvSpPr txBox="1"/>
          <p:nvPr/>
        </p:nvSpPr>
        <p:spPr>
          <a:xfrm>
            <a:off x="5410200" y="1450100"/>
            <a:ext cx="3498907" cy="2862322"/>
          </a:xfrm>
          <a:prstGeom prst="rect">
            <a:avLst/>
          </a:prstGeom>
          <a:solidFill>
            <a:schemeClr val="accent2">
              <a:lumMod val="40000"/>
              <a:lumOff val="60000"/>
            </a:schemeClr>
          </a:solidFill>
          <a:ln>
            <a:solidFill>
              <a:schemeClr val="tx1"/>
            </a:solidFill>
          </a:ln>
        </p:spPr>
        <p:txBody>
          <a:bodyPr wrap="none" rtlCol="0">
            <a:spAutoFit/>
          </a:bodyPr>
          <a:lstStyle/>
          <a:p>
            <a:r>
              <a:rPr lang="en-US" dirty="0"/>
              <a:t>Because you have created a</a:t>
            </a:r>
          </a:p>
          <a:p>
            <a:r>
              <a:rPr lang="en-US" dirty="0"/>
              <a:t>Measurement Range Template </a:t>
            </a:r>
          </a:p>
          <a:p>
            <a:r>
              <a:rPr lang="en-US" dirty="0"/>
              <a:t>for these Enclosures and </a:t>
            </a:r>
          </a:p>
          <a:p>
            <a:r>
              <a:rPr lang="en-US" dirty="0"/>
              <a:t>Measurements, the application </a:t>
            </a:r>
          </a:p>
          <a:p>
            <a:r>
              <a:rPr lang="en-US" dirty="0"/>
              <a:t>will cross check the values you </a:t>
            </a:r>
            <a:br>
              <a:rPr lang="en-US" dirty="0"/>
            </a:br>
            <a:r>
              <a:rPr lang="en-US" dirty="0"/>
              <a:t>enter with it. If the measurement </a:t>
            </a:r>
          </a:p>
          <a:p>
            <a:r>
              <a:rPr lang="en-US" dirty="0"/>
              <a:t>recorded is out of your desired </a:t>
            </a:r>
          </a:p>
          <a:p>
            <a:r>
              <a:rPr lang="en-US" dirty="0"/>
              <a:t>range you will receive a warning. </a:t>
            </a:r>
          </a:p>
          <a:p>
            <a:r>
              <a:rPr lang="en-US" dirty="0"/>
              <a:t>Also, the measurement will display </a:t>
            </a:r>
          </a:p>
          <a:p>
            <a:r>
              <a:rPr lang="en-US" dirty="0"/>
              <a:t>in red in the measurement </a:t>
            </a:r>
            <a:r>
              <a:rPr lang="en-US"/>
              <a:t>grid.</a:t>
            </a:r>
          </a:p>
        </p:txBody>
      </p:sp>
      <p:sp>
        <p:nvSpPr>
          <p:cNvPr id="7" name="Slide Number Placeholder 6"/>
          <p:cNvSpPr>
            <a:spLocks noGrp="1"/>
          </p:cNvSpPr>
          <p:nvPr>
            <p:ph type="sldNum" sz="quarter" idx="12"/>
          </p:nvPr>
        </p:nvSpPr>
        <p:spPr/>
        <p:txBody>
          <a:bodyPr/>
          <a:lstStyle/>
          <a:p>
            <a:fld id="{D1A12E6A-C85A-496C-95D0-8B82A2649983}" type="slidenum">
              <a:rPr lang="en-US" smtClean="0"/>
              <a:t>27</a:t>
            </a:fld>
            <a:endParaRPr lang="en-US" dirty="0"/>
          </a:p>
        </p:txBody>
      </p:sp>
    </p:spTree>
    <p:extLst>
      <p:ext uri="{BB962C8B-B14F-4D97-AF65-F5344CB8AC3E}">
        <p14:creationId xmlns:p14="http://schemas.microsoft.com/office/powerpoint/2010/main" val="1340120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dirty="0"/>
              <a:t>Actions on all Templates</a:t>
            </a:r>
            <a:endParaRPr lang="en-GB" dirty="0"/>
          </a:p>
        </p:txBody>
      </p:sp>
      <p:sp>
        <p:nvSpPr>
          <p:cNvPr id="7" name="Slide Number Placeholder 6"/>
          <p:cNvSpPr>
            <a:spLocks noGrp="1"/>
          </p:cNvSpPr>
          <p:nvPr>
            <p:ph type="sldNum" sz="quarter" idx="12"/>
          </p:nvPr>
        </p:nvSpPr>
        <p:spPr/>
        <p:txBody>
          <a:bodyPr/>
          <a:lstStyle/>
          <a:p>
            <a:fld id="{D1A12E6A-C85A-496C-95D0-8B82A2649983}" type="slidenum">
              <a:rPr lang="en-US" smtClean="0"/>
              <a:t>28</a:t>
            </a:fld>
            <a:endParaRPr lang="en-US" dirty="0"/>
          </a:p>
        </p:txBody>
      </p:sp>
      <p:sp>
        <p:nvSpPr>
          <p:cNvPr id="6" name="TextBox 6"/>
          <p:cNvSpPr txBox="1"/>
          <p:nvPr/>
        </p:nvSpPr>
        <p:spPr>
          <a:xfrm>
            <a:off x="4859383" y="2529840"/>
            <a:ext cx="3108864" cy="1754326"/>
          </a:xfrm>
          <a:prstGeom prst="rect">
            <a:avLst/>
          </a:prstGeom>
          <a:solidFill>
            <a:schemeClr val="accent2">
              <a:lumMod val="40000"/>
              <a:lumOff val="60000"/>
            </a:schemeClr>
          </a:solidFill>
          <a:ln>
            <a:solidFill>
              <a:schemeClr val="tx1"/>
            </a:solidFill>
          </a:ln>
        </p:spPr>
        <p:txBody>
          <a:bodyPr wrap="none" rtlCol="0">
            <a:spAutoFit/>
          </a:bodyPr>
          <a:lstStyle/>
          <a:p>
            <a:r>
              <a:rPr lang="en-US" dirty="0"/>
              <a:t>All Templates can be edited or</a:t>
            </a:r>
          </a:p>
          <a:p>
            <a:r>
              <a:rPr lang="en-US" dirty="0"/>
              <a:t>removed by using the right </a:t>
            </a:r>
          </a:p>
          <a:p>
            <a:r>
              <a:rPr lang="en-US" dirty="0"/>
              <a:t>hand Actions options. You can</a:t>
            </a:r>
          </a:p>
          <a:p>
            <a:r>
              <a:rPr lang="en-US" dirty="0"/>
              <a:t>also create a desktop icon</a:t>
            </a:r>
          </a:p>
          <a:p>
            <a:r>
              <a:rPr lang="en-US" dirty="0"/>
              <a:t>for those frequently used</a:t>
            </a:r>
          </a:p>
          <a:p>
            <a:r>
              <a:rPr lang="en-US" dirty="0"/>
              <a:t>Templates.</a:t>
            </a:r>
          </a:p>
        </p:txBody>
      </p:sp>
      <p:pic>
        <p:nvPicPr>
          <p:cNvPr id="8" name="Picture 7"/>
          <p:cNvPicPr>
            <a:picLocks noChangeAspect="1"/>
          </p:cNvPicPr>
          <p:nvPr/>
        </p:nvPicPr>
        <p:blipFill>
          <a:blip r:embed="rId2"/>
          <a:stretch>
            <a:fillRect/>
          </a:stretch>
        </p:blipFill>
        <p:spPr>
          <a:xfrm>
            <a:off x="866949" y="2221912"/>
            <a:ext cx="3723958" cy="2593928"/>
          </a:xfrm>
          <a:prstGeom prst="rect">
            <a:avLst/>
          </a:prstGeom>
          <a:ln>
            <a:solidFill>
              <a:schemeClr val="tx1"/>
            </a:solidFill>
          </a:ln>
        </p:spPr>
      </p:pic>
    </p:spTree>
    <p:extLst>
      <p:ext uri="{BB962C8B-B14F-4D97-AF65-F5344CB8AC3E}">
        <p14:creationId xmlns:p14="http://schemas.microsoft.com/office/powerpoint/2010/main" val="3805746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That’s Managing Templates</a:t>
            </a:r>
          </a:p>
        </p:txBody>
      </p:sp>
      <p:sp>
        <p:nvSpPr>
          <p:cNvPr id="11" name="Subtitle 10"/>
          <p:cNvSpPr>
            <a:spLocks noGrp="1"/>
          </p:cNvSpPr>
          <p:nvPr>
            <p:ph type="subTitle" idx="1"/>
          </p:nvPr>
        </p:nvSpPr>
        <p:spPr/>
        <p:txBody>
          <a:bodyPr/>
          <a:lstStyle/>
          <a:p>
            <a:r>
              <a:rPr lang="en-US" dirty="0"/>
              <a:t>Data entry made easy!</a:t>
            </a:r>
          </a:p>
        </p:txBody>
      </p:sp>
      <p:sp>
        <p:nvSpPr>
          <p:cNvPr id="6" name="Slide Number Placeholder 5"/>
          <p:cNvSpPr>
            <a:spLocks noGrp="1"/>
          </p:cNvSpPr>
          <p:nvPr>
            <p:ph type="sldNum" sz="quarter" idx="12"/>
          </p:nvPr>
        </p:nvSpPr>
        <p:spPr/>
        <p:txBody>
          <a:bodyPr/>
          <a:lstStyle/>
          <a:p>
            <a:fld id="{D1A12E6A-C85A-496C-95D0-8B82A2649983}" type="slidenum">
              <a:rPr lang="en-US" smtClean="0"/>
              <a:t>29</a:t>
            </a:fld>
            <a:endParaRPr lang="en-US" dirty="0"/>
          </a:p>
        </p:txBody>
      </p:sp>
    </p:spTree>
    <p:extLst>
      <p:ext uri="{BB962C8B-B14F-4D97-AF65-F5344CB8AC3E}">
        <p14:creationId xmlns:p14="http://schemas.microsoft.com/office/powerpoint/2010/main" val="329589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564" y="164829"/>
            <a:ext cx="7886700" cy="1325563"/>
          </a:xfrm>
        </p:spPr>
        <p:txBody>
          <a:bodyPr/>
          <a:lstStyle/>
          <a:p>
            <a:pPr algn="ctr"/>
            <a:r>
              <a:rPr lang="en-US" dirty="0"/>
              <a:t>Types of Templates</a:t>
            </a:r>
            <a:endParaRPr lang="en-GB" dirty="0"/>
          </a:p>
        </p:txBody>
      </p:sp>
      <p:sp>
        <p:nvSpPr>
          <p:cNvPr id="3" name="Tijdelijke aanduiding voor inhoud 2"/>
          <p:cNvSpPr>
            <a:spLocks noGrp="1"/>
          </p:cNvSpPr>
          <p:nvPr>
            <p:ph idx="1"/>
          </p:nvPr>
        </p:nvSpPr>
        <p:spPr>
          <a:xfrm>
            <a:off x="628650" y="1573076"/>
            <a:ext cx="7886700" cy="4351338"/>
          </a:xfrm>
        </p:spPr>
        <p:txBody>
          <a:bodyPr>
            <a:normAutofit fontScale="62500" lnSpcReduction="20000"/>
          </a:bodyPr>
          <a:lstStyle/>
          <a:p>
            <a:r>
              <a:rPr lang="en-US" dirty="0"/>
              <a:t>Templates help you save data entry time and also help you remember your tasks</a:t>
            </a:r>
          </a:p>
          <a:p>
            <a:r>
              <a:rPr lang="en-US" dirty="0"/>
              <a:t>They are also very helpful when other Staff such as Keepers are doing their own data entry</a:t>
            </a:r>
          </a:p>
          <a:p>
            <a:r>
              <a:rPr lang="en-US" dirty="0"/>
              <a:t>Templates are found under Start &gt; Tools</a:t>
            </a:r>
          </a:p>
          <a:p>
            <a:pPr lvl="1"/>
            <a:r>
              <a:rPr lang="en-US" dirty="0"/>
              <a:t>Manage Templates</a:t>
            </a:r>
          </a:p>
          <a:p>
            <a:pPr lvl="2"/>
            <a:r>
              <a:rPr lang="en-US" dirty="0"/>
              <a:t>Aquarist Daily Log</a:t>
            </a:r>
          </a:p>
          <a:p>
            <a:pPr lvl="3"/>
            <a:r>
              <a:rPr lang="en-US" dirty="0"/>
              <a:t>Track your tank tasks</a:t>
            </a:r>
          </a:p>
          <a:p>
            <a:pPr lvl="2"/>
            <a:r>
              <a:rPr lang="en-US" dirty="0"/>
              <a:t>Animal Measurements</a:t>
            </a:r>
          </a:p>
          <a:p>
            <a:pPr lvl="3"/>
            <a:r>
              <a:rPr lang="en-US" dirty="0"/>
              <a:t>Quickly record weights and lengths</a:t>
            </a:r>
          </a:p>
          <a:p>
            <a:pPr lvl="2"/>
            <a:r>
              <a:rPr lang="en-US" dirty="0"/>
              <a:t>Husbandry Log</a:t>
            </a:r>
          </a:p>
          <a:p>
            <a:pPr lvl="3"/>
            <a:r>
              <a:rPr lang="en-US" dirty="0"/>
              <a:t>Track your animal and enclosure tasks</a:t>
            </a:r>
          </a:p>
          <a:p>
            <a:pPr lvl="2"/>
            <a:r>
              <a:rPr lang="en-US" dirty="0"/>
              <a:t>Enclosure/Life Support/Component Measurements</a:t>
            </a:r>
          </a:p>
          <a:p>
            <a:pPr lvl="3"/>
            <a:r>
              <a:rPr lang="en-US" dirty="0"/>
              <a:t>Quickly record environmental and water quality measurements </a:t>
            </a:r>
          </a:p>
          <a:p>
            <a:pPr lvl="1"/>
            <a:r>
              <a:rPr lang="en-US" dirty="0"/>
              <a:t>Manage Note Template</a:t>
            </a:r>
          </a:p>
          <a:p>
            <a:pPr lvl="2"/>
            <a:r>
              <a:rPr lang="en-US" dirty="0"/>
              <a:t>Remember it all!</a:t>
            </a:r>
          </a:p>
          <a:p>
            <a:pPr lvl="1"/>
            <a:r>
              <a:rPr lang="en-US" dirty="0"/>
              <a:t>Measurement Range Template</a:t>
            </a:r>
          </a:p>
          <a:p>
            <a:pPr lvl="2"/>
            <a:r>
              <a:rPr lang="en-US" dirty="0"/>
              <a:t>Tracks desired minimum and maximum measurements for enclosures/life support/components</a:t>
            </a:r>
          </a:p>
        </p:txBody>
      </p:sp>
      <p:sp>
        <p:nvSpPr>
          <p:cNvPr id="4" name="Slide Number Placeholder 3"/>
          <p:cNvSpPr>
            <a:spLocks noGrp="1"/>
          </p:cNvSpPr>
          <p:nvPr>
            <p:ph type="sldNum" sz="quarter" idx="12"/>
          </p:nvPr>
        </p:nvSpPr>
        <p:spPr/>
        <p:txBody>
          <a:bodyPr/>
          <a:lstStyle/>
          <a:p>
            <a:fld id="{D1A12E6A-C85A-496C-95D0-8B82A2649983}" type="slidenum">
              <a:rPr lang="en-US" smtClean="0"/>
              <a:t>3</a:t>
            </a:fld>
            <a:endParaRPr lang="en-US" dirty="0"/>
          </a:p>
        </p:txBody>
      </p:sp>
    </p:spTree>
    <p:extLst>
      <p:ext uri="{BB962C8B-B14F-4D97-AF65-F5344CB8AC3E}">
        <p14:creationId xmlns:p14="http://schemas.microsoft.com/office/powerpoint/2010/main" val="26415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Manage Templates</a:t>
            </a:r>
          </a:p>
        </p:txBody>
      </p:sp>
      <p:pic>
        <p:nvPicPr>
          <p:cNvPr id="5" name="Picture 4"/>
          <p:cNvPicPr>
            <a:picLocks noChangeAspect="1"/>
          </p:cNvPicPr>
          <p:nvPr/>
        </p:nvPicPr>
        <p:blipFill>
          <a:blip r:embed="rId2"/>
          <a:stretch>
            <a:fillRect/>
          </a:stretch>
        </p:blipFill>
        <p:spPr>
          <a:xfrm>
            <a:off x="538421" y="1436915"/>
            <a:ext cx="7607373" cy="4083457"/>
          </a:xfrm>
          <a:prstGeom prst="rect">
            <a:avLst/>
          </a:prstGeom>
          <a:ln>
            <a:solidFill>
              <a:schemeClr val="tx1"/>
            </a:solidFill>
          </a:ln>
        </p:spPr>
      </p:pic>
      <p:sp>
        <p:nvSpPr>
          <p:cNvPr id="6" name="TextBox 5"/>
          <p:cNvSpPr txBox="1"/>
          <p:nvPr/>
        </p:nvSpPr>
        <p:spPr>
          <a:xfrm>
            <a:off x="2499360" y="2595154"/>
            <a:ext cx="6120650" cy="3139321"/>
          </a:xfrm>
          <a:prstGeom prst="rect">
            <a:avLst/>
          </a:prstGeom>
          <a:solidFill>
            <a:schemeClr val="accent2">
              <a:lumMod val="40000"/>
              <a:lumOff val="60000"/>
            </a:schemeClr>
          </a:solidFill>
          <a:ln>
            <a:solidFill>
              <a:schemeClr val="tx1"/>
            </a:solidFill>
          </a:ln>
        </p:spPr>
        <p:txBody>
          <a:bodyPr wrap="none" rtlCol="0">
            <a:spAutoFit/>
          </a:bodyPr>
          <a:lstStyle/>
          <a:p>
            <a:r>
              <a:rPr lang="en-US" dirty="0"/>
              <a:t>When you select Manage Templates this screen will appear.</a:t>
            </a:r>
          </a:p>
          <a:p>
            <a:r>
              <a:rPr lang="en-US" dirty="0"/>
              <a:t>1.The Templates available are listed. </a:t>
            </a:r>
          </a:p>
          <a:p>
            <a:r>
              <a:rPr lang="en-US" dirty="0"/>
              <a:t>2.If you have created any Templates of that type the number</a:t>
            </a:r>
          </a:p>
          <a:p>
            <a:r>
              <a:rPr lang="en-US" dirty="0"/>
              <a:t>of Templates will display.</a:t>
            </a:r>
          </a:p>
          <a:p>
            <a:r>
              <a:rPr lang="en-US" dirty="0"/>
              <a:t>3.Draft Records display any Templates you have used and saved</a:t>
            </a:r>
          </a:p>
          <a:p>
            <a:r>
              <a:rPr lang="en-US" dirty="0"/>
              <a:t>as Drafts.</a:t>
            </a:r>
          </a:p>
          <a:p>
            <a:r>
              <a:rPr lang="en-US" dirty="0"/>
              <a:t>4.Saved Records allow you to find any Templates you have used</a:t>
            </a:r>
          </a:p>
          <a:p>
            <a:r>
              <a:rPr lang="en-US" dirty="0"/>
              <a:t>and saved.</a:t>
            </a:r>
          </a:p>
          <a:p>
            <a:r>
              <a:rPr lang="en-US" dirty="0"/>
              <a:t>5.To create a new Template, highlight the type and select the</a:t>
            </a:r>
          </a:p>
          <a:p>
            <a:r>
              <a:rPr lang="en-US" dirty="0"/>
              <a:t>green “+” icon.</a:t>
            </a:r>
          </a:p>
          <a:p>
            <a:r>
              <a:rPr lang="en-US" dirty="0"/>
              <a:t>6.Any Templates of the type highlighted will display here.</a:t>
            </a:r>
          </a:p>
        </p:txBody>
      </p:sp>
      <p:sp>
        <p:nvSpPr>
          <p:cNvPr id="2" name="Slide Number Placeholder 1"/>
          <p:cNvSpPr>
            <a:spLocks noGrp="1"/>
          </p:cNvSpPr>
          <p:nvPr>
            <p:ph type="sldNum" sz="quarter" idx="12"/>
          </p:nvPr>
        </p:nvSpPr>
        <p:spPr/>
        <p:txBody>
          <a:bodyPr/>
          <a:lstStyle/>
          <a:p>
            <a:fld id="{D1A12E6A-C85A-496C-95D0-8B82A2649983}" type="slidenum">
              <a:rPr lang="en-US" smtClean="0"/>
              <a:t>4</a:t>
            </a:fld>
            <a:endParaRPr lang="en-US" dirty="0"/>
          </a:p>
        </p:txBody>
      </p:sp>
    </p:spTree>
    <p:extLst>
      <p:ext uri="{BB962C8B-B14F-4D97-AF65-F5344CB8AC3E}">
        <p14:creationId xmlns:p14="http://schemas.microsoft.com/office/powerpoint/2010/main" val="30664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Aquarist Daily Log</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08689" y="1325563"/>
            <a:ext cx="7654650" cy="4247956"/>
          </a:xfrm>
          <a:prstGeom prst="rect">
            <a:avLst/>
          </a:prstGeom>
          <a:ln>
            <a:solidFill>
              <a:schemeClr val="tx1"/>
            </a:solidFill>
          </a:ln>
        </p:spPr>
      </p:pic>
      <p:sp>
        <p:nvSpPr>
          <p:cNvPr id="5" name="TextBox 2"/>
          <p:cNvSpPr txBox="1"/>
          <p:nvPr/>
        </p:nvSpPr>
        <p:spPr>
          <a:xfrm>
            <a:off x="4677671" y="2887581"/>
            <a:ext cx="3406830" cy="2585323"/>
          </a:xfrm>
          <a:prstGeom prst="rect">
            <a:avLst/>
          </a:prstGeom>
          <a:solidFill>
            <a:schemeClr val="accent2">
              <a:lumMod val="40000"/>
              <a:lumOff val="60000"/>
            </a:schemeClr>
          </a:solidFill>
          <a:ln>
            <a:solidFill>
              <a:schemeClr val="tx1"/>
            </a:solidFill>
          </a:ln>
        </p:spPr>
        <p:txBody>
          <a:bodyPr wrap="none" rtlCol="0">
            <a:spAutoFit/>
          </a:bodyPr>
          <a:lstStyle/>
          <a:p>
            <a:r>
              <a:rPr lang="en-US" dirty="0"/>
              <a:t>To save you time you can create</a:t>
            </a:r>
          </a:p>
          <a:p>
            <a:r>
              <a:rPr lang="en-US" dirty="0"/>
              <a:t>an Aquarist Daily Log to help you</a:t>
            </a:r>
          </a:p>
          <a:p>
            <a:r>
              <a:rPr lang="en-US" dirty="0"/>
              <a:t>remember all the measurements, </a:t>
            </a:r>
          </a:p>
          <a:p>
            <a:r>
              <a:rPr lang="en-US" dirty="0"/>
              <a:t>and more, that you need to take,</a:t>
            </a:r>
          </a:p>
          <a:p>
            <a:r>
              <a:rPr lang="en-US" dirty="0"/>
              <a:t>or do, on your tanks. Create a </a:t>
            </a:r>
          </a:p>
          <a:p>
            <a:r>
              <a:rPr lang="en-US" dirty="0"/>
              <a:t>unique name and select what </a:t>
            </a:r>
          </a:p>
          <a:p>
            <a:r>
              <a:rPr lang="en-US" dirty="0"/>
              <a:t>Enclosures, Life Supports or </a:t>
            </a:r>
          </a:p>
          <a:p>
            <a:r>
              <a:rPr lang="en-US" dirty="0"/>
              <a:t>Components that you will be </a:t>
            </a:r>
          </a:p>
          <a:p>
            <a:r>
              <a:rPr lang="en-US" dirty="0"/>
              <a:t>gathering data on during your day.</a:t>
            </a:r>
          </a:p>
        </p:txBody>
      </p:sp>
      <p:sp>
        <p:nvSpPr>
          <p:cNvPr id="6" name="Slide Number Placeholder 5"/>
          <p:cNvSpPr>
            <a:spLocks noGrp="1"/>
          </p:cNvSpPr>
          <p:nvPr>
            <p:ph type="sldNum" sz="quarter" idx="12"/>
          </p:nvPr>
        </p:nvSpPr>
        <p:spPr/>
        <p:txBody>
          <a:bodyPr/>
          <a:lstStyle/>
          <a:p>
            <a:fld id="{D1A12E6A-C85A-496C-95D0-8B82A2649983}" type="slidenum">
              <a:rPr lang="en-US" smtClean="0"/>
              <a:t>5</a:t>
            </a:fld>
            <a:endParaRPr lang="en-US" dirty="0"/>
          </a:p>
        </p:txBody>
      </p:sp>
    </p:spTree>
    <p:extLst>
      <p:ext uri="{BB962C8B-B14F-4D97-AF65-F5344CB8AC3E}">
        <p14:creationId xmlns:p14="http://schemas.microsoft.com/office/powerpoint/2010/main" val="44262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Aquarist Daily Log</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165815" y="1325563"/>
            <a:ext cx="7250254" cy="3908453"/>
          </a:xfrm>
          <a:prstGeom prst="rect">
            <a:avLst/>
          </a:prstGeom>
          <a:ln>
            <a:solidFill>
              <a:schemeClr val="tx1"/>
            </a:solidFill>
          </a:ln>
        </p:spPr>
      </p:pic>
      <p:sp>
        <p:nvSpPr>
          <p:cNvPr id="5" name="TextBox 3"/>
          <p:cNvSpPr txBox="1"/>
          <p:nvPr/>
        </p:nvSpPr>
        <p:spPr>
          <a:xfrm>
            <a:off x="535258" y="2107580"/>
            <a:ext cx="3690177" cy="2585323"/>
          </a:xfrm>
          <a:prstGeom prst="rect">
            <a:avLst/>
          </a:prstGeom>
          <a:solidFill>
            <a:schemeClr val="accent2">
              <a:lumMod val="40000"/>
              <a:lumOff val="60000"/>
            </a:schemeClr>
          </a:solidFill>
          <a:ln>
            <a:solidFill>
              <a:schemeClr val="tx1"/>
            </a:solidFill>
          </a:ln>
        </p:spPr>
        <p:txBody>
          <a:bodyPr wrap="none" rtlCol="0">
            <a:spAutoFit/>
          </a:bodyPr>
          <a:lstStyle/>
          <a:p>
            <a:r>
              <a:rPr lang="en-US" dirty="0"/>
              <a:t>You will then select the Data Fields</a:t>
            </a:r>
          </a:p>
          <a:p>
            <a:r>
              <a:rPr lang="en-US" dirty="0"/>
              <a:t>you want included in the template.</a:t>
            </a:r>
          </a:p>
          <a:p>
            <a:r>
              <a:rPr lang="en-US" dirty="0"/>
              <a:t>Any data fields that are specific to</a:t>
            </a:r>
          </a:p>
          <a:p>
            <a:r>
              <a:rPr lang="en-US" dirty="0"/>
              <a:t>an entity will be noted in red. Feed</a:t>
            </a:r>
          </a:p>
          <a:p>
            <a:r>
              <a:rPr lang="en-US" dirty="0"/>
              <a:t>Log can be applied only to Enclosures</a:t>
            </a:r>
          </a:p>
          <a:p>
            <a:r>
              <a:rPr lang="en-US" dirty="0"/>
              <a:t>and Total Volume can be applied only</a:t>
            </a:r>
          </a:p>
          <a:p>
            <a:r>
              <a:rPr lang="en-US" dirty="0"/>
              <a:t>to Life Supports and Components. For</a:t>
            </a:r>
          </a:p>
          <a:p>
            <a:r>
              <a:rPr lang="en-US" dirty="0"/>
              <a:t>measurements you will select your</a:t>
            </a:r>
          </a:p>
          <a:p>
            <a:r>
              <a:rPr lang="en-US" dirty="0"/>
              <a:t>desired default unit of measure.</a:t>
            </a:r>
          </a:p>
        </p:txBody>
      </p:sp>
      <p:sp>
        <p:nvSpPr>
          <p:cNvPr id="6" name="Slide Number Placeholder 5"/>
          <p:cNvSpPr>
            <a:spLocks noGrp="1"/>
          </p:cNvSpPr>
          <p:nvPr>
            <p:ph type="sldNum" sz="quarter" idx="12"/>
          </p:nvPr>
        </p:nvSpPr>
        <p:spPr/>
        <p:txBody>
          <a:bodyPr/>
          <a:lstStyle/>
          <a:p>
            <a:fld id="{D1A12E6A-C85A-496C-95D0-8B82A2649983}" type="slidenum">
              <a:rPr lang="en-US" smtClean="0"/>
              <a:t>6</a:t>
            </a:fld>
            <a:endParaRPr lang="en-US" dirty="0"/>
          </a:p>
        </p:txBody>
      </p:sp>
    </p:spTree>
    <p:extLst>
      <p:ext uri="{BB962C8B-B14F-4D97-AF65-F5344CB8AC3E}">
        <p14:creationId xmlns:p14="http://schemas.microsoft.com/office/powerpoint/2010/main" val="385216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Aquarist Daily Log</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799928" y="1617877"/>
            <a:ext cx="7732771" cy="4157899"/>
          </a:xfrm>
          <a:prstGeom prst="rect">
            <a:avLst/>
          </a:prstGeom>
        </p:spPr>
      </p:pic>
      <p:sp>
        <p:nvSpPr>
          <p:cNvPr id="5" name="TextBox 3"/>
          <p:cNvSpPr txBox="1"/>
          <p:nvPr/>
        </p:nvSpPr>
        <p:spPr>
          <a:xfrm>
            <a:off x="1594608" y="4404732"/>
            <a:ext cx="6143413" cy="923330"/>
          </a:xfrm>
          <a:prstGeom prst="rect">
            <a:avLst/>
          </a:prstGeom>
          <a:solidFill>
            <a:schemeClr val="accent2">
              <a:lumMod val="40000"/>
              <a:lumOff val="60000"/>
            </a:schemeClr>
          </a:solidFill>
          <a:ln>
            <a:solidFill>
              <a:schemeClr val="tx1"/>
            </a:solidFill>
          </a:ln>
        </p:spPr>
        <p:txBody>
          <a:bodyPr wrap="none" rtlCol="0">
            <a:spAutoFit/>
          </a:bodyPr>
          <a:lstStyle/>
          <a:p>
            <a:r>
              <a:rPr lang="en-US" dirty="0"/>
              <a:t>Using the Move Down and Move Up arrows in either box you can</a:t>
            </a:r>
          </a:p>
          <a:p>
            <a:r>
              <a:rPr lang="en-US" dirty="0"/>
              <a:t>arrange the sequence of Entities and Data Fields as desired so</a:t>
            </a:r>
          </a:p>
          <a:p>
            <a:r>
              <a:rPr lang="en-US" dirty="0"/>
              <a:t>that the template works for you as you move from tank to tank.</a:t>
            </a:r>
          </a:p>
        </p:txBody>
      </p:sp>
      <p:sp>
        <p:nvSpPr>
          <p:cNvPr id="6" name="Slide Number Placeholder 5"/>
          <p:cNvSpPr>
            <a:spLocks noGrp="1"/>
          </p:cNvSpPr>
          <p:nvPr>
            <p:ph type="sldNum" sz="quarter" idx="12"/>
          </p:nvPr>
        </p:nvSpPr>
        <p:spPr/>
        <p:txBody>
          <a:bodyPr/>
          <a:lstStyle/>
          <a:p>
            <a:fld id="{D1A12E6A-C85A-496C-95D0-8B82A2649983}" type="slidenum">
              <a:rPr lang="en-US" smtClean="0"/>
              <a:t>7</a:t>
            </a:fld>
            <a:endParaRPr lang="en-US" dirty="0"/>
          </a:p>
        </p:txBody>
      </p:sp>
    </p:spTree>
    <p:extLst>
      <p:ext uri="{BB962C8B-B14F-4D97-AF65-F5344CB8AC3E}">
        <p14:creationId xmlns:p14="http://schemas.microsoft.com/office/powerpoint/2010/main" val="226108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normAutofit/>
          </a:bodyPr>
          <a:lstStyle/>
          <a:p>
            <a:pPr algn="ctr"/>
            <a:r>
              <a:rPr lang="en-US" sz="4000" dirty="0"/>
              <a:t>Use the ADL</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89824" y="1039239"/>
            <a:ext cx="8364352" cy="4355751"/>
          </a:xfrm>
          <a:prstGeom prst="rect">
            <a:avLst/>
          </a:prstGeom>
          <a:ln>
            <a:solidFill>
              <a:schemeClr val="tx1"/>
            </a:solidFill>
          </a:ln>
        </p:spPr>
      </p:pic>
      <p:sp>
        <p:nvSpPr>
          <p:cNvPr id="5" name="TextBox 2"/>
          <p:cNvSpPr txBox="1"/>
          <p:nvPr/>
        </p:nvSpPr>
        <p:spPr>
          <a:xfrm>
            <a:off x="786161" y="4090935"/>
            <a:ext cx="7571678" cy="923330"/>
          </a:xfrm>
          <a:prstGeom prst="rect">
            <a:avLst/>
          </a:prstGeom>
          <a:solidFill>
            <a:schemeClr val="accent2">
              <a:lumMod val="40000"/>
              <a:lumOff val="60000"/>
            </a:schemeClr>
          </a:solidFill>
          <a:ln>
            <a:solidFill>
              <a:schemeClr val="tx1"/>
            </a:solidFill>
          </a:ln>
        </p:spPr>
        <p:txBody>
          <a:bodyPr wrap="square" rtlCol="0">
            <a:spAutoFit/>
          </a:bodyPr>
          <a:lstStyle/>
          <a:p>
            <a:r>
              <a:rPr lang="en-US" dirty="0"/>
              <a:t>To use the Aquarist Daily Log, select the appropriate log from the list.</a:t>
            </a:r>
          </a:p>
          <a:p>
            <a:r>
              <a:rPr lang="en-US" dirty="0"/>
              <a:t>Any Data Fields that are not appropriate for an Entity will be greyed out and not editable. Record your measurements or actions as appropriate.</a:t>
            </a:r>
          </a:p>
        </p:txBody>
      </p:sp>
      <p:sp>
        <p:nvSpPr>
          <p:cNvPr id="6" name="Slide Number Placeholder 5"/>
          <p:cNvSpPr>
            <a:spLocks noGrp="1"/>
          </p:cNvSpPr>
          <p:nvPr>
            <p:ph type="sldNum" sz="quarter" idx="12"/>
          </p:nvPr>
        </p:nvSpPr>
        <p:spPr/>
        <p:txBody>
          <a:bodyPr/>
          <a:lstStyle/>
          <a:p>
            <a:fld id="{D1A12E6A-C85A-496C-95D0-8B82A2649983}" type="slidenum">
              <a:rPr lang="en-US" smtClean="0"/>
              <a:t>8</a:t>
            </a:fld>
            <a:endParaRPr lang="en-US" dirty="0"/>
          </a:p>
        </p:txBody>
      </p:sp>
    </p:spTree>
    <p:extLst>
      <p:ext uri="{BB962C8B-B14F-4D97-AF65-F5344CB8AC3E}">
        <p14:creationId xmlns:p14="http://schemas.microsoft.com/office/powerpoint/2010/main" val="245361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3737"/>
            <a:ext cx="7886700" cy="1325563"/>
          </a:xfrm>
        </p:spPr>
        <p:txBody>
          <a:bodyPr/>
          <a:lstStyle/>
          <a:p>
            <a:pPr algn="ctr"/>
            <a:r>
              <a:rPr lang="en-US" dirty="0"/>
              <a:t>Save the Draft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94710" y="1063010"/>
            <a:ext cx="8554580" cy="3232606"/>
          </a:xfrm>
          <a:prstGeom prst="rect">
            <a:avLst/>
          </a:prstGeom>
          <a:ln>
            <a:solidFill>
              <a:schemeClr val="tx1"/>
            </a:solidFill>
          </a:ln>
        </p:spPr>
      </p:pic>
      <p:sp>
        <p:nvSpPr>
          <p:cNvPr id="6" name="TextBox 5"/>
          <p:cNvSpPr txBox="1"/>
          <p:nvPr/>
        </p:nvSpPr>
        <p:spPr>
          <a:xfrm>
            <a:off x="630949" y="2239165"/>
            <a:ext cx="8051884" cy="1477328"/>
          </a:xfrm>
          <a:prstGeom prst="rect">
            <a:avLst/>
          </a:prstGeom>
          <a:solidFill>
            <a:schemeClr val="accent2">
              <a:lumMod val="40000"/>
              <a:lumOff val="60000"/>
            </a:schemeClr>
          </a:solidFill>
          <a:ln>
            <a:solidFill>
              <a:schemeClr val="tx1"/>
            </a:solidFill>
          </a:ln>
        </p:spPr>
        <p:txBody>
          <a:bodyPr wrap="none" rtlCol="0">
            <a:spAutoFit/>
          </a:bodyPr>
          <a:lstStyle/>
          <a:p>
            <a:r>
              <a:rPr lang="en-US" dirty="0"/>
              <a:t>Because you have more to add to the template as you go about your day you do not</a:t>
            </a:r>
          </a:p>
          <a:p>
            <a:r>
              <a:rPr lang="en-US" dirty="0"/>
              <a:t>want to Save it yet. The template auto saves every 60 seconds. You can save it as a</a:t>
            </a:r>
          </a:p>
          <a:p>
            <a:r>
              <a:rPr lang="en-US" dirty="0"/>
              <a:t>Draft by selecting Cancel instead of Save. You will be asked it you want to save your</a:t>
            </a:r>
          </a:p>
          <a:p>
            <a:r>
              <a:rPr lang="en-US" dirty="0"/>
              <a:t>work as a Draft. Drafts can be found below the list of Templates. Once you complete</a:t>
            </a:r>
          </a:p>
          <a:p>
            <a:r>
              <a:rPr lang="en-US" dirty="0"/>
              <a:t>your data entry, select Save and the data will go into the appropriate record.</a:t>
            </a:r>
          </a:p>
        </p:txBody>
      </p:sp>
      <p:pic>
        <p:nvPicPr>
          <p:cNvPr id="7" name="Picture 3"/>
          <p:cNvPicPr>
            <a:picLocks noChangeAspect="1"/>
          </p:cNvPicPr>
          <p:nvPr/>
        </p:nvPicPr>
        <p:blipFill>
          <a:blip r:embed="rId3"/>
          <a:stretch>
            <a:fillRect/>
          </a:stretch>
        </p:blipFill>
        <p:spPr>
          <a:xfrm>
            <a:off x="1007477" y="4633676"/>
            <a:ext cx="3838095" cy="83809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224399" y="3722810"/>
            <a:ext cx="2165904" cy="1921476"/>
          </a:xfrm>
          <a:prstGeom prst="rect">
            <a:avLst/>
          </a:prstGeom>
          <a:ln>
            <a:solidFill>
              <a:schemeClr val="tx1"/>
            </a:solidFill>
          </a:ln>
        </p:spPr>
      </p:pic>
      <p:sp>
        <p:nvSpPr>
          <p:cNvPr id="9" name="Slide Number Placeholder 8"/>
          <p:cNvSpPr>
            <a:spLocks noGrp="1"/>
          </p:cNvSpPr>
          <p:nvPr>
            <p:ph type="sldNum" sz="quarter" idx="12"/>
          </p:nvPr>
        </p:nvSpPr>
        <p:spPr/>
        <p:txBody>
          <a:bodyPr/>
          <a:lstStyle/>
          <a:p>
            <a:fld id="{D1A12E6A-C85A-496C-95D0-8B82A2649983}" type="slidenum">
              <a:rPr lang="en-US" smtClean="0"/>
              <a:t>9</a:t>
            </a:fld>
            <a:endParaRPr lang="en-US" dirty="0"/>
          </a:p>
        </p:txBody>
      </p:sp>
    </p:spTree>
    <p:extLst>
      <p:ext uri="{BB962C8B-B14F-4D97-AF65-F5344CB8AC3E}">
        <p14:creationId xmlns:p14="http://schemas.microsoft.com/office/powerpoint/2010/main" val="3466319843"/>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Self Directed</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05D43D5A-F7F2-43ED-86DA-32CF87CCACD4}"/>
</file>

<file path=customXml/itemProps2.xml><?xml version="1.0" encoding="utf-8"?>
<ds:datastoreItem xmlns:ds="http://schemas.openxmlformats.org/officeDocument/2006/customXml" ds:itemID="{711984AC-85E2-4D8E-BC59-7D654688CCC7}"/>
</file>

<file path=customXml/itemProps3.xml><?xml version="1.0" encoding="utf-8"?>
<ds:datastoreItem xmlns:ds="http://schemas.openxmlformats.org/officeDocument/2006/customXml" ds:itemID="{2408F7A7-D5E7-4EAC-B544-DD1AB7821B6A}"/>
</file>

<file path=docProps/app.xml><?xml version="1.0" encoding="utf-8"?>
<Properties xmlns="http://schemas.openxmlformats.org/officeDocument/2006/extended-properties" xmlns:vt="http://schemas.openxmlformats.org/officeDocument/2006/docPropsVTypes">
  <Template/>
  <TotalTime>552</TotalTime>
  <Words>1966</Words>
  <Application>Microsoft Macintosh PowerPoint</Application>
  <PresentationFormat>On-screen Show (4:3)</PresentationFormat>
  <Paragraphs>253</Paragraphs>
  <Slides>29</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29</vt:i4>
      </vt:variant>
    </vt:vector>
  </HeadingPairs>
  <TitlesOfParts>
    <vt:vector size="47"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PowerPoint Presentation</vt:lpstr>
      <vt:lpstr>ZIMS Updates!</vt:lpstr>
      <vt:lpstr>Types of Templates</vt:lpstr>
      <vt:lpstr>Manage Templates</vt:lpstr>
      <vt:lpstr>Aquarist Daily Log</vt:lpstr>
      <vt:lpstr>Aquarist Daily Log</vt:lpstr>
      <vt:lpstr>Aquarist Daily Log</vt:lpstr>
      <vt:lpstr>Use the ADL</vt:lpstr>
      <vt:lpstr>Save the Draft</vt:lpstr>
      <vt:lpstr>Animal Measurements</vt:lpstr>
      <vt:lpstr>Using the Template</vt:lpstr>
      <vt:lpstr>Husbandry Log</vt:lpstr>
      <vt:lpstr>Husbandry Log</vt:lpstr>
      <vt:lpstr>Husbandry Log</vt:lpstr>
      <vt:lpstr>Husbandry Log</vt:lpstr>
      <vt:lpstr>Husbandry Log</vt:lpstr>
      <vt:lpstr>Husbandry Log - Using</vt:lpstr>
      <vt:lpstr>Enclosure / Life Support / Component Measurements</vt:lpstr>
      <vt:lpstr>Using Measurement Templates</vt:lpstr>
      <vt:lpstr>Note Templates</vt:lpstr>
      <vt:lpstr>Note Templates</vt:lpstr>
      <vt:lpstr>Note Template – Add New</vt:lpstr>
      <vt:lpstr>Note Templates - Using</vt:lpstr>
      <vt:lpstr>Measurement Range Template – Enclosure or Life Support</vt:lpstr>
      <vt:lpstr>Measurement Range Template – Creating</vt:lpstr>
      <vt:lpstr>Measurement Range Template – Creating</vt:lpstr>
      <vt:lpstr>Measurements Out of Range</vt:lpstr>
      <vt:lpstr>Actions on all Templates</vt:lpstr>
      <vt:lpstr>That’s Managing Templates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40</cp:revision>
  <dcterms:created xsi:type="dcterms:W3CDTF">2016-07-26T18:48:10Z</dcterms:created>
  <dcterms:modified xsi:type="dcterms:W3CDTF">2019-11-11T21:37:18Z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138300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false</vt:bool>
  </property>
  <property fmtid="{D5CDD505-2E9C-101B-9397-08002B2CF9AE}" pid="6" name="Metrics URL">
    <vt:lpwstr/>
  </property>
  <property fmtid="{D5CDD505-2E9C-101B-9397-08002B2CF9AE}" pid="7" name="Tracking URL">
    <vt:lpwstr/>
  </property>
  <property fmtid="{D5CDD505-2E9C-101B-9397-08002B2CF9AE}" pid="8" name="Updated on?">
    <vt:lpwstr>2018-07-03T09:04:49+00:00</vt:lpwstr>
  </property>
</Properties>
</file>