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66"/>
  </p:notesMasterIdLst>
  <p:sldIdLst>
    <p:sldId id="256" r:id="rId20"/>
    <p:sldId id="263" r:id="rId21"/>
    <p:sldId id="260" r:id="rId22"/>
    <p:sldId id="262" r:id="rId23"/>
    <p:sldId id="279" r:id="rId24"/>
    <p:sldId id="264" r:id="rId25"/>
    <p:sldId id="265" r:id="rId26"/>
    <p:sldId id="257" r:id="rId27"/>
    <p:sldId id="266" r:id="rId28"/>
    <p:sldId id="259" r:id="rId29"/>
    <p:sldId id="267" r:id="rId30"/>
    <p:sldId id="258" r:id="rId31"/>
    <p:sldId id="268" r:id="rId32"/>
    <p:sldId id="269" r:id="rId33"/>
    <p:sldId id="270" r:id="rId34"/>
    <p:sldId id="271" r:id="rId35"/>
    <p:sldId id="272" r:id="rId36"/>
    <p:sldId id="273" r:id="rId37"/>
    <p:sldId id="303" r:id="rId38"/>
    <p:sldId id="311" r:id="rId39"/>
    <p:sldId id="304" r:id="rId40"/>
    <p:sldId id="275" r:id="rId41"/>
    <p:sldId id="276" r:id="rId42"/>
    <p:sldId id="302" r:id="rId43"/>
    <p:sldId id="288" r:id="rId44"/>
    <p:sldId id="296" r:id="rId45"/>
    <p:sldId id="289" r:id="rId46"/>
    <p:sldId id="310" r:id="rId47"/>
    <p:sldId id="291" r:id="rId48"/>
    <p:sldId id="292" r:id="rId49"/>
    <p:sldId id="293" r:id="rId50"/>
    <p:sldId id="312" r:id="rId51"/>
    <p:sldId id="294" r:id="rId52"/>
    <p:sldId id="295" r:id="rId53"/>
    <p:sldId id="305" r:id="rId54"/>
    <p:sldId id="306" r:id="rId55"/>
    <p:sldId id="309" r:id="rId56"/>
    <p:sldId id="280" r:id="rId57"/>
    <p:sldId id="283" r:id="rId58"/>
    <p:sldId id="281" r:id="rId59"/>
    <p:sldId id="282" r:id="rId60"/>
    <p:sldId id="285" r:id="rId61"/>
    <p:sldId id="290" r:id="rId62"/>
    <p:sldId id="284" r:id="rId63"/>
    <p:sldId id="286" r:id="rId64"/>
    <p:sldId id="28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128" d="100"/>
          <a:sy n="128" d="100"/>
        </p:scale>
        <p:origin x="536"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0CC05-EBB1-42D3-9D17-1971FB1F6D85}" type="datetimeFigureOut">
              <a:rPr lang="en-US" smtClean="0"/>
              <a:t>4/5/21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E4027-0995-422D-B82C-197221B983E6}" type="slidenum">
              <a:rPr lang="en-US" smtClean="0"/>
              <a:t>‹#›</a:t>
            </a:fld>
            <a:endParaRPr lang="en-US"/>
          </a:p>
        </p:txBody>
      </p:sp>
    </p:spTree>
    <p:extLst>
      <p:ext uri="{BB962C8B-B14F-4D97-AF65-F5344CB8AC3E}">
        <p14:creationId xmlns:p14="http://schemas.microsoft.com/office/powerpoint/2010/main" val="9903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3496A8-51D2-41A3-B5D4-78E6A52E9FB1}"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AD9A0E-F194-4570-A0D0-2216BA4B2678}"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272A1F-F1C8-47D3-81D0-EB66F7B237C4}"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56A8C-6569-44F1-B9E2-9FEF4B429134}"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352D1A-6A54-4430-B7B2-147BA5A7C641}"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128C76-B1CE-4C6B-A5AF-4FA89C5DEE72}"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14BDFB-20C4-49EE-B352-C4028F3E1C1A}"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C102C-B0F3-471D-91E8-C3466BC3E9D1}"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1C125-6F9E-44F0-A16E-139969A7E89A}"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E53008-5C7A-48DD-919A-1C083F35D165}"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A8463-36BD-4F5D-8D4D-EC4B02016F6A}"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5864B-3EB6-454D-8FF9-5E2DF9D46817}"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08223B-3B71-4D95-8C2C-E43BE385DBFB}"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DAE90F-C697-49F4-8C7E-8BFE30F87EDC}"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4AAE2-565B-4460-92F9-814CD0FA47DB}"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C8574-E5F6-4CD3-8E70-B69A73D59B32}"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EBEB5-790E-4225-9101-237B2BE477F2}"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433A02-1D25-43BD-9113-FB679C19D7E5}"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F3D8A-4F1A-433E-967E-5DBDAED49D4A}"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C7177F-A8C4-4556-A8DE-DF23F0F0F908}"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B316DA-D00C-433F-9347-E665BD9AFAEE}"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FFF14E-E224-4CB1-8E37-B9F716EAAB24}"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D142E-F807-4772-A409-F92148D67362}"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B885C-1EBB-4E7B-8014-500D7ACCC85A}"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2EC521-B891-4514-8776-4C627A802234}"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7C8EC-DBF1-4D59-A76C-DF7872C675D9}"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DC9417-B547-440C-B685-8712BD4E58C9}"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8C462-7FA7-4076-A592-F15B22873228}"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577B-5E44-48BE-9805-91349DF2558D}"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25D82B-3B55-48F2-B3E1-FC44B48E6FBB}"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5C6F4A-B58B-45FA-973E-70272DE5FB78}"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A11FE8-11EC-4844-B7C0-C2AE645F83CC}"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EF62B-CE83-41A4-B492-61CC8A8C0CED}"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AD5809-20BC-4726-8650-95B8A05F6F8F}"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7B7F5-777C-4071-B233-A7E9D1E353AC}"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24981-6AFE-4B0B-BA89-4B27D55C03CC}"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7AC503-7EE1-4385-8787-9E73B8A9507F}"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0CEB0E-2EB2-4876-AE70-34056C153B89}"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4ABB3-6FE5-40AA-9EF7-D604E1B0D901}"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45B34-8035-48A1-B710-4B25CE680C40}"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E7C4CE-862A-4939-9639-739584719E8A}"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2B806E-18E1-4F48-86FB-2CBAFF0AAD3D}"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4B497-23FA-4158-9E41-5AE308483A58}"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8917A-E56C-4FFD-B276-0C126B93AEDC}"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2E2C3A-F51E-4FB4-9CA6-98C476D94B65}"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257BA2-6048-4245-8450-7137BD719DA3}"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749636-F2FF-4FCF-A0E8-43EF32B58A86}"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C8688-740B-4A34-877E-683830426367}"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1B4D9-1E4F-4184-B83E-D70AFF74FD2C}"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473BB5-A7B4-46AB-8B06-1BA216F80E00}"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F6825-81D1-4592-8EF9-D90CA1029DB5}"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2C2C91-4D70-49A9-BB17-96D6C67E5694}"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A792B-A3B1-43A9-974F-60B0170BBA4E}"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AB997-759E-4E1F-B09B-84E15E1FF45A}"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A7C13D-AE65-4058-94FA-F5BCC31B76CE}"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33876B-59DA-45EE-A67C-D4806C903A47}"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20BB2-FCE7-4A74-A8C5-FDB12B7AAAB0}"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323D6-D7FC-4636-A7D6-CD8BC1ED48AD}"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E4055-5C8F-4EA9-8479-E7E6C3863A0F}"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23B36-27EE-468A-823D-2B470B224041}"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FEE826-BD4D-4520-96BA-4A2FB03C9511}"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918937-5F8F-46B0-ABAA-3E072FDAD7F9}"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DAED7-4C94-4385-AD06-1893CB86AE3A}"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097495-8A43-45E0-B028-8294F082A1E7}"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B1E414-B25D-4C02-8A49-36C149EEC569}"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6E9CA-3513-4DB8-A97E-37C4EF651B07}"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34D84-DFB0-4EC3-A872-10982E44702A}"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69033-E951-40AE-B72D-F08AE42E7C74}"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4DFEB-2884-42B2-9D93-8CB01F0EC035}"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DBEB6-6C10-48FF-B372-CEDBA1991091}"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6F375B-EB37-43E9-8BB9-AB0DBB6D174C}"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9E83F-41D2-4CF7-8417-1215178B9F0D}"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7CA1-1E45-43DA-8CCB-D2B75E09EF95}"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B25DC-740D-4C89-A2D9-167B9E94FE81}"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67D90E-83C9-4C7B-9B33-4D611BC6FB3A}"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B94F7E-8FDB-4C8E-B208-65D744F4AD85}"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E6371-BE52-43B2-9E1C-635C2276D73D}"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DFF94-41D7-4FFF-8165-963A7C238DD4}"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0E7BB-AA31-429C-B12E-106EB8FF7E0F}"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2F70CD-774A-4F7B-B938-A4ECAAEFBD05}"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DCC56-2518-48CC-990B-A7CEE8DF1831}"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519FBE-47E9-44DB-8EB8-615346F34F23}"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F7DFF-7479-4021-B855-5819D0846431}"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657076-5F8F-4469-A683-5D5C67A31510}"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8D0E0D-A61D-416D-900F-D057B0B39B1E}"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D943A2-3F41-4CBD-A41C-3D7C285F57F7}"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4D673-6F3E-495C-B66C-4404E5BE0A9B}"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9B46F-6244-4CC2-BD28-22A9A7CC252D}"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99A108-D77B-4567-9AFC-3BB9086A1537}"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AA66F1-AAC5-4493-9A3A-52456D4CCA31}"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D23294-131B-4663-84AB-94DBEAA64409}"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6F8251-90AA-46B3-8738-F0199922E857}"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592D7-C00A-4DE3-AB8C-887D4987EC86}"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F16AF0-E47F-4127-8A16-CF8216A6DB6C}"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9582D7-C2AE-4797-BE19-C64F226F1A29}"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3C43B8-AFB0-4AAB-85B6-07A4013AE825}"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CC2E9-29D7-4BD1-B0F4-0A25DEE77DBD}"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65A1C-E169-436E-9E60-09FC00AFBA71}"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994822-2B32-4F3C-8DC1-9568B85FC91B}"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62ED25-07A6-42AE-851E-7B3F2927DA93}"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D5F12-F988-4EA4-9F67-6432647C8136}"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C8BCA1-A533-45C6-BE20-5373B8B547C9}"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AA2FF-C717-4B9D-BE11-9260E1EB9DEC}"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9B4321-3434-4C77-837A-1A612355580F}"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31A50-248F-4401-9920-3BD52A3D9352}"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6582AF-F6B5-4FBF-A83B-3076DE3C2481}"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688DB-21AE-4B89-9D55-990E1F1E1063}"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9805C-C103-486A-9B26-5FF245F8F8AF}"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F6EBC-C4CD-4629-A4AF-1EF37EAC180D}"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241011-9BFA-42A4-9ED0-48F4C5417102}"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F7DDA-A0A8-499A-B0F1-40A409D61F45}"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3B9B9-B05B-4528-99D6-3F6838FA6A46}"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DEA9E-61C2-4A64-B04C-A6B9D8811EF1}"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193265-6F4F-47BC-AA5D-58B5DC121814}"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23C4CD-8D31-4512-B7C4-950C9FF0D84E}"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D4B577-A540-4CF4-BF00-168946C1CC29}"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2D59C-D17A-4DD2-A10C-3E2623FF714B}"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7E37F6-AFF6-4379-B0E7-99DA312C2B1E}"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148300-8C61-4DB9-AAF6-8EE593FF99AA}"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033A9D-B72D-4466-B73F-CC2A07FA3156}"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0E9127-198E-4009-804C-BE33EC5625CE}"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2E5CC-8086-4639-866A-F1DEE327D00D}"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742107-2254-4C53-BFFB-EBEF77D56BBF}"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A13E15-5A2C-4D95-930E-6D28842018C4}"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73F53E-A633-48B5-9880-C912EC3D6F83}"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2E8B3-55D8-41B6-B83B-CABC9F71FE1C}"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D11EF8-FFC5-48AA-9F70-851846F6AE37}"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E8103-F692-4C52-8DB3-AFDE779BD72A}"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45951A-5082-4EE8-BEB8-30D8D41325BE}"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1F6D4-C812-4D4B-A7A6-1F03F108DAF1}"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3EC3BC-23E0-44DB-BAD1-7E45D9F7DC76}"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8E522-9943-43AE-BA7F-A5D98985AFDD}"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4A249F-5605-4AB1-B321-165BAF365E92}"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1967D-AB35-4C8D-AFAF-69A501817E82}"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19BA81-331A-4AAE-91C9-933646C294C6}"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F53BB-CE37-4DE1-962F-2E5CB34EFBA0}"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7BD31-7806-4BCA-98A5-87651F38B5B2}"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DA699C-23B4-49F9-A1A9-CB6097F14C57}" type="datetime1">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3EFBD-CDA9-4F7D-9B01-5336ACE7F934}"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EB0FF8-8AC2-4E4A-9F07-14281BFB04D2}" type="datetime1">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EB3F13-2668-4F75-BC72-5C8D50BFB89E}" type="datetime1">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399CA-BC64-4195-AD7D-4F000A43F28C}" type="datetime1">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2F8E3-5801-4173-BD1A-2D99F16D3FA2}"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78C6B7-1BBD-41A3-AD7D-7B8886BD663F}" type="datetime1">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02A5DE7-D118-4A23-BDE4-E6013F693A37}"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1565126-F6D3-4279-AD00-6BEFE143F109}"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CA5E3D-5028-4EF9-98BE-F0362CF439FC}"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164809E-610B-4B59-9E69-DC97706A0464}"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9CD72E-71DB-4FAE-B6B7-C6634444642F}"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9074E7D-9425-49F0-BAFA-5E101EDAB30A}"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914E5E1-7BD1-4C6C-9785-7447123D5E01}"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443837B-BAF7-4E3B-8C6F-64C9B5176479}"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DA0FFC-6A92-4E4D-AAF2-D4405A3F2CDA}"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4C69C36-8ECD-4950-AF6F-768934A626FD}"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BB1BFF8-57DF-40F9-AA00-3D7CA8B0ACEC}"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1B30AD7-F417-494E-ACB4-A6FC8265D9A7}"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7137F65-2C12-408A-B335-CCA1BF28498A}"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1151C31-DDE3-4DD2-9831-2C0B53B3ED99}"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C70014-4A9B-4135-94AA-FA0E855EDA53}"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BFDF7EE-AE0E-4FFD-A872-1A0D49BCBFD7}" type="datetime1">
              <a:rPr lang="en-US" smtClean="0"/>
              <a:t>4/5/21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waza.org/en/site/media/publications-1264077522/waza-strategies"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42" y="227866"/>
            <a:ext cx="8527867" cy="2387600"/>
          </a:xfrm>
        </p:spPr>
        <p:txBody>
          <a:bodyPr/>
          <a:lstStyle/>
          <a:p>
            <a:r>
              <a:rPr lang="en-US" dirty="0"/>
              <a:t>ZIMS for Care and Welfare</a:t>
            </a:r>
          </a:p>
        </p:txBody>
      </p:sp>
      <p:pic>
        <p:nvPicPr>
          <p:cNvPr id="1026" name="Picture 2" descr="Image result for zookeepe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92" y="2876158"/>
            <a:ext cx="4852850" cy="35827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Local Indicators</a:t>
            </a:r>
          </a:p>
        </p:txBody>
      </p:sp>
      <p:sp>
        <p:nvSpPr>
          <p:cNvPr id="4" name="TextBox 3"/>
          <p:cNvSpPr txBox="1"/>
          <p:nvPr/>
        </p:nvSpPr>
        <p:spPr>
          <a:xfrm>
            <a:off x="1079863" y="1879981"/>
            <a:ext cx="3848811" cy="1754326"/>
          </a:xfrm>
          <a:prstGeom prst="rect">
            <a:avLst/>
          </a:prstGeom>
          <a:solidFill>
            <a:srgbClr val="CC99FF"/>
          </a:solidFill>
          <a:ln>
            <a:solidFill>
              <a:schemeClr val="tx1"/>
            </a:solidFill>
          </a:ln>
        </p:spPr>
        <p:txBody>
          <a:bodyPr wrap="none" rtlCol="0">
            <a:spAutoFit/>
          </a:bodyPr>
          <a:lstStyle/>
          <a:p>
            <a:r>
              <a:rPr lang="en-US" dirty="0"/>
              <a:t>If you do not find an Indicator and a</a:t>
            </a:r>
          </a:p>
          <a:p>
            <a:r>
              <a:rPr lang="en-US" dirty="0"/>
              <a:t>Description that meets your needs</a:t>
            </a:r>
          </a:p>
          <a:p>
            <a:r>
              <a:rPr lang="en-US" dirty="0"/>
              <a:t>you can add a local one by selecting</a:t>
            </a:r>
          </a:p>
          <a:p>
            <a:r>
              <a:rPr lang="en-US" dirty="0"/>
              <a:t>the green circle/plus sign Add New</a:t>
            </a:r>
          </a:p>
          <a:p>
            <a:r>
              <a:rPr lang="en-US" dirty="0"/>
              <a:t>icon. We will discuss adding local</a:t>
            </a:r>
          </a:p>
          <a:p>
            <a:r>
              <a:rPr lang="en-US" dirty="0"/>
              <a:t>Indicators after we cover Value Types.</a:t>
            </a:r>
          </a:p>
        </p:txBody>
      </p:sp>
      <p:pic>
        <p:nvPicPr>
          <p:cNvPr id="3074"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92" y="3899263"/>
            <a:ext cx="5321284" cy="21880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pic>
        <p:nvPicPr>
          <p:cNvPr id="6" name="Picture 5"/>
          <p:cNvPicPr>
            <a:picLocks noChangeAspect="1"/>
          </p:cNvPicPr>
          <p:nvPr/>
        </p:nvPicPr>
        <p:blipFill>
          <a:blip r:embed="rId3"/>
          <a:stretch>
            <a:fillRect/>
          </a:stretch>
        </p:blipFill>
        <p:spPr>
          <a:xfrm>
            <a:off x="5273456" y="1626245"/>
            <a:ext cx="3328481" cy="2074897"/>
          </a:xfrm>
          <a:prstGeom prst="rect">
            <a:avLst/>
          </a:prstGeom>
          <a:ln>
            <a:solidFill>
              <a:schemeClr val="tx1"/>
            </a:solidFill>
          </a:ln>
        </p:spPr>
      </p:pic>
    </p:spTree>
    <p:extLst>
      <p:ext uri="{BB962C8B-B14F-4D97-AF65-F5344CB8AC3E}">
        <p14:creationId xmlns:p14="http://schemas.microsoft.com/office/powerpoint/2010/main" val="317895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Value Type</a:t>
            </a:r>
          </a:p>
        </p:txBody>
      </p:sp>
      <p:pic>
        <p:nvPicPr>
          <p:cNvPr id="3" name="Picture 2"/>
          <p:cNvPicPr>
            <a:picLocks noChangeAspect="1"/>
          </p:cNvPicPr>
          <p:nvPr/>
        </p:nvPicPr>
        <p:blipFill>
          <a:blip r:embed="rId2"/>
          <a:stretch>
            <a:fillRect/>
          </a:stretch>
        </p:blipFill>
        <p:spPr>
          <a:xfrm>
            <a:off x="1025139" y="1621847"/>
            <a:ext cx="6797629" cy="2865368"/>
          </a:xfrm>
          <a:prstGeom prst="rect">
            <a:avLst/>
          </a:prstGeom>
          <a:ln>
            <a:solidFill>
              <a:schemeClr val="tx1"/>
            </a:solidFill>
          </a:ln>
        </p:spPr>
      </p:pic>
      <p:sp>
        <p:nvSpPr>
          <p:cNvPr id="4" name="TextBox 3"/>
          <p:cNvSpPr txBox="1"/>
          <p:nvPr/>
        </p:nvSpPr>
        <p:spPr>
          <a:xfrm>
            <a:off x="886087" y="4851203"/>
            <a:ext cx="7371826" cy="646331"/>
          </a:xfrm>
          <a:prstGeom prst="rect">
            <a:avLst/>
          </a:prstGeom>
          <a:solidFill>
            <a:srgbClr val="CC99FF"/>
          </a:solidFill>
          <a:ln>
            <a:solidFill>
              <a:schemeClr val="tx1"/>
            </a:solidFill>
          </a:ln>
        </p:spPr>
        <p:txBody>
          <a:bodyPr wrap="none" rtlCol="0">
            <a:spAutoFit/>
          </a:bodyPr>
          <a:lstStyle/>
          <a:p>
            <a:r>
              <a:rPr lang="en-US" dirty="0"/>
              <a:t>The first thing you will be asked when you select the Please Configure option</a:t>
            </a:r>
          </a:p>
          <a:p>
            <a:r>
              <a:rPr lang="en-US" dirty="0"/>
              <a:t>is to select the Value Type you want assigned.</a:t>
            </a:r>
          </a:p>
        </p:txBody>
      </p:sp>
      <p:sp>
        <p:nvSpPr>
          <p:cNvPr id="5" name="Slide Number Placeholder 4"/>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182115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Value Types</a:t>
            </a:r>
          </a:p>
        </p:txBody>
      </p:sp>
      <p:sp>
        <p:nvSpPr>
          <p:cNvPr id="3" name="Content Placeholder 2"/>
          <p:cNvSpPr>
            <a:spLocks noGrp="1"/>
          </p:cNvSpPr>
          <p:nvPr>
            <p:ph idx="1"/>
          </p:nvPr>
        </p:nvSpPr>
        <p:spPr/>
        <p:txBody>
          <a:bodyPr>
            <a:normAutofit/>
          </a:bodyPr>
          <a:lstStyle/>
          <a:p>
            <a:r>
              <a:rPr lang="en-US" dirty="0"/>
              <a:t>What information you hope to record will drive the Value Type</a:t>
            </a:r>
          </a:p>
          <a:p>
            <a:pPr lvl="1"/>
            <a:r>
              <a:rPr lang="en-US" dirty="0"/>
              <a:t>Binary</a:t>
            </a:r>
          </a:p>
          <a:p>
            <a:pPr lvl="2"/>
            <a:r>
              <a:rPr lang="en-US" dirty="0"/>
              <a:t>Yes or No options as defined</a:t>
            </a:r>
          </a:p>
          <a:p>
            <a:pPr lvl="1"/>
            <a:r>
              <a:rPr lang="en-US" dirty="0"/>
              <a:t>Numeric Scale</a:t>
            </a:r>
          </a:p>
          <a:p>
            <a:pPr lvl="2"/>
            <a:r>
              <a:rPr lang="en-US" dirty="0"/>
              <a:t>Numbers with definitions. Example a “1” means excellent whereas a “5” means poor, or negative, neutral or positive</a:t>
            </a:r>
          </a:p>
          <a:p>
            <a:pPr lvl="1"/>
            <a:r>
              <a:rPr lang="en-US" dirty="0"/>
              <a:t>Numeric Value</a:t>
            </a:r>
          </a:p>
          <a:p>
            <a:pPr lvl="2"/>
            <a:r>
              <a:rPr lang="en-US" dirty="0"/>
              <a:t>Free choice numbers with no definition</a:t>
            </a:r>
          </a:p>
          <a:p>
            <a:pPr lvl="1"/>
            <a:r>
              <a:rPr lang="en-US" dirty="0"/>
              <a:t>Percentage</a:t>
            </a:r>
          </a:p>
          <a:p>
            <a:pPr lvl="2"/>
            <a:r>
              <a:rPr lang="en-US" dirty="0"/>
              <a:t>A rate out of 100</a:t>
            </a:r>
          </a:p>
        </p:txBody>
      </p:sp>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218647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90" y="0"/>
            <a:ext cx="7886700" cy="1325563"/>
          </a:xfrm>
        </p:spPr>
        <p:txBody>
          <a:bodyPr/>
          <a:lstStyle/>
          <a:p>
            <a:r>
              <a:rPr lang="en-US" dirty="0"/>
              <a:t>Numeric Scale</a:t>
            </a:r>
          </a:p>
        </p:txBody>
      </p:sp>
      <p:sp>
        <p:nvSpPr>
          <p:cNvPr id="3" name="TextBox 2"/>
          <p:cNvSpPr txBox="1"/>
          <p:nvPr/>
        </p:nvSpPr>
        <p:spPr>
          <a:xfrm>
            <a:off x="1211308" y="1127560"/>
            <a:ext cx="6721384" cy="1200329"/>
          </a:xfrm>
          <a:prstGeom prst="rect">
            <a:avLst/>
          </a:prstGeom>
          <a:solidFill>
            <a:srgbClr val="CC99FF"/>
          </a:solidFill>
          <a:ln>
            <a:solidFill>
              <a:schemeClr val="tx1"/>
            </a:solidFill>
          </a:ln>
        </p:spPr>
        <p:txBody>
          <a:bodyPr wrap="square" rtlCol="0">
            <a:spAutoFit/>
          </a:bodyPr>
          <a:lstStyle/>
          <a:p>
            <a:r>
              <a:rPr lang="en-US" dirty="0"/>
              <a:t>In our example for Behavior: Abnormal/undesired behaviors we selected Numeric Scale. We chose this Value because it will allow</a:t>
            </a:r>
          </a:p>
          <a:p>
            <a:r>
              <a:rPr lang="en-US" dirty="0"/>
              <a:t>us to capture the degree of these behaviors, from none to many.</a:t>
            </a:r>
          </a:p>
          <a:p>
            <a:r>
              <a:rPr lang="en-US" dirty="0"/>
              <a:t>We are then asked to “Define Scale”. </a:t>
            </a:r>
          </a:p>
        </p:txBody>
      </p:sp>
      <p:pic>
        <p:nvPicPr>
          <p:cNvPr id="5" name="Picture 4"/>
          <p:cNvPicPr>
            <a:picLocks noChangeAspect="1"/>
          </p:cNvPicPr>
          <p:nvPr/>
        </p:nvPicPr>
        <p:blipFill>
          <a:blip r:embed="rId2"/>
          <a:stretch>
            <a:fillRect/>
          </a:stretch>
        </p:blipFill>
        <p:spPr>
          <a:xfrm>
            <a:off x="1157944" y="2518331"/>
            <a:ext cx="6828112" cy="1821338"/>
          </a:xfrm>
          <a:prstGeom prst="rect">
            <a:avLst/>
          </a:prstGeom>
          <a:ln>
            <a:solidFill>
              <a:schemeClr val="tx1"/>
            </a:solidFill>
          </a:ln>
        </p:spPr>
      </p:pic>
      <p:pic>
        <p:nvPicPr>
          <p:cNvPr id="4" name="Picture 2" descr="Image result for sea turtle imag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944" y="4511523"/>
            <a:ext cx="4083653" cy="20418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372381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Scale</a:t>
            </a:r>
          </a:p>
        </p:txBody>
      </p:sp>
      <p:pic>
        <p:nvPicPr>
          <p:cNvPr id="3" name="Picture 2"/>
          <p:cNvPicPr>
            <a:picLocks noChangeAspect="1"/>
          </p:cNvPicPr>
          <p:nvPr/>
        </p:nvPicPr>
        <p:blipFill>
          <a:blip r:embed="rId2"/>
          <a:stretch>
            <a:fillRect/>
          </a:stretch>
        </p:blipFill>
        <p:spPr>
          <a:xfrm>
            <a:off x="1767144" y="1384214"/>
            <a:ext cx="5124107" cy="2296422"/>
          </a:xfrm>
          <a:prstGeom prst="rect">
            <a:avLst/>
          </a:prstGeom>
          <a:ln>
            <a:solidFill>
              <a:schemeClr val="tx1"/>
            </a:solidFill>
          </a:ln>
        </p:spPr>
      </p:pic>
      <p:sp>
        <p:nvSpPr>
          <p:cNvPr id="4" name="TextBox 3"/>
          <p:cNvSpPr txBox="1"/>
          <p:nvPr/>
        </p:nvSpPr>
        <p:spPr>
          <a:xfrm>
            <a:off x="628650" y="3764479"/>
            <a:ext cx="7714161" cy="2062103"/>
          </a:xfrm>
          <a:prstGeom prst="rect">
            <a:avLst/>
          </a:prstGeom>
          <a:solidFill>
            <a:srgbClr val="CC99FF"/>
          </a:solidFill>
          <a:ln>
            <a:solidFill>
              <a:schemeClr val="tx1"/>
            </a:solidFill>
          </a:ln>
        </p:spPr>
        <p:txBody>
          <a:bodyPr wrap="square" rtlCol="0">
            <a:spAutoFit/>
          </a:bodyPr>
          <a:lstStyle/>
          <a:p>
            <a:r>
              <a:rPr lang="en-US" sz="1600" dirty="0"/>
              <a:t>Use Scale Min to reduce the number of lines (1). Use Scale Max to increase the number of lines (2). Define what the numbers mean (3). Select what you want as the Expected Value (4). Although indicating the Expected Value is optional, if anything other than that is entered you will get a warning in red that it is not what you desired it to be. HINT: When defining Scale be consistent, don’t define lower numbers as what is desired in some Indicators and higher numbers as what is desired in others. This will help make interpretation of the Charts easier. To define a different scale for a different taxonomy check this box (5). We will select this option later.</a:t>
            </a:r>
          </a:p>
        </p:txBody>
      </p:sp>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317338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 Configured</a:t>
            </a:r>
          </a:p>
        </p:txBody>
      </p:sp>
      <p:sp>
        <p:nvSpPr>
          <p:cNvPr id="4" name="TextBox 3"/>
          <p:cNvSpPr txBox="1"/>
          <p:nvPr/>
        </p:nvSpPr>
        <p:spPr>
          <a:xfrm>
            <a:off x="1114515" y="4380412"/>
            <a:ext cx="6972678" cy="1200329"/>
          </a:xfrm>
          <a:prstGeom prst="rect">
            <a:avLst/>
          </a:prstGeom>
          <a:solidFill>
            <a:srgbClr val="CC99FF"/>
          </a:solidFill>
          <a:ln>
            <a:solidFill>
              <a:schemeClr val="tx1"/>
            </a:solidFill>
          </a:ln>
        </p:spPr>
        <p:txBody>
          <a:bodyPr wrap="none" rtlCol="0">
            <a:spAutoFit/>
          </a:bodyPr>
          <a:lstStyle/>
          <a:p>
            <a:r>
              <a:rPr lang="en-US" dirty="0"/>
              <a:t>Once the Value Type is Configured the Value will display in that column.</a:t>
            </a:r>
          </a:p>
          <a:p>
            <a:r>
              <a:rPr lang="en-US" dirty="0"/>
              <a:t>If you want to edit the Value Type select the Edit icon. For most of our</a:t>
            </a:r>
          </a:p>
          <a:p>
            <a:r>
              <a:rPr lang="en-US" dirty="0"/>
              <a:t>animals we want to capture only the 3 Values. But for our Primates we</a:t>
            </a:r>
          </a:p>
          <a:p>
            <a:r>
              <a:rPr lang="en-US" dirty="0"/>
              <a:t>want more detail. We select to Edit.</a:t>
            </a:r>
          </a:p>
        </p:txBody>
      </p:sp>
      <p:pic>
        <p:nvPicPr>
          <p:cNvPr id="5" name="Picture 4"/>
          <p:cNvPicPr>
            <a:picLocks noChangeAspect="1"/>
          </p:cNvPicPr>
          <p:nvPr/>
        </p:nvPicPr>
        <p:blipFill>
          <a:blip r:embed="rId2"/>
          <a:stretch>
            <a:fillRect/>
          </a:stretch>
        </p:blipFill>
        <p:spPr>
          <a:xfrm>
            <a:off x="1047980" y="1454761"/>
            <a:ext cx="7239627" cy="265961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63714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Taxon Exceptions</a:t>
            </a:r>
          </a:p>
        </p:txBody>
      </p:sp>
      <p:pic>
        <p:nvPicPr>
          <p:cNvPr id="3" name="Picture 2"/>
          <p:cNvPicPr>
            <a:picLocks noChangeAspect="1"/>
          </p:cNvPicPr>
          <p:nvPr/>
        </p:nvPicPr>
        <p:blipFill>
          <a:blip r:embed="rId2"/>
          <a:stretch>
            <a:fillRect/>
          </a:stretch>
        </p:blipFill>
        <p:spPr>
          <a:xfrm>
            <a:off x="1180806" y="1621842"/>
            <a:ext cx="6782388" cy="2987299"/>
          </a:xfrm>
          <a:prstGeom prst="rect">
            <a:avLst/>
          </a:prstGeom>
          <a:ln>
            <a:solidFill>
              <a:schemeClr val="tx1"/>
            </a:solidFill>
          </a:ln>
        </p:spPr>
      </p:pic>
      <p:sp>
        <p:nvSpPr>
          <p:cNvPr id="4" name="TextBox 3"/>
          <p:cNvSpPr txBox="1"/>
          <p:nvPr/>
        </p:nvSpPr>
        <p:spPr>
          <a:xfrm>
            <a:off x="1090373" y="4859383"/>
            <a:ext cx="7089185" cy="923330"/>
          </a:xfrm>
          <a:prstGeom prst="rect">
            <a:avLst/>
          </a:prstGeom>
          <a:solidFill>
            <a:srgbClr val="CC99FF"/>
          </a:solidFill>
          <a:ln>
            <a:solidFill>
              <a:schemeClr val="tx1"/>
            </a:solidFill>
          </a:ln>
        </p:spPr>
        <p:txBody>
          <a:bodyPr wrap="none" rtlCol="0">
            <a:spAutoFit/>
          </a:bodyPr>
          <a:lstStyle/>
          <a:p>
            <a:r>
              <a:rPr lang="en-US" dirty="0"/>
              <a:t>In the Define Scale screen we check the Add Taxonomic Exceptions box.</a:t>
            </a:r>
          </a:p>
          <a:p>
            <a:r>
              <a:rPr lang="en-US" dirty="0"/>
              <a:t>The taxonomy selected can be at any node of the tree and you can select</a:t>
            </a:r>
          </a:p>
          <a:p>
            <a:r>
              <a:rPr lang="en-US" dirty="0"/>
              <a:t>to include taxa below or not. Note that the Save button now says Next.</a:t>
            </a:r>
          </a:p>
        </p:txBody>
      </p:sp>
      <p:sp>
        <p:nvSpPr>
          <p:cNvPr id="5" name="Slide Number Placeholder 4"/>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192653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70" y="145035"/>
            <a:ext cx="7886700" cy="1325563"/>
          </a:xfrm>
        </p:spPr>
        <p:txBody>
          <a:bodyPr/>
          <a:lstStyle/>
          <a:p>
            <a:r>
              <a:rPr lang="en-US" dirty="0"/>
              <a:t>Add Taxon Exception</a:t>
            </a:r>
          </a:p>
        </p:txBody>
      </p:sp>
      <p:pic>
        <p:nvPicPr>
          <p:cNvPr id="3" name="Picture 2"/>
          <p:cNvPicPr>
            <a:picLocks noChangeAspect="1"/>
          </p:cNvPicPr>
          <p:nvPr/>
        </p:nvPicPr>
        <p:blipFill>
          <a:blip r:embed="rId2"/>
          <a:stretch>
            <a:fillRect/>
          </a:stretch>
        </p:blipFill>
        <p:spPr>
          <a:xfrm>
            <a:off x="273351" y="1252882"/>
            <a:ext cx="4685212" cy="2975813"/>
          </a:xfrm>
          <a:prstGeom prst="rect">
            <a:avLst/>
          </a:prstGeom>
          <a:ln>
            <a:solidFill>
              <a:schemeClr val="tx1"/>
            </a:solidFill>
          </a:ln>
        </p:spPr>
      </p:pic>
      <p:sp>
        <p:nvSpPr>
          <p:cNvPr id="4" name="TextBox 3"/>
          <p:cNvSpPr txBox="1"/>
          <p:nvPr/>
        </p:nvSpPr>
        <p:spPr>
          <a:xfrm>
            <a:off x="273351" y="4404505"/>
            <a:ext cx="8363919" cy="1200329"/>
          </a:xfrm>
          <a:prstGeom prst="rect">
            <a:avLst/>
          </a:prstGeom>
          <a:solidFill>
            <a:srgbClr val="CC99FF"/>
          </a:solidFill>
          <a:ln>
            <a:solidFill>
              <a:schemeClr val="tx1"/>
            </a:solidFill>
          </a:ln>
        </p:spPr>
        <p:txBody>
          <a:bodyPr wrap="square" rtlCol="0">
            <a:spAutoFit/>
          </a:bodyPr>
          <a:lstStyle/>
          <a:p>
            <a:r>
              <a:rPr lang="en-US" dirty="0"/>
              <a:t>Because we want more detail in what we gather for our Primates (1) we have expanded the lines from 3 to 5 (2). We redefined the number scale (3) and checked our expected value (4). We do not want to add another taxonomy exception so we have unchecked that box (5) and Save.</a:t>
            </a:r>
          </a:p>
        </p:txBody>
      </p:sp>
      <p:pic>
        <p:nvPicPr>
          <p:cNvPr id="3074" name="Picture 2" descr="Image result for primate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769" y="1675592"/>
            <a:ext cx="3623996" cy="21303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320261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Editing an Indicator </a:t>
            </a:r>
          </a:p>
        </p:txBody>
      </p:sp>
      <p:pic>
        <p:nvPicPr>
          <p:cNvPr id="3" name="Picture 2"/>
          <p:cNvPicPr>
            <a:picLocks noChangeAspect="1"/>
          </p:cNvPicPr>
          <p:nvPr/>
        </p:nvPicPr>
        <p:blipFill>
          <a:blip r:embed="rId2"/>
          <a:stretch>
            <a:fillRect/>
          </a:stretch>
        </p:blipFill>
        <p:spPr>
          <a:xfrm>
            <a:off x="1595701" y="1438893"/>
            <a:ext cx="2131567" cy="150578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76099" y="3192616"/>
            <a:ext cx="4281103" cy="115757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095033" y="4598125"/>
            <a:ext cx="3348335" cy="1628591"/>
          </a:xfrm>
          <a:prstGeom prst="rect">
            <a:avLst/>
          </a:prstGeom>
          <a:ln>
            <a:solidFill>
              <a:schemeClr val="tx1"/>
            </a:solidFill>
          </a:ln>
        </p:spPr>
      </p:pic>
      <p:sp>
        <p:nvSpPr>
          <p:cNvPr id="6" name="TextBox 5"/>
          <p:cNvSpPr txBox="1"/>
          <p:nvPr/>
        </p:nvSpPr>
        <p:spPr>
          <a:xfrm>
            <a:off x="4832685" y="1440872"/>
            <a:ext cx="3871957" cy="4278094"/>
          </a:xfrm>
          <a:prstGeom prst="rect">
            <a:avLst/>
          </a:prstGeom>
          <a:solidFill>
            <a:srgbClr val="CC99FF"/>
          </a:solidFill>
          <a:ln>
            <a:solidFill>
              <a:schemeClr val="tx1"/>
            </a:solidFill>
          </a:ln>
        </p:spPr>
        <p:txBody>
          <a:bodyPr wrap="none" rtlCol="0">
            <a:spAutoFit/>
          </a:bodyPr>
          <a:lstStyle/>
          <a:p>
            <a:r>
              <a:rPr lang="en-US" sz="1600" dirty="0"/>
              <a:t>For Environment: Interaction with</a:t>
            </a:r>
          </a:p>
          <a:p>
            <a:r>
              <a:rPr lang="en-US" sz="1600" dirty="0"/>
              <a:t>Environment we have chosen a</a:t>
            </a:r>
          </a:p>
          <a:p>
            <a:r>
              <a:rPr lang="en-US" sz="1600" dirty="0"/>
              <a:t>Value of Percentage. However, we</a:t>
            </a:r>
          </a:p>
          <a:p>
            <a:r>
              <a:rPr lang="en-US" sz="1600" dirty="0"/>
              <a:t>recorded an Expected Range of</a:t>
            </a:r>
          </a:p>
          <a:p>
            <a:r>
              <a:rPr lang="en-US" sz="1600" dirty="0"/>
              <a:t>50-80% and we want to change it.</a:t>
            </a:r>
          </a:p>
          <a:p>
            <a:r>
              <a:rPr lang="en-US" sz="1600" dirty="0"/>
              <a:t>When we select to edit we receive</a:t>
            </a:r>
          </a:p>
          <a:p>
            <a:r>
              <a:rPr lang="en-US" sz="1600" dirty="0"/>
              <a:t>a warning that the Indicator is in</a:t>
            </a:r>
          </a:p>
          <a:p>
            <a:r>
              <a:rPr lang="en-US" sz="1600" dirty="0"/>
              <a:t>use (top). We select Yes, understanding</a:t>
            </a:r>
          </a:p>
          <a:p>
            <a:r>
              <a:rPr lang="en-US" sz="1600" dirty="0"/>
              <a:t>that any changes will also apply to</a:t>
            </a:r>
          </a:p>
          <a:p>
            <a:r>
              <a:rPr lang="en-US" sz="1600" dirty="0"/>
              <a:t>previous records. Because the Indicator</a:t>
            </a:r>
          </a:p>
          <a:p>
            <a:r>
              <a:rPr lang="en-US" sz="1600" dirty="0"/>
              <a:t>has been used in previous records we</a:t>
            </a:r>
          </a:p>
          <a:p>
            <a:r>
              <a:rPr lang="en-US" sz="1600" dirty="0"/>
              <a:t>cannot edit the Value Type (middle).</a:t>
            </a:r>
          </a:p>
          <a:p>
            <a:r>
              <a:rPr lang="en-US" sz="1600" dirty="0"/>
              <a:t>We can, however, change the Expected</a:t>
            </a:r>
          </a:p>
          <a:p>
            <a:r>
              <a:rPr lang="en-US" sz="1600" dirty="0"/>
              <a:t>Values and we change the Expected Range </a:t>
            </a:r>
          </a:p>
          <a:p>
            <a:r>
              <a:rPr lang="en-US" sz="1600" dirty="0"/>
              <a:t>maximum from 80 to 100, meaning we</a:t>
            </a:r>
          </a:p>
          <a:p>
            <a:r>
              <a:rPr lang="en-US" sz="1600" dirty="0"/>
              <a:t>would like to see the animal use the</a:t>
            </a:r>
          </a:p>
          <a:p>
            <a:r>
              <a:rPr lang="en-US" sz="1600" dirty="0"/>
              <a:t>entire enclosure.</a:t>
            </a:r>
          </a:p>
        </p:txBody>
      </p:sp>
      <p:sp>
        <p:nvSpPr>
          <p:cNvPr id="7" name="Slide Number Placeholder 6"/>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3410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33" y="168288"/>
            <a:ext cx="7886700" cy="1325563"/>
          </a:xfrm>
        </p:spPr>
        <p:txBody>
          <a:bodyPr/>
          <a:lstStyle/>
          <a:p>
            <a:r>
              <a:rPr lang="en-US" dirty="0"/>
              <a:t>Creating a Local Indicator</a:t>
            </a:r>
          </a:p>
        </p:txBody>
      </p:sp>
      <p:pic>
        <p:nvPicPr>
          <p:cNvPr id="3" name="Picture 2"/>
          <p:cNvPicPr>
            <a:picLocks noChangeAspect="1"/>
          </p:cNvPicPr>
          <p:nvPr/>
        </p:nvPicPr>
        <p:blipFill>
          <a:blip r:embed="rId2"/>
          <a:stretch>
            <a:fillRect/>
          </a:stretch>
        </p:blipFill>
        <p:spPr>
          <a:xfrm>
            <a:off x="748534" y="1745985"/>
            <a:ext cx="3876996" cy="2259957"/>
          </a:xfrm>
          <a:prstGeom prst="rect">
            <a:avLst/>
          </a:prstGeom>
          <a:ln>
            <a:solidFill>
              <a:schemeClr val="tx1"/>
            </a:solidFill>
          </a:ln>
        </p:spPr>
      </p:pic>
      <p:sp>
        <p:nvSpPr>
          <p:cNvPr id="4" name="TextBox 3"/>
          <p:cNvSpPr txBox="1"/>
          <p:nvPr/>
        </p:nvSpPr>
        <p:spPr>
          <a:xfrm>
            <a:off x="3633759" y="2894696"/>
            <a:ext cx="4545874" cy="2031325"/>
          </a:xfrm>
          <a:prstGeom prst="rect">
            <a:avLst/>
          </a:prstGeom>
          <a:solidFill>
            <a:srgbClr val="CC99FF"/>
          </a:solidFill>
          <a:ln>
            <a:solidFill>
              <a:schemeClr val="tx1"/>
            </a:solidFill>
          </a:ln>
        </p:spPr>
        <p:txBody>
          <a:bodyPr wrap="square" rtlCol="0">
            <a:spAutoFit/>
          </a:bodyPr>
          <a:lstStyle/>
          <a:p>
            <a:r>
              <a:rPr lang="en-US" dirty="0"/>
              <a:t>The keepers have noticed that some members of our penguin colony are exhibiting excessive vocalizations. They would like to capture and compare it with other factors to see what may be causing it. There is not a Global Indicator that captures this so we will create a Local one. We select the green plus Add New icon.</a:t>
            </a:r>
          </a:p>
        </p:txBody>
      </p:sp>
      <p:sp>
        <p:nvSpPr>
          <p:cNvPr id="6" name="Slide Number Placeholder 5"/>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88810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Care and Welfare?</a:t>
            </a:r>
          </a:p>
        </p:txBody>
      </p:sp>
      <p:sp>
        <p:nvSpPr>
          <p:cNvPr id="4" name="TextBox 3"/>
          <p:cNvSpPr txBox="1"/>
          <p:nvPr/>
        </p:nvSpPr>
        <p:spPr>
          <a:xfrm>
            <a:off x="313508" y="1489333"/>
            <a:ext cx="4984378" cy="4524315"/>
          </a:xfrm>
          <a:prstGeom prst="rect">
            <a:avLst/>
          </a:prstGeom>
          <a:solidFill>
            <a:srgbClr val="CC99FF"/>
          </a:solidFill>
          <a:ln>
            <a:solidFill>
              <a:schemeClr val="tx1"/>
            </a:solidFill>
          </a:ln>
        </p:spPr>
        <p:txBody>
          <a:bodyPr wrap="none" rtlCol="0">
            <a:spAutoFit/>
          </a:bodyPr>
          <a:lstStyle/>
          <a:p>
            <a:r>
              <a:rPr lang="en-US" dirty="0"/>
              <a:t>The ZIMS for Care and Welfare project, </a:t>
            </a:r>
          </a:p>
          <a:p>
            <a:r>
              <a:rPr lang="en-US" dirty="0"/>
              <a:t>sponsored by 23 members, streamlines</a:t>
            </a:r>
          </a:p>
          <a:p>
            <a:r>
              <a:rPr lang="en-US" dirty="0"/>
              <a:t>access to critical key care and welfare </a:t>
            </a:r>
          </a:p>
          <a:p>
            <a:r>
              <a:rPr lang="en-US" dirty="0"/>
              <a:t>indicators by enabling ZIMS to systematically </a:t>
            </a:r>
          </a:p>
          <a:p>
            <a:r>
              <a:rPr lang="en-US" dirty="0"/>
              <a:t>track and monitor inputs and outputs of animal </a:t>
            </a:r>
          </a:p>
          <a:p>
            <a:r>
              <a:rPr lang="en-US" dirty="0"/>
              <a:t>care. This community project expanded insights </a:t>
            </a:r>
          </a:p>
          <a:p>
            <a:r>
              <a:rPr lang="en-US" dirty="0"/>
              <a:t>available to our community in support of animal </a:t>
            </a:r>
          </a:p>
          <a:p>
            <a:r>
              <a:rPr lang="en-US" dirty="0"/>
              <a:t>care, while following WAZA's 5-Domain model for </a:t>
            </a:r>
          </a:p>
          <a:p>
            <a:r>
              <a:rPr lang="en-US" dirty="0"/>
              <a:t>welfare by monitoring behavior, physical health, </a:t>
            </a:r>
          </a:p>
          <a:p>
            <a:r>
              <a:rPr lang="en-US" dirty="0"/>
              <a:t>environment, nutrition and mental domain.</a:t>
            </a:r>
          </a:p>
          <a:p>
            <a:r>
              <a:rPr lang="en-US" dirty="0"/>
              <a:t>This is done by creating templates and configuring</a:t>
            </a:r>
          </a:p>
          <a:p>
            <a:r>
              <a:rPr lang="en-US" dirty="0"/>
              <a:t>indicators. These templates and indicators are </a:t>
            </a:r>
          </a:p>
          <a:p>
            <a:r>
              <a:rPr lang="en-US" dirty="0"/>
              <a:t>institution specific so you design templates for </a:t>
            </a:r>
          </a:p>
          <a:p>
            <a:r>
              <a:rPr lang="en-US" dirty="0"/>
              <a:t>YOUR needs. Access to the module is under Start &gt; </a:t>
            </a:r>
          </a:p>
          <a:p>
            <a:r>
              <a:rPr lang="en-US" dirty="0"/>
              <a:t>Animals &gt; Care and Welfare. You may want to drag </a:t>
            </a:r>
          </a:p>
          <a:p>
            <a:r>
              <a:rPr lang="en-US" dirty="0"/>
              <a:t>it to your desktop for easy access.</a:t>
            </a:r>
          </a:p>
        </p:txBody>
      </p:sp>
      <p:pic>
        <p:nvPicPr>
          <p:cNvPr id="1026" name="Picture 2" descr="Image result for aquarium animal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73" y="1489333"/>
            <a:ext cx="2208841" cy="16823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2</a:t>
            </a:fld>
            <a:endParaRPr lang="en-US"/>
          </a:p>
        </p:txBody>
      </p:sp>
      <p:pic>
        <p:nvPicPr>
          <p:cNvPr id="6" name="Picture 5"/>
          <p:cNvPicPr>
            <a:picLocks noChangeAspect="1"/>
          </p:cNvPicPr>
          <p:nvPr/>
        </p:nvPicPr>
        <p:blipFill>
          <a:blip r:embed="rId3"/>
          <a:stretch>
            <a:fillRect/>
          </a:stretch>
        </p:blipFill>
        <p:spPr>
          <a:xfrm>
            <a:off x="5498873" y="3234620"/>
            <a:ext cx="2411860" cy="2258433"/>
          </a:xfrm>
          <a:prstGeom prst="rect">
            <a:avLst/>
          </a:prstGeom>
        </p:spPr>
      </p:pic>
    </p:spTree>
    <p:extLst>
      <p:ext uri="{BB962C8B-B14F-4D97-AF65-F5344CB8AC3E}">
        <p14:creationId xmlns:p14="http://schemas.microsoft.com/office/powerpoint/2010/main" val="251038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Indicators</a:t>
            </a:r>
          </a:p>
        </p:txBody>
      </p:sp>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pic>
        <p:nvPicPr>
          <p:cNvPr id="4" name="Picture 3"/>
          <p:cNvPicPr>
            <a:picLocks noChangeAspect="1"/>
          </p:cNvPicPr>
          <p:nvPr/>
        </p:nvPicPr>
        <p:blipFill>
          <a:blip r:embed="rId2"/>
          <a:stretch>
            <a:fillRect/>
          </a:stretch>
        </p:blipFill>
        <p:spPr>
          <a:xfrm>
            <a:off x="167568" y="1447081"/>
            <a:ext cx="5534964" cy="4473633"/>
          </a:xfrm>
          <a:prstGeom prst="rect">
            <a:avLst/>
          </a:prstGeom>
          <a:ln>
            <a:solidFill>
              <a:schemeClr val="tx1"/>
            </a:solidFill>
          </a:ln>
        </p:spPr>
      </p:pic>
      <p:sp>
        <p:nvSpPr>
          <p:cNvPr id="5" name="TextBox 4"/>
          <p:cNvSpPr txBox="1"/>
          <p:nvPr/>
        </p:nvSpPr>
        <p:spPr>
          <a:xfrm>
            <a:off x="5771401" y="1363287"/>
            <a:ext cx="3205031" cy="4247317"/>
          </a:xfrm>
          <a:prstGeom prst="rect">
            <a:avLst/>
          </a:prstGeom>
          <a:solidFill>
            <a:srgbClr val="CC99FF"/>
          </a:solidFill>
          <a:ln>
            <a:solidFill>
              <a:schemeClr val="tx1"/>
            </a:solidFill>
          </a:ln>
        </p:spPr>
        <p:txBody>
          <a:bodyPr wrap="square" rtlCol="0">
            <a:spAutoFit/>
          </a:bodyPr>
          <a:lstStyle/>
          <a:p>
            <a:r>
              <a:rPr lang="en-US" dirty="0"/>
              <a:t>The first screen will display</a:t>
            </a:r>
          </a:p>
          <a:p>
            <a:r>
              <a:rPr lang="en-US" dirty="0"/>
              <a:t>any Indicators that have been</a:t>
            </a:r>
          </a:p>
          <a:p>
            <a:r>
              <a:rPr lang="en-US" dirty="0"/>
              <a:t>configured by other</a:t>
            </a:r>
          </a:p>
          <a:p>
            <a:r>
              <a:rPr lang="en-US" dirty="0"/>
              <a:t>institutions that they have</a:t>
            </a:r>
          </a:p>
          <a:p>
            <a:r>
              <a:rPr lang="en-US" dirty="0"/>
              <a:t>marked for global sharing. If</a:t>
            </a:r>
          </a:p>
          <a:p>
            <a:r>
              <a:rPr lang="en-US" dirty="0"/>
              <a:t>you want to make one of these</a:t>
            </a:r>
          </a:p>
          <a:p>
            <a:r>
              <a:rPr lang="en-US" dirty="0"/>
              <a:t>Indicators a local one, select the</a:t>
            </a:r>
          </a:p>
          <a:p>
            <a:r>
              <a:rPr lang="en-US" dirty="0"/>
              <a:t>green “+”. The only data you</a:t>
            </a:r>
          </a:p>
          <a:p>
            <a:r>
              <a:rPr lang="en-US" dirty="0"/>
              <a:t>can edit is the Expected Values</a:t>
            </a:r>
          </a:p>
          <a:p>
            <a:r>
              <a:rPr lang="en-US" dirty="0"/>
              <a:t>or Ranges. You can also add</a:t>
            </a:r>
          </a:p>
          <a:p>
            <a:r>
              <a:rPr lang="en-US" dirty="0"/>
              <a:t>Taxonomic Exceptions. If you</a:t>
            </a:r>
          </a:p>
          <a:p>
            <a:r>
              <a:rPr lang="en-US" dirty="0"/>
              <a:t>do not want to continue to see</a:t>
            </a:r>
          </a:p>
          <a:p>
            <a:r>
              <a:rPr lang="en-US" dirty="0"/>
              <a:t>the Indicator in this list you</a:t>
            </a:r>
          </a:p>
          <a:p>
            <a:r>
              <a:rPr lang="en-US" dirty="0"/>
              <a:t>can remove it using the red circle. Select Add New.</a:t>
            </a:r>
          </a:p>
        </p:txBody>
      </p:sp>
    </p:spTree>
    <p:extLst>
      <p:ext uri="{BB962C8B-B14F-4D97-AF65-F5344CB8AC3E}">
        <p14:creationId xmlns:p14="http://schemas.microsoft.com/office/powerpoint/2010/main" val="159950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93" y="94960"/>
            <a:ext cx="7886700" cy="1325563"/>
          </a:xfrm>
        </p:spPr>
        <p:txBody>
          <a:bodyPr/>
          <a:lstStyle/>
          <a:p>
            <a:r>
              <a:rPr lang="en-US" dirty="0"/>
              <a:t>Creating a Local Indicator</a:t>
            </a:r>
          </a:p>
        </p:txBody>
      </p:sp>
      <p:pic>
        <p:nvPicPr>
          <p:cNvPr id="7" name="Picture 6"/>
          <p:cNvPicPr>
            <a:picLocks noChangeAspect="1"/>
          </p:cNvPicPr>
          <p:nvPr/>
        </p:nvPicPr>
        <p:blipFill>
          <a:blip r:embed="rId2"/>
          <a:stretch>
            <a:fillRect/>
          </a:stretch>
        </p:blipFill>
        <p:spPr>
          <a:xfrm>
            <a:off x="315388" y="1582614"/>
            <a:ext cx="6858594" cy="3901778"/>
          </a:xfrm>
          <a:prstGeom prst="rect">
            <a:avLst/>
          </a:prstGeom>
          <a:ln>
            <a:solidFill>
              <a:schemeClr val="tx1"/>
            </a:solidFill>
          </a:ln>
        </p:spPr>
      </p:pic>
      <p:sp>
        <p:nvSpPr>
          <p:cNvPr id="4" name="TextBox 3"/>
          <p:cNvSpPr txBox="1"/>
          <p:nvPr/>
        </p:nvSpPr>
        <p:spPr>
          <a:xfrm>
            <a:off x="4415247" y="1359563"/>
            <a:ext cx="4343944" cy="3416320"/>
          </a:xfrm>
          <a:prstGeom prst="rect">
            <a:avLst/>
          </a:prstGeom>
          <a:solidFill>
            <a:srgbClr val="CC99FF"/>
          </a:solidFill>
          <a:ln>
            <a:solidFill>
              <a:schemeClr val="tx1"/>
            </a:solidFill>
          </a:ln>
        </p:spPr>
        <p:txBody>
          <a:bodyPr wrap="square" rtlCol="0">
            <a:spAutoFit/>
          </a:bodyPr>
          <a:lstStyle/>
          <a:p>
            <a:r>
              <a:rPr lang="en-US" dirty="0"/>
              <a:t>1-If you want to share the Indicator with other Institutions check the box</a:t>
            </a:r>
          </a:p>
          <a:p>
            <a:r>
              <a:rPr lang="en-US" dirty="0"/>
              <a:t>2-Select a Category from the five options</a:t>
            </a:r>
          </a:p>
          <a:p>
            <a:r>
              <a:rPr lang="en-US" dirty="0"/>
              <a:t>3-Name it so you can find it. You may want to develop a naming convention.</a:t>
            </a:r>
          </a:p>
          <a:p>
            <a:r>
              <a:rPr lang="en-US" dirty="0"/>
              <a:t>4-Describe what you are trying to capture</a:t>
            </a:r>
          </a:p>
          <a:p>
            <a:r>
              <a:rPr lang="en-US" dirty="0"/>
              <a:t>5-Select Value Type. We have selected a Value Type of Binary because we want a simple Yes or No for the behavior. </a:t>
            </a:r>
          </a:p>
          <a:p>
            <a:r>
              <a:rPr lang="en-US" dirty="0"/>
              <a:t>6-We want this Indicator available only for our penguins so we check the Specific Taxonomic Groups checkbox.</a:t>
            </a:r>
          </a:p>
        </p:txBody>
      </p:sp>
      <p:sp>
        <p:nvSpPr>
          <p:cNvPr id="6" name="Slide Number Placeholder 5"/>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163311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Scale</a:t>
            </a:r>
          </a:p>
        </p:txBody>
      </p:sp>
      <p:pic>
        <p:nvPicPr>
          <p:cNvPr id="3" name="Picture 2"/>
          <p:cNvPicPr>
            <a:picLocks noChangeAspect="1"/>
          </p:cNvPicPr>
          <p:nvPr/>
        </p:nvPicPr>
        <p:blipFill>
          <a:blip r:embed="rId2"/>
          <a:stretch>
            <a:fillRect/>
          </a:stretch>
        </p:blipFill>
        <p:spPr>
          <a:xfrm>
            <a:off x="1768189" y="1448380"/>
            <a:ext cx="6314401" cy="2764336"/>
          </a:xfrm>
          <a:prstGeom prst="rect">
            <a:avLst/>
          </a:prstGeom>
          <a:ln>
            <a:solidFill>
              <a:schemeClr val="tx1"/>
            </a:solidFill>
          </a:ln>
        </p:spPr>
      </p:pic>
      <p:sp>
        <p:nvSpPr>
          <p:cNvPr id="4" name="TextBox 3"/>
          <p:cNvSpPr txBox="1"/>
          <p:nvPr/>
        </p:nvSpPr>
        <p:spPr>
          <a:xfrm>
            <a:off x="628650" y="4470411"/>
            <a:ext cx="8027262" cy="923330"/>
          </a:xfrm>
          <a:prstGeom prst="rect">
            <a:avLst/>
          </a:prstGeom>
          <a:solidFill>
            <a:srgbClr val="CC99FF"/>
          </a:solidFill>
          <a:ln>
            <a:solidFill>
              <a:schemeClr val="tx1"/>
            </a:solidFill>
          </a:ln>
        </p:spPr>
        <p:txBody>
          <a:bodyPr wrap="none" rtlCol="0">
            <a:spAutoFit/>
          </a:bodyPr>
          <a:lstStyle/>
          <a:p>
            <a:r>
              <a:rPr lang="en-US" dirty="0"/>
              <a:t>We limit the Taxonomy to penguins (1). We then define the Yes or No responses (2),</a:t>
            </a:r>
          </a:p>
          <a:p>
            <a:r>
              <a:rPr lang="en-US" dirty="0"/>
              <a:t>checking the desired Value of normal vocalization (3). We then have the options to</a:t>
            </a:r>
          </a:p>
          <a:p>
            <a:r>
              <a:rPr lang="en-US" dirty="0"/>
              <a:t>add another indicator or another taxonomy. We are done so we Save.</a:t>
            </a:r>
          </a:p>
        </p:txBody>
      </p:sp>
      <p:sp>
        <p:nvSpPr>
          <p:cNvPr id="5" name="Slide Number Placeholder 4"/>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104379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Added </a:t>
            </a:r>
            <a:r>
              <a:rPr lang="en-US"/>
              <a:t>to Indicator List</a:t>
            </a:r>
          </a:p>
        </p:txBody>
      </p:sp>
      <p:sp>
        <p:nvSpPr>
          <p:cNvPr id="4" name="TextBox 3"/>
          <p:cNvSpPr txBox="1"/>
          <p:nvPr/>
        </p:nvSpPr>
        <p:spPr>
          <a:xfrm>
            <a:off x="378671" y="3399318"/>
            <a:ext cx="8305593" cy="1477328"/>
          </a:xfrm>
          <a:prstGeom prst="rect">
            <a:avLst/>
          </a:prstGeom>
          <a:solidFill>
            <a:srgbClr val="CC99FF"/>
          </a:solidFill>
          <a:ln>
            <a:solidFill>
              <a:schemeClr val="tx1"/>
            </a:solidFill>
          </a:ln>
        </p:spPr>
        <p:txBody>
          <a:bodyPr wrap="square" rtlCol="0">
            <a:spAutoFit/>
          </a:bodyPr>
          <a:lstStyle/>
          <a:p>
            <a:r>
              <a:rPr lang="en-US" dirty="0"/>
              <a:t>The Behavior is added to your list of Indicators. The house icon indicates that it is a Local Indicator. You can edit and delete these Indicators. Only your institution will have this Indicator available as a selection because you did not check the sharing box. A shared Indicator that you adopted as Local will display the green shared icon. You can </a:t>
            </a:r>
          </a:p>
          <a:p>
            <a:r>
              <a:rPr lang="en-US" dirty="0"/>
              <a:t>edit but not delete these Indicators.</a:t>
            </a:r>
          </a:p>
        </p:txBody>
      </p:sp>
      <p:pic>
        <p:nvPicPr>
          <p:cNvPr id="2052" name="Picture 4" descr="Image result for penguin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67"/>
          <a:stretch/>
        </p:blipFill>
        <p:spPr bwMode="auto">
          <a:xfrm>
            <a:off x="7003914" y="456589"/>
            <a:ext cx="1880919" cy="23739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23</a:t>
            </a:fld>
            <a:endParaRPr lang="en-US"/>
          </a:p>
        </p:txBody>
      </p:sp>
      <p:pic>
        <p:nvPicPr>
          <p:cNvPr id="7" name="Picture 6"/>
          <p:cNvPicPr>
            <a:picLocks noChangeAspect="1"/>
          </p:cNvPicPr>
          <p:nvPr/>
        </p:nvPicPr>
        <p:blipFill>
          <a:blip r:embed="rId3"/>
          <a:stretch>
            <a:fillRect/>
          </a:stretch>
        </p:blipFill>
        <p:spPr>
          <a:xfrm>
            <a:off x="378671" y="5057697"/>
            <a:ext cx="5270268" cy="1159909"/>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378671" y="1736871"/>
            <a:ext cx="6625243" cy="1234518"/>
          </a:xfrm>
          <a:prstGeom prst="rect">
            <a:avLst/>
          </a:prstGeom>
          <a:ln>
            <a:solidFill>
              <a:schemeClr val="tx1"/>
            </a:solidFill>
          </a:ln>
        </p:spPr>
      </p:pic>
    </p:spTree>
    <p:extLst>
      <p:ext uri="{BB962C8B-B14F-4D97-AF65-F5344CB8AC3E}">
        <p14:creationId xmlns:p14="http://schemas.microsoft.com/office/powerpoint/2010/main" val="124251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Template</a:t>
            </a:r>
          </a:p>
        </p:txBody>
      </p:sp>
      <p:sp>
        <p:nvSpPr>
          <p:cNvPr id="4" name="TextBox 3"/>
          <p:cNvSpPr txBox="1"/>
          <p:nvPr/>
        </p:nvSpPr>
        <p:spPr>
          <a:xfrm>
            <a:off x="4180114" y="1565626"/>
            <a:ext cx="3557192" cy="1200329"/>
          </a:xfrm>
          <a:prstGeom prst="rect">
            <a:avLst/>
          </a:prstGeom>
          <a:solidFill>
            <a:srgbClr val="CC99FF"/>
          </a:solidFill>
          <a:ln>
            <a:solidFill>
              <a:schemeClr val="tx1"/>
            </a:solidFill>
          </a:ln>
        </p:spPr>
        <p:txBody>
          <a:bodyPr wrap="none" rtlCol="0">
            <a:spAutoFit/>
          </a:bodyPr>
          <a:lstStyle/>
          <a:p>
            <a:r>
              <a:rPr lang="en-US" dirty="0"/>
              <a:t>To create a </a:t>
            </a:r>
            <a:r>
              <a:rPr lang="en-US"/>
              <a:t>Template using </a:t>
            </a:r>
            <a:r>
              <a:rPr lang="en-US" dirty="0"/>
              <a:t>the</a:t>
            </a:r>
          </a:p>
          <a:p>
            <a:r>
              <a:rPr lang="en-US" dirty="0"/>
              <a:t>Indicators that you have configured,</a:t>
            </a:r>
          </a:p>
          <a:p>
            <a:r>
              <a:rPr lang="en-US" dirty="0"/>
              <a:t>select Templates and the Add New </a:t>
            </a:r>
          </a:p>
          <a:p>
            <a:r>
              <a:rPr lang="en-US" dirty="0"/>
              <a:t>icon.</a:t>
            </a:r>
          </a:p>
        </p:txBody>
      </p:sp>
      <p:pic>
        <p:nvPicPr>
          <p:cNvPr id="1026" name="Picture 2" descr="Image result for pengui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598" y="2974960"/>
            <a:ext cx="4146459" cy="27643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24</a:t>
            </a:fld>
            <a:endParaRPr lang="en-US"/>
          </a:p>
        </p:txBody>
      </p:sp>
      <p:pic>
        <p:nvPicPr>
          <p:cNvPr id="6" name="Picture 5"/>
          <p:cNvPicPr>
            <a:picLocks noChangeAspect="1"/>
          </p:cNvPicPr>
          <p:nvPr/>
        </p:nvPicPr>
        <p:blipFill>
          <a:blip r:embed="rId3"/>
          <a:stretch>
            <a:fillRect/>
          </a:stretch>
        </p:blipFill>
        <p:spPr>
          <a:xfrm>
            <a:off x="515313" y="2380115"/>
            <a:ext cx="3353085" cy="2052548"/>
          </a:xfrm>
          <a:prstGeom prst="rect">
            <a:avLst/>
          </a:prstGeom>
          <a:ln>
            <a:solidFill>
              <a:schemeClr val="tx1"/>
            </a:solidFill>
          </a:ln>
        </p:spPr>
      </p:pic>
    </p:spTree>
    <p:extLst>
      <p:ext uri="{BB962C8B-B14F-4D97-AF65-F5344CB8AC3E}">
        <p14:creationId xmlns:p14="http://schemas.microsoft.com/office/powerpoint/2010/main" val="368786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580" y="0"/>
            <a:ext cx="7886700" cy="1325563"/>
          </a:xfrm>
        </p:spPr>
        <p:txBody>
          <a:bodyPr/>
          <a:lstStyle/>
          <a:p>
            <a:r>
              <a:rPr lang="en-US" dirty="0"/>
              <a:t>Create a Template</a:t>
            </a:r>
          </a:p>
        </p:txBody>
      </p:sp>
      <p:pic>
        <p:nvPicPr>
          <p:cNvPr id="3" name="Picture 2"/>
          <p:cNvPicPr>
            <a:picLocks noChangeAspect="1"/>
          </p:cNvPicPr>
          <p:nvPr/>
        </p:nvPicPr>
        <p:blipFill>
          <a:blip r:embed="rId2"/>
          <a:stretch>
            <a:fillRect/>
          </a:stretch>
        </p:blipFill>
        <p:spPr>
          <a:xfrm>
            <a:off x="2647406" y="1104496"/>
            <a:ext cx="5512525" cy="2409017"/>
          </a:xfrm>
          <a:prstGeom prst="rect">
            <a:avLst/>
          </a:prstGeom>
          <a:ln>
            <a:solidFill>
              <a:schemeClr val="tx1"/>
            </a:solidFill>
          </a:ln>
        </p:spPr>
      </p:pic>
      <p:sp>
        <p:nvSpPr>
          <p:cNvPr id="4" name="TextBox 3"/>
          <p:cNvSpPr txBox="1"/>
          <p:nvPr/>
        </p:nvSpPr>
        <p:spPr>
          <a:xfrm>
            <a:off x="836024" y="3602346"/>
            <a:ext cx="7619999" cy="2031325"/>
          </a:xfrm>
          <a:prstGeom prst="rect">
            <a:avLst/>
          </a:prstGeom>
          <a:solidFill>
            <a:srgbClr val="CC99FF"/>
          </a:solidFill>
          <a:ln>
            <a:solidFill>
              <a:schemeClr val="tx1"/>
            </a:solidFill>
          </a:ln>
        </p:spPr>
        <p:txBody>
          <a:bodyPr wrap="square" rtlCol="0">
            <a:spAutoFit/>
          </a:bodyPr>
          <a:lstStyle/>
          <a:p>
            <a:r>
              <a:rPr lang="en-US" sz="1400" dirty="0"/>
              <a:t>1-The name must be unique.</a:t>
            </a:r>
          </a:p>
          <a:p>
            <a:r>
              <a:rPr lang="en-US" sz="1400" dirty="0"/>
              <a:t>2-Select if you want to share with others or allow others to edit the template.</a:t>
            </a:r>
          </a:p>
          <a:p>
            <a:r>
              <a:rPr lang="en-US" sz="1400" dirty="0"/>
              <a:t>3-Select the entity you want the template to cover. If you do not have Animal or Enclosure Lists those options will not display for selection.</a:t>
            </a:r>
          </a:p>
          <a:p>
            <a:r>
              <a:rPr lang="en-US" sz="1400" dirty="0"/>
              <a:t>4-If you want to add another entity select Add Another. You can mix and match Animals, Enclosures and Taxonomy. When selecting Enclosures it will pull from the current Occupants.</a:t>
            </a:r>
          </a:p>
          <a:p>
            <a:r>
              <a:rPr lang="en-US" sz="1400" dirty="0"/>
              <a:t>5-Select your Indicators. Checking the top level Category will select all the Indicators under it.</a:t>
            </a:r>
          </a:p>
          <a:p>
            <a:r>
              <a:rPr lang="en-US" sz="1400" dirty="0"/>
              <a:t>6-You can easily Add Another Template from here. You can select the same animals and/or the same</a:t>
            </a:r>
          </a:p>
          <a:p>
            <a:r>
              <a:rPr lang="en-US" sz="1400" dirty="0"/>
              <a:t>Indicators.</a:t>
            </a:r>
          </a:p>
        </p:txBody>
      </p:sp>
      <p:sp>
        <p:nvSpPr>
          <p:cNvPr id="5" name="Slide Number Placeholder 4"/>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2134876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Template</a:t>
            </a:r>
          </a:p>
        </p:txBody>
      </p:sp>
      <p:sp>
        <p:nvSpPr>
          <p:cNvPr id="3" name="Slide Number Placeholder 2"/>
          <p:cNvSpPr>
            <a:spLocks noGrp="1"/>
          </p:cNvSpPr>
          <p:nvPr>
            <p:ph type="sldNum" sz="quarter" idx="12"/>
          </p:nvPr>
        </p:nvSpPr>
        <p:spPr/>
        <p:txBody>
          <a:bodyPr/>
          <a:lstStyle/>
          <a:p>
            <a:fld id="{D1A12E6A-C85A-496C-95D0-8B82A2649983}" type="slidenum">
              <a:rPr lang="en-US" smtClean="0"/>
              <a:t>26</a:t>
            </a:fld>
            <a:endParaRPr lang="en-US"/>
          </a:p>
        </p:txBody>
      </p:sp>
      <p:sp>
        <p:nvSpPr>
          <p:cNvPr id="5" name="TextBox 4"/>
          <p:cNvSpPr txBox="1"/>
          <p:nvPr/>
        </p:nvSpPr>
        <p:spPr>
          <a:xfrm>
            <a:off x="1305795" y="4276436"/>
            <a:ext cx="6460808" cy="646331"/>
          </a:xfrm>
          <a:prstGeom prst="rect">
            <a:avLst/>
          </a:prstGeom>
          <a:solidFill>
            <a:srgbClr val="CC99FF"/>
          </a:solidFill>
          <a:ln>
            <a:solidFill>
              <a:schemeClr val="tx1"/>
            </a:solidFill>
          </a:ln>
        </p:spPr>
        <p:txBody>
          <a:bodyPr wrap="none" rtlCol="0">
            <a:spAutoFit/>
          </a:bodyPr>
          <a:lstStyle/>
          <a:p>
            <a:r>
              <a:rPr lang="en-US" dirty="0"/>
              <a:t>To use the Template select the hyperlink from the list of Templates.</a:t>
            </a:r>
          </a:p>
          <a:p>
            <a:r>
              <a:rPr lang="en-US" dirty="0"/>
              <a:t>this is also where you would edit or delete a template.</a:t>
            </a:r>
          </a:p>
        </p:txBody>
      </p:sp>
      <p:pic>
        <p:nvPicPr>
          <p:cNvPr id="6" name="Picture 5"/>
          <p:cNvPicPr>
            <a:picLocks noChangeAspect="1"/>
          </p:cNvPicPr>
          <p:nvPr/>
        </p:nvPicPr>
        <p:blipFill>
          <a:blip r:embed="rId2"/>
          <a:stretch>
            <a:fillRect/>
          </a:stretch>
        </p:blipFill>
        <p:spPr>
          <a:xfrm>
            <a:off x="883547" y="1690689"/>
            <a:ext cx="7149067" cy="2151497"/>
          </a:xfrm>
          <a:prstGeom prst="rect">
            <a:avLst/>
          </a:prstGeom>
          <a:ln>
            <a:solidFill>
              <a:schemeClr val="tx1"/>
            </a:solidFill>
          </a:ln>
        </p:spPr>
      </p:pic>
    </p:spTree>
    <p:extLst>
      <p:ext uri="{BB962C8B-B14F-4D97-AF65-F5344CB8AC3E}">
        <p14:creationId xmlns:p14="http://schemas.microsoft.com/office/powerpoint/2010/main" val="379320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Template</a:t>
            </a:r>
          </a:p>
        </p:txBody>
      </p:sp>
      <p:pic>
        <p:nvPicPr>
          <p:cNvPr id="6" name="Picture 5"/>
          <p:cNvPicPr>
            <a:picLocks noChangeAspect="1"/>
          </p:cNvPicPr>
          <p:nvPr/>
        </p:nvPicPr>
        <p:blipFill>
          <a:blip r:embed="rId2"/>
          <a:stretch>
            <a:fillRect/>
          </a:stretch>
        </p:blipFill>
        <p:spPr>
          <a:xfrm>
            <a:off x="518304" y="1787390"/>
            <a:ext cx="7997046" cy="3246326"/>
          </a:xfrm>
          <a:prstGeom prst="rect">
            <a:avLst/>
          </a:prstGeom>
          <a:ln>
            <a:solidFill>
              <a:schemeClr val="tx1"/>
            </a:solidFill>
          </a:ln>
        </p:spPr>
      </p:pic>
      <p:sp>
        <p:nvSpPr>
          <p:cNvPr id="4" name="TextBox 3"/>
          <p:cNvSpPr txBox="1"/>
          <p:nvPr/>
        </p:nvSpPr>
        <p:spPr>
          <a:xfrm>
            <a:off x="831988" y="4127863"/>
            <a:ext cx="7500323" cy="1200329"/>
          </a:xfrm>
          <a:prstGeom prst="rect">
            <a:avLst/>
          </a:prstGeom>
          <a:solidFill>
            <a:srgbClr val="CC99FF"/>
          </a:solidFill>
          <a:ln>
            <a:solidFill>
              <a:schemeClr val="tx1"/>
            </a:solidFill>
          </a:ln>
        </p:spPr>
        <p:txBody>
          <a:bodyPr wrap="none" rtlCol="0">
            <a:spAutoFit/>
          </a:bodyPr>
          <a:lstStyle/>
          <a:p>
            <a:r>
              <a:rPr lang="en-US" dirty="0"/>
              <a:t>Complete the template. Selecting the copy icon will copy the value in the</a:t>
            </a:r>
          </a:p>
          <a:p>
            <a:r>
              <a:rPr lang="en-US" dirty="0"/>
              <a:t>remaining records in that column for any animals with the same Configuration</a:t>
            </a:r>
          </a:p>
          <a:p>
            <a:r>
              <a:rPr lang="en-US" dirty="0"/>
              <a:t>for that Indicator. You do not have to complete all the fields to Save. Save and </a:t>
            </a:r>
          </a:p>
          <a:p>
            <a:r>
              <a:rPr lang="en-US" dirty="0"/>
              <a:t>Repeat will save the data and keep the template open for additional entries.</a:t>
            </a:r>
          </a:p>
        </p:txBody>
      </p:sp>
      <p:sp>
        <p:nvSpPr>
          <p:cNvPr id="5" name="Slide Number Placeholder 4"/>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184325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Template</a:t>
            </a:r>
          </a:p>
        </p:txBody>
      </p:sp>
      <p:sp>
        <p:nvSpPr>
          <p:cNvPr id="3" name="Slide Number Placeholder 2"/>
          <p:cNvSpPr>
            <a:spLocks noGrp="1"/>
          </p:cNvSpPr>
          <p:nvPr>
            <p:ph type="sldNum" sz="quarter" idx="12"/>
          </p:nvPr>
        </p:nvSpPr>
        <p:spPr/>
        <p:txBody>
          <a:bodyPr/>
          <a:lstStyle/>
          <a:p>
            <a:fld id="{D1A12E6A-C85A-496C-95D0-8B82A2649983}" type="slidenum">
              <a:rPr lang="en-US" smtClean="0"/>
              <a:t>28</a:t>
            </a:fld>
            <a:endParaRPr lang="en-US"/>
          </a:p>
        </p:txBody>
      </p:sp>
      <p:pic>
        <p:nvPicPr>
          <p:cNvPr id="4" name="Picture 3"/>
          <p:cNvPicPr>
            <a:picLocks noChangeAspect="1"/>
          </p:cNvPicPr>
          <p:nvPr/>
        </p:nvPicPr>
        <p:blipFill>
          <a:blip r:embed="rId2"/>
          <a:stretch>
            <a:fillRect/>
          </a:stretch>
        </p:blipFill>
        <p:spPr>
          <a:xfrm>
            <a:off x="936221" y="1478995"/>
            <a:ext cx="6902681" cy="3381295"/>
          </a:xfrm>
          <a:prstGeom prst="rect">
            <a:avLst/>
          </a:prstGeom>
          <a:ln>
            <a:solidFill>
              <a:schemeClr val="tx1"/>
            </a:solidFill>
          </a:ln>
        </p:spPr>
      </p:pic>
      <p:sp>
        <p:nvSpPr>
          <p:cNvPr id="5" name="TextBox 4"/>
          <p:cNvSpPr txBox="1"/>
          <p:nvPr/>
        </p:nvSpPr>
        <p:spPr>
          <a:xfrm>
            <a:off x="532015" y="5029200"/>
            <a:ext cx="7782708" cy="646331"/>
          </a:xfrm>
          <a:prstGeom prst="rect">
            <a:avLst/>
          </a:prstGeom>
          <a:solidFill>
            <a:srgbClr val="CC99FF"/>
          </a:solidFill>
          <a:ln>
            <a:solidFill>
              <a:schemeClr val="tx1"/>
            </a:solidFill>
          </a:ln>
        </p:spPr>
        <p:txBody>
          <a:bodyPr wrap="none" rtlCol="0">
            <a:spAutoFit/>
          </a:bodyPr>
          <a:lstStyle/>
          <a:p>
            <a:r>
              <a:rPr lang="en-US" dirty="0"/>
              <a:t>Selecting the Note field will open up a free text box for additional notes. This is a </a:t>
            </a:r>
          </a:p>
          <a:p>
            <a:r>
              <a:rPr lang="en-US"/>
              <a:t>single notes </a:t>
            </a:r>
            <a:r>
              <a:rPr lang="en-US" dirty="0"/>
              <a:t>field and it applies to </a:t>
            </a:r>
            <a:r>
              <a:rPr lang="en-US"/>
              <a:t>all columns.</a:t>
            </a:r>
            <a:endParaRPr lang="en-US" dirty="0"/>
          </a:p>
        </p:txBody>
      </p:sp>
    </p:spTree>
    <p:extLst>
      <p:ext uri="{BB962C8B-B14F-4D97-AF65-F5344CB8AC3E}">
        <p14:creationId xmlns:p14="http://schemas.microsoft.com/office/powerpoint/2010/main" val="2135886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67" y="426086"/>
            <a:ext cx="7886700" cy="1325563"/>
          </a:xfrm>
        </p:spPr>
        <p:txBody>
          <a:bodyPr/>
          <a:lstStyle/>
          <a:p>
            <a:r>
              <a:rPr lang="en-US" dirty="0"/>
              <a:t>Viewing the Chart</a:t>
            </a:r>
          </a:p>
        </p:txBody>
      </p:sp>
      <p:pic>
        <p:nvPicPr>
          <p:cNvPr id="3" name="Picture 2"/>
          <p:cNvPicPr>
            <a:picLocks noChangeAspect="1"/>
          </p:cNvPicPr>
          <p:nvPr/>
        </p:nvPicPr>
        <p:blipFill>
          <a:blip r:embed="rId2"/>
          <a:stretch>
            <a:fillRect/>
          </a:stretch>
        </p:blipFill>
        <p:spPr>
          <a:xfrm>
            <a:off x="381220" y="2076215"/>
            <a:ext cx="4991968" cy="4137074"/>
          </a:xfrm>
          <a:prstGeom prst="rect">
            <a:avLst/>
          </a:prstGeom>
          <a:ln>
            <a:solidFill>
              <a:schemeClr val="tx1"/>
            </a:solidFill>
          </a:ln>
        </p:spPr>
      </p:pic>
      <p:sp>
        <p:nvSpPr>
          <p:cNvPr id="5" name="TextBox 4"/>
          <p:cNvSpPr txBox="1"/>
          <p:nvPr/>
        </p:nvSpPr>
        <p:spPr>
          <a:xfrm>
            <a:off x="5558209" y="3406088"/>
            <a:ext cx="3281989" cy="1477328"/>
          </a:xfrm>
          <a:prstGeom prst="rect">
            <a:avLst/>
          </a:prstGeom>
          <a:solidFill>
            <a:srgbClr val="CC99FF"/>
          </a:solidFill>
          <a:ln>
            <a:solidFill>
              <a:schemeClr val="tx1"/>
            </a:solidFill>
          </a:ln>
        </p:spPr>
        <p:txBody>
          <a:bodyPr wrap="none" rtlCol="0">
            <a:spAutoFit/>
          </a:bodyPr>
          <a:lstStyle/>
          <a:p>
            <a:r>
              <a:rPr lang="en-US" dirty="0"/>
              <a:t>To view the Charts, select Chart</a:t>
            </a:r>
          </a:p>
          <a:p>
            <a:r>
              <a:rPr lang="en-US" dirty="0"/>
              <a:t>and enter a GAN or other</a:t>
            </a:r>
          </a:p>
          <a:p>
            <a:r>
              <a:rPr lang="en-US" dirty="0"/>
              <a:t>identifier (above). The Chart will </a:t>
            </a:r>
          </a:p>
          <a:p>
            <a:r>
              <a:rPr lang="en-US" dirty="0"/>
              <a:t>display the data recorded during </a:t>
            </a:r>
          </a:p>
          <a:p>
            <a:r>
              <a:rPr lang="en-US" dirty="0"/>
              <a:t>the selected date range.</a:t>
            </a:r>
          </a:p>
        </p:txBody>
      </p:sp>
      <p:sp>
        <p:nvSpPr>
          <p:cNvPr id="6" name="Slide Number Placeholder 5"/>
          <p:cNvSpPr>
            <a:spLocks noGrp="1"/>
          </p:cNvSpPr>
          <p:nvPr>
            <p:ph type="sldNum" sz="quarter" idx="12"/>
          </p:nvPr>
        </p:nvSpPr>
        <p:spPr/>
        <p:txBody>
          <a:bodyPr/>
          <a:lstStyle/>
          <a:p>
            <a:fld id="{D1A12E6A-C85A-496C-95D0-8B82A2649983}" type="slidenum">
              <a:rPr lang="en-US" smtClean="0"/>
              <a:t>29</a:t>
            </a:fld>
            <a:endParaRPr lang="en-US"/>
          </a:p>
        </p:txBody>
      </p:sp>
      <p:pic>
        <p:nvPicPr>
          <p:cNvPr id="7" name="Picture 6"/>
          <p:cNvPicPr>
            <a:picLocks noChangeAspect="1"/>
          </p:cNvPicPr>
          <p:nvPr/>
        </p:nvPicPr>
        <p:blipFill>
          <a:blip r:embed="rId3"/>
          <a:stretch>
            <a:fillRect/>
          </a:stretch>
        </p:blipFill>
        <p:spPr>
          <a:xfrm>
            <a:off x="4837717" y="1410218"/>
            <a:ext cx="3824146" cy="1677130"/>
          </a:xfrm>
          <a:prstGeom prst="rect">
            <a:avLst/>
          </a:prstGeom>
          <a:ln>
            <a:solidFill>
              <a:schemeClr val="tx1"/>
            </a:solidFill>
          </a:ln>
        </p:spPr>
      </p:pic>
    </p:spTree>
    <p:extLst>
      <p:ext uri="{BB962C8B-B14F-4D97-AF65-F5344CB8AC3E}">
        <p14:creationId xmlns:p14="http://schemas.microsoft.com/office/powerpoint/2010/main" val="55071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79" y="373835"/>
            <a:ext cx="8689521" cy="1325563"/>
          </a:xfrm>
        </p:spPr>
        <p:txBody>
          <a:bodyPr/>
          <a:lstStyle/>
          <a:p>
            <a:r>
              <a:rPr lang="en-US" dirty="0"/>
              <a:t>Activating Care and Welfare</a:t>
            </a:r>
          </a:p>
        </p:txBody>
      </p:sp>
      <p:sp>
        <p:nvSpPr>
          <p:cNvPr id="3" name="Content Placeholder 2"/>
          <p:cNvSpPr>
            <a:spLocks noGrp="1"/>
          </p:cNvSpPr>
          <p:nvPr>
            <p:ph idx="1"/>
          </p:nvPr>
        </p:nvSpPr>
        <p:spPr>
          <a:xfrm>
            <a:off x="628650" y="1699398"/>
            <a:ext cx="7886700" cy="4351338"/>
          </a:xfrm>
        </p:spPr>
        <p:txBody>
          <a:bodyPr/>
          <a:lstStyle/>
          <a:p>
            <a:r>
              <a:rPr lang="en-US" dirty="0"/>
              <a:t>The functionality is available by default</a:t>
            </a:r>
          </a:p>
          <a:p>
            <a:r>
              <a:rPr lang="en-US" dirty="0"/>
              <a:t>Your Local Admin will need to turn it on</a:t>
            </a:r>
          </a:p>
          <a:p>
            <a:pPr lvl="1"/>
            <a:r>
              <a:rPr lang="en-US" dirty="0"/>
              <a:t>Institution Preferences &gt; ZIMS Accessibility &amp; Features</a:t>
            </a:r>
          </a:p>
        </p:txBody>
      </p:sp>
      <p:pic>
        <p:nvPicPr>
          <p:cNvPr id="1026"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466" y="3513014"/>
            <a:ext cx="2892425" cy="21727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3</a:t>
            </a:fld>
            <a:endParaRPr lang="en-US"/>
          </a:p>
        </p:txBody>
      </p:sp>
      <p:pic>
        <p:nvPicPr>
          <p:cNvPr id="6" name="Picture 5"/>
          <p:cNvPicPr>
            <a:picLocks noChangeAspect="1"/>
          </p:cNvPicPr>
          <p:nvPr/>
        </p:nvPicPr>
        <p:blipFill>
          <a:blip r:embed="rId3"/>
          <a:stretch>
            <a:fillRect/>
          </a:stretch>
        </p:blipFill>
        <p:spPr>
          <a:xfrm>
            <a:off x="708049" y="3662293"/>
            <a:ext cx="4402868" cy="1850233"/>
          </a:xfrm>
          <a:prstGeom prst="rect">
            <a:avLst/>
          </a:prstGeom>
          <a:ln>
            <a:solidFill>
              <a:schemeClr val="tx1"/>
            </a:solidFill>
          </a:ln>
        </p:spPr>
      </p:pic>
    </p:spTree>
    <p:extLst>
      <p:ext uri="{BB962C8B-B14F-4D97-AF65-F5344CB8AC3E}">
        <p14:creationId xmlns:p14="http://schemas.microsoft.com/office/powerpoint/2010/main" val="3020982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the Indicators</a:t>
            </a:r>
          </a:p>
        </p:txBody>
      </p:sp>
      <p:pic>
        <p:nvPicPr>
          <p:cNvPr id="4" name="Picture 3"/>
          <p:cNvPicPr>
            <a:picLocks noChangeAspect="1"/>
          </p:cNvPicPr>
          <p:nvPr/>
        </p:nvPicPr>
        <p:blipFill>
          <a:blip r:embed="rId2"/>
          <a:stretch>
            <a:fillRect/>
          </a:stretch>
        </p:blipFill>
        <p:spPr>
          <a:xfrm>
            <a:off x="379591" y="2018965"/>
            <a:ext cx="5011015" cy="4112132"/>
          </a:xfrm>
          <a:prstGeom prst="rect">
            <a:avLst/>
          </a:prstGeom>
          <a:ln>
            <a:solidFill>
              <a:schemeClr val="tx1"/>
            </a:solidFill>
          </a:ln>
        </p:spPr>
      </p:pic>
      <p:sp>
        <p:nvSpPr>
          <p:cNvPr id="5" name="TextBox 4"/>
          <p:cNvSpPr txBox="1"/>
          <p:nvPr/>
        </p:nvSpPr>
        <p:spPr>
          <a:xfrm>
            <a:off x="5695405" y="1619795"/>
            <a:ext cx="2946769" cy="3693319"/>
          </a:xfrm>
          <a:prstGeom prst="rect">
            <a:avLst/>
          </a:prstGeom>
          <a:solidFill>
            <a:srgbClr val="CC99FF"/>
          </a:solidFill>
          <a:ln>
            <a:solidFill>
              <a:schemeClr val="tx1"/>
            </a:solidFill>
          </a:ln>
        </p:spPr>
        <p:txBody>
          <a:bodyPr wrap="none" rtlCol="0">
            <a:spAutoFit/>
          </a:bodyPr>
          <a:lstStyle/>
          <a:p>
            <a:r>
              <a:rPr lang="en-US" dirty="0"/>
              <a:t>You can filter the Indicators </a:t>
            </a:r>
          </a:p>
          <a:p>
            <a:r>
              <a:rPr lang="en-US" dirty="0"/>
              <a:t>to make the Chart easier to</a:t>
            </a:r>
          </a:p>
          <a:p>
            <a:r>
              <a:rPr lang="en-US" dirty="0"/>
              <a:t>read by clicking on them</a:t>
            </a:r>
          </a:p>
          <a:p>
            <a:r>
              <a:rPr lang="en-US" dirty="0"/>
              <a:t>(see yellow below). If they</a:t>
            </a:r>
          </a:p>
          <a:p>
            <a:r>
              <a:rPr lang="en-US" dirty="0"/>
              <a:t>are greyed out they will not</a:t>
            </a:r>
          </a:p>
          <a:p>
            <a:r>
              <a:rPr lang="en-US" dirty="0"/>
              <a:t>display in the chart. By</a:t>
            </a:r>
          </a:p>
          <a:p>
            <a:r>
              <a:rPr lang="en-US" dirty="0"/>
              <a:t>removing some Indicators</a:t>
            </a:r>
          </a:p>
          <a:p>
            <a:r>
              <a:rPr lang="en-US" dirty="0"/>
              <a:t>we can easily see that</a:t>
            </a:r>
          </a:p>
          <a:p>
            <a:r>
              <a:rPr lang="en-US" dirty="0"/>
              <a:t>Excessive Vocalization,</a:t>
            </a:r>
          </a:p>
          <a:p>
            <a:r>
              <a:rPr lang="en-US" dirty="0"/>
              <a:t>Interaction with Environment</a:t>
            </a:r>
          </a:p>
          <a:p>
            <a:r>
              <a:rPr lang="en-US" dirty="0"/>
              <a:t>and Abnormal/Undesired</a:t>
            </a:r>
          </a:p>
          <a:p>
            <a:r>
              <a:rPr lang="en-US" dirty="0"/>
              <a:t>Behaviors appear to be</a:t>
            </a:r>
          </a:p>
          <a:p>
            <a:r>
              <a:rPr lang="en-US" dirty="0"/>
              <a:t>related.</a:t>
            </a:r>
          </a:p>
        </p:txBody>
      </p:sp>
      <p:sp>
        <p:nvSpPr>
          <p:cNvPr id="3" name="Slide Number Placeholder 2"/>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366032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Outside of Expected Values</a:t>
            </a:r>
          </a:p>
        </p:txBody>
      </p:sp>
      <p:pic>
        <p:nvPicPr>
          <p:cNvPr id="3" name="Picture 2"/>
          <p:cNvPicPr>
            <a:picLocks noChangeAspect="1"/>
          </p:cNvPicPr>
          <p:nvPr/>
        </p:nvPicPr>
        <p:blipFill>
          <a:blip r:embed="rId2"/>
          <a:stretch>
            <a:fillRect/>
          </a:stretch>
        </p:blipFill>
        <p:spPr>
          <a:xfrm>
            <a:off x="628650" y="1678115"/>
            <a:ext cx="4629379" cy="1728162"/>
          </a:xfrm>
          <a:prstGeom prst="rect">
            <a:avLst/>
          </a:prstGeom>
          <a:ln>
            <a:solidFill>
              <a:schemeClr val="tx1"/>
            </a:solidFill>
          </a:ln>
        </p:spPr>
      </p:pic>
      <p:sp>
        <p:nvSpPr>
          <p:cNvPr id="4" name="TextBox 3"/>
          <p:cNvSpPr txBox="1"/>
          <p:nvPr/>
        </p:nvSpPr>
        <p:spPr>
          <a:xfrm>
            <a:off x="5477691" y="2558049"/>
            <a:ext cx="3230821" cy="1477328"/>
          </a:xfrm>
          <a:prstGeom prst="rect">
            <a:avLst/>
          </a:prstGeom>
          <a:solidFill>
            <a:srgbClr val="CC99FF"/>
          </a:solidFill>
          <a:ln>
            <a:solidFill>
              <a:schemeClr val="tx1"/>
            </a:solidFill>
          </a:ln>
        </p:spPr>
        <p:txBody>
          <a:bodyPr wrap="none" rtlCol="0">
            <a:spAutoFit/>
          </a:bodyPr>
          <a:lstStyle/>
          <a:p>
            <a:r>
              <a:rPr lang="en-US" dirty="0"/>
              <a:t>If an Observation is outside</a:t>
            </a:r>
          </a:p>
          <a:p>
            <a:r>
              <a:rPr lang="en-US" dirty="0"/>
              <a:t>the desired Value/Range it</a:t>
            </a:r>
          </a:p>
          <a:p>
            <a:r>
              <a:rPr lang="en-US" dirty="0"/>
              <a:t>will be outlined in red on the</a:t>
            </a:r>
          </a:p>
          <a:p>
            <a:r>
              <a:rPr lang="en-US" dirty="0"/>
              <a:t>graph. Hovering over will display</a:t>
            </a:r>
          </a:p>
          <a:p>
            <a:r>
              <a:rPr lang="en-US" dirty="0"/>
              <a:t>the desired Value.</a:t>
            </a:r>
          </a:p>
        </p:txBody>
      </p:sp>
      <p:pic>
        <p:nvPicPr>
          <p:cNvPr id="1026" name="Picture 2" descr="Image result for octopu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81" y="3594475"/>
            <a:ext cx="4102916" cy="27718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4106870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38ADD7-0847-5040-AD7C-C049E7E57D57}"/>
              </a:ext>
            </a:extLst>
          </p:cNvPr>
          <p:cNvPicPr>
            <a:picLocks noChangeAspect="1"/>
          </p:cNvPicPr>
          <p:nvPr/>
        </p:nvPicPr>
        <p:blipFill>
          <a:blip r:embed="rId2"/>
          <a:stretch>
            <a:fillRect/>
          </a:stretch>
        </p:blipFill>
        <p:spPr>
          <a:xfrm>
            <a:off x="628650" y="1292087"/>
            <a:ext cx="5036331" cy="5259268"/>
          </a:xfrm>
          <a:prstGeom prst="rect">
            <a:avLst/>
          </a:prstGeom>
        </p:spPr>
      </p:pic>
      <p:sp>
        <p:nvSpPr>
          <p:cNvPr id="2" name="Title 1"/>
          <p:cNvSpPr>
            <a:spLocks noGrp="1"/>
          </p:cNvSpPr>
          <p:nvPr>
            <p:ph type="title"/>
          </p:nvPr>
        </p:nvSpPr>
        <p:spPr/>
        <p:txBody>
          <a:bodyPr/>
          <a:lstStyle/>
          <a:p>
            <a:r>
              <a:rPr lang="en-US" dirty="0"/>
              <a:t>Target Weight Range</a:t>
            </a:r>
          </a:p>
        </p:txBody>
      </p:sp>
      <p:sp>
        <p:nvSpPr>
          <p:cNvPr id="4" name="TextBox 3"/>
          <p:cNvSpPr txBox="1"/>
          <p:nvPr/>
        </p:nvSpPr>
        <p:spPr>
          <a:xfrm>
            <a:off x="5477691" y="2558049"/>
            <a:ext cx="3487405" cy="2308324"/>
          </a:xfrm>
          <a:prstGeom prst="rect">
            <a:avLst/>
          </a:prstGeom>
          <a:solidFill>
            <a:srgbClr val="CC99FF"/>
          </a:solidFill>
          <a:ln>
            <a:solidFill>
              <a:schemeClr val="tx1"/>
            </a:solidFill>
          </a:ln>
        </p:spPr>
        <p:txBody>
          <a:bodyPr wrap="square" rtlCol="0">
            <a:spAutoFit/>
          </a:bodyPr>
          <a:lstStyle/>
          <a:p>
            <a:pPr marL="0" marR="0">
              <a:spcBef>
                <a:spcPts val="0"/>
              </a:spcBef>
              <a:spcAft>
                <a:spcPts val="0"/>
              </a:spcAft>
            </a:pPr>
            <a:r>
              <a:rPr lang="en-US" sz="1800" dirty="0">
                <a:effectLst/>
                <a:latin typeface="Karla" pitchFamily="2" charset="0"/>
                <a:ea typeface="Times New Roman" panose="02020603050405020304" pitchFamily="18" charset="0"/>
              </a:rPr>
              <a:t>In addition to weights entered on the animals Basic Information screen in ZIMS for Husbandry, if a Target Weight Range is set up the animal being graphed in Care and Welfare, this range information will display as well.</a:t>
            </a:r>
            <a:endParaRPr lang="en-US" sz="1800" dirty="0">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251742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Options</a:t>
            </a:r>
          </a:p>
        </p:txBody>
      </p:sp>
      <p:pic>
        <p:nvPicPr>
          <p:cNvPr id="3" name="Picture 2"/>
          <p:cNvPicPr>
            <a:picLocks noChangeAspect="1"/>
          </p:cNvPicPr>
          <p:nvPr/>
        </p:nvPicPr>
        <p:blipFill>
          <a:blip r:embed="rId2"/>
          <a:stretch>
            <a:fillRect/>
          </a:stretch>
        </p:blipFill>
        <p:spPr>
          <a:xfrm>
            <a:off x="818825" y="1518448"/>
            <a:ext cx="7506350" cy="2514818"/>
          </a:xfrm>
          <a:prstGeom prst="rect">
            <a:avLst/>
          </a:prstGeom>
          <a:ln>
            <a:solidFill>
              <a:schemeClr val="tx1"/>
            </a:solidFill>
          </a:ln>
        </p:spPr>
      </p:pic>
      <p:sp>
        <p:nvSpPr>
          <p:cNvPr id="4" name="TextBox 3"/>
          <p:cNvSpPr txBox="1"/>
          <p:nvPr/>
        </p:nvSpPr>
        <p:spPr>
          <a:xfrm>
            <a:off x="1175656" y="4371703"/>
            <a:ext cx="6642781" cy="923330"/>
          </a:xfrm>
          <a:prstGeom prst="rect">
            <a:avLst/>
          </a:prstGeom>
          <a:solidFill>
            <a:srgbClr val="CC99FF"/>
          </a:solidFill>
          <a:ln>
            <a:solidFill>
              <a:schemeClr val="tx1"/>
            </a:solidFill>
          </a:ln>
        </p:spPr>
        <p:txBody>
          <a:bodyPr wrap="none" rtlCol="0">
            <a:spAutoFit/>
          </a:bodyPr>
          <a:lstStyle/>
          <a:p>
            <a:r>
              <a:rPr lang="en-US" dirty="0"/>
              <a:t>1-Selecting Animal Detail will take you directly into the animal record</a:t>
            </a:r>
          </a:p>
          <a:p>
            <a:r>
              <a:rPr lang="en-US" dirty="0"/>
              <a:t>2-Selecting the hamburger icon allows you to print the Chart</a:t>
            </a:r>
          </a:p>
          <a:p>
            <a:r>
              <a:rPr lang="en-US" dirty="0"/>
              <a:t>3-Switch to List View will change the view</a:t>
            </a:r>
          </a:p>
        </p:txBody>
      </p:sp>
      <p:sp>
        <p:nvSpPr>
          <p:cNvPr id="5" name="Slide Number Placeholder 4"/>
          <p:cNvSpPr>
            <a:spLocks noGrp="1"/>
          </p:cNvSpPr>
          <p:nvPr>
            <p:ph type="sldNum" sz="quarter" idx="12"/>
          </p:nvPr>
        </p:nvSpPr>
        <p:spPr/>
        <p:txBody>
          <a:bodyPr/>
          <a:lstStyle/>
          <a:p>
            <a:fld id="{D1A12E6A-C85A-496C-95D0-8B82A2649983}" type="slidenum">
              <a:rPr lang="en-US" smtClean="0"/>
              <a:t>33</a:t>
            </a:fld>
            <a:endParaRPr lang="en-US"/>
          </a:p>
        </p:txBody>
      </p:sp>
    </p:spTree>
    <p:extLst>
      <p:ext uri="{BB962C8B-B14F-4D97-AF65-F5344CB8AC3E}">
        <p14:creationId xmlns:p14="http://schemas.microsoft.com/office/powerpoint/2010/main" val="283014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View</a:t>
            </a:r>
          </a:p>
        </p:txBody>
      </p:sp>
      <p:pic>
        <p:nvPicPr>
          <p:cNvPr id="6" name="Picture 5"/>
          <p:cNvPicPr>
            <a:picLocks noChangeAspect="1"/>
          </p:cNvPicPr>
          <p:nvPr/>
        </p:nvPicPr>
        <p:blipFill>
          <a:blip r:embed="rId2"/>
          <a:stretch>
            <a:fillRect/>
          </a:stretch>
        </p:blipFill>
        <p:spPr>
          <a:xfrm>
            <a:off x="879790" y="1321887"/>
            <a:ext cx="7384420" cy="4214225"/>
          </a:xfrm>
          <a:prstGeom prst="rect">
            <a:avLst/>
          </a:prstGeom>
          <a:ln>
            <a:solidFill>
              <a:schemeClr val="tx1"/>
            </a:solidFill>
          </a:ln>
        </p:spPr>
      </p:pic>
      <p:sp>
        <p:nvSpPr>
          <p:cNvPr id="5" name="TextBox 4"/>
          <p:cNvSpPr txBox="1"/>
          <p:nvPr/>
        </p:nvSpPr>
        <p:spPr>
          <a:xfrm>
            <a:off x="539931" y="4423954"/>
            <a:ext cx="8126648" cy="1200329"/>
          </a:xfrm>
          <a:prstGeom prst="rect">
            <a:avLst/>
          </a:prstGeom>
          <a:solidFill>
            <a:srgbClr val="CC99FF"/>
          </a:solidFill>
          <a:ln>
            <a:solidFill>
              <a:schemeClr val="tx1"/>
            </a:solidFill>
          </a:ln>
        </p:spPr>
        <p:txBody>
          <a:bodyPr wrap="none" rtlCol="0">
            <a:spAutoFit/>
          </a:bodyPr>
          <a:lstStyle/>
          <a:p>
            <a:r>
              <a:rPr lang="en-US" dirty="0"/>
              <a:t>List View shows the Observations in a list. The columns can be sorted in ascending or</a:t>
            </a:r>
          </a:p>
          <a:p>
            <a:r>
              <a:rPr lang="en-US" dirty="0"/>
              <a:t>descending order. If you want to filter the list to fewer categories simply uncheck (or</a:t>
            </a:r>
          </a:p>
          <a:p>
            <a:r>
              <a:rPr lang="en-US" dirty="0"/>
              <a:t>press Enter when highlighted) the categories you do not want to see. You can edit or</a:t>
            </a:r>
          </a:p>
          <a:p>
            <a:r>
              <a:rPr lang="en-US" dirty="0"/>
              <a:t>delete </a:t>
            </a:r>
            <a:r>
              <a:rPr lang="en-US"/>
              <a:t>the Observation </a:t>
            </a:r>
            <a:r>
              <a:rPr lang="en-US" dirty="0"/>
              <a:t>from List View. List View is where any Notes will display.</a:t>
            </a:r>
          </a:p>
        </p:txBody>
      </p:sp>
      <p:sp>
        <p:nvSpPr>
          <p:cNvPr id="3" name="Slide Number Placeholder 2"/>
          <p:cNvSpPr>
            <a:spLocks noGrp="1"/>
          </p:cNvSpPr>
          <p:nvPr>
            <p:ph type="sldNum" sz="quarter" idx="12"/>
          </p:nvPr>
        </p:nvSpPr>
        <p:spPr/>
        <p:txBody>
          <a:bodyPr/>
          <a:lstStyle/>
          <a:p>
            <a:fld id="{D1A12E6A-C85A-496C-95D0-8B82A2649983}" type="slidenum">
              <a:rPr lang="en-US" smtClean="0"/>
              <a:t>34</a:t>
            </a:fld>
            <a:endParaRPr lang="en-US"/>
          </a:p>
        </p:txBody>
      </p:sp>
    </p:spTree>
    <p:extLst>
      <p:ext uri="{BB962C8B-B14F-4D97-AF65-F5344CB8AC3E}">
        <p14:creationId xmlns:p14="http://schemas.microsoft.com/office/powerpoint/2010/main" val="1434897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Animal Record</a:t>
            </a:r>
          </a:p>
        </p:txBody>
      </p:sp>
      <p:sp>
        <p:nvSpPr>
          <p:cNvPr id="3" name="Slide Number Placeholder 2"/>
          <p:cNvSpPr>
            <a:spLocks noGrp="1"/>
          </p:cNvSpPr>
          <p:nvPr>
            <p:ph type="sldNum" sz="quarter" idx="12"/>
          </p:nvPr>
        </p:nvSpPr>
        <p:spPr/>
        <p:txBody>
          <a:bodyPr/>
          <a:lstStyle/>
          <a:p>
            <a:fld id="{D1A12E6A-C85A-496C-95D0-8B82A2649983}" type="slidenum">
              <a:rPr lang="en-US" smtClean="0"/>
              <a:t>35</a:t>
            </a:fld>
            <a:endParaRPr lang="en-US"/>
          </a:p>
        </p:txBody>
      </p:sp>
      <p:pic>
        <p:nvPicPr>
          <p:cNvPr id="4" name="Picture 3"/>
          <p:cNvPicPr>
            <a:picLocks noChangeAspect="1"/>
          </p:cNvPicPr>
          <p:nvPr/>
        </p:nvPicPr>
        <p:blipFill>
          <a:blip r:embed="rId2"/>
          <a:stretch>
            <a:fillRect/>
          </a:stretch>
        </p:blipFill>
        <p:spPr>
          <a:xfrm>
            <a:off x="998615" y="1828194"/>
            <a:ext cx="3436918" cy="1425063"/>
          </a:xfrm>
          <a:prstGeom prst="rect">
            <a:avLst/>
          </a:prstGeom>
          <a:ln>
            <a:solidFill>
              <a:schemeClr val="tx1"/>
            </a:solidFill>
          </a:ln>
        </p:spPr>
      </p:pic>
      <p:sp>
        <p:nvSpPr>
          <p:cNvPr id="5" name="TextBox 4"/>
          <p:cNvSpPr txBox="1"/>
          <p:nvPr/>
        </p:nvSpPr>
        <p:spPr>
          <a:xfrm>
            <a:off x="4953669" y="2552413"/>
            <a:ext cx="3561681" cy="1477328"/>
          </a:xfrm>
          <a:prstGeom prst="rect">
            <a:avLst/>
          </a:prstGeom>
          <a:solidFill>
            <a:srgbClr val="CC99FF"/>
          </a:solidFill>
          <a:ln>
            <a:solidFill>
              <a:schemeClr val="tx1"/>
            </a:solidFill>
          </a:ln>
        </p:spPr>
        <p:txBody>
          <a:bodyPr wrap="none" rtlCol="0">
            <a:spAutoFit/>
          </a:bodyPr>
          <a:lstStyle/>
          <a:p>
            <a:r>
              <a:rPr lang="en-US" dirty="0"/>
              <a:t>From within the animal record</a:t>
            </a:r>
          </a:p>
          <a:p>
            <a:r>
              <a:rPr lang="en-US" dirty="0"/>
              <a:t>you can open the Chart and have</a:t>
            </a:r>
          </a:p>
          <a:p>
            <a:r>
              <a:rPr lang="en-US" dirty="0"/>
              <a:t>access to the List View by selecting</a:t>
            </a:r>
          </a:p>
          <a:p>
            <a:r>
              <a:rPr lang="en-US" dirty="0"/>
              <a:t>the Care and Welfare tab at the top </a:t>
            </a:r>
          </a:p>
          <a:p>
            <a:r>
              <a:rPr lang="en-US" dirty="0"/>
              <a:t>of the record.</a:t>
            </a:r>
          </a:p>
        </p:txBody>
      </p:sp>
      <p:pic>
        <p:nvPicPr>
          <p:cNvPr id="1026" name="Picture 2" descr="Image result for zoo animal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13" y="3356542"/>
            <a:ext cx="4007122" cy="30122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76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a:t>
            </a:r>
          </a:p>
        </p:txBody>
      </p:sp>
      <p:sp>
        <p:nvSpPr>
          <p:cNvPr id="3" name="Slide Number Placeholder 2"/>
          <p:cNvSpPr>
            <a:spLocks noGrp="1"/>
          </p:cNvSpPr>
          <p:nvPr>
            <p:ph type="sldNum" sz="quarter" idx="12"/>
          </p:nvPr>
        </p:nvSpPr>
        <p:spPr/>
        <p:txBody>
          <a:bodyPr/>
          <a:lstStyle/>
          <a:p>
            <a:fld id="{D1A12E6A-C85A-496C-95D0-8B82A2649983}" type="slidenum">
              <a:rPr lang="en-US" smtClean="0"/>
              <a:t>36</a:t>
            </a:fld>
            <a:endParaRPr lang="en-US"/>
          </a:p>
        </p:txBody>
      </p:sp>
      <p:pic>
        <p:nvPicPr>
          <p:cNvPr id="5" name="Picture 4"/>
          <p:cNvPicPr>
            <a:picLocks noChangeAspect="1"/>
          </p:cNvPicPr>
          <p:nvPr/>
        </p:nvPicPr>
        <p:blipFill>
          <a:blip r:embed="rId2"/>
          <a:stretch>
            <a:fillRect/>
          </a:stretch>
        </p:blipFill>
        <p:spPr>
          <a:xfrm>
            <a:off x="300173" y="1452867"/>
            <a:ext cx="4637586" cy="287597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150831" y="2058738"/>
            <a:ext cx="5842160" cy="2870168"/>
          </a:xfrm>
          <a:prstGeom prst="rect">
            <a:avLst/>
          </a:prstGeom>
          <a:ln>
            <a:solidFill>
              <a:schemeClr val="tx1"/>
            </a:solidFill>
          </a:ln>
        </p:spPr>
      </p:pic>
      <p:sp>
        <p:nvSpPr>
          <p:cNvPr id="6" name="TextBox 5"/>
          <p:cNvSpPr txBox="1"/>
          <p:nvPr/>
        </p:nvSpPr>
        <p:spPr>
          <a:xfrm>
            <a:off x="487680" y="5296955"/>
            <a:ext cx="5067606" cy="923330"/>
          </a:xfrm>
          <a:prstGeom prst="rect">
            <a:avLst/>
          </a:prstGeom>
          <a:solidFill>
            <a:srgbClr val="CC99FF"/>
          </a:solidFill>
          <a:ln>
            <a:solidFill>
              <a:schemeClr val="tx1"/>
            </a:solidFill>
          </a:ln>
        </p:spPr>
        <p:txBody>
          <a:bodyPr wrap="none" rtlCol="0">
            <a:spAutoFit/>
          </a:bodyPr>
          <a:lstStyle/>
          <a:p>
            <a:r>
              <a:rPr lang="en-US" dirty="0"/>
              <a:t>The Export option allows you to export data for an</a:t>
            </a:r>
          </a:p>
          <a:p>
            <a:r>
              <a:rPr lang="en-US" dirty="0"/>
              <a:t>animal. You can export for multiple animals by using</a:t>
            </a:r>
          </a:p>
          <a:p>
            <a:r>
              <a:rPr lang="en-US" dirty="0"/>
              <a:t>Animal Lists, Enclosures or Taxonomy.</a:t>
            </a:r>
          </a:p>
        </p:txBody>
      </p:sp>
    </p:spTree>
    <p:extLst>
      <p:ext uri="{BB962C8B-B14F-4D97-AF65-F5344CB8AC3E}">
        <p14:creationId xmlns:p14="http://schemas.microsoft.com/office/powerpoint/2010/main" val="3661776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Sharing</a:t>
            </a:r>
          </a:p>
        </p:txBody>
      </p:sp>
      <p:sp>
        <p:nvSpPr>
          <p:cNvPr id="3" name="Content Placeholder 2"/>
          <p:cNvSpPr>
            <a:spLocks noGrp="1"/>
          </p:cNvSpPr>
          <p:nvPr>
            <p:ph idx="1"/>
          </p:nvPr>
        </p:nvSpPr>
        <p:spPr/>
        <p:txBody>
          <a:bodyPr>
            <a:normAutofit fontScale="92500" lnSpcReduction="10000"/>
          </a:bodyPr>
          <a:lstStyle/>
          <a:p>
            <a:r>
              <a:rPr lang="en-US" dirty="0"/>
              <a:t>The Care and Welfare module is Local view only for data recorded through Care and Welfare Templates. It is not shared.</a:t>
            </a:r>
          </a:p>
          <a:p>
            <a:r>
              <a:rPr lang="en-US" dirty="0"/>
              <a:t>Any notes that are recorded through a Care and Welfare template are not even displayed in the husbandry module, they stay within that module only (this is a future functionality).</a:t>
            </a:r>
          </a:p>
          <a:p>
            <a:r>
              <a:rPr lang="en-US" dirty="0"/>
              <a:t>If Weights, Target Weight Range, Body Condition Score and Health Status are recorded through Care and Welfare, they will display in the husbandry and medical modules with an icon to show they were recorded in Care and Welfare. </a:t>
            </a:r>
          </a:p>
        </p:txBody>
      </p:sp>
      <p:sp>
        <p:nvSpPr>
          <p:cNvPr id="4" name="Slide Number Placeholder 3"/>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215279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Best Practice Suggestions….</a:t>
            </a:r>
          </a:p>
        </p:txBody>
      </p:sp>
      <p:pic>
        <p:nvPicPr>
          <p:cNvPr id="1026" name="Picture 2" descr="Image result for Plan Ahea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147" y="2425337"/>
            <a:ext cx="28575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98422" y="1467394"/>
            <a:ext cx="3779817" cy="4247317"/>
          </a:xfrm>
          <a:prstGeom prst="rect">
            <a:avLst/>
          </a:prstGeom>
          <a:solidFill>
            <a:srgbClr val="CC99FF"/>
          </a:solidFill>
          <a:ln>
            <a:solidFill>
              <a:schemeClr val="tx1"/>
            </a:solidFill>
          </a:ln>
        </p:spPr>
        <p:txBody>
          <a:bodyPr wrap="none" rtlCol="0">
            <a:spAutoFit/>
          </a:bodyPr>
          <a:lstStyle/>
          <a:p>
            <a:r>
              <a:rPr lang="en-US" dirty="0"/>
              <a:t>Try to get the involvement of all</a:t>
            </a:r>
          </a:p>
          <a:p>
            <a:r>
              <a:rPr lang="en-US" dirty="0"/>
              <a:t>Staff members who will be using</a:t>
            </a:r>
          </a:p>
          <a:p>
            <a:r>
              <a:rPr lang="en-US" dirty="0"/>
              <a:t>the Care and Welfare module to help</a:t>
            </a:r>
          </a:p>
          <a:p>
            <a:r>
              <a:rPr lang="en-US" dirty="0"/>
              <a:t>plan how it will be used and who</a:t>
            </a:r>
          </a:p>
          <a:p>
            <a:r>
              <a:rPr lang="en-US" dirty="0"/>
              <a:t>will be using it. You only want to </a:t>
            </a:r>
          </a:p>
          <a:p>
            <a:r>
              <a:rPr lang="en-US" dirty="0"/>
              <a:t>configure the Indicators and</a:t>
            </a:r>
          </a:p>
          <a:p>
            <a:r>
              <a:rPr lang="en-US" dirty="0"/>
              <a:t>create the Templates once. The</a:t>
            </a:r>
          </a:p>
          <a:p>
            <a:r>
              <a:rPr lang="en-US" dirty="0"/>
              <a:t>expected usage is:</a:t>
            </a:r>
          </a:p>
          <a:p>
            <a:r>
              <a:rPr lang="en-US" dirty="0"/>
              <a:t>1-Indicators are owned by the welfare</a:t>
            </a:r>
          </a:p>
          <a:p>
            <a:r>
              <a:rPr lang="en-US" dirty="0"/>
              <a:t>officer at your institution</a:t>
            </a:r>
          </a:p>
          <a:p>
            <a:r>
              <a:rPr lang="en-US" dirty="0"/>
              <a:t>2-Templates are used by the animal</a:t>
            </a:r>
          </a:p>
          <a:p>
            <a:r>
              <a:rPr lang="en-US" dirty="0"/>
              <a:t>care staff</a:t>
            </a:r>
          </a:p>
          <a:p>
            <a:r>
              <a:rPr lang="en-US" dirty="0"/>
              <a:t>3-Charts are Curatorial, Veterinary</a:t>
            </a:r>
          </a:p>
          <a:p>
            <a:r>
              <a:rPr lang="en-US" dirty="0"/>
              <a:t>and others with animal collection</a:t>
            </a:r>
          </a:p>
          <a:p>
            <a:r>
              <a:rPr lang="en-US" dirty="0"/>
              <a:t>oversight</a:t>
            </a:r>
          </a:p>
        </p:txBody>
      </p:sp>
      <p:sp>
        <p:nvSpPr>
          <p:cNvPr id="2" name="Slide Number Placeholder 1"/>
          <p:cNvSpPr>
            <a:spLocks noGrp="1"/>
          </p:cNvSpPr>
          <p:nvPr>
            <p:ph type="sldNum" sz="quarter" idx="12"/>
          </p:nvPr>
        </p:nvSpPr>
        <p:spPr/>
        <p:txBody>
          <a:bodyPr/>
          <a:lstStyle/>
          <a:p>
            <a:fld id="{D1A12E6A-C85A-496C-95D0-8B82A2649983}" type="slidenum">
              <a:rPr lang="en-US" smtClean="0"/>
              <a:t>38</a:t>
            </a:fld>
            <a:endParaRPr lang="en-US"/>
          </a:p>
        </p:txBody>
      </p:sp>
    </p:spTree>
    <p:extLst>
      <p:ext uri="{BB962C8B-B14F-4D97-AF65-F5344CB8AC3E}">
        <p14:creationId xmlns:p14="http://schemas.microsoft.com/office/powerpoint/2010/main" val="1586389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 Use Global Indicators</a:t>
            </a:r>
          </a:p>
        </p:txBody>
      </p:sp>
      <p:sp>
        <p:nvSpPr>
          <p:cNvPr id="3" name="Content Placeholder 2"/>
          <p:cNvSpPr>
            <a:spLocks noGrp="1"/>
          </p:cNvSpPr>
          <p:nvPr>
            <p:ph idx="1"/>
          </p:nvPr>
        </p:nvSpPr>
        <p:spPr>
          <a:xfrm>
            <a:off x="628650" y="1690689"/>
            <a:ext cx="7886700" cy="4351338"/>
          </a:xfrm>
        </p:spPr>
        <p:txBody>
          <a:bodyPr/>
          <a:lstStyle/>
          <a:p>
            <a:r>
              <a:rPr lang="en-US" dirty="0"/>
              <a:t>Whenever possible try to use the Global Indicators </a:t>
            </a:r>
          </a:p>
          <a:p>
            <a:r>
              <a:rPr lang="en-US" dirty="0"/>
              <a:t>Care and Welfare information is not currently shared but hopefully it will be in the future</a:t>
            </a:r>
          </a:p>
          <a:p>
            <a:r>
              <a:rPr lang="en-US" dirty="0"/>
              <a:t>Using standard Global Indicators will assist with this sharing</a:t>
            </a:r>
          </a:p>
        </p:txBody>
      </p:sp>
      <p:pic>
        <p:nvPicPr>
          <p:cNvPr id="5122" name="Picture 2" descr="Image result for jellyfish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19" y="4381320"/>
            <a:ext cx="4144100" cy="20720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39</a:t>
            </a:fld>
            <a:endParaRPr lang="en-US"/>
          </a:p>
        </p:txBody>
      </p:sp>
    </p:spTree>
    <p:extLst>
      <p:ext uri="{BB962C8B-B14F-4D97-AF65-F5344CB8AC3E}">
        <p14:creationId xmlns:p14="http://schemas.microsoft.com/office/powerpoint/2010/main" val="314061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10" y="147412"/>
            <a:ext cx="7886700" cy="1325563"/>
          </a:xfrm>
        </p:spPr>
        <p:txBody>
          <a:bodyPr/>
          <a:lstStyle/>
          <a:p>
            <a:r>
              <a:rPr lang="en-US" dirty="0"/>
              <a:t>Access via Roles</a:t>
            </a:r>
          </a:p>
        </p:txBody>
      </p:sp>
      <p:sp>
        <p:nvSpPr>
          <p:cNvPr id="3" name="Content Placeholder 2"/>
          <p:cNvSpPr>
            <a:spLocks noGrp="1"/>
          </p:cNvSpPr>
          <p:nvPr>
            <p:ph idx="1"/>
          </p:nvPr>
        </p:nvSpPr>
        <p:spPr>
          <a:xfrm>
            <a:off x="628650" y="1390196"/>
            <a:ext cx="7886700" cy="4351338"/>
          </a:xfrm>
        </p:spPr>
        <p:txBody>
          <a:bodyPr>
            <a:normAutofit/>
          </a:bodyPr>
          <a:lstStyle/>
          <a:p>
            <a:r>
              <a:rPr lang="en-US" sz="2000" dirty="0"/>
              <a:t>As with all ZIMS functionality the access to Care and Welfare is via your Role</a:t>
            </a:r>
          </a:p>
          <a:p>
            <a:r>
              <a:rPr lang="en-US" sz="2000" dirty="0"/>
              <a:t>Local Admin is the only Species360 template that has access to it</a:t>
            </a:r>
          </a:p>
          <a:p>
            <a:r>
              <a:rPr lang="en-US" sz="2000" dirty="0"/>
              <a:t>For all others you will need to create, or add it to, a custom Role</a:t>
            </a:r>
          </a:p>
          <a:p>
            <a:r>
              <a:rPr lang="en-US" sz="2000" dirty="0"/>
              <a:t>Add/Edit Indicator and Indicator Value are required to be able to manage Indicators</a:t>
            </a:r>
          </a:p>
        </p:txBody>
      </p:sp>
      <p:sp>
        <p:nvSpPr>
          <p:cNvPr id="6" name="Slide Number Placeholder 5"/>
          <p:cNvSpPr>
            <a:spLocks noGrp="1"/>
          </p:cNvSpPr>
          <p:nvPr>
            <p:ph type="sldNum" sz="quarter" idx="12"/>
          </p:nvPr>
        </p:nvSpPr>
        <p:spPr/>
        <p:txBody>
          <a:bodyPr/>
          <a:lstStyle/>
          <a:p>
            <a:fld id="{D1A12E6A-C85A-496C-95D0-8B82A2649983}" type="slidenum">
              <a:rPr lang="en-US" smtClean="0"/>
              <a:t>4</a:t>
            </a:fld>
            <a:endParaRPr lang="en-US"/>
          </a:p>
        </p:txBody>
      </p:sp>
      <p:pic>
        <p:nvPicPr>
          <p:cNvPr id="7" name="Picture 6"/>
          <p:cNvPicPr>
            <a:picLocks noChangeAspect="1"/>
          </p:cNvPicPr>
          <p:nvPr/>
        </p:nvPicPr>
        <p:blipFill>
          <a:blip r:embed="rId2"/>
          <a:stretch>
            <a:fillRect/>
          </a:stretch>
        </p:blipFill>
        <p:spPr>
          <a:xfrm>
            <a:off x="689610" y="3662276"/>
            <a:ext cx="2630794" cy="279077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597324" y="3662276"/>
            <a:ext cx="4918026" cy="1316005"/>
          </a:xfrm>
          <a:prstGeom prst="rect">
            <a:avLst/>
          </a:prstGeom>
          <a:ln>
            <a:solidFill>
              <a:schemeClr val="tx1"/>
            </a:solidFill>
          </a:ln>
        </p:spPr>
      </p:pic>
    </p:spTree>
    <p:extLst>
      <p:ext uri="{BB962C8B-B14F-4D97-AF65-F5344CB8AC3E}">
        <p14:creationId xmlns:p14="http://schemas.microsoft.com/office/powerpoint/2010/main" val="954018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31" y="180399"/>
            <a:ext cx="7886700" cy="1325563"/>
          </a:xfrm>
        </p:spPr>
        <p:txBody>
          <a:bodyPr/>
          <a:lstStyle/>
          <a:p>
            <a:r>
              <a:rPr lang="en-US" dirty="0"/>
              <a:t>BP - Creating Local Indicator </a:t>
            </a:r>
          </a:p>
        </p:txBody>
      </p:sp>
      <p:sp>
        <p:nvSpPr>
          <p:cNvPr id="3" name="Content Placeholder 2"/>
          <p:cNvSpPr>
            <a:spLocks noGrp="1"/>
          </p:cNvSpPr>
          <p:nvPr>
            <p:ph idx="1"/>
          </p:nvPr>
        </p:nvSpPr>
        <p:spPr>
          <a:xfrm>
            <a:off x="628650" y="1409988"/>
            <a:ext cx="7886700" cy="4351338"/>
          </a:xfrm>
        </p:spPr>
        <p:txBody>
          <a:bodyPr>
            <a:normAutofit/>
          </a:bodyPr>
          <a:lstStyle/>
          <a:p>
            <a:r>
              <a:rPr lang="en-US" dirty="0"/>
              <a:t>Try to use the default of assigning to All Animals when possible</a:t>
            </a:r>
          </a:p>
          <a:p>
            <a:r>
              <a:rPr lang="en-US" dirty="0"/>
              <a:t>Taxonomic exceptions cannot be added or removed after observations are recorded for that indicator</a:t>
            </a:r>
          </a:p>
          <a:p>
            <a:r>
              <a:rPr lang="en-US" dirty="0"/>
              <a:t>If “specific taxonomic group(s)” is used you cannot go back and select All Animals – you would need to create a new Indicator</a:t>
            </a:r>
          </a:p>
          <a:p>
            <a:r>
              <a:rPr lang="en-US" dirty="0"/>
              <a:t>Indicators can be set now and add/edit expected </a:t>
            </a:r>
            <a:r>
              <a:rPr lang="en-US"/>
              <a:t>values later</a:t>
            </a:r>
            <a:endParaRPr lang="en-US" dirty="0"/>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40</a:t>
            </a:fld>
            <a:endParaRPr lang="en-US"/>
          </a:p>
        </p:txBody>
      </p:sp>
    </p:spTree>
    <p:extLst>
      <p:ext uri="{BB962C8B-B14F-4D97-AF65-F5344CB8AC3E}">
        <p14:creationId xmlns:p14="http://schemas.microsoft.com/office/powerpoint/2010/main" val="12193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 Editing an Indicator</a:t>
            </a:r>
          </a:p>
        </p:txBody>
      </p:sp>
      <p:sp>
        <p:nvSpPr>
          <p:cNvPr id="3" name="Content Placeholder 2"/>
          <p:cNvSpPr>
            <a:spLocks noGrp="1"/>
          </p:cNvSpPr>
          <p:nvPr>
            <p:ph idx="1"/>
          </p:nvPr>
        </p:nvSpPr>
        <p:spPr>
          <a:xfrm>
            <a:off x="628650" y="1465406"/>
            <a:ext cx="7886700" cy="4351338"/>
          </a:xfrm>
        </p:spPr>
        <p:txBody>
          <a:bodyPr>
            <a:normAutofit fontScale="92500" lnSpcReduction="20000"/>
          </a:bodyPr>
          <a:lstStyle/>
          <a:p>
            <a:pPr lvl="1"/>
            <a:r>
              <a:rPr lang="en-US" dirty="0"/>
              <a:t>Before data entry all fields can be edited</a:t>
            </a:r>
          </a:p>
          <a:p>
            <a:pPr lvl="1"/>
            <a:r>
              <a:rPr lang="en-US" dirty="0"/>
              <a:t>Once data has been recorded for Indicators, the following fields CAN be edited</a:t>
            </a:r>
          </a:p>
          <a:p>
            <a:pPr lvl="2"/>
            <a:r>
              <a:rPr lang="en-US" dirty="0"/>
              <a:t>Category (warning will be given if associated with records)</a:t>
            </a:r>
          </a:p>
          <a:p>
            <a:pPr lvl="2"/>
            <a:r>
              <a:rPr lang="en-US" dirty="0"/>
              <a:t>Description (warning will be given if associated with records)</a:t>
            </a:r>
          </a:p>
          <a:p>
            <a:pPr lvl="2"/>
            <a:r>
              <a:rPr lang="en-US" dirty="0"/>
              <a:t>Explanation</a:t>
            </a:r>
          </a:p>
          <a:p>
            <a:pPr lvl="2"/>
            <a:r>
              <a:rPr lang="en-US" dirty="0"/>
              <a:t>Value Definition</a:t>
            </a:r>
          </a:p>
          <a:p>
            <a:pPr lvl="2"/>
            <a:r>
              <a:rPr lang="en-US" dirty="0"/>
              <a:t>Expected Value/Range</a:t>
            </a:r>
          </a:p>
          <a:p>
            <a:pPr lvl="1"/>
            <a:r>
              <a:rPr lang="en-US" dirty="0"/>
              <a:t>Once data has been recorded the Indicators, the following fields CANNOT be edited</a:t>
            </a:r>
          </a:p>
          <a:p>
            <a:pPr lvl="2"/>
            <a:r>
              <a:rPr lang="en-US" dirty="0"/>
              <a:t>Name</a:t>
            </a:r>
          </a:p>
          <a:p>
            <a:pPr lvl="2"/>
            <a:r>
              <a:rPr lang="en-US" dirty="0"/>
              <a:t>Value Type </a:t>
            </a:r>
          </a:p>
          <a:p>
            <a:pPr lvl="2"/>
            <a:r>
              <a:rPr lang="en-US" dirty="0"/>
              <a:t>Add/remove Taxonomic Exceptions</a:t>
            </a:r>
          </a:p>
          <a:p>
            <a:pPr lvl="1"/>
            <a:r>
              <a:rPr lang="en-US" dirty="0"/>
              <a:t>If an Indicator is edited, you should add a batch Note to animals affected that includes what was changed on date “x”</a:t>
            </a:r>
          </a:p>
          <a:p>
            <a:pPr marL="0" indent="0">
              <a:buNone/>
            </a:pP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41</a:t>
            </a:fld>
            <a:endParaRPr lang="en-US"/>
          </a:p>
        </p:txBody>
      </p:sp>
    </p:spTree>
    <p:extLst>
      <p:ext uri="{BB962C8B-B14F-4D97-AF65-F5344CB8AC3E}">
        <p14:creationId xmlns:p14="http://schemas.microsoft.com/office/powerpoint/2010/main" val="1673649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Taxonomic Exceptions in Templates</a:t>
            </a:r>
          </a:p>
        </p:txBody>
      </p:sp>
      <p:sp>
        <p:nvSpPr>
          <p:cNvPr id="3" name="Content Placeholder 2"/>
          <p:cNvSpPr>
            <a:spLocks noGrp="1"/>
          </p:cNvSpPr>
          <p:nvPr>
            <p:ph idx="1"/>
          </p:nvPr>
        </p:nvSpPr>
        <p:spPr/>
        <p:txBody>
          <a:bodyPr/>
          <a:lstStyle/>
          <a:p>
            <a:r>
              <a:rPr lang="en-US" dirty="0"/>
              <a:t>All of the Indicators that have been Configured will display to select from when creating a template</a:t>
            </a:r>
          </a:p>
          <a:p>
            <a:r>
              <a:rPr lang="en-US" dirty="0"/>
              <a:t>If an Indicator has been used for a taxa, you cannot remove that taxa from the exception</a:t>
            </a:r>
          </a:p>
          <a:p>
            <a:r>
              <a:rPr lang="en-US" dirty="0"/>
              <a:t>When actually using the template, if a taxa is not included in the indicator the data entry will be greyed out and a “NA” displayed by default,  data cannot be recorded</a:t>
            </a:r>
          </a:p>
        </p:txBody>
      </p:sp>
      <p:sp>
        <p:nvSpPr>
          <p:cNvPr id="4" name="Slide Number Placeholder 3"/>
          <p:cNvSpPr>
            <a:spLocks noGrp="1"/>
          </p:cNvSpPr>
          <p:nvPr>
            <p:ph type="sldNum" sz="quarter" idx="12"/>
          </p:nvPr>
        </p:nvSpPr>
        <p:spPr/>
        <p:txBody>
          <a:bodyPr/>
          <a:lstStyle/>
          <a:p>
            <a:fld id="{D1A12E6A-C85A-496C-95D0-8B82A2649983}" type="slidenum">
              <a:rPr lang="en-US" smtClean="0"/>
              <a:t>42</a:t>
            </a:fld>
            <a:endParaRPr lang="en-US"/>
          </a:p>
        </p:txBody>
      </p:sp>
    </p:spTree>
    <p:extLst>
      <p:ext uri="{BB962C8B-B14F-4D97-AF65-F5344CB8AC3E}">
        <p14:creationId xmlns:p14="http://schemas.microsoft.com/office/powerpoint/2010/main" val="19586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 An Example</a:t>
            </a:r>
          </a:p>
        </p:txBody>
      </p:sp>
      <p:sp>
        <p:nvSpPr>
          <p:cNvPr id="3" name="Content Placeholder 2"/>
          <p:cNvSpPr>
            <a:spLocks noGrp="1"/>
          </p:cNvSpPr>
          <p:nvPr>
            <p:ph idx="1"/>
          </p:nvPr>
        </p:nvSpPr>
        <p:spPr>
          <a:xfrm>
            <a:off x="567690" y="1895294"/>
            <a:ext cx="7886700" cy="4351338"/>
          </a:xfrm>
        </p:spPr>
        <p:txBody>
          <a:bodyPr/>
          <a:lstStyle/>
          <a:p>
            <a:r>
              <a:rPr lang="en-US" sz="1800" dirty="0"/>
              <a:t>Indicator A</a:t>
            </a:r>
          </a:p>
          <a:p>
            <a:pPr lvl="1"/>
            <a:r>
              <a:rPr lang="en-US" sz="1800" dirty="0"/>
              <a:t>Numeric scale is 1-5</a:t>
            </a:r>
          </a:p>
          <a:p>
            <a:pPr lvl="1"/>
            <a:r>
              <a:rPr lang="en-US" sz="1800" dirty="0"/>
              <a:t>Taxa exclusion = cheetah</a:t>
            </a:r>
          </a:p>
          <a:p>
            <a:pPr lvl="2"/>
            <a:r>
              <a:rPr lang="en-US" sz="1800" dirty="0"/>
              <a:t>Numeric scale for cheetah is 1-10</a:t>
            </a:r>
          </a:p>
          <a:p>
            <a:r>
              <a:rPr lang="en-US" sz="1800" dirty="0"/>
              <a:t>Data is recorded on cheetah </a:t>
            </a:r>
          </a:p>
          <a:p>
            <a:r>
              <a:rPr lang="en-US" sz="1800" dirty="0"/>
              <a:t>Oops – you really wanted cheetah to be 1-5</a:t>
            </a:r>
          </a:p>
          <a:p>
            <a:pPr lvl="1"/>
            <a:r>
              <a:rPr lang="en-US" sz="1800" dirty="0">
                <a:solidFill>
                  <a:srgbClr val="FF0000"/>
                </a:solidFill>
              </a:rPr>
              <a:t>Not going to happen – skews data already recorded</a:t>
            </a:r>
            <a:endParaRPr lang="en-US" sz="1800" dirty="0"/>
          </a:p>
          <a:p>
            <a:r>
              <a:rPr lang="en-US" sz="1800" dirty="0"/>
              <a:t>Oops – you don’t care about cheetah being an exception</a:t>
            </a:r>
          </a:p>
          <a:p>
            <a:pPr lvl="1"/>
            <a:r>
              <a:rPr lang="en-US" sz="1800" dirty="0">
                <a:solidFill>
                  <a:srgbClr val="FF0000"/>
                </a:solidFill>
              </a:rPr>
              <a:t>Not going to happen – skews data already recorded</a:t>
            </a:r>
          </a:p>
          <a:p>
            <a:r>
              <a:rPr lang="en-US" sz="1800" dirty="0"/>
              <a:t>Numeric Scale can only be changed BEFORE data entry has occurred</a:t>
            </a:r>
          </a:p>
          <a:p>
            <a:r>
              <a:rPr lang="en-US" sz="1800" dirty="0"/>
              <a:t>Expected Value/Range can always be changed</a:t>
            </a:r>
          </a:p>
          <a:p>
            <a:pPr lvl="1"/>
            <a:endParaRPr lang="en-US" dirty="0"/>
          </a:p>
        </p:txBody>
      </p:sp>
      <p:pic>
        <p:nvPicPr>
          <p:cNvPr id="2050" name="Picture 2" descr="Image result for cheetah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52" r="4162"/>
          <a:stretch/>
        </p:blipFill>
        <p:spPr bwMode="auto">
          <a:xfrm>
            <a:off x="5286103" y="1131380"/>
            <a:ext cx="3466011" cy="23852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43</a:t>
            </a:fld>
            <a:endParaRPr lang="en-US"/>
          </a:p>
        </p:txBody>
      </p:sp>
    </p:spTree>
    <p:extLst>
      <p:ext uri="{BB962C8B-B14F-4D97-AF65-F5344CB8AC3E}">
        <p14:creationId xmlns:p14="http://schemas.microsoft.com/office/powerpoint/2010/main" val="2754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 Deleting an Indicator</a:t>
            </a:r>
          </a:p>
        </p:txBody>
      </p:sp>
      <p:sp>
        <p:nvSpPr>
          <p:cNvPr id="3" name="Content Placeholder 2"/>
          <p:cNvSpPr>
            <a:spLocks noGrp="1"/>
          </p:cNvSpPr>
          <p:nvPr>
            <p:ph idx="1"/>
          </p:nvPr>
        </p:nvSpPr>
        <p:spPr>
          <a:xfrm>
            <a:off x="628650" y="1512116"/>
            <a:ext cx="7886700" cy="4351338"/>
          </a:xfrm>
        </p:spPr>
        <p:txBody>
          <a:bodyPr/>
          <a:lstStyle/>
          <a:p>
            <a:r>
              <a:rPr lang="en-US" dirty="0"/>
              <a:t>Care and Welfare data does not go into the animal record, they are retained in the module</a:t>
            </a:r>
          </a:p>
          <a:p>
            <a:r>
              <a:rPr lang="en-US" dirty="0"/>
              <a:t>Deleting an Indicator will delete all the observations recorded using it</a:t>
            </a:r>
          </a:p>
          <a:p>
            <a:r>
              <a:rPr lang="en-US" dirty="0"/>
              <a:t>You have 3 months to “Roll Back” a deletion using Data Entry Monitor</a:t>
            </a:r>
          </a:p>
        </p:txBody>
      </p:sp>
      <p:pic>
        <p:nvPicPr>
          <p:cNvPr id="8196" name="Picture 4"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81" y="4262552"/>
            <a:ext cx="3876494" cy="21808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44</a:t>
            </a:fld>
            <a:endParaRPr lang="en-US"/>
          </a:p>
        </p:txBody>
      </p:sp>
    </p:spTree>
    <p:extLst>
      <p:ext uri="{BB962C8B-B14F-4D97-AF65-F5344CB8AC3E}">
        <p14:creationId xmlns:p14="http://schemas.microsoft.com/office/powerpoint/2010/main" val="3076955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Considerations</a:t>
            </a:r>
          </a:p>
        </p:txBody>
      </p:sp>
      <p:sp>
        <p:nvSpPr>
          <p:cNvPr id="3" name="Content Placeholder 2"/>
          <p:cNvSpPr>
            <a:spLocks noGrp="1"/>
          </p:cNvSpPr>
          <p:nvPr>
            <p:ph idx="1"/>
          </p:nvPr>
        </p:nvSpPr>
        <p:spPr>
          <a:xfrm>
            <a:off x="628650" y="1564368"/>
            <a:ext cx="7886700" cy="4351338"/>
          </a:xfrm>
        </p:spPr>
        <p:txBody>
          <a:bodyPr/>
          <a:lstStyle/>
          <a:p>
            <a:r>
              <a:rPr lang="en-US" dirty="0"/>
              <a:t>Weight, Target Weight Range, Health Status and Body Condition Score automatically populate the Charts</a:t>
            </a:r>
          </a:p>
          <a:p>
            <a:pPr lvl="1"/>
            <a:r>
              <a:rPr lang="en-US" dirty="0"/>
              <a:t>They do not display on List View</a:t>
            </a:r>
          </a:p>
          <a:p>
            <a:r>
              <a:rPr lang="en-US" dirty="0"/>
              <a:t>List View allows you to edit the date, time, value and observed by fields</a:t>
            </a:r>
          </a:p>
          <a:p>
            <a:r>
              <a:rPr lang="en-US" dirty="0"/>
              <a:t>List View is also where any Notes will display </a:t>
            </a:r>
          </a:p>
        </p:txBody>
      </p:sp>
      <p:pic>
        <p:nvPicPr>
          <p:cNvPr id="7170" name="Picture 2" descr="Image result for zoo animal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32926"/>
          <a:stretch/>
        </p:blipFill>
        <p:spPr bwMode="auto">
          <a:xfrm>
            <a:off x="949104" y="4476205"/>
            <a:ext cx="4457739" cy="19855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45</a:t>
            </a:fld>
            <a:endParaRPr lang="en-US"/>
          </a:p>
        </p:txBody>
      </p:sp>
    </p:spTree>
    <p:extLst>
      <p:ext uri="{BB962C8B-B14F-4D97-AF65-F5344CB8AC3E}">
        <p14:creationId xmlns:p14="http://schemas.microsoft.com/office/powerpoint/2010/main" val="766963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4" y="181837"/>
            <a:ext cx="7772400" cy="2387600"/>
          </a:xfrm>
        </p:spPr>
        <p:txBody>
          <a:bodyPr/>
          <a:lstStyle/>
          <a:p>
            <a:r>
              <a:rPr lang="en-US"/>
              <a:t>ZIMS for Care and </a:t>
            </a:r>
            <a:r>
              <a:rPr lang="en-US" dirty="0"/>
              <a:t>Welfare</a:t>
            </a:r>
          </a:p>
        </p:txBody>
      </p:sp>
      <p:pic>
        <p:nvPicPr>
          <p:cNvPr id="6146"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18" y="2897490"/>
            <a:ext cx="4191000" cy="3143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46</a:t>
            </a:fld>
            <a:endParaRPr lang="en-US"/>
          </a:p>
        </p:txBody>
      </p:sp>
    </p:spTree>
    <p:extLst>
      <p:ext uri="{BB962C8B-B14F-4D97-AF65-F5344CB8AC3E}">
        <p14:creationId xmlns:p14="http://schemas.microsoft.com/office/powerpoint/2010/main" val="111263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and Welfare Dashboard</a:t>
            </a:r>
          </a:p>
        </p:txBody>
      </p:sp>
      <p:sp>
        <p:nvSpPr>
          <p:cNvPr id="3" name="TextBox 2"/>
          <p:cNvSpPr txBox="1"/>
          <p:nvPr/>
        </p:nvSpPr>
        <p:spPr>
          <a:xfrm>
            <a:off x="825820" y="4374132"/>
            <a:ext cx="7154974" cy="923330"/>
          </a:xfrm>
          <a:prstGeom prst="rect">
            <a:avLst/>
          </a:prstGeom>
          <a:solidFill>
            <a:srgbClr val="CC99FF"/>
          </a:solidFill>
          <a:ln>
            <a:solidFill>
              <a:schemeClr val="tx1"/>
            </a:solidFill>
          </a:ln>
        </p:spPr>
        <p:txBody>
          <a:bodyPr wrap="square" rtlCol="0">
            <a:spAutoFit/>
          </a:bodyPr>
          <a:lstStyle/>
          <a:p>
            <a:r>
              <a:rPr lang="en-US" dirty="0"/>
              <a:t>When you open the Care and Welfare module the dashboard is displayed. On the left you see four options – Templates, Indicators, Export and Charts. The Templates and Indicators have filter options at the top. </a:t>
            </a:r>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pic>
        <p:nvPicPr>
          <p:cNvPr id="6" name="Picture 5"/>
          <p:cNvPicPr>
            <a:picLocks noChangeAspect="1"/>
          </p:cNvPicPr>
          <p:nvPr/>
        </p:nvPicPr>
        <p:blipFill>
          <a:blip r:embed="rId2"/>
          <a:stretch>
            <a:fillRect/>
          </a:stretch>
        </p:blipFill>
        <p:spPr>
          <a:xfrm>
            <a:off x="485372" y="1611157"/>
            <a:ext cx="8173256" cy="2227309"/>
          </a:xfrm>
          <a:prstGeom prst="rect">
            <a:avLst/>
          </a:prstGeom>
          <a:ln>
            <a:solidFill>
              <a:schemeClr val="tx1"/>
            </a:solidFill>
          </a:ln>
        </p:spPr>
      </p:pic>
    </p:spTree>
    <p:extLst>
      <p:ext uri="{BB962C8B-B14F-4D97-AF65-F5344CB8AC3E}">
        <p14:creationId xmlns:p14="http://schemas.microsoft.com/office/powerpoint/2010/main" val="3805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Your Indicators</a:t>
            </a:r>
          </a:p>
        </p:txBody>
      </p:sp>
      <p:pic>
        <p:nvPicPr>
          <p:cNvPr id="4" name="Picture 3"/>
          <p:cNvPicPr>
            <a:picLocks noChangeAspect="1"/>
          </p:cNvPicPr>
          <p:nvPr/>
        </p:nvPicPr>
        <p:blipFill rotWithShape="1">
          <a:blip r:embed="rId2"/>
          <a:srcRect t="4748" b="10885"/>
          <a:stretch/>
        </p:blipFill>
        <p:spPr>
          <a:xfrm>
            <a:off x="674032" y="1663337"/>
            <a:ext cx="7795936" cy="3291840"/>
          </a:xfrm>
          <a:prstGeom prst="rect">
            <a:avLst/>
          </a:prstGeom>
          <a:ln>
            <a:solidFill>
              <a:schemeClr val="tx1"/>
            </a:solidFill>
          </a:ln>
        </p:spPr>
      </p:pic>
      <p:sp>
        <p:nvSpPr>
          <p:cNvPr id="3" name="TextBox 2"/>
          <p:cNvSpPr txBox="1"/>
          <p:nvPr/>
        </p:nvSpPr>
        <p:spPr>
          <a:xfrm>
            <a:off x="563196" y="2974954"/>
            <a:ext cx="3280898" cy="3693319"/>
          </a:xfrm>
          <a:prstGeom prst="rect">
            <a:avLst/>
          </a:prstGeom>
          <a:solidFill>
            <a:srgbClr val="CC99FF"/>
          </a:solidFill>
          <a:ln>
            <a:solidFill>
              <a:schemeClr val="tx1"/>
            </a:solidFill>
          </a:ln>
        </p:spPr>
        <p:txBody>
          <a:bodyPr wrap="none" rtlCol="0">
            <a:spAutoFit/>
          </a:bodyPr>
          <a:lstStyle/>
          <a:p>
            <a:r>
              <a:rPr lang="en-US" dirty="0"/>
              <a:t>You will first need to</a:t>
            </a:r>
          </a:p>
          <a:p>
            <a:r>
              <a:rPr lang="en-US" dirty="0"/>
              <a:t>configure your Indicators.</a:t>
            </a:r>
          </a:p>
          <a:p>
            <a:r>
              <a:rPr lang="en-US" dirty="0"/>
              <a:t>Select Indicators from the</a:t>
            </a:r>
          </a:p>
          <a:p>
            <a:r>
              <a:rPr lang="en-US" dirty="0"/>
              <a:t>upper left to activate. If the</a:t>
            </a:r>
          </a:p>
          <a:p>
            <a:r>
              <a:rPr lang="en-US" dirty="0"/>
              <a:t>Value Type says “Please</a:t>
            </a:r>
          </a:p>
          <a:p>
            <a:r>
              <a:rPr lang="en-US" dirty="0"/>
              <a:t>Configure”, that Indicator has</a:t>
            </a:r>
          </a:p>
          <a:p>
            <a:r>
              <a:rPr lang="en-US" dirty="0"/>
              <a:t>not yet been configured. You</a:t>
            </a:r>
          </a:p>
          <a:p>
            <a:r>
              <a:rPr lang="en-US" dirty="0"/>
              <a:t>do not need to configure</a:t>
            </a:r>
          </a:p>
          <a:p>
            <a:r>
              <a:rPr lang="en-US" dirty="0"/>
              <a:t>all the Indicators, only those</a:t>
            </a:r>
          </a:p>
          <a:p>
            <a:r>
              <a:rPr lang="en-US" dirty="0"/>
              <a:t>you decide to use in your</a:t>
            </a:r>
          </a:p>
          <a:p>
            <a:r>
              <a:rPr lang="en-US" dirty="0"/>
              <a:t>Templates. Indicators will not</a:t>
            </a:r>
          </a:p>
          <a:p>
            <a:r>
              <a:rPr lang="en-US" dirty="0"/>
              <a:t>appear for selection in Templates</a:t>
            </a:r>
          </a:p>
          <a:p>
            <a:r>
              <a:rPr lang="en-US" dirty="0"/>
              <a:t>if they are not configured.</a:t>
            </a:r>
          </a:p>
        </p:txBody>
      </p:sp>
      <p:sp>
        <p:nvSpPr>
          <p:cNvPr id="5" name="Slide Number Placeholder 4"/>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138067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Indicators to Select</a:t>
            </a:r>
          </a:p>
        </p:txBody>
      </p:sp>
      <p:sp>
        <p:nvSpPr>
          <p:cNvPr id="3" name="Content Placeholder 2"/>
          <p:cNvSpPr>
            <a:spLocks noGrp="1"/>
          </p:cNvSpPr>
          <p:nvPr>
            <p:ph idx="1"/>
          </p:nvPr>
        </p:nvSpPr>
        <p:spPr>
          <a:xfrm>
            <a:off x="628650" y="1516517"/>
            <a:ext cx="7886700" cy="4351338"/>
          </a:xfrm>
        </p:spPr>
        <p:txBody>
          <a:bodyPr/>
          <a:lstStyle/>
          <a:p>
            <a:r>
              <a:rPr lang="en-US" dirty="0"/>
              <a:t>Any Accreditation requirements</a:t>
            </a:r>
          </a:p>
          <a:p>
            <a:r>
              <a:rPr lang="en-US" dirty="0"/>
              <a:t>Any legal requirements (does your state or city require certain monitoring?)</a:t>
            </a:r>
          </a:p>
          <a:p>
            <a:r>
              <a:rPr lang="en-US" dirty="0"/>
              <a:t>What your Board wants to know</a:t>
            </a:r>
          </a:p>
          <a:p>
            <a:r>
              <a:rPr lang="en-US" dirty="0"/>
              <a:t>What your Staff wants to know</a:t>
            </a:r>
          </a:p>
        </p:txBody>
      </p:sp>
      <p:pic>
        <p:nvPicPr>
          <p:cNvPr id="2050" name="Picture 2" descr="Image result for zoo anim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032" y="3970561"/>
            <a:ext cx="3806825" cy="23819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168880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954"/>
            <a:ext cx="7886700" cy="1325563"/>
          </a:xfrm>
        </p:spPr>
        <p:txBody>
          <a:bodyPr/>
          <a:lstStyle/>
          <a:p>
            <a:r>
              <a:rPr lang="en-US" dirty="0"/>
              <a:t>Five Categories</a:t>
            </a:r>
          </a:p>
        </p:txBody>
      </p:sp>
      <p:sp>
        <p:nvSpPr>
          <p:cNvPr id="3" name="Content Placeholder 2"/>
          <p:cNvSpPr>
            <a:spLocks noGrp="1"/>
          </p:cNvSpPr>
          <p:nvPr>
            <p:ph idx="1"/>
          </p:nvPr>
        </p:nvSpPr>
        <p:spPr>
          <a:xfrm>
            <a:off x="628650" y="1372780"/>
            <a:ext cx="7886700" cy="4351338"/>
          </a:xfrm>
        </p:spPr>
        <p:txBody>
          <a:bodyPr>
            <a:normAutofit fontScale="47500" lnSpcReduction="20000"/>
          </a:bodyPr>
          <a:lstStyle/>
          <a:p>
            <a:r>
              <a:rPr lang="en-US" sz="2900" dirty="0"/>
              <a:t>The five categories were taken from the “Five Domains” model from “Caring for Wildlife – the World Zoo and Aquarium Animal Welfare Strategy” </a:t>
            </a:r>
          </a:p>
          <a:p>
            <a:pPr marL="0" indent="0">
              <a:buNone/>
            </a:pPr>
            <a:r>
              <a:rPr lang="en-US">
                <a:hlinkClick r:id="rId2"/>
              </a:rPr>
              <a:t>http://www.waza.org/en/site/media/publications-1264077522/waza-strategies</a:t>
            </a:r>
            <a:endParaRPr lang="en-US" dirty="0"/>
          </a:p>
          <a:p>
            <a:r>
              <a:rPr lang="en-US" sz="2900" dirty="0"/>
              <a:t>Behavior</a:t>
            </a:r>
          </a:p>
          <a:p>
            <a:pPr lvl="1"/>
            <a:r>
              <a:rPr lang="en-US" sz="2900" dirty="0"/>
              <a:t>Indicator’s that reflect the animal’s responses to their surroundings</a:t>
            </a:r>
          </a:p>
          <a:p>
            <a:pPr lvl="2"/>
            <a:r>
              <a:rPr lang="en-US" sz="2900" dirty="0"/>
              <a:t>Activity level, aggression, reproductive, parenting</a:t>
            </a:r>
          </a:p>
          <a:p>
            <a:r>
              <a:rPr lang="en-US" sz="2900" dirty="0"/>
              <a:t>Environment</a:t>
            </a:r>
          </a:p>
          <a:p>
            <a:pPr lvl="1"/>
            <a:r>
              <a:rPr lang="en-US" sz="2900" dirty="0"/>
              <a:t>Indicators that relate to environmental parameters</a:t>
            </a:r>
          </a:p>
          <a:p>
            <a:pPr lvl="2"/>
            <a:r>
              <a:rPr lang="en-US" sz="2900" dirty="0"/>
              <a:t>Enclosure access, shelter, external impacts</a:t>
            </a:r>
          </a:p>
          <a:p>
            <a:r>
              <a:rPr lang="en-US" sz="2900" dirty="0"/>
              <a:t>Mental Domain</a:t>
            </a:r>
          </a:p>
          <a:p>
            <a:pPr lvl="1"/>
            <a:r>
              <a:rPr lang="en-US" sz="2900" dirty="0"/>
              <a:t>Indicators that reflect the affect or disposition of the animal as observed by caretakers</a:t>
            </a:r>
          </a:p>
          <a:p>
            <a:pPr lvl="2"/>
            <a:r>
              <a:rPr lang="en-US" sz="2900" dirty="0"/>
              <a:t>Attitude, use of environment, general assessment</a:t>
            </a:r>
          </a:p>
          <a:p>
            <a:r>
              <a:rPr lang="en-US" sz="2900" dirty="0"/>
              <a:t>Nutrition</a:t>
            </a:r>
          </a:p>
          <a:p>
            <a:pPr lvl="1"/>
            <a:r>
              <a:rPr lang="en-US" sz="2900" dirty="0"/>
              <a:t>Indicators that reflect the animal’s interaction with food and feeding processes</a:t>
            </a:r>
          </a:p>
          <a:p>
            <a:pPr lvl="2"/>
            <a:r>
              <a:rPr lang="en-US" sz="2900" dirty="0"/>
              <a:t>Consumption, food choices</a:t>
            </a:r>
          </a:p>
          <a:p>
            <a:r>
              <a:rPr lang="en-US" sz="2900" dirty="0"/>
              <a:t>Physical Health</a:t>
            </a:r>
          </a:p>
          <a:p>
            <a:pPr lvl="1"/>
            <a:r>
              <a:rPr lang="en-US" sz="2900" dirty="0"/>
              <a:t>Indicators related to the animal’s physical and physiological responses to factors such as disease, parasites, injuries, and developmental abnormalities</a:t>
            </a:r>
          </a:p>
          <a:p>
            <a:pPr lvl="2"/>
            <a:r>
              <a:rPr lang="en-US" sz="2900" dirty="0"/>
              <a:t>Evidence of discomfort, fecal quantity &amp; quality, mobility and appearance</a:t>
            </a:r>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11694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the Descriptions</a:t>
            </a:r>
          </a:p>
        </p:txBody>
      </p:sp>
      <p:pic>
        <p:nvPicPr>
          <p:cNvPr id="3" name="Picture 2"/>
          <p:cNvPicPr>
            <a:picLocks noChangeAspect="1"/>
          </p:cNvPicPr>
          <p:nvPr/>
        </p:nvPicPr>
        <p:blipFill>
          <a:blip r:embed="rId2"/>
          <a:stretch>
            <a:fillRect/>
          </a:stretch>
        </p:blipFill>
        <p:spPr>
          <a:xfrm>
            <a:off x="4263746" y="1814127"/>
            <a:ext cx="4343776" cy="3673158"/>
          </a:xfrm>
          <a:prstGeom prst="rect">
            <a:avLst/>
          </a:prstGeom>
          <a:ln>
            <a:solidFill>
              <a:schemeClr val="tx1"/>
            </a:solidFill>
          </a:ln>
        </p:spPr>
      </p:pic>
      <p:sp>
        <p:nvSpPr>
          <p:cNvPr id="4" name="TextBox 3"/>
          <p:cNvSpPr txBox="1"/>
          <p:nvPr/>
        </p:nvSpPr>
        <p:spPr>
          <a:xfrm>
            <a:off x="722811" y="1793966"/>
            <a:ext cx="3310778" cy="3693319"/>
          </a:xfrm>
          <a:prstGeom prst="rect">
            <a:avLst/>
          </a:prstGeom>
          <a:solidFill>
            <a:srgbClr val="CC99FF"/>
          </a:solidFill>
          <a:ln>
            <a:solidFill>
              <a:schemeClr val="tx1"/>
            </a:solidFill>
          </a:ln>
        </p:spPr>
        <p:txBody>
          <a:bodyPr wrap="none" rtlCol="0">
            <a:spAutoFit/>
          </a:bodyPr>
          <a:lstStyle/>
          <a:p>
            <a:r>
              <a:rPr lang="en-US" dirty="0"/>
              <a:t>You should read all the</a:t>
            </a:r>
          </a:p>
          <a:p>
            <a:r>
              <a:rPr lang="en-US" dirty="0"/>
              <a:t>Descriptions to help you</a:t>
            </a:r>
          </a:p>
          <a:p>
            <a:r>
              <a:rPr lang="en-US" dirty="0"/>
              <a:t>select the correct Indicator</a:t>
            </a:r>
          </a:p>
          <a:p>
            <a:r>
              <a:rPr lang="en-US" dirty="0"/>
              <a:t>and Name. For example,</a:t>
            </a:r>
          </a:p>
          <a:p>
            <a:r>
              <a:rPr lang="en-US" dirty="0"/>
              <a:t>you have a Board directed</a:t>
            </a:r>
          </a:p>
          <a:p>
            <a:r>
              <a:rPr lang="en-US" dirty="0"/>
              <a:t>requirement to track all</a:t>
            </a:r>
          </a:p>
          <a:p>
            <a:r>
              <a:rPr lang="en-US" dirty="0"/>
              <a:t>aggression that is outside</a:t>
            </a:r>
          </a:p>
          <a:p>
            <a:r>
              <a:rPr lang="en-US" dirty="0"/>
              <a:t>the norm for the species.</a:t>
            </a:r>
          </a:p>
          <a:p>
            <a:r>
              <a:rPr lang="en-US" dirty="0"/>
              <a:t>Reading the definitions you</a:t>
            </a:r>
          </a:p>
          <a:p>
            <a:r>
              <a:rPr lang="en-US" dirty="0"/>
              <a:t>would select Behavior / Atypical</a:t>
            </a:r>
          </a:p>
          <a:p>
            <a:r>
              <a:rPr lang="en-US" dirty="0"/>
              <a:t>Aggression and NOT Behavior /</a:t>
            </a:r>
          </a:p>
          <a:p>
            <a:r>
              <a:rPr lang="en-US" dirty="0"/>
              <a:t>Aggressive Behavior due to the</a:t>
            </a:r>
          </a:p>
          <a:p>
            <a:r>
              <a:rPr lang="en-US" dirty="0"/>
              <a:t>Description.</a:t>
            </a:r>
          </a:p>
        </p:txBody>
      </p:sp>
      <p:sp>
        <p:nvSpPr>
          <p:cNvPr id="5" name="Slide Number Placeholder 4"/>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3805719414"/>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2019 April 3</Content_x0020_Last_x0020_Updated_x0020_on_x003a_>
    <Module xmlns="00558959-21e2-49b6-8bc1-d46e8fb3ce16">4000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Props1.xml><?xml version="1.0" encoding="utf-8"?>
<ds:datastoreItem xmlns:ds="http://schemas.openxmlformats.org/officeDocument/2006/customXml" ds:itemID="{875035B2-9443-4D78-AC13-31DD9745349D}">
  <ds:schemaRefs>
    <ds:schemaRef ds:uri="http://schemas.microsoft.com/sharepoint/v3/contenttype/forms"/>
  </ds:schemaRefs>
</ds:datastoreItem>
</file>

<file path=customXml/itemProps2.xml><?xml version="1.0" encoding="utf-8"?>
<ds:datastoreItem xmlns:ds="http://schemas.openxmlformats.org/officeDocument/2006/customXml" ds:itemID="{4E94AFDB-E090-4589-B3E1-71827BF61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E8C703B-41F0-43CC-B4AE-C212D84D8A40}">
  <ds:schemaRefs>
    <ds:schemaRef ds:uri="http://schemas.microsoft.com/office/2006/metadata/properties"/>
    <ds:schemaRef ds:uri="00558959-21e2-49b6-8bc1-d46e8fb3ce16"/>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1502</TotalTime>
  <Words>2877</Words>
  <Application>Microsoft Macintosh PowerPoint</Application>
  <PresentationFormat>On-screen Show (4:3)</PresentationFormat>
  <Paragraphs>351</Paragraphs>
  <Slides>46</Slides>
  <Notes>0</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46</vt:i4>
      </vt:variant>
    </vt:vector>
  </HeadingPairs>
  <TitlesOfParts>
    <vt:vector size="66" baseType="lpstr">
      <vt:lpstr>Arial</vt:lpstr>
      <vt:lpstr>Calibri</vt:lpstr>
      <vt:lpstr>Karla</vt:lpstr>
      <vt:lpstr>Times New Roman</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for Care and Welfare</vt:lpstr>
      <vt:lpstr>What is Care and Welfare?</vt:lpstr>
      <vt:lpstr>Activating Care and Welfare</vt:lpstr>
      <vt:lpstr>Access via Roles</vt:lpstr>
      <vt:lpstr>Care and Welfare Dashboard</vt:lpstr>
      <vt:lpstr>Configure Your Indicators</vt:lpstr>
      <vt:lpstr>What Indicators to Select</vt:lpstr>
      <vt:lpstr>Five Categories</vt:lpstr>
      <vt:lpstr>Understand the Descriptions</vt:lpstr>
      <vt:lpstr>Adding Local Indicators</vt:lpstr>
      <vt:lpstr>Indicator Value Type</vt:lpstr>
      <vt:lpstr>Four Value Types</vt:lpstr>
      <vt:lpstr>Numeric Scale</vt:lpstr>
      <vt:lpstr>Define Scale</vt:lpstr>
      <vt:lpstr>Value Type Configured</vt:lpstr>
      <vt:lpstr>Add Taxon Exceptions</vt:lpstr>
      <vt:lpstr>Add Taxon Exception</vt:lpstr>
      <vt:lpstr>Editing an Indicator </vt:lpstr>
      <vt:lpstr>Creating a Local Indicator</vt:lpstr>
      <vt:lpstr>Shared Indicators</vt:lpstr>
      <vt:lpstr>Creating a Local Indicator</vt:lpstr>
      <vt:lpstr>Defining Scale</vt:lpstr>
      <vt:lpstr>Added to Indicator List</vt:lpstr>
      <vt:lpstr>Create a Template</vt:lpstr>
      <vt:lpstr>Create a Template</vt:lpstr>
      <vt:lpstr>Using the Template</vt:lpstr>
      <vt:lpstr>Using the Template</vt:lpstr>
      <vt:lpstr>Using the Template</vt:lpstr>
      <vt:lpstr>Viewing the Chart</vt:lpstr>
      <vt:lpstr>Filtering the Indicators</vt:lpstr>
      <vt:lpstr>Outside of Expected Values</vt:lpstr>
      <vt:lpstr>Target Weight Range</vt:lpstr>
      <vt:lpstr>More Options</vt:lpstr>
      <vt:lpstr>List View</vt:lpstr>
      <vt:lpstr>From the Animal Record</vt:lpstr>
      <vt:lpstr>Export</vt:lpstr>
      <vt:lpstr>External Sharing</vt:lpstr>
      <vt:lpstr>Some Best Practice Suggestions….</vt:lpstr>
      <vt:lpstr>BP – Use Global Indicators</vt:lpstr>
      <vt:lpstr>BP - Creating Local Indicator </vt:lpstr>
      <vt:lpstr>BP - Editing an Indicator</vt:lpstr>
      <vt:lpstr>Taxonomic Exceptions in Templates</vt:lpstr>
      <vt:lpstr>BP – An Example</vt:lpstr>
      <vt:lpstr>BP – Deleting an Indicator</vt:lpstr>
      <vt:lpstr>Chart Considerations</vt:lpstr>
      <vt:lpstr>ZIMS for Care and Welfare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125</cp:revision>
  <dcterms:created xsi:type="dcterms:W3CDTF">2016-07-26T18:48:10Z</dcterms:created>
  <dcterms:modified xsi:type="dcterms:W3CDTF">2021-04-05T19:55:19Z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299600</vt:r8>
  </property>
  <property fmtid="{D5CDD505-2E9C-101B-9397-08002B2CF9AE}" pid="3" name="ContentTypeId">
    <vt:lpwstr>0x010100B8A61D1EAB4F114BB81E10F743FBEB16</vt:lpwstr>
  </property>
</Properties>
</file>