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1"/>
  </p:notesMasterIdLst>
  <p:sldIdLst>
    <p:sldId id="256" r:id="rId20"/>
    <p:sldId id="257" r:id="rId21"/>
    <p:sldId id="258" r:id="rId22"/>
    <p:sldId id="267" r:id="rId23"/>
    <p:sldId id="266" r:id="rId24"/>
    <p:sldId id="259" r:id="rId25"/>
    <p:sldId id="260" r:id="rId26"/>
    <p:sldId id="261" r:id="rId27"/>
    <p:sldId id="265" r:id="rId28"/>
    <p:sldId id="262" r:id="rId29"/>
    <p:sldId id="26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7" autoAdjust="0"/>
    <p:restoredTop sz="94660"/>
  </p:normalViewPr>
  <p:slideViewPr>
    <p:cSldViewPr snapToGrid="0" showGuides="1">
      <p:cViewPr varScale="1">
        <p:scale>
          <a:sx n="89" d="100"/>
          <a:sy n="89" d="100"/>
        </p:scale>
        <p:origin x="10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A9BD1-76F6-4615-8C89-B340C2191338}" type="datetimeFigureOut">
              <a:rPr lang="en-US" smtClean="0"/>
              <a:t>12/14/2021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ECF15-B5B9-4702-89EF-5696B1F02704}" type="slidenum">
              <a:rPr lang="en-US" smtClean="0"/>
              <a:t>‹#›</a:t>
            </a:fld>
            <a:endParaRPr lang="en-US"/>
          </a:p>
        </p:txBody>
      </p:sp>
    </p:spTree>
    <p:extLst>
      <p:ext uri="{BB962C8B-B14F-4D97-AF65-F5344CB8AC3E}">
        <p14:creationId xmlns:p14="http://schemas.microsoft.com/office/powerpoint/2010/main" val="44852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12/14/2021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304800"/>
            <a:ext cx="6096000" cy="116522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a:t>Enrichment in ZIMS</a:t>
            </a:r>
            <a:endParaRPr lang="en-US" dirty="0"/>
          </a:p>
        </p:txBody>
      </p:sp>
      <p:sp>
        <p:nvSpPr>
          <p:cNvPr id="5" name="Subtitle 2"/>
          <p:cNvSpPr>
            <a:spLocks noGrp="1"/>
          </p:cNvSpPr>
          <p:nvPr>
            <p:ph type="subTitle" idx="1"/>
          </p:nvPr>
        </p:nvSpPr>
        <p:spPr>
          <a:xfrm>
            <a:off x="2057400" y="1371600"/>
            <a:ext cx="6172200" cy="1752600"/>
          </a:xfrm>
        </p:spPr>
        <p:txBody>
          <a:bodyPr/>
          <a:lstStyle/>
          <a:p>
            <a:pPr algn="l"/>
            <a:r>
              <a:rPr lang="en-US" dirty="0"/>
              <a:t>Create Items, Assign these Items and Track Sessions</a:t>
            </a:r>
          </a:p>
        </p:txBody>
      </p:sp>
      <p:pic>
        <p:nvPicPr>
          <p:cNvPr id="6" name="Picture 5"/>
          <p:cNvPicPr>
            <a:picLocks noChangeAspect="1"/>
          </p:cNvPicPr>
          <p:nvPr/>
        </p:nvPicPr>
        <p:blipFill>
          <a:blip r:embed="rId2"/>
          <a:stretch>
            <a:fillRect/>
          </a:stretch>
        </p:blipFill>
        <p:spPr>
          <a:xfrm>
            <a:off x="1406692" y="2247900"/>
            <a:ext cx="6635415" cy="3692512"/>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Enrichment in Calendar</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47318" y="1050701"/>
            <a:ext cx="7104762" cy="2809524"/>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330388" y="3128267"/>
            <a:ext cx="5392038" cy="1953314"/>
          </a:xfrm>
          <a:prstGeom prst="rect">
            <a:avLst/>
          </a:prstGeom>
          <a:ln>
            <a:solidFill>
              <a:schemeClr val="tx1"/>
            </a:solidFill>
          </a:ln>
        </p:spPr>
      </p:pic>
      <p:sp>
        <p:nvSpPr>
          <p:cNvPr id="6" name="TextBox 4"/>
          <p:cNvSpPr txBox="1"/>
          <p:nvPr/>
        </p:nvSpPr>
        <p:spPr>
          <a:xfrm>
            <a:off x="1097300" y="5116442"/>
            <a:ext cx="6454780" cy="646331"/>
          </a:xfrm>
          <a:prstGeom prst="rect">
            <a:avLst/>
          </a:prstGeom>
          <a:solidFill>
            <a:schemeClr val="accent5">
              <a:lumMod val="40000"/>
              <a:lumOff val="60000"/>
            </a:schemeClr>
          </a:solidFill>
          <a:ln>
            <a:solidFill>
              <a:schemeClr val="tx1"/>
            </a:solidFill>
          </a:ln>
        </p:spPr>
        <p:txBody>
          <a:bodyPr wrap="none" rtlCol="0">
            <a:spAutoFit/>
          </a:bodyPr>
          <a:lstStyle/>
          <a:p>
            <a:r>
              <a:rPr lang="en-US" dirty="0"/>
              <a:t>You can also schedule Enrichment Sessions using the Calendar Task</a:t>
            </a:r>
          </a:p>
          <a:p>
            <a:r>
              <a:rPr lang="en-US" dirty="0"/>
              <a:t>Functionality.</a:t>
            </a:r>
          </a:p>
        </p:txBody>
      </p:sp>
    </p:spTree>
    <p:extLst>
      <p:ext uri="{BB962C8B-B14F-4D97-AF65-F5344CB8AC3E}">
        <p14:creationId xmlns:p14="http://schemas.microsoft.com/office/powerpoint/2010/main" val="113268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97700"/>
            <a:ext cx="7886700" cy="1325563"/>
          </a:xfrm>
        </p:spPr>
        <p:txBody>
          <a:bodyPr>
            <a:normAutofit/>
          </a:bodyPr>
          <a:lstStyle/>
          <a:p>
            <a:pPr algn="ctr"/>
            <a:r>
              <a:rPr lang="en-US" sz="4000" dirty="0"/>
              <a:t>And that is </a:t>
            </a:r>
            <a:br>
              <a:rPr lang="en-US" sz="4000" dirty="0"/>
            </a:br>
            <a:r>
              <a:rPr lang="en-US" sz="4000" dirty="0"/>
              <a:t>Enrichment in ZIMS</a:t>
            </a:r>
            <a:endParaRPr lang="en-GB" sz="4000"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3263"/>
            <a:ext cx="5791200" cy="4211782"/>
          </a:xfrm>
          <a:prstGeom prst="rect">
            <a:avLst/>
          </a:prstGeom>
          <a:effectLst>
            <a:softEdge rad="127000"/>
          </a:effectLst>
        </p:spPr>
      </p:pic>
    </p:spTree>
    <p:extLst>
      <p:ext uri="{BB962C8B-B14F-4D97-AF65-F5344CB8AC3E}">
        <p14:creationId xmlns:p14="http://schemas.microsoft.com/office/powerpoint/2010/main" val="138826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Enrichment Grid – Add Item</a:t>
            </a:r>
            <a:endParaRPr lang="en-GB" dirty="0"/>
          </a:p>
        </p:txBody>
      </p:sp>
      <p:pic>
        <p:nvPicPr>
          <p:cNvPr id="4" name="Picture 2"/>
          <p:cNvPicPr>
            <a:picLocks noChangeAspect="1"/>
          </p:cNvPicPr>
          <p:nvPr/>
        </p:nvPicPr>
        <p:blipFill>
          <a:blip r:embed="rId2"/>
          <a:stretch>
            <a:fillRect/>
          </a:stretch>
        </p:blipFill>
        <p:spPr>
          <a:xfrm>
            <a:off x="464127" y="1384981"/>
            <a:ext cx="4191000" cy="416538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709349" y="2138104"/>
            <a:ext cx="6048703" cy="1281662"/>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5029200" y="3645531"/>
            <a:ext cx="2971800" cy="1904833"/>
          </a:xfrm>
          <a:prstGeom prst="rect">
            <a:avLst/>
          </a:prstGeom>
          <a:ln>
            <a:solidFill>
              <a:schemeClr val="tx1"/>
            </a:solidFill>
          </a:ln>
        </p:spPr>
      </p:pic>
      <p:cxnSp>
        <p:nvCxnSpPr>
          <p:cNvPr id="7" name="Straight Arrow Connector 6"/>
          <p:cNvCxnSpPr/>
          <p:nvPr/>
        </p:nvCxnSpPr>
        <p:spPr>
          <a:xfrm flipH="1">
            <a:off x="6249389" y="2778935"/>
            <a:ext cx="913411" cy="1361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1954258" y="4140232"/>
            <a:ext cx="2925353" cy="2031325"/>
          </a:xfrm>
          <a:prstGeom prst="rect">
            <a:avLst/>
          </a:prstGeom>
          <a:solidFill>
            <a:schemeClr val="accent5">
              <a:lumMod val="40000"/>
              <a:lumOff val="60000"/>
            </a:schemeClr>
          </a:solidFill>
          <a:ln>
            <a:solidFill>
              <a:schemeClr val="tx1"/>
            </a:solidFill>
          </a:ln>
        </p:spPr>
        <p:txBody>
          <a:bodyPr wrap="none" rtlCol="0">
            <a:spAutoFit/>
          </a:bodyPr>
          <a:lstStyle/>
          <a:p>
            <a:r>
              <a:rPr lang="en-US" dirty="0"/>
              <a:t>You first need to create an </a:t>
            </a:r>
          </a:p>
          <a:p>
            <a:r>
              <a:rPr lang="en-US" dirty="0"/>
              <a:t>Enrichment item. You do this</a:t>
            </a:r>
          </a:p>
          <a:p>
            <a:r>
              <a:rPr lang="en-US" dirty="0"/>
              <a:t>from the results grid for the</a:t>
            </a:r>
          </a:p>
          <a:p>
            <a:r>
              <a:rPr lang="en-US" dirty="0"/>
              <a:t>Enrichment Item search (left)</a:t>
            </a:r>
          </a:p>
          <a:p>
            <a:r>
              <a:rPr lang="en-US" dirty="0"/>
              <a:t>or from within the animal </a:t>
            </a:r>
          </a:p>
          <a:p>
            <a:r>
              <a:rPr lang="en-US" dirty="0"/>
              <a:t>record by using the Not </a:t>
            </a:r>
          </a:p>
          <a:p>
            <a:r>
              <a:rPr lang="en-US" dirty="0"/>
              <a:t>in the List? link (right).</a:t>
            </a:r>
          </a:p>
        </p:txBody>
      </p:sp>
    </p:spTree>
    <p:extLst>
      <p:ext uri="{BB962C8B-B14F-4D97-AF65-F5344CB8AC3E}">
        <p14:creationId xmlns:p14="http://schemas.microsoft.com/office/powerpoint/2010/main" val="22210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Enrichment Grid – Add Item</a:t>
            </a:r>
            <a:endParaRPr lang="en-GB" dirty="0"/>
          </a:p>
        </p:txBody>
      </p:sp>
      <p:sp>
        <p:nvSpPr>
          <p:cNvPr id="5" name="TextBox 3"/>
          <p:cNvSpPr txBox="1"/>
          <p:nvPr/>
        </p:nvSpPr>
        <p:spPr>
          <a:xfrm>
            <a:off x="628650" y="1496018"/>
            <a:ext cx="4032325" cy="4524315"/>
          </a:xfrm>
          <a:prstGeom prst="rect">
            <a:avLst/>
          </a:prstGeom>
          <a:solidFill>
            <a:schemeClr val="accent5">
              <a:lumMod val="40000"/>
              <a:lumOff val="60000"/>
            </a:schemeClr>
          </a:solidFill>
          <a:ln>
            <a:solidFill>
              <a:schemeClr val="tx1"/>
            </a:solidFill>
          </a:ln>
        </p:spPr>
        <p:txBody>
          <a:bodyPr wrap="square" rtlCol="0">
            <a:spAutoFit/>
          </a:bodyPr>
          <a:lstStyle/>
          <a:p>
            <a:r>
              <a:rPr lang="en-US" sz="1600" dirty="0"/>
              <a:t>You can capture a lot of information in the</a:t>
            </a:r>
          </a:p>
          <a:p>
            <a:r>
              <a:rPr lang="en-US" sz="1600" dirty="0"/>
              <a:t>Enrichment Item grid but only the Enrichment</a:t>
            </a:r>
          </a:p>
          <a:p>
            <a:r>
              <a:rPr lang="en-US" sz="1600" dirty="0"/>
              <a:t>Item Name is mandatory. Because the Item</a:t>
            </a:r>
          </a:p>
          <a:p>
            <a:r>
              <a:rPr lang="en-US" sz="1600" dirty="0"/>
              <a:t>search looks at the beginning of the name, it</a:t>
            </a:r>
          </a:p>
          <a:p>
            <a:r>
              <a:rPr lang="en-US" sz="1600" dirty="0"/>
              <a:t>is recommended that if you have different </a:t>
            </a:r>
          </a:p>
          <a:p>
            <a:r>
              <a:rPr lang="en-US" sz="1600" dirty="0"/>
              <a:t>types of similar items you name them by type</a:t>
            </a:r>
          </a:p>
          <a:p>
            <a:r>
              <a:rPr lang="en-US" sz="1600" dirty="0"/>
              <a:t>first and then the specifics. Here we are adding a scent that is peppermint. We could also add a scent, lilac and scent, orange. If the Status is Not Approved it cannot be assigned to anyone. If you assign an Item to a Taxon you will be able to assign the Item only to members of that Taxon, or below. You cannot assign this item to a bongo as it is assigned to Primates and Carnivores. The Enclosure Approved For and the Active/Inactive buttons are for your information only, they do not drive any assignment options.</a:t>
            </a:r>
          </a:p>
        </p:txBody>
      </p:sp>
      <p:pic>
        <p:nvPicPr>
          <p:cNvPr id="3" name="Picture 2">
            <a:extLst>
              <a:ext uri="{FF2B5EF4-FFF2-40B4-BE49-F238E27FC236}">
                <a16:creationId xmlns:a16="http://schemas.microsoft.com/office/drawing/2014/main" id="{6249D3E2-3C32-48AB-AEE6-99581BAE3C99}"/>
              </a:ext>
            </a:extLst>
          </p:cNvPr>
          <p:cNvPicPr>
            <a:picLocks noChangeAspect="1"/>
          </p:cNvPicPr>
          <p:nvPr/>
        </p:nvPicPr>
        <p:blipFill>
          <a:blip r:embed="rId2"/>
          <a:stretch>
            <a:fillRect/>
          </a:stretch>
        </p:blipFill>
        <p:spPr>
          <a:xfrm>
            <a:off x="4998400" y="1496018"/>
            <a:ext cx="3672119" cy="4166443"/>
          </a:xfrm>
          <a:prstGeom prst="rect">
            <a:avLst/>
          </a:prstGeom>
          <a:ln>
            <a:solidFill>
              <a:schemeClr val="tx1"/>
            </a:solidFill>
          </a:ln>
        </p:spPr>
      </p:pic>
    </p:spTree>
    <p:extLst>
      <p:ext uri="{BB962C8B-B14F-4D97-AF65-F5344CB8AC3E}">
        <p14:creationId xmlns:p14="http://schemas.microsoft.com/office/powerpoint/2010/main" val="155855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C52F-EA99-4D7D-AD83-6B73D400FF23}"/>
              </a:ext>
            </a:extLst>
          </p:cNvPr>
          <p:cNvSpPr>
            <a:spLocks noGrp="1"/>
          </p:cNvSpPr>
          <p:nvPr>
            <p:ph type="title"/>
          </p:nvPr>
        </p:nvSpPr>
        <p:spPr/>
        <p:txBody>
          <a:bodyPr/>
          <a:lstStyle/>
          <a:p>
            <a:r>
              <a:rPr lang="en-US" dirty="0"/>
              <a:t>Active versus Inactive</a:t>
            </a:r>
          </a:p>
        </p:txBody>
      </p:sp>
      <p:sp>
        <p:nvSpPr>
          <p:cNvPr id="3" name="Content Placeholder 2">
            <a:extLst>
              <a:ext uri="{FF2B5EF4-FFF2-40B4-BE49-F238E27FC236}">
                <a16:creationId xmlns:a16="http://schemas.microsoft.com/office/drawing/2014/main" id="{99EBDF07-8E5B-44C2-895A-3311AC05BC1B}"/>
              </a:ext>
            </a:extLst>
          </p:cNvPr>
          <p:cNvSpPr>
            <a:spLocks noGrp="1"/>
          </p:cNvSpPr>
          <p:nvPr>
            <p:ph idx="1"/>
          </p:nvPr>
        </p:nvSpPr>
        <p:spPr>
          <a:xfrm>
            <a:off x="544760" y="1448120"/>
            <a:ext cx="7886700" cy="4351338"/>
          </a:xfrm>
        </p:spPr>
        <p:txBody>
          <a:bodyPr>
            <a:normAutofit lnSpcReduction="10000"/>
          </a:bodyPr>
          <a:lstStyle/>
          <a:p>
            <a:r>
              <a:rPr lang="en-US" dirty="0"/>
              <a:t>The following Rules apply to Active/Inactive:</a:t>
            </a:r>
          </a:p>
          <a:p>
            <a:pPr lvl="1"/>
            <a:r>
              <a:rPr lang="en-US" dirty="0"/>
              <a:t>Active</a:t>
            </a:r>
          </a:p>
          <a:p>
            <a:pPr lvl="2"/>
            <a:r>
              <a:rPr lang="en-US" dirty="0"/>
              <a:t>Can be Assigned and Sessions added at any time after the Assignment date to the appropriate taxa</a:t>
            </a:r>
          </a:p>
          <a:p>
            <a:pPr lvl="1"/>
            <a:r>
              <a:rPr lang="en-US" dirty="0"/>
              <a:t>Inactive</a:t>
            </a:r>
          </a:p>
          <a:p>
            <a:pPr lvl="2"/>
            <a:r>
              <a:rPr lang="en-US" dirty="0"/>
              <a:t>If already Assigned</a:t>
            </a:r>
          </a:p>
          <a:p>
            <a:pPr lvl="3"/>
            <a:r>
              <a:rPr lang="en-US" dirty="0"/>
              <a:t>Sessions can be added on dates between Assignment date and date it was marked Inactive</a:t>
            </a:r>
          </a:p>
          <a:p>
            <a:pPr lvl="2"/>
            <a:r>
              <a:rPr lang="en-US" dirty="0"/>
              <a:t>If not already Assigned</a:t>
            </a:r>
          </a:p>
          <a:p>
            <a:pPr lvl="3"/>
            <a:r>
              <a:rPr lang="en-US" dirty="0"/>
              <a:t>It cannot be Assigned</a:t>
            </a:r>
          </a:p>
          <a:p>
            <a:pPr lvl="3"/>
            <a:r>
              <a:rPr lang="en-US" dirty="0"/>
              <a:t>Workaround for historical data</a:t>
            </a:r>
          </a:p>
          <a:p>
            <a:pPr lvl="4"/>
            <a:r>
              <a:rPr lang="en-US" dirty="0"/>
              <a:t>Mark Active – Assign to Record – Mark Inactive</a:t>
            </a:r>
          </a:p>
          <a:p>
            <a:pPr lvl="4"/>
            <a:r>
              <a:rPr lang="en-US" dirty="0"/>
              <a:t>Sessions can be added between Assignment/Inactive dates</a:t>
            </a:r>
          </a:p>
        </p:txBody>
      </p:sp>
    </p:spTree>
    <p:extLst>
      <p:ext uri="{BB962C8B-B14F-4D97-AF65-F5344CB8AC3E}">
        <p14:creationId xmlns:p14="http://schemas.microsoft.com/office/powerpoint/2010/main" val="172783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Results Grid</a:t>
            </a:r>
          </a:p>
        </p:txBody>
      </p:sp>
      <p:pic>
        <p:nvPicPr>
          <p:cNvPr id="6" name="Picture 5"/>
          <p:cNvPicPr>
            <a:picLocks noChangeAspect="1"/>
          </p:cNvPicPr>
          <p:nvPr/>
        </p:nvPicPr>
        <p:blipFill>
          <a:blip r:embed="rId2"/>
          <a:stretch>
            <a:fillRect/>
          </a:stretch>
        </p:blipFill>
        <p:spPr>
          <a:xfrm>
            <a:off x="729086" y="1690689"/>
            <a:ext cx="6461423" cy="4933945"/>
          </a:xfrm>
          <a:prstGeom prst="rect">
            <a:avLst/>
          </a:prstGeom>
          <a:ln>
            <a:solidFill>
              <a:schemeClr val="tx1"/>
            </a:solidFill>
          </a:ln>
        </p:spPr>
      </p:pic>
      <p:sp>
        <p:nvSpPr>
          <p:cNvPr id="4" name="TextBox 3"/>
          <p:cNvSpPr txBox="1"/>
          <p:nvPr/>
        </p:nvSpPr>
        <p:spPr>
          <a:xfrm>
            <a:off x="2572328" y="3168996"/>
            <a:ext cx="5624021"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dirty="0"/>
              <a:t>To find your Enrichment Items use the Animal Enrichment Item Search in the Animal Search box. If you are searching for a term that is not the beginning of the name (here we will be searching for “lavender” scent) put a % before and after the term. Your Enrichment Items will appear in the Enrichment Items Search results grid. This is where you can Edit or Delete any Items in addition to adding more.</a:t>
            </a:r>
          </a:p>
        </p:txBody>
      </p:sp>
    </p:spTree>
    <p:extLst>
      <p:ext uri="{BB962C8B-B14F-4D97-AF65-F5344CB8AC3E}">
        <p14:creationId xmlns:p14="http://schemas.microsoft.com/office/powerpoint/2010/main" val="10816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Enrichment Grid – Assign Item</a:t>
            </a:r>
            <a:endParaRPr lang="en-GB" dirty="0"/>
          </a:p>
        </p:txBody>
      </p:sp>
      <p:sp>
        <p:nvSpPr>
          <p:cNvPr id="7" name="TextBox 6"/>
          <p:cNvSpPr txBox="1"/>
          <p:nvPr/>
        </p:nvSpPr>
        <p:spPr>
          <a:xfrm>
            <a:off x="4772906" y="1394113"/>
            <a:ext cx="4038221" cy="4247317"/>
          </a:xfrm>
          <a:prstGeom prst="rect">
            <a:avLst/>
          </a:prstGeom>
          <a:solidFill>
            <a:schemeClr val="accent5">
              <a:lumMod val="40000"/>
              <a:lumOff val="60000"/>
            </a:schemeClr>
          </a:solidFill>
          <a:ln>
            <a:solidFill>
              <a:schemeClr val="tx1"/>
            </a:solidFill>
          </a:ln>
        </p:spPr>
        <p:txBody>
          <a:bodyPr wrap="none" rtlCol="0">
            <a:spAutoFit/>
          </a:bodyPr>
          <a:lstStyle/>
          <a:p>
            <a:r>
              <a:rPr lang="en-US" dirty="0"/>
              <a:t>You then need to assign the item(s) to</a:t>
            </a:r>
          </a:p>
          <a:p>
            <a:r>
              <a:rPr lang="en-US" dirty="0"/>
              <a:t>an animal. Go to More Details &gt; </a:t>
            </a:r>
          </a:p>
          <a:p>
            <a:r>
              <a:rPr lang="en-US" dirty="0"/>
              <a:t>Enrichment grid &gt; Actions &gt; Assign Item.</a:t>
            </a:r>
          </a:p>
          <a:p>
            <a:r>
              <a:rPr lang="en-US" dirty="0"/>
              <a:t>You cannot create an Enrichment Session</a:t>
            </a:r>
          </a:p>
          <a:p>
            <a:r>
              <a:rPr lang="en-US" dirty="0"/>
              <a:t>for a date prior to the Assignment Date.</a:t>
            </a:r>
          </a:p>
          <a:p>
            <a:r>
              <a:rPr lang="en-US" dirty="0"/>
              <a:t>Only Items assigned to the species </a:t>
            </a:r>
          </a:p>
          <a:p>
            <a:r>
              <a:rPr lang="en-US" dirty="0"/>
              <a:t>(or a higher taxonomy) or with no </a:t>
            </a:r>
          </a:p>
          <a:p>
            <a:r>
              <a:rPr lang="en-US" dirty="0"/>
              <a:t>Assignment will display in the Assign </a:t>
            </a:r>
          </a:p>
          <a:p>
            <a:r>
              <a:rPr lang="en-US" dirty="0"/>
              <a:t>Item grid. Select all items as desired.</a:t>
            </a:r>
          </a:p>
          <a:p>
            <a:r>
              <a:rPr lang="en-US" dirty="0"/>
              <a:t>The Goal is a cascading multi-</a:t>
            </a:r>
          </a:p>
          <a:p>
            <a:r>
              <a:rPr lang="en-US" dirty="0"/>
              <a:t>select dropdown and the Presentation</a:t>
            </a:r>
          </a:p>
          <a:p>
            <a:r>
              <a:rPr lang="en-US" dirty="0"/>
              <a:t>is a free text field. If you have selected </a:t>
            </a:r>
          </a:p>
          <a:p>
            <a:r>
              <a:rPr lang="en-US" dirty="0"/>
              <a:t>multiple items the Goal should be the</a:t>
            </a:r>
          </a:p>
          <a:p>
            <a:r>
              <a:rPr lang="en-US" dirty="0"/>
              <a:t>same for all. If not, they should be</a:t>
            </a:r>
          </a:p>
          <a:p>
            <a:r>
              <a:rPr lang="en-US"/>
              <a:t>assigned individually.</a:t>
            </a:r>
            <a:endParaRPr lang="en-US" dirty="0"/>
          </a:p>
        </p:txBody>
      </p:sp>
      <p:pic>
        <p:nvPicPr>
          <p:cNvPr id="3" name="Picture 2"/>
          <p:cNvPicPr>
            <a:picLocks noChangeAspect="1"/>
          </p:cNvPicPr>
          <p:nvPr/>
        </p:nvPicPr>
        <p:blipFill>
          <a:blip r:embed="rId3"/>
          <a:stretch>
            <a:fillRect/>
          </a:stretch>
        </p:blipFill>
        <p:spPr>
          <a:xfrm>
            <a:off x="337886" y="2341942"/>
            <a:ext cx="4295238" cy="4219048"/>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838667" y="1178566"/>
            <a:ext cx="1733333" cy="1009524"/>
          </a:xfrm>
          <a:prstGeom prst="rect">
            <a:avLst/>
          </a:prstGeom>
          <a:ln>
            <a:solidFill>
              <a:schemeClr val="tx1"/>
            </a:solidFill>
          </a:ln>
        </p:spPr>
      </p:pic>
      <p:sp>
        <p:nvSpPr>
          <p:cNvPr id="9" name="Up Arrow 8"/>
          <p:cNvSpPr/>
          <p:nvPr/>
        </p:nvSpPr>
        <p:spPr>
          <a:xfrm>
            <a:off x="3449782" y="2177935"/>
            <a:ext cx="191193" cy="7398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7034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Add Session</a:t>
            </a:r>
            <a:endParaRPr lang="en-GB" sz="4000" dirty="0"/>
          </a:p>
        </p:txBody>
      </p:sp>
      <p:sp>
        <p:nvSpPr>
          <p:cNvPr id="6" name="TextBox 3"/>
          <p:cNvSpPr txBox="1"/>
          <p:nvPr/>
        </p:nvSpPr>
        <p:spPr>
          <a:xfrm>
            <a:off x="5020887" y="1949334"/>
            <a:ext cx="3720057" cy="3139321"/>
          </a:xfrm>
          <a:prstGeom prst="rect">
            <a:avLst/>
          </a:prstGeom>
          <a:solidFill>
            <a:schemeClr val="accent5">
              <a:lumMod val="40000"/>
              <a:lumOff val="60000"/>
            </a:schemeClr>
          </a:solidFill>
          <a:ln>
            <a:solidFill>
              <a:schemeClr val="tx1"/>
            </a:solidFill>
          </a:ln>
        </p:spPr>
        <p:txBody>
          <a:bodyPr wrap="none" rtlCol="0">
            <a:spAutoFit/>
          </a:bodyPr>
          <a:lstStyle/>
          <a:p>
            <a:r>
              <a:rPr lang="en-US" dirty="0"/>
              <a:t>You then add an Enrichment </a:t>
            </a:r>
          </a:p>
          <a:p>
            <a:r>
              <a:rPr lang="en-US" dirty="0"/>
              <a:t>Session using the Item. Select</a:t>
            </a:r>
          </a:p>
          <a:p>
            <a:r>
              <a:rPr lang="en-US" dirty="0"/>
              <a:t>Add New under Sessions columns </a:t>
            </a:r>
          </a:p>
          <a:p>
            <a:r>
              <a:rPr lang="en-US" dirty="0"/>
              <a:t>for the item. As mentioned,</a:t>
            </a:r>
          </a:p>
          <a:p>
            <a:r>
              <a:rPr lang="en-US" dirty="0"/>
              <a:t>the Date cannot be before the Item</a:t>
            </a:r>
          </a:p>
          <a:p>
            <a:r>
              <a:rPr lang="en-US" dirty="0"/>
              <a:t>was assigned. Date is the only</a:t>
            </a:r>
          </a:p>
          <a:p>
            <a:r>
              <a:rPr lang="en-US" dirty="0"/>
              <a:t>mandatory field. The Animal Reaction</a:t>
            </a:r>
          </a:p>
          <a:p>
            <a:r>
              <a:rPr lang="en-US" dirty="0"/>
              <a:t>is a multi-select cascading dropdown.</a:t>
            </a:r>
          </a:p>
          <a:p>
            <a:r>
              <a:rPr lang="en-US" dirty="0"/>
              <a:t>If adjustments need to be made you</a:t>
            </a:r>
          </a:p>
          <a:p>
            <a:r>
              <a:rPr lang="en-US" dirty="0"/>
              <a:t>can record them in the Details box,</a:t>
            </a:r>
          </a:p>
          <a:p>
            <a:r>
              <a:rPr lang="en-US" dirty="0"/>
              <a:t>or use this free text field as needed.</a:t>
            </a:r>
          </a:p>
        </p:txBody>
      </p:sp>
      <p:pic>
        <p:nvPicPr>
          <p:cNvPr id="4" name="Picture 3">
            <a:extLst>
              <a:ext uri="{FF2B5EF4-FFF2-40B4-BE49-F238E27FC236}">
                <a16:creationId xmlns:a16="http://schemas.microsoft.com/office/drawing/2014/main" id="{32F90821-BDC3-4074-95E2-F4645997BB10}"/>
              </a:ext>
            </a:extLst>
          </p:cNvPr>
          <p:cNvPicPr>
            <a:picLocks noChangeAspect="1"/>
          </p:cNvPicPr>
          <p:nvPr/>
        </p:nvPicPr>
        <p:blipFill>
          <a:blip r:embed="rId3"/>
          <a:stretch>
            <a:fillRect/>
          </a:stretch>
        </p:blipFill>
        <p:spPr>
          <a:xfrm>
            <a:off x="583554" y="1325564"/>
            <a:ext cx="4127574" cy="4386860"/>
          </a:xfrm>
          <a:prstGeom prst="rect">
            <a:avLst/>
          </a:prstGeom>
        </p:spPr>
      </p:pic>
    </p:spTree>
    <p:custDataLst>
      <p:tags r:id="rId1"/>
    </p:custDataLst>
    <p:extLst>
      <p:ext uri="{BB962C8B-B14F-4D97-AF65-F5344CB8AC3E}">
        <p14:creationId xmlns:p14="http://schemas.microsoft.com/office/powerpoint/2010/main" val="387419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View Sessions</a:t>
            </a:r>
            <a:endParaRPr lang="en-GB" sz="4000" dirty="0"/>
          </a:p>
        </p:txBody>
      </p:sp>
      <p:sp>
        <p:nvSpPr>
          <p:cNvPr id="5" name="TextBox 3"/>
          <p:cNvSpPr txBox="1"/>
          <p:nvPr/>
        </p:nvSpPr>
        <p:spPr>
          <a:xfrm>
            <a:off x="1219200" y="4800600"/>
            <a:ext cx="6302046" cy="646331"/>
          </a:xfrm>
          <a:prstGeom prst="rect">
            <a:avLst/>
          </a:prstGeom>
          <a:solidFill>
            <a:schemeClr val="accent5">
              <a:lumMod val="40000"/>
              <a:lumOff val="60000"/>
            </a:schemeClr>
          </a:solidFill>
          <a:ln>
            <a:solidFill>
              <a:schemeClr val="tx1"/>
            </a:solidFill>
          </a:ln>
        </p:spPr>
        <p:txBody>
          <a:bodyPr wrap="none" rtlCol="0">
            <a:spAutoFit/>
          </a:bodyPr>
          <a:lstStyle/>
          <a:p>
            <a:r>
              <a:rPr lang="en-US" dirty="0"/>
              <a:t>You can view the Sessions from the View/Edit link. You can Add a </a:t>
            </a:r>
          </a:p>
          <a:p>
            <a:r>
              <a:rPr lang="en-US" dirty="0"/>
              <a:t>New Session, or Edit or Delete a Session from this grid.</a:t>
            </a:r>
          </a:p>
        </p:txBody>
      </p:sp>
      <p:pic>
        <p:nvPicPr>
          <p:cNvPr id="10" name="Picture 9">
            <a:extLst>
              <a:ext uri="{FF2B5EF4-FFF2-40B4-BE49-F238E27FC236}">
                <a16:creationId xmlns:a16="http://schemas.microsoft.com/office/drawing/2014/main" id="{D9155312-BDCB-432C-8758-0946613C35D8}"/>
              </a:ext>
            </a:extLst>
          </p:cNvPr>
          <p:cNvPicPr>
            <a:picLocks noChangeAspect="1"/>
          </p:cNvPicPr>
          <p:nvPr/>
        </p:nvPicPr>
        <p:blipFill>
          <a:blip r:embed="rId3"/>
          <a:stretch>
            <a:fillRect/>
          </a:stretch>
        </p:blipFill>
        <p:spPr>
          <a:xfrm>
            <a:off x="444260" y="1562482"/>
            <a:ext cx="8255479" cy="2655766"/>
          </a:xfrm>
          <a:prstGeom prst="rect">
            <a:avLst/>
          </a:prstGeom>
        </p:spPr>
      </p:pic>
    </p:spTree>
    <p:custDataLst>
      <p:tags r:id="rId1"/>
    </p:custDataLst>
    <p:extLst>
      <p:ext uri="{BB962C8B-B14F-4D97-AF65-F5344CB8AC3E}">
        <p14:creationId xmlns:p14="http://schemas.microsoft.com/office/powerpoint/2010/main" val="67889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Enrichment Grid – Edit Items</a:t>
            </a:r>
            <a:endParaRPr lang="en-GB" sz="4000" dirty="0"/>
          </a:p>
        </p:txBody>
      </p:sp>
      <p:pic>
        <p:nvPicPr>
          <p:cNvPr id="6" name="Picture 5">
            <a:extLst>
              <a:ext uri="{FF2B5EF4-FFF2-40B4-BE49-F238E27FC236}">
                <a16:creationId xmlns:a16="http://schemas.microsoft.com/office/drawing/2014/main" id="{566E5649-0DA4-8042-A2C6-166310BABEE7}"/>
              </a:ext>
            </a:extLst>
          </p:cNvPr>
          <p:cNvPicPr>
            <a:picLocks noChangeAspect="1"/>
          </p:cNvPicPr>
          <p:nvPr/>
        </p:nvPicPr>
        <p:blipFill>
          <a:blip r:embed="rId3"/>
          <a:stretch>
            <a:fillRect/>
          </a:stretch>
        </p:blipFill>
        <p:spPr>
          <a:xfrm>
            <a:off x="315610" y="990195"/>
            <a:ext cx="8199740" cy="5037175"/>
          </a:xfrm>
          <a:prstGeom prst="rect">
            <a:avLst/>
          </a:prstGeom>
        </p:spPr>
      </p:pic>
      <p:sp>
        <p:nvSpPr>
          <p:cNvPr id="5" name="TextBox 3"/>
          <p:cNvSpPr txBox="1"/>
          <p:nvPr/>
        </p:nvSpPr>
        <p:spPr>
          <a:xfrm>
            <a:off x="1910993" y="3805657"/>
            <a:ext cx="6837153" cy="2031325"/>
          </a:xfrm>
          <a:prstGeom prst="rect">
            <a:avLst/>
          </a:prstGeom>
          <a:solidFill>
            <a:schemeClr val="accent5">
              <a:lumMod val="40000"/>
              <a:lumOff val="60000"/>
            </a:schemeClr>
          </a:solidFill>
          <a:ln>
            <a:solidFill>
              <a:schemeClr val="tx1"/>
            </a:solidFill>
          </a:ln>
        </p:spPr>
        <p:txBody>
          <a:bodyPr wrap="square" rtlCol="0">
            <a:spAutoFit/>
          </a:bodyPr>
          <a:lstStyle/>
          <a:p>
            <a:r>
              <a:rPr lang="en-US" dirty="0"/>
              <a:t>To edit existing enrichment items, you must have appropriate role rights and need to be aware that previously entered sessions may be impacted. Always add a note to impacted animals records when editing an assigned enrichment item – </a:t>
            </a:r>
            <a:br>
              <a:rPr lang="en-US" dirty="0"/>
            </a:br>
            <a:r>
              <a:rPr lang="en-US" dirty="0"/>
              <a:t>1) From Animals module, left hand Enrichment Item Search, </a:t>
            </a:r>
            <a:br>
              <a:rPr lang="en-US" dirty="0"/>
            </a:br>
            <a:r>
              <a:rPr lang="en-US" dirty="0"/>
              <a:t>2) Find item to edit, see impacted animals (consider a Batch note)</a:t>
            </a:r>
            <a:br>
              <a:rPr lang="en-US" dirty="0"/>
            </a:br>
            <a:r>
              <a:rPr lang="en-US" dirty="0"/>
              <a:t>3) Edit selected item </a:t>
            </a:r>
          </a:p>
        </p:txBody>
      </p:sp>
    </p:spTree>
    <p:custDataLst>
      <p:tags r:id="rId1"/>
    </p:custDataLst>
    <p:extLst>
      <p:ext uri="{BB962C8B-B14F-4D97-AF65-F5344CB8AC3E}">
        <p14:creationId xmlns:p14="http://schemas.microsoft.com/office/powerpoint/2010/main" val="300180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14 Dec 21</Content_x0020_Last_x0020_Updated_x0020_on_x003a_>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B5751-57A9-403B-B908-B9109DCF4DF9}"/>
</file>

<file path=customXml/itemProps2.xml><?xml version="1.0" encoding="utf-8"?>
<ds:datastoreItem xmlns:ds="http://schemas.openxmlformats.org/officeDocument/2006/customXml" ds:itemID="{8AAC7828-C898-493D-8EE7-6123B491B08B}"/>
</file>

<file path=customXml/itemProps3.xml><?xml version="1.0" encoding="utf-8"?>
<ds:datastoreItem xmlns:ds="http://schemas.openxmlformats.org/officeDocument/2006/customXml" ds:itemID="{5B554F13-DAC6-4B05-BB58-95F2C936C76C}"/>
</file>

<file path=docProps/app.xml><?xml version="1.0" encoding="utf-8"?>
<Properties xmlns="http://schemas.openxmlformats.org/officeDocument/2006/extended-properties" xmlns:vt="http://schemas.openxmlformats.org/officeDocument/2006/docPropsVTypes">
  <Template/>
  <TotalTime>525</TotalTime>
  <Words>720</Words>
  <Application>Microsoft Office PowerPoint</Application>
  <PresentationFormat>On-screen Show (4:3)</PresentationFormat>
  <Paragraphs>69</Paragraphs>
  <Slides>11</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11</vt:i4>
      </vt:variant>
    </vt:vector>
  </HeadingPairs>
  <TitlesOfParts>
    <vt:vector size="29"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Enrichment Grid – Add Item</vt:lpstr>
      <vt:lpstr>Enrichment Grid – Add Item</vt:lpstr>
      <vt:lpstr>Active versus Inactive</vt:lpstr>
      <vt:lpstr>Search Results Grid</vt:lpstr>
      <vt:lpstr>Enrichment Grid – Assign Item</vt:lpstr>
      <vt:lpstr>Enrichment Grid – Add Session</vt:lpstr>
      <vt:lpstr>Enrichment Grid – View Sessions</vt:lpstr>
      <vt:lpstr>Enrichment Grid – Edit Items</vt:lpstr>
      <vt:lpstr>Enrichment in Calendar</vt:lpstr>
      <vt:lpstr>And that is  Enrichment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Hannah Jenkins</cp:lastModifiedBy>
  <cp:revision>29</cp:revision>
  <dcterms:created xsi:type="dcterms:W3CDTF">2016-07-26T18:48:10Z</dcterms:created>
  <dcterms:modified xsi:type="dcterms:W3CDTF">2021-12-14T13:19:32Z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155600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2018-07-03T22:01:53+00:00</vt:lpwstr>
  </property>
  <property fmtid="{D5CDD505-2E9C-101B-9397-08002B2CF9AE}" pid="9" name="ArticulateGUID">
    <vt:lpwstr>CC90336B-559F-408F-9E6A-3A136701CA08</vt:lpwstr>
  </property>
  <property fmtid="{D5CDD505-2E9C-101B-9397-08002B2CF9AE}" pid="10" name="ArticulatePath">
    <vt:lpwstr>4003 - Enrichment Grid</vt:lpwstr>
  </property>
</Properties>
</file>