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7.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8.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9.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0.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1.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2.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3.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4.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5.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4" r:id="rId5"/>
    <p:sldMasterId id="2147483704" r:id="rId6"/>
    <p:sldMasterId id="2147483714" r:id="rId7"/>
    <p:sldMasterId id="2147483724" r:id="rId8"/>
    <p:sldMasterId id="2147483734" r:id="rId9"/>
    <p:sldMasterId id="2147483744" r:id="rId10"/>
    <p:sldMasterId id="2147483764" r:id="rId11"/>
    <p:sldMasterId id="2147483754" r:id="rId12"/>
    <p:sldMasterId id="2147483774" r:id="rId13"/>
    <p:sldMasterId id="2147483784" r:id="rId14"/>
    <p:sldMasterId id="2147483794" r:id="rId15"/>
    <p:sldMasterId id="2147483814" r:id="rId16"/>
    <p:sldMasterId id="2147483804" r:id="rId17"/>
    <p:sldMasterId id="2147483834" r:id="rId18"/>
    <p:sldMasterId id="2147483824" r:id="rId19"/>
  </p:sldMasterIdLst>
  <p:notesMasterIdLst>
    <p:notesMasterId r:id="rId37"/>
  </p:notesMasterIdLst>
  <p:handoutMasterIdLst>
    <p:handoutMasterId r:id="rId38"/>
  </p:handoutMasterIdLst>
  <p:sldIdLst>
    <p:sldId id="256" r:id="rId20"/>
    <p:sldId id="257" r:id="rId21"/>
    <p:sldId id="259" r:id="rId22"/>
    <p:sldId id="260" r:id="rId23"/>
    <p:sldId id="272" r:id="rId24"/>
    <p:sldId id="261" r:id="rId25"/>
    <p:sldId id="262" r:id="rId26"/>
    <p:sldId id="263" r:id="rId27"/>
    <p:sldId id="264" r:id="rId28"/>
    <p:sldId id="273" r:id="rId29"/>
    <p:sldId id="275" r:id="rId30"/>
    <p:sldId id="267" r:id="rId31"/>
    <p:sldId id="268" r:id="rId32"/>
    <p:sldId id="274" r:id="rId33"/>
    <p:sldId id="269" r:id="rId34"/>
    <p:sldId id="270" r:id="rId35"/>
    <p:sldId id="271" r:id="rId36"/>
  </p:sldIdLst>
  <p:sldSz cx="9144000" cy="6858000" type="screen4x3"/>
  <p:notesSz cx="7099300"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D136"/>
    <a:srgbClr val="41C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76" autoAdjust="0"/>
    <p:restoredTop sz="94660"/>
  </p:normalViewPr>
  <p:slideViewPr>
    <p:cSldViewPr snapToGrid="0" showGuides="1">
      <p:cViewPr varScale="1">
        <p:scale>
          <a:sx n="128" d="100"/>
          <a:sy n="128" d="100"/>
        </p:scale>
        <p:origin x="1664" y="176"/>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7.xml"/><Relationship Id="rId39" Type="http://schemas.openxmlformats.org/officeDocument/2006/relationships/presProps" Target="presProps.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1.xml"/><Relationship Id="rId29" Type="http://schemas.openxmlformats.org/officeDocument/2006/relationships/slide" Target="slides/slide10.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70895"/>
          </a:xfrm>
          <a:prstGeom prst="rect">
            <a:avLst/>
          </a:prstGeom>
        </p:spPr>
        <p:txBody>
          <a:bodyPr vert="horz" lIns="94192" tIns="47096" rIns="94192" bIns="47096" rtlCol="0"/>
          <a:lstStyle>
            <a:lvl1pPr algn="l">
              <a:defRPr sz="1200"/>
            </a:lvl1pPr>
          </a:lstStyle>
          <a:p>
            <a:endParaRPr lang="en-US"/>
          </a:p>
        </p:txBody>
      </p:sp>
      <p:sp>
        <p:nvSpPr>
          <p:cNvPr id="3" name="Date Placeholder 2"/>
          <p:cNvSpPr>
            <a:spLocks noGrp="1"/>
          </p:cNvSpPr>
          <p:nvPr>
            <p:ph type="dt" sz="quarter" idx="1"/>
          </p:nvPr>
        </p:nvSpPr>
        <p:spPr>
          <a:xfrm>
            <a:off x="4021294" y="0"/>
            <a:ext cx="3076363" cy="470895"/>
          </a:xfrm>
          <a:prstGeom prst="rect">
            <a:avLst/>
          </a:prstGeom>
        </p:spPr>
        <p:txBody>
          <a:bodyPr vert="horz" lIns="94192" tIns="47096" rIns="94192" bIns="47096" rtlCol="0"/>
          <a:lstStyle>
            <a:lvl1pPr algn="r">
              <a:defRPr sz="1200"/>
            </a:lvl1pPr>
          </a:lstStyle>
          <a:p>
            <a:fld id="{35FEDEBF-E17C-4BF7-BF91-C6954B8665E4}" type="datetimeFigureOut">
              <a:rPr lang="en-US" smtClean="0"/>
              <a:t>4/5/21</a:t>
            </a:fld>
            <a:endParaRPr lang="en-US"/>
          </a:p>
        </p:txBody>
      </p:sp>
      <p:sp>
        <p:nvSpPr>
          <p:cNvPr id="4" name="Footer Placeholder 3"/>
          <p:cNvSpPr>
            <a:spLocks noGrp="1"/>
          </p:cNvSpPr>
          <p:nvPr>
            <p:ph type="ftr" sz="quarter" idx="2"/>
          </p:nvPr>
        </p:nvSpPr>
        <p:spPr>
          <a:xfrm>
            <a:off x="0" y="8914407"/>
            <a:ext cx="3076363" cy="470894"/>
          </a:xfrm>
          <a:prstGeom prst="rect">
            <a:avLst/>
          </a:prstGeom>
        </p:spPr>
        <p:txBody>
          <a:bodyPr vert="horz" lIns="94192" tIns="47096" rIns="94192" bIns="47096" rtlCol="0" anchor="b"/>
          <a:lstStyle>
            <a:lvl1pPr algn="l">
              <a:defRPr sz="1200"/>
            </a:lvl1pPr>
          </a:lstStyle>
          <a:p>
            <a:endParaRPr lang="en-US"/>
          </a:p>
        </p:txBody>
      </p:sp>
      <p:sp>
        <p:nvSpPr>
          <p:cNvPr id="5" name="Slide Number Placeholder 4"/>
          <p:cNvSpPr>
            <a:spLocks noGrp="1"/>
          </p:cNvSpPr>
          <p:nvPr>
            <p:ph type="sldNum" sz="quarter" idx="3"/>
          </p:nvPr>
        </p:nvSpPr>
        <p:spPr>
          <a:xfrm>
            <a:off x="4021294" y="8914407"/>
            <a:ext cx="3076363" cy="470894"/>
          </a:xfrm>
          <a:prstGeom prst="rect">
            <a:avLst/>
          </a:prstGeom>
        </p:spPr>
        <p:txBody>
          <a:bodyPr vert="horz" lIns="94192" tIns="47096" rIns="94192" bIns="47096" rtlCol="0" anchor="b"/>
          <a:lstStyle>
            <a:lvl1pPr algn="r">
              <a:defRPr sz="1200"/>
            </a:lvl1pPr>
          </a:lstStyle>
          <a:p>
            <a:fld id="{10B58D4C-6B78-400F-AB60-D8A686764E54}" type="slidenum">
              <a:rPr lang="en-US" smtClean="0"/>
              <a:t>‹#›</a:t>
            </a:fld>
            <a:endParaRPr lang="en-US"/>
          </a:p>
        </p:txBody>
      </p:sp>
    </p:spTree>
    <p:extLst>
      <p:ext uri="{BB962C8B-B14F-4D97-AF65-F5344CB8AC3E}">
        <p14:creationId xmlns:p14="http://schemas.microsoft.com/office/powerpoint/2010/main" val="30599691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70895"/>
          </a:xfrm>
          <a:prstGeom prst="rect">
            <a:avLst/>
          </a:prstGeom>
        </p:spPr>
        <p:txBody>
          <a:bodyPr vert="horz" lIns="94192" tIns="47096" rIns="94192" bIns="47096" rtlCol="0"/>
          <a:lstStyle>
            <a:lvl1pPr algn="l">
              <a:defRPr sz="1200"/>
            </a:lvl1pPr>
          </a:lstStyle>
          <a:p>
            <a:endParaRPr lang="en-US"/>
          </a:p>
        </p:txBody>
      </p:sp>
      <p:sp>
        <p:nvSpPr>
          <p:cNvPr id="3" name="Date Placeholder 2"/>
          <p:cNvSpPr>
            <a:spLocks noGrp="1"/>
          </p:cNvSpPr>
          <p:nvPr>
            <p:ph type="dt" idx="1"/>
          </p:nvPr>
        </p:nvSpPr>
        <p:spPr>
          <a:xfrm>
            <a:off x="4021294" y="0"/>
            <a:ext cx="3076363" cy="470895"/>
          </a:xfrm>
          <a:prstGeom prst="rect">
            <a:avLst/>
          </a:prstGeom>
        </p:spPr>
        <p:txBody>
          <a:bodyPr vert="horz" lIns="94192" tIns="47096" rIns="94192" bIns="47096" rtlCol="0"/>
          <a:lstStyle>
            <a:lvl1pPr algn="r">
              <a:defRPr sz="1200"/>
            </a:lvl1pPr>
          </a:lstStyle>
          <a:p>
            <a:fld id="{36157798-5DC9-429D-AF21-3F9288D91025}" type="datetimeFigureOut">
              <a:rPr lang="en-US" smtClean="0"/>
              <a:t>4/5/21</a:t>
            </a:fld>
            <a:endParaRPr lang="en-US"/>
          </a:p>
        </p:txBody>
      </p:sp>
      <p:sp>
        <p:nvSpPr>
          <p:cNvPr id="4" name="Slide Image Placeholder 3"/>
          <p:cNvSpPr>
            <a:spLocks noGrp="1" noRot="1" noChangeAspect="1"/>
          </p:cNvSpPr>
          <p:nvPr>
            <p:ph type="sldImg" idx="2"/>
          </p:nvPr>
        </p:nvSpPr>
        <p:spPr>
          <a:xfrm>
            <a:off x="1438275" y="1173163"/>
            <a:ext cx="4222750" cy="3167062"/>
          </a:xfrm>
          <a:prstGeom prst="rect">
            <a:avLst/>
          </a:prstGeom>
          <a:noFill/>
          <a:ln w="12700">
            <a:solidFill>
              <a:prstClr val="black"/>
            </a:solidFill>
          </a:ln>
        </p:spPr>
        <p:txBody>
          <a:bodyPr vert="horz" lIns="94192" tIns="47096" rIns="94192" bIns="47096" rtlCol="0" anchor="ctr"/>
          <a:lstStyle/>
          <a:p>
            <a:endParaRPr lang="en-US"/>
          </a:p>
        </p:txBody>
      </p:sp>
      <p:sp>
        <p:nvSpPr>
          <p:cNvPr id="5" name="Notes Placeholder 4"/>
          <p:cNvSpPr>
            <a:spLocks noGrp="1"/>
          </p:cNvSpPr>
          <p:nvPr>
            <p:ph type="body" sz="quarter" idx="3"/>
          </p:nvPr>
        </p:nvSpPr>
        <p:spPr>
          <a:xfrm>
            <a:off x="709930" y="4516676"/>
            <a:ext cx="5679440" cy="3695462"/>
          </a:xfrm>
          <a:prstGeom prst="rect">
            <a:avLst/>
          </a:prstGeom>
        </p:spPr>
        <p:txBody>
          <a:bodyPr vert="horz" lIns="94192" tIns="47096" rIns="94192" bIns="4709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4407"/>
            <a:ext cx="3076363" cy="470894"/>
          </a:xfrm>
          <a:prstGeom prst="rect">
            <a:avLst/>
          </a:prstGeom>
        </p:spPr>
        <p:txBody>
          <a:bodyPr vert="horz" lIns="94192" tIns="47096" rIns="94192" bIns="47096" rtlCol="0" anchor="b"/>
          <a:lstStyle>
            <a:lvl1pPr algn="l">
              <a:defRPr sz="1200"/>
            </a:lvl1pPr>
          </a:lstStyle>
          <a:p>
            <a:endParaRPr lang="en-US"/>
          </a:p>
        </p:txBody>
      </p:sp>
      <p:sp>
        <p:nvSpPr>
          <p:cNvPr id="7" name="Slide Number Placeholder 6"/>
          <p:cNvSpPr>
            <a:spLocks noGrp="1"/>
          </p:cNvSpPr>
          <p:nvPr>
            <p:ph type="sldNum" sz="quarter" idx="5"/>
          </p:nvPr>
        </p:nvSpPr>
        <p:spPr>
          <a:xfrm>
            <a:off x="4021294" y="8914407"/>
            <a:ext cx="3076363" cy="470894"/>
          </a:xfrm>
          <a:prstGeom prst="rect">
            <a:avLst/>
          </a:prstGeom>
        </p:spPr>
        <p:txBody>
          <a:bodyPr vert="horz" lIns="94192" tIns="47096" rIns="94192" bIns="47096" rtlCol="0" anchor="b"/>
          <a:lstStyle>
            <a:lvl1pPr algn="r">
              <a:defRPr sz="1200"/>
            </a:lvl1pPr>
          </a:lstStyle>
          <a:p>
            <a:fld id="{89B94459-CBC0-4F24-A085-7414A83B7B54}" type="slidenum">
              <a:rPr lang="en-US" smtClean="0"/>
              <a:t>‹#›</a:t>
            </a:fld>
            <a:endParaRPr lang="en-US"/>
          </a:p>
        </p:txBody>
      </p:sp>
    </p:spTree>
    <p:extLst>
      <p:ext uri="{BB962C8B-B14F-4D97-AF65-F5344CB8AC3E}">
        <p14:creationId xmlns:p14="http://schemas.microsoft.com/office/powerpoint/2010/main" val="284543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1924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731960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951702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8715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940911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4/5/21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048418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4/5/21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59827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4/5/21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0513249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4/5/21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464140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62686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2330309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329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47706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343875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62902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4/5/21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6920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4/5/21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540538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4/5/21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85783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4/5/21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483960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171001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0146821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72002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59843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181368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05694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4/5/21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59106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4/5/21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52317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4/5/21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18243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4/5/21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8744701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554535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1888616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354953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222615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6052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4/5/21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549637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4/5/21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356320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4/5/21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72892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4/5/21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78726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4/5/21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066671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788710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2241782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4217393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8274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60457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4/5/21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42383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4/5/21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7695988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4/5/21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317650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4/5/21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70183166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4/5/21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884562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12117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9797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4/5/21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43212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4/5/21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0270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37932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93338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36460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47104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960357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93620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4/5/21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1676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4/5/21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85040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4/5/21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96317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4/5/21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6478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37525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450778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22683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3559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1086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86478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4/5/21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748758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4/5/21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63086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4/5/21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08962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4/5/21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00273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284051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4003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5938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9237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087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4/5/21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333271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4/5/21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13188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4/5/21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89956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4/5/21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982063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4/5/21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605788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6571052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006776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43248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808877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95845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4/5/21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5053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4/5/21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02970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4/5/21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324571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4/5/21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01571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4/5/21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505318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396981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86658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009974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456789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723633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4/5/21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94035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4/5/21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66023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4/5/21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82368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4/5/21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95519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4/5/21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060760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776843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656282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66193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976110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140775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4/5/21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032254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4/5/21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26811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4/5/21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4499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4/5/21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87293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4/5/21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825212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656250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939907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105411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714047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9610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4/5/21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610108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4/5/21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704964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4/5/21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545409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4/5/21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2534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40541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069028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258505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241484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251666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968668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4/5/21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73914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4/5/21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03224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4/5/21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76927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4/5/21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68694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4755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933756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5562266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48672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622948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49125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4/5/21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319642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4/5/21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74075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4/5/21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288741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4/5/21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12711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87496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4275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image" Target="../media/image1.pn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image" Target="../media/image9.jpeg"/><Relationship Id="rId5" Type="http://schemas.openxmlformats.org/officeDocument/2006/relationships/slideLayout" Target="../slideLayouts/slideLayout86.xml"/><Relationship Id="rId10" Type="http://schemas.openxmlformats.org/officeDocument/2006/relationships/theme" Target="../theme/theme10.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image" Target="../media/image1.png"/><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10.jpeg"/><Relationship Id="rId5" Type="http://schemas.openxmlformats.org/officeDocument/2006/relationships/slideLayout" Target="../slideLayouts/slideLayout95.xml"/><Relationship Id="rId10" Type="http://schemas.openxmlformats.org/officeDocument/2006/relationships/theme" Target="../theme/theme11.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image" Target="../media/image1.png"/><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image" Target="../media/image11.jpeg"/><Relationship Id="rId5" Type="http://schemas.openxmlformats.org/officeDocument/2006/relationships/slideLayout" Target="../slideLayouts/slideLayout104.xml"/><Relationship Id="rId10" Type="http://schemas.openxmlformats.org/officeDocument/2006/relationships/theme" Target="../theme/theme12.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image" Target="../media/image1.png"/><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12.jpeg"/><Relationship Id="rId5" Type="http://schemas.openxmlformats.org/officeDocument/2006/relationships/slideLayout" Target="../slideLayouts/slideLayout113.xml"/><Relationship Id="rId10" Type="http://schemas.openxmlformats.org/officeDocument/2006/relationships/theme" Target="../theme/theme13.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image" Target="../media/image1.png"/><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image" Target="../media/image13.jpeg"/><Relationship Id="rId5" Type="http://schemas.openxmlformats.org/officeDocument/2006/relationships/slideLayout" Target="../slideLayouts/slideLayout122.xml"/><Relationship Id="rId10" Type="http://schemas.openxmlformats.org/officeDocument/2006/relationships/theme" Target="../theme/theme14.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image" Target="../media/image1.png"/><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image" Target="../media/image14.jpeg"/><Relationship Id="rId5" Type="http://schemas.openxmlformats.org/officeDocument/2006/relationships/slideLayout" Target="../slideLayouts/slideLayout131.xml"/><Relationship Id="rId10" Type="http://schemas.openxmlformats.org/officeDocument/2006/relationships/theme" Target="../theme/theme15.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image" Target="../media/image1.png"/><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image" Target="../media/image15.jpeg"/><Relationship Id="rId5" Type="http://schemas.openxmlformats.org/officeDocument/2006/relationships/slideLayout" Target="../slideLayouts/slideLayout140.xml"/><Relationship Id="rId10" Type="http://schemas.openxmlformats.org/officeDocument/2006/relationships/theme" Target="../theme/theme16.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3.jpe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1.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4.jpe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1.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5.jpeg"/><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1.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6.png"/><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image" Target="../media/image1.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7.jpeg"/><Relationship Id="rId5" Type="http://schemas.openxmlformats.org/officeDocument/2006/relationships/slideLayout" Target="../slideLayouts/slideLayout68.xml"/><Relationship Id="rId10" Type="http://schemas.openxmlformats.org/officeDocument/2006/relationships/theme" Target="../theme/theme8.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1.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8.jpeg"/><Relationship Id="rId5" Type="http://schemas.openxmlformats.org/officeDocument/2006/relationships/slideLayout" Target="../slideLayouts/slideLayout77.xml"/><Relationship Id="rId10" Type="http://schemas.openxmlformats.org/officeDocument/2006/relationships/theme" Target="../theme/theme9.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4/5/21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757923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ounded Rectangle 10"/>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6118" y="4884821"/>
            <a:ext cx="1482545" cy="1894363"/>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4/5/21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59654012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1415" y="5257799"/>
            <a:ext cx="1995186" cy="157316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4/5/21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86178849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5574" y="4843692"/>
            <a:ext cx="1471945" cy="19539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4/5/21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14506530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73" y="5130081"/>
            <a:ext cx="1568449" cy="170848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4/5/21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09286220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5946" y="4692315"/>
            <a:ext cx="1330250" cy="2141621"/>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4/5/21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2044197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095" y="5685988"/>
            <a:ext cx="2198327" cy="109022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4/5/21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1796331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74596" y="5554245"/>
            <a:ext cx="2259529" cy="13070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4/5/21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7339094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4/5/21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1175501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81" r="4575"/>
          <a:stretch/>
        </p:blipFill>
        <p:spPr>
          <a:xfrm>
            <a:off x="48128" y="5486401"/>
            <a:ext cx="1973154" cy="124046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7950"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4/5/21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0122162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1521" t="9069" r="8974" b="8111"/>
          <a:stretch/>
        </p:blipFill>
        <p:spPr>
          <a:xfrm>
            <a:off x="183160" y="5069192"/>
            <a:ext cx="1755332" cy="1621028"/>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4/5/21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47781664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5204"/>
          <a:stretch/>
        </p:blipFill>
        <p:spPr>
          <a:xfrm>
            <a:off x="108358" y="4812632"/>
            <a:ext cx="1546375" cy="1949116"/>
          </a:xfrm>
          <a:prstGeom prst="rect">
            <a:avLst/>
          </a:prstGeom>
        </p:spPr>
      </p:pic>
      <p:sp>
        <p:nvSpPr>
          <p:cNvPr id="10" name="Rectangle 9"/>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4/5/21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9" name="Rectangle 8"/>
          <p:cNvSpPr/>
          <p:nvPr userDrawn="1"/>
        </p:nvSpPr>
        <p:spPr>
          <a:xfrm>
            <a:off x="1060315" y="4250986"/>
            <a:ext cx="1410511" cy="250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510779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0804" t="7741" r="19843"/>
          <a:stretch/>
        </p:blipFill>
        <p:spPr>
          <a:xfrm>
            <a:off x="89233" y="4941460"/>
            <a:ext cx="1992230" cy="176873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4/5/21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68947128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69"/>
          <a:stretch/>
        </p:blipFill>
        <p:spPr>
          <a:xfrm>
            <a:off x="97315" y="4728411"/>
            <a:ext cx="1425357" cy="2020106"/>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4/5/21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5939355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13580" b="5102"/>
          <a:stretch/>
        </p:blipFill>
        <p:spPr>
          <a:xfrm>
            <a:off x="106645" y="5612725"/>
            <a:ext cx="2059039" cy="112085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4/5/21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3215452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22047"/>
          <a:stretch/>
        </p:blipFill>
        <p:spPr>
          <a:xfrm>
            <a:off x="78521" y="5534879"/>
            <a:ext cx="2219512" cy="1153712"/>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4/5/21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77539146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94376" y="2535560"/>
            <a:ext cx="5181600" cy="1165225"/>
          </a:xfrm>
        </p:spPr>
        <p:txBody>
          <a:bodyPr>
            <a:noAutofit/>
          </a:bodyPr>
          <a:lstStyle/>
          <a:p>
            <a:r>
              <a:rPr lang="en-US" sz="4400" dirty="0"/>
              <a:t>Provisional Data Entry &amp;</a:t>
            </a:r>
            <a:br>
              <a:rPr lang="en-US" sz="4400" dirty="0"/>
            </a:br>
            <a:r>
              <a:rPr lang="en-US" sz="4400" dirty="0"/>
              <a:t>Daily Report</a:t>
            </a:r>
          </a:p>
        </p:txBody>
      </p:sp>
      <p:sp>
        <p:nvSpPr>
          <p:cNvPr id="5" name="Subtitle 2"/>
          <p:cNvSpPr>
            <a:spLocks noGrp="1"/>
          </p:cNvSpPr>
          <p:nvPr>
            <p:ph type="subTitle" idx="1"/>
          </p:nvPr>
        </p:nvSpPr>
        <p:spPr>
          <a:xfrm>
            <a:off x="120203" y="5418872"/>
            <a:ext cx="6400800" cy="1752600"/>
          </a:xfrm>
        </p:spPr>
        <p:txBody>
          <a:bodyPr/>
          <a:lstStyle/>
          <a:p>
            <a:r>
              <a:rPr lang="en-US" dirty="0"/>
              <a:t>Keeper/Aquarist Daily Reporting</a:t>
            </a:r>
          </a:p>
        </p:txBody>
      </p:sp>
      <p:pic>
        <p:nvPicPr>
          <p:cNvPr id="2" name="Picture 1"/>
          <p:cNvPicPr>
            <a:picLocks noChangeAspect="1"/>
          </p:cNvPicPr>
          <p:nvPr/>
        </p:nvPicPr>
        <p:blipFill>
          <a:blip r:embed="rId2"/>
          <a:stretch>
            <a:fillRect/>
          </a:stretch>
        </p:blipFill>
        <p:spPr>
          <a:xfrm>
            <a:off x="4678538" y="1205524"/>
            <a:ext cx="3858633" cy="4004701"/>
          </a:xfrm>
          <a:prstGeom prst="rect">
            <a:avLst/>
          </a:prstGeom>
          <a:ln>
            <a:solidFill>
              <a:schemeClr val="tx1"/>
            </a:solidFill>
          </a:ln>
        </p:spPr>
      </p:pic>
    </p:spTree>
    <p:extLst>
      <p:ext uri="{BB962C8B-B14F-4D97-AF65-F5344CB8AC3E}">
        <p14:creationId xmlns:p14="http://schemas.microsoft.com/office/powerpoint/2010/main" val="2318133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209" y="60515"/>
            <a:ext cx="7886700" cy="1325563"/>
          </a:xfrm>
        </p:spPr>
        <p:txBody>
          <a:bodyPr>
            <a:normAutofit/>
          </a:bodyPr>
          <a:lstStyle/>
          <a:p>
            <a:pPr algn="ctr"/>
            <a:r>
              <a:rPr lang="en-US" sz="4000" dirty="0"/>
              <a:t>Undo versus Delete</a:t>
            </a:r>
            <a:endParaRPr lang="en-GB" sz="4000" dirty="0"/>
          </a:p>
        </p:txBody>
      </p:sp>
      <p:pic>
        <p:nvPicPr>
          <p:cNvPr id="7" name="Content Placeholder 6"/>
          <p:cNvPicPr>
            <a:picLocks noGrp="1" noChangeAspect="1"/>
          </p:cNvPicPr>
          <p:nvPr>
            <p:ph idx="1"/>
          </p:nvPr>
        </p:nvPicPr>
        <p:blipFill>
          <a:blip r:embed="rId2"/>
          <a:stretch>
            <a:fillRect/>
          </a:stretch>
        </p:blipFill>
        <p:spPr>
          <a:xfrm>
            <a:off x="1859871" y="1260844"/>
            <a:ext cx="5656076" cy="4351338"/>
          </a:xfrm>
          <a:prstGeom prst="rect">
            <a:avLst/>
          </a:prstGeom>
        </p:spPr>
      </p:pic>
      <p:sp>
        <p:nvSpPr>
          <p:cNvPr id="6" name="TextBox 5"/>
          <p:cNvSpPr txBox="1"/>
          <p:nvPr/>
        </p:nvSpPr>
        <p:spPr>
          <a:xfrm>
            <a:off x="611209" y="2236184"/>
            <a:ext cx="8153400" cy="1477328"/>
          </a:xfrm>
          <a:prstGeom prst="rect">
            <a:avLst/>
          </a:prstGeom>
          <a:solidFill>
            <a:schemeClr val="accent1">
              <a:lumMod val="40000"/>
              <a:lumOff val="60000"/>
            </a:schemeClr>
          </a:solidFill>
          <a:ln>
            <a:solidFill>
              <a:schemeClr val="tx1"/>
            </a:solidFill>
          </a:ln>
        </p:spPr>
        <p:txBody>
          <a:bodyPr wrap="square" rtlCol="0">
            <a:spAutoFit/>
          </a:bodyPr>
          <a:lstStyle/>
          <a:p>
            <a:r>
              <a:rPr lang="en-US" dirty="0"/>
              <a:t>If a Provisional User chooses to ‘undo’ a record right after they entered it, it will appear in the ‘Rejected’ tab in the Data Entry Monitor. It will be noted as an entry and a rejection by the same staff person. If they delete an entry prior to Approval, the entry will be deleted in the record and will not display in the Rejected tab or in the Pending list.</a:t>
            </a:r>
          </a:p>
        </p:txBody>
      </p:sp>
    </p:spTree>
    <p:extLst>
      <p:ext uri="{BB962C8B-B14F-4D97-AF65-F5344CB8AC3E}">
        <p14:creationId xmlns:p14="http://schemas.microsoft.com/office/powerpoint/2010/main" val="739287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Approved/Rejected Tabs</a:t>
            </a:r>
          </a:p>
        </p:txBody>
      </p:sp>
      <p:sp>
        <p:nvSpPr>
          <p:cNvPr id="3" name="Content Placeholder 2"/>
          <p:cNvSpPr>
            <a:spLocks noGrp="1"/>
          </p:cNvSpPr>
          <p:nvPr>
            <p:ph idx="1"/>
          </p:nvPr>
        </p:nvSpPr>
        <p:spPr>
          <a:xfrm>
            <a:off x="628650" y="1393363"/>
            <a:ext cx="7886700" cy="4351338"/>
          </a:xfrm>
        </p:spPr>
        <p:txBody>
          <a:bodyPr>
            <a:normAutofit/>
          </a:bodyPr>
          <a:lstStyle/>
          <a:p>
            <a:r>
              <a:rPr lang="en-US" sz="2000" dirty="0"/>
              <a:t>Approved records will remain in the Approved tab for 90 days after Approval</a:t>
            </a:r>
          </a:p>
          <a:p>
            <a:r>
              <a:rPr lang="en-US" sz="2000" dirty="0"/>
              <a:t>Rejected records will remain in the Rejected tab for 90 days after Rejection</a:t>
            </a:r>
          </a:p>
          <a:p>
            <a:r>
              <a:rPr lang="en-US" sz="2000" dirty="0"/>
              <a:t>If you edit a Provisional record and then Approve it, ZIMS saves the original record in the Approved tab and the edited version in regular Data Entry Monitoring</a:t>
            </a:r>
          </a:p>
          <a:p>
            <a:r>
              <a:rPr lang="en-US" sz="2000" dirty="0"/>
              <a:t>The Provisional Monitor Log saves the last Provisional entries and edits for 90 days</a:t>
            </a:r>
          </a:p>
        </p:txBody>
      </p:sp>
      <p:pic>
        <p:nvPicPr>
          <p:cNvPr id="4" name="Picture 3"/>
          <p:cNvPicPr>
            <a:picLocks noChangeAspect="1"/>
          </p:cNvPicPr>
          <p:nvPr/>
        </p:nvPicPr>
        <p:blipFill>
          <a:blip r:embed="rId2"/>
          <a:stretch>
            <a:fillRect/>
          </a:stretch>
        </p:blipFill>
        <p:spPr>
          <a:xfrm>
            <a:off x="628650" y="4530029"/>
            <a:ext cx="4885714" cy="1780952"/>
          </a:xfrm>
          <a:prstGeom prst="rect">
            <a:avLst/>
          </a:prstGeom>
          <a:ln>
            <a:solidFill>
              <a:schemeClr val="tx1"/>
            </a:solidFill>
          </a:ln>
        </p:spPr>
      </p:pic>
    </p:spTree>
    <p:extLst>
      <p:ext uri="{BB962C8B-B14F-4D97-AF65-F5344CB8AC3E}">
        <p14:creationId xmlns:p14="http://schemas.microsoft.com/office/powerpoint/2010/main" val="588288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Editing Rules</a:t>
            </a:r>
            <a:endParaRPr lang="en-GB" dirty="0"/>
          </a:p>
        </p:txBody>
      </p:sp>
      <p:sp>
        <p:nvSpPr>
          <p:cNvPr id="4" name="TextBox 3"/>
          <p:cNvSpPr txBox="1"/>
          <p:nvPr/>
        </p:nvSpPr>
        <p:spPr>
          <a:xfrm>
            <a:off x="628650" y="1531643"/>
            <a:ext cx="7694815" cy="3785652"/>
          </a:xfrm>
          <a:prstGeom prst="rect">
            <a:avLst/>
          </a:prstGeom>
          <a:solidFill>
            <a:schemeClr val="accent1">
              <a:lumMod val="40000"/>
              <a:lumOff val="60000"/>
            </a:schemeClr>
          </a:solidFill>
          <a:ln>
            <a:solidFill>
              <a:schemeClr val="tx1"/>
            </a:solidFill>
          </a:ln>
        </p:spPr>
        <p:txBody>
          <a:bodyPr wrap="square" rtlCol="0">
            <a:spAutoFit/>
          </a:bodyPr>
          <a:lstStyle/>
          <a:p>
            <a:r>
              <a:rPr lang="en-US" sz="1600" dirty="0"/>
              <a:t>Business rules on editing:</a:t>
            </a:r>
          </a:p>
          <a:p>
            <a:pPr marL="285750" indent="-285750">
              <a:buFont typeface="Arial" panose="020B0604020202020204" pitchFamily="34" charset="0"/>
              <a:buChar char="•"/>
            </a:pPr>
            <a:r>
              <a:rPr lang="en-US" sz="1600" dirty="0"/>
              <a:t>Provisional Users can edit other Provisional data but not Approved/non-Provisional entries.</a:t>
            </a:r>
          </a:p>
          <a:p>
            <a:pPr marL="285750" indent="-285750">
              <a:buFont typeface="Arial" panose="020B0604020202020204" pitchFamily="34" charset="0"/>
              <a:buChar char="•"/>
            </a:pPr>
            <a:r>
              <a:rPr lang="en-US" sz="1600" dirty="0"/>
              <a:t>Users with normal rights (non-Provisional) cannot edit Provisional data entries except in Data Entry Monitoring (if you have the access).</a:t>
            </a:r>
          </a:p>
          <a:p>
            <a:pPr marL="285750" indent="-285750">
              <a:buFont typeface="Arial" panose="020B0604020202020204" pitchFamily="34" charset="0"/>
              <a:buChar char="•"/>
            </a:pPr>
            <a:r>
              <a:rPr lang="en-US" sz="1600" dirty="0"/>
              <a:t>Provisional entries must be Approved before they can be edited by Users with normal rights.</a:t>
            </a:r>
          </a:p>
          <a:p>
            <a:pPr marL="285750" indent="-285750">
              <a:buFont typeface="Arial" panose="020B0604020202020204" pitchFamily="34" charset="0"/>
              <a:buChar char="•"/>
            </a:pPr>
            <a:r>
              <a:rPr lang="en-US" sz="1600" dirty="0"/>
              <a:t>Entries created in batch (where single entry for all Users is selected) can be edited from the pending tab (</a:t>
            </a:r>
            <a:r>
              <a:rPr lang="en-US" sz="1600"/>
              <a:t>by administrator) </a:t>
            </a:r>
            <a:r>
              <a:rPr lang="en-US" sz="1600" dirty="0"/>
              <a:t>before approving. In ZIMS these 'batch transactions' are considered one single entry and each sub-record created cannot be modified separately before approval. Batch entries where a custom entry for each is selected can be provisionally edited as these are unique transactions in ZIMS.</a:t>
            </a:r>
          </a:p>
          <a:p>
            <a:pPr marL="285750" indent="-285750">
              <a:buFont typeface="Arial" panose="020B0604020202020204" pitchFamily="34" charset="0"/>
              <a:buChar char="•"/>
            </a:pPr>
            <a:r>
              <a:rPr lang="en-US" sz="1600" dirty="0"/>
              <a:t>Entries made on Enclosures where 'include in enclosure occupant' option is selected behave like Batch transaction (single entry for all users) and cannot be edited before approval.</a:t>
            </a:r>
          </a:p>
        </p:txBody>
      </p:sp>
    </p:spTree>
    <p:extLst>
      <p:ext uri="{BB962C8B-B14F-4D97-AF65-F5344CB8AC3E}">
        <p14:creationId xmlns:p14="http://schemas.microsoft.com/office/powerpoint/2010/main" val="2764014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67690" y="-96428"/>
            <a:ext cx="7886700" cy="1325563"/>
          </a:xfrm>
        </p:spPr>
        <p:txBody>
          <a:bodyPr/>
          <a:lstStyle/>
          <a:p>
            <a:pPr algn="ctr"/>
            <a:r>
              <a:rPr lang="en-US" dirty="0"/>
              <a:t>Daily Report</a:t>
            </a:r>
            <a:endParaRPr lang="en-GB" dirty="0"/>
          </a:p>
        </p:txBody>
      </p:sp>
      <p:pic>
        <p:nvPicPr>
          <p:cNvPr id="3" name="Picture 2"/>
          <p:cNvPicPr>
            <a:picLocks noChangeAspect="1"/>
          </p:cNvPicPr>
          <p:nvPr/>
        </p:nvPicPr>
        <p:blipFill>
          <a:blip r:embed="rId2"/>
          <a:stretch>
            <a:fillRect/>
          </a:stretch>
        </p:blipFill>
        <p:spPr>
          <a:xfrm>
            <a:off x="719756" y="937044"/>
            <a:ext cx="7318255" cy="4734064"/>
          </a:xfrm>
          <a:prstGeom prst="rect">
            <a:avLst/>
          </a:prstGeom>
          <a:ln>
            <a:solidFill>
              <a:schemeClr val="tx1"/>
            </a:solidFill>
          </a:ln>
        </p:spPr>
      </p:pic>
      <p:sp>
        <p:nvSpPr>
          <p:cNvPr id="5" name="TextBox 4"/>
          <p:cNvSpPr txBox="1"/>
          <p:nvPr/>
        </p:nvSpPr>
        <p:spPr>
          <a:xfrm>
            <a:off x="3467869" y="2848517"/>
            <a:ext cx="5420701" cy="1815882"/>
          </a:xfrm>
          <a:prstGeom prst="rect">
            <a:avLst/>
          </a:prstGeom>
          <a:solidFill>
            <a:schemeClr val="accent1">
              <a:lumMod val="40000"/>
              <a:lumOff val="60000"/>
            </a:schemeClr>
          </a:solidFill>
          <a:ln>
            <a:solidFill>
              <a:schemeClr val="tx1"/>
            </a:solidFill>
          </a:ln>
        </p:spPr>
        <p:txBody>
          <a:bodyPr wrap="square" rtlCol="0">
            <a:spAutoFit/>
          </a:bodyPr>
          <a:lstStyle/>
          <a:p>
            <a:r>
              <a:rPr lang="en-US" sz="1400" dirty="0"/>
              <a:t>The Daily Report allows you to include Provisional Data. This report can be run at various levels, such as using Lists, to get the information you need. In addition, there are two options for including information that are not found in other reports. Ambient temperature for the day is sourced from measurement information recorded in your top level enclosure. This option is only available for a report for a single day. The non-ZIMS information free text box is to use however it is needed and this information is not stored in the ZIMS database. </a:t>
            </a:r>
          </a:p>
        </p:txBody>
      </p:sp>
    </p:spTree>
    <p:extLst>
      <p:ext uri="{BB962C8B-B14F-4D97-AF65-F5344CB8AC3E}">
        <p14:creationId xmlns:p14="http://schemas.microsoft.com/office/powerpoint/2010/main" val="3625078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Daily Report </a:t>
            </a:r>
          </a:p>
        </p:txBody>
      </p:sp>
      <p:pic>
        <p:nvPicPr>
          <p:cNvPr id="3" name="Picture 2"/>
          <p:cNvPicPr>
            <a:picLocks noChangeAspect="1"/>
          </p:cNvPicPr>
          <p:nvPr/>
        </p:nvPicPr>
        <p:blipFill>
          <a:blip r:embed="rId2"/>
          <a:stretch>
            <a:fillRect/>
          </a:stretch>
        </p:blipFill>
        <p:spPr>
          <a:xfrm>
            <a:off x="674032" y="1379042"/>
            <a:ext cx="7795936" cy="4099915"/>
          </a:xfrm>
          <a:prstGeom prst="rect">
            <a:avLst/>
          </a:prstGeom>
          <a:ln>
            <a:solidFill>
              <a:schemeClr val="tx1"/>
            </a:solidFill>
          </a:ln>
        </p:spPr>
      </p:pic>
      <p:sp>
        <p:nvSpPr>
          <p:cNvPr id="6" name="TextBox 5"/>
          <p:cNvSpPr txBox="1"/>
          <p:nvPr/>
        </p:nvSpPr>
        <p:spPr>
          <a:xfrm>
            <a:off x="497583" y="2820965"/>
            <a:ext cx="7898765" cy="646331"/>
          </a:xfrm>
          <a:prstGeom prst="rect">
            <a:avLst/>
          </a:prstGeom>
          <a:solidFill>
            <a:schemeClr val="accent1">
              <a:lumMod val="40000"/>
              <a:lumOff val="60000"/>
            </a:schemeClr>
          </a:solidFill>
          <a:ln>
            <a:solidFill>
              <a:schemeClr val="tx1"/>
            </a:solidFill>
          </a:ln>
        </p:spPr>
        <p:txBody>
          <a:bodyPr wrap="none" rtlCol="0">
            <a:spAutoFit/>
          </a:bodyPr>
          <a:lstStyle/>
          <a:p>
            <a:r>
              <a:rPr lang="en-US" dirty="0"/>
              <a:t>If you select to run the report by Enclosures, Life Support Systems or Components,</a:t>
            </a:r>
          </a:p>
          <a:p>
            <a:r>
              <a:rPr lang="en-US" dirty="0"/>
              <a:t> the Event Types filters for these topics become activated.</a:t>
            </a:r>
          </a:p>
        </p:txBody>
      </p:sp>
    </p:spTree>
    <p:extLst>
      <p:ext uri="{BB962C8B-B14F-4D97-AF65-F5344CB8AC3E}">
        <p14:creationId xmlns:p14="http://schemas.microsoft.com/office/powerpoint/2010/main" val="3601380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6744" y="-70302"/>
            <a:ext cx="7886700" cy="1325563"/>
          </a:xfrm>
        </p:spPr>
        <p:txBody>
          <a:bodyPr/>
          <a:lstStyle/>
          <a:p>
            <a:pPr algn="ctr"/>
            <a:r>
              <a:rPr lang="en-US" dirty="0"/>
              <a:t>Daily Report Layout</a:t>
            </a:r>
            <a:endParaRPr lang="en-GB" dirty="0"/>
          </a:p>
        </p:txBody>
      </p:sp>
      <p:pic>
        <p:nvPicPr>
          <p:cNvPr id="4" name="Picture 6"/>
          <p:cNvPicPr>
            <a:picLocks noChangeAspect="1"/>
          </p:cNvPicPr>
          <p:nvPr/>
        </p:nvPicPr>
        <p:blipFill>
          <a:blip r:embed="rId2"/>
          <a:stretch>
            <a:fillRect/>
          </a:stretch>
        </p:blipFill>
        <p:spPr>
          <a:xfrm>
            <a:off x="186163" y="1032341"/>
            <a:ext cx="5638800" cy="5399151"/>
          </a:xfrm>
          <a:prstGeom prst="rect">
            <a:avLst/>
          </a:prstGeom>
          <a:ln>
            <a:solidFill>
              <a:schemeClr val="tx1"/>
            </a:solidFill>
          </a:ln>
        </p:spPr>
      </p:pic>
      <p:sp>
        <p:nvSpPr>
          <p:cNvPr id="5" name="TextBox 3"/>
          <p:cNvSpPr txBox="1"/>
          <p:nvPr/>
        </p:nvSpPr>
        <p:spPr>
          <a:xfrm>
            <a:off x="5270113" y="919130"/>
            <a:ext cx="3094693" cy="3416320"/>
          </a:xfrm>
          <a:prstGeom prst="rect">
            <a:avLst/>
          </a:prstGeom>
          <a:solidFill>
            <a:schemeClr val="accent1">
              <a:lumMod val="40000"/>
              <a:lumOff val="60000"/>
            </a:schemeClr>
          </a:solidFill>
          <a:ln>
            <a:solidFill>
              <a:schemeClr val="tx1"/>
            </a:solidFill>
          </a:ln>
        </p:spPr>
        <p:txBody>
          <a:bodyPr wrap="none" rtlCol="0">
            <a:spAutoFit/>
          </a:bodyPr>
          <a:lstStyle/>
          <a:p>
            <a:r>
              <a:rPr lang="en-US" dirty="0"/>
              <a:t>The report is sorted by</a:t>
            </a:r>
          </a:p>
          <a:p>
            <a:r>
              <a:rPr lang="en-US" dirty="0"/>
              <a:t>topics such as Animal Events,</a:t>
            </a:r>
          </a:p>
          <a:p>
            <a:r>
              <a:rPr lang="en-US" dirty="0"/>
              <a:t>Enclosure Moves, Identifiers</a:t>
            </a:r>
          </a:p>
          <a:p>
            <a:r>
              <a:rPr lang="en-US" dirty="0"/>
              <a:t>and Weights and Lengths</a:t>
            </a:r>
          </a:p>
          <a:p>
            <a:r>
              <a:rPr lang="en-US" dirty="0"/>
              <a:t>for ease of locating specific</a:t>
            </a:r>
          </a:p>
          <a:p>
            <a:r>
              <a:rPr lang="en-US" dirty="0"/>
              <a:t>information recorded for</a:t>
            </a:r>
          </a:p>
          <a:p>
            <a:r>
              <a:rPr lang="en-US" dirty="0"/>
              <a:t>a single day. The temperature</a:t>
            </a:r>
          </a:p>
          <a:p>
            <a:r>
              <a:rPr lang="en-US" dirty="0"/>
              <a:t>displays at the top and any</a:t>
            </a:r>
          </a:p>
          <a:p>
            <a:r>
              <a:rPr lang="en-US" dirty="0"/>
              <a:t>Non-ZIMS Information at the</a:t>
            </a:r>
          </a:p>
          <a:p>
            <a:r>
              <a:rPr lang="en-US" dirty="0"/>
              <a:t>bottom. Any data that remains</a:t>
            </a:r>
          </a:p>
          <a:p>
            <a:r>
              <a:rPr lang="en-US" dirty="0"/>
              <a:t>Provisional will display with an </a:t>
            </a:r>
          </a:p>
          <a:p>
            <a:r>
              <a:rPr lang="en-US" dirty="0"/>
              <a:t>“*” next to the row.</a:t>
            </a:r>
          </a:p>
        </p:txBody>
      </p:sp>
    </p:spTree>
    <p:extLst>
      <p:ext uri="{BB962C8B-B14F-4D97-AF65-F5344CB8AC3E}">
        <p14:creationId xmlns:p14="http://schemas.microsoft.com/office/powerpoint/2010/main" val="3737710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pPr algn="ctr"/>
            <a:r>
              <a:rPr lang="en-US" sz="4000" dirty="0"/>
              <a:t>Provisional Data in Other Reports</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4"/>
          <p:cNvPicPr>
            <a:picLocks noChangeAspect="1"/>
          </p:cNvPicPr>
          <p:nvPr/>
        </p:nvPicPr>
        <p:blipFill>
          <a:blip r:embed="rId2"/>
          <a:stretch>
            <a:fillRect/>
          </a:stretch>
        </p:blipFill>
        <p:spPr>
          <a:xfrm>
            <a:off x="444321" y="1090677"/>
            <a:ext cx="4289370" cy="3218952"/>
          </a:xfrm>
          <a:prstGeom prst="rect">
            <a:avLst/>
          </a:prstGeom>
          <a:ln>
            <a:solidFill>
              <a:schemeClr val="tx1"/>
            </a:solidFill>
          </a:ln>
        </p:spPr>
      </p:pic>
      <p:pic>
        <p:nvPicPr>
          <p:cNvPr id="5" name="Picture 5"/>
          <p:cNvPicPr>
            <a:picLocks noChangeAspect="1"/>
          </p:cNvPicPr>
          <p:nvPr/>
        </p:nvPicPr>
        <p:blipFill>
          <a:blip r:embed="rId3"/>
          <a:stretch>
            <a:fillRect/>
          </a:stretch>
        </p:blipFill>
        <p:spPr>
          <a:xfrm>
            <a:off x="4869696" y="1090677"/>
            <a:ext cx="3509648" cy="3781662"/>
          </a:xfrm>
          <a:prstGeom prst="rect">
            <a:avLst/>
          </a:prstGeom>
          <a:ln>
            <a:solidFill>
              <a:schemeClr val="tx1"/>
            </a:solidFill>
          </a:ln>
        </p:spPr>
      </p:pic>
      <p:sp>
        <p:nvSpPr>
          <p:cNvPr id="6" name="TextBox 6"/>
          <p:cNvSpPr txBox="1"/>
          <p:nvPr/>
        </p:nvSpPr>
        <p:spPr>
          <a:xfrm>
            <a:off x="546171" y="4976634"/>
            <a:ext cx="4334135" cy="1200329"/>
          </a:xfrm>
          <a:prstGeom prst="rect">
            <a:avLst/>
          </a:prstGeom>
          <a:solidFill>
            <a:schemeClr val="accent1">
              <a:lumMod val="40000"/>
              <a:lumOff val="60000"/>
            </a:schemeClr>
          </a:solidFill>
          <a:ln>
            <a:solidFill>
              <a:schemeClr val="tx1"/>
            </a:solidFill>
          </a:ln>
        </p:spPr>
        <p:txBody>
          <a:bodyPr wrap="none" rtlCol="0">
            <a:spAutoFit/>
          </a:bodyPr>
          <a:lstStyle/>
          <a:p>
            <a:r>
              <a:rPr lang="en-US" dirty="0"/>
              <a:t>The ability to include Provisional Data is also</a:t>
            </a:r>
          </a:p>
          <a:p>
            <a:r>
              <a:rPr lang="en-US"/>
              <a:t>available in the </a:t>
            </a:r>
            <a:r>
              <a:rPr lang="en-US" dirty="0"/>
              <a:t>Activity Report,</a:t>
            </a:r>
          </a:p>
          <a:p>
            <a:r>
              <a:rPr lang="en-US" dirty="0"/>
              <a:t>Enclosure Activity Report and the Note </a:t>
            </a:r>
          </a:p>
          <a:p>
            <a:r>
              <a:rPr lang="en-US" dirty="0"/>
              <a:t>Retrieval Report. </a:t>
            </a:r>
          </a:p>
        </p:txBody>
      </p:sp>
    </p:spTree>
    <p:extLst>
      <p:ext uri="{BB962C8B-B14F-4D97-AF65-F5344CB8AC3E}">
        <p14:creationId xmlns:p14="http://schemas.microsoft.com/office/powerpoint/2010/main" val="602794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720266" y="3200890"/>
            <a:ext cx="7772400" cy="2387600"/>
          </a:xfrm>
        </p:spPr>
        <p:txBody>
          <a:bodyPr>
            <a:normAutofit/>
          </a:bodyPr>
          <a:lstStyle/>
          <a:p>
            <a:r>
              <a:rPr lang="en-US" dirty="0"/>
              <a:t>Provisional Data Entry</a:t>
            </a:r>
            <a:br>
              <a:rPr lang="en-US" dirty="0"/>
            </a:br>
            <a:r>
              <a:rPr lang="en-US" dirty="0"/>
              <a:t>in ZIMS!</a:t>
            </a:r>
          </a:p>
        </p:txBody>
      </p:sp>
      <p:pic>
        <p:nvPicPr>
          <p:cNvPr id="1026" name="Picture 2" descr="Image result for zookeeper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6364" y="376872"/>
            <a:ext cx="5635625" cy="3471546"/>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388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Provisional Data</a:t>
            </a:r>
            <a:endParaRPr lang="en-GB"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706" y="1245758"/>
            <a:ext cx="4150426" cy="2783309"/>
          </a:xfrm>
          <a:prstGeom prst="rect">
            <a:avLst/>
          </a:prstGeom>
          <a:effectLst>
            <a:softEdge rad="127000"/>
          </a:effectLst>
        </p:spPr>
      </p:pic>
      <p:pic>
        <p:nvPicPr>
          <p:cNvPr id="5"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7047" y="1366282"/>
            <a:ext cx="3953147" cy="2534406"/>
          </a:xfrm>
          <a:prstGeom prst="rect">
            <a:avLst/>
          </a:prstGeom>
          <a:effectLst>
            <a:softEdge rad="127000"/>
          </a:effectLst>
        </p:spPr>
      </p:pic>
      <p:sp>
        <p:nvSpPr>
          <p:cNvPr id="6" name="TextBox 5"/>
          <p:cNvSpPr txBox="1"/>
          <p:nvPr/>
        </p:nvSpPr>
        <p:spPr>
          <a:xfrm>
            <a:off x="207827" y="4508292"/>
            <a:ext cx="5360675" cy="1754326"/>
          </a:xfrm>
          <a:prstGeom prst="rect">
            <a:avLst/>
          </a:prstGeom>
          <a:solidFill>
            <a:schemeClr val="accent5">
              <a:lumMod val="40000"/>
              <a:lumOff val="60000"/>
            </a:schemeClr>
          </a:solidFill>
          <a:ln>
            <a:solidFill>
              <a:schemeClr val="tx1"/>
            </a:solidFill>
          </a:ln>
        </p:spPr>
        <p:txBody>
          <a:bodyPr wrap="square" rtlCol="0">
            <a:spAutoFit/>
          </a:bodyPr>
          <a:lstStyle/>
          <a:p>
            <a:r>
              <a:rPr lang="en-US" dirty="0"/>
              <a:t>The typical scenario for using Provisional Data is Keepers/Aquarists doing their own data entry and Registrars then viewing and accepting or rejecting for final entry into the ZIMS database. It includes a Daily Report as well as the ability to include or exclude Provisional Data on some other reports.</a:t>
            </a:r>
          </a:p>
        </p:txBody>
      </p:sp>
      <p:pic>
        <p:nvPicPr>
          <p:cNvPr id="2050" name="Picture 2" descr="Image result for aquarist images"/>
          <p:cNvPicPr>
            <a:picLocks noChangeAspect="1" noChangeArrowheads="1"/>
          </p:cNvPicPr>
          <p:nvPr/>
        </p:nvPicPr>
        <p:blipFill rotWithShape="1">
          <a:blip r:embed="rId4">
            <a:extLst>
              <a:ext uri="{28A0092B-C50C-407E-A947-70E740481C1C}">
                <a14:useLocalDpi xmlns:a14="http://schemas.microsoft.com/office/drawing/2010/main" val="0"/>
              </a:ext>
            </a:extLst>
          </a:blip>
          <a:srcRect l="10622" t="-7575" r="9356" b="19987"/>
          <a:stretch/>
        </p:blipFill>
        <p:spPr bwMode="auto">
          <a:xfrm>
            <a:off x="5799908" y="3718562"/>
            <a:ext cx="2830286" cy="197684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5927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8494" y="-87719"/>
            <a:ext cx="7886700" cy="1325563"/>
          </a:xfrm>
        </p:spPr>
        <p:txBody>
          <a:bodyPr/>
          <a:lstStyle/>
          <a:p>
            <a:pPr algn="ctr"/>
            <a:r>
              <a:rPr lang="en-US" dirty="0"/>
              <a:t>Activation for Provisional Data</a:t>
            </a:r>
            <a:endParaRPr lang="en-GB" dirty="0"/>
          </a:p>
        </p:txBody>
      </p:sp>
      <p:pic>
        <p:nvPicPr>
          <p:cNvPr id="4" name="Picture 2"/>
          <p:cNvPicPr>
            <a:picLocks noChangeAspect="1"/>
          </p:cNvPicPr>
          <p:nvPr/>
        </p:nvPicPr>
        <p:blipFill>
          <a:blip r:embed="rId2"/>
          <a:stretch>
            <a:fillRect/>
          </a:stretch>
        </p:blipFill>
        <p:spPr>
          <a:xfrm>
            <a:off x="463138" y="1136561"/>
            <a:ext cx="3471534" cy="3038377"/>
          </a:xfrm>
          <a:prstGeom prst="rect">
            <a:avLst/>
          </a:prstGeom>
          <a:ln>
            <a:solidFill>
              <a:schemeClr val="tx1"/>
            </a:solidFill>
          </a:ln>
        </p:spPr>
      </p:pic>
      <p:pic>
        <p:nvPicPr>
          <p:cNvPr id="5" name="Picture 5"/>
          <p:cNvPicPr>
            <a:picLocks noChangeAspect="1"/>
          </p:cNvPicPr>
          <p:nvPr/>
        </p:nvPicPr>
        <p:blipFill>
          <a:blip r:embed="rId3"/>
          <a:stretch>
            <a:fillRect/>
          </a:stretch>
        </p:blipFill>
        <p:spPr>
          <a:xfrm>
            <a:off x="4343400" y="1136560"/>
            <a:ext cx="3622680" cy="3038377"/>
          </a:xfrm>
          <a:prstGeom prst="rect">
            <a:avLst/>
          </a:prstGeom>
          <a:ln>
            <a:solidFill>
              <a:schemeClr val="tx1"/>
            </a:solidFill>
          </a:ln>
        </p:spPr>
      </p:pic>
      <p:sp>
        <p:nvSpPr>
          <p:cNvPr id="6" name="TextBox 4"/>
          <p:cNvSpPr txBox="1"/>
          <p:nvPr/>
        </p:nvSpPr>
        <p:spPr>
          <a:xfrm>
            <a:off x="805861" y="4283299"/>
            <a:ext cx="7651967" cy="1477328"/>
          </a:xfrm>
          <a:prstGeom prst="rect">
            <a:avLst/>
          </a:prstGeom>
          <a:solidFill>
            <a:schemeClr val="accent1">
              <a:lumMod val="40000"/>
              <a:lumOff val="60000"/>
            </a:schemeClr>
          </a:solidFill>
          <a:ln>
            <a:solidFill>
              <a:schemeClr val="tx1"/>
            </a:solidFill>
          </a:ln>
        </p:spPr>
        <p:txBody>
          <a:bodyPr wrap="none" rtlCol="0">
            <a:spAutoFit/>
          </a:bodyPr>
          <a:lstStyle/>
          <a:p>
            <a:r>
              <a:rPr lang="en-US" dirty="0"/>
              <a:t>The Species360 Global Admin must first turn on the functionality for Provisional</a:t>
            </a:r>
          </a:p>
          <a:p>
            <a:r>
              <a:rPr lang="en-US" dirty="0"/>
              <a:t>Data entry. The institution on the left has not yet had it turned on. The</a:t>
            </a:r>
          </a:p>
          <a:p>
            <a:r>
              <a:rPr lang="en-US" dirty="0"/>
              <a:t>Institution on the right has had it turned on. The Local Admin then needs</a:t>
            </a:r>
          </a:p>
          <a:p>
            <a:r>
              <a:rPr lang="en-US" dirty="0"/>
              <a:t>to complete the activation by selecting the “On” radio button. Remember</a:t>
            </a:r>
          </a:p>
          <a:p>
            <a:r>
              <a:rPr lang="en-US" dirty="0"/>
              <a:t>to Save &amp; Apply For All Users” (the only Save option).</a:t>
            </a:r>
          </a:p>
        </p:txBody>
      </p:sp>
    </p:spTree>
    <p:extLst>
      <p:ext uri="{BB962C8B-B14F-4D97-AF65-F5344CB8AC3E}">
        <p14:creationId xmlns:p14="http://schemas.microsoft.com/office/powerpoint/2010/main" val="302290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Creating the Role</a:t>
            </a:r>
            <a:endParaRPr lang="en-GB" dirty="0"/>
          </a:p>
        </p:txBody>
      </p:sp>
      <p:pic>
        <p:nvPicPr>
          <p:cNvPr id="4" name="Picture 2"/>
          <p:cNvPicPr>
            <a:picLocks noChangeAspect="1"/>
          </p:cNvPicPr>
          <p:nvPr/>
        </p:nvPicPr>
        <p:blipFill>
          <a:blip r:embed="rId2"/>
          <a:stretch>
            <a:fillRect/>
          </a:stretch>
        </p:blipFill>
        <p:spPr>
          <a:xfrm>
            <a:off x="365957" y="1379614"/>
            <a:ext cx="3838095" cy="1933333"/>
          </a:xfrm>
          <a:prstGeom prst="rect">
            <a:avLst/>
          </a:prstGeom>
          <a:ln>
            <a:solidFill>
              <a:schemeClr val="tx1"/>
            </a:solidFill>
          </a:ln>
        </p:spPr>
      </p:pic>
      <p:pic>
        <p:nvPicPr>
          <p:cNvPr id="5" name="Picture 3"/>
          <p:cNvPicPr>
            <a:picLocks noChangeAspect="1"/>
          </p:cNvPicPr>
          <p:nvPr/>
        </p:nvPicPr>
        <p:blipFill>
          <a:blip r:embed="rId3"/>
          <a:stretch>
            <a:fillRect/>
          </a:stretch>
        </p:blipFill>
        <p:spPr>
          <a:xfrm>
            <a:off x="3315481" y="1550740"/>
            <a:ext cx="5566876" cy="2827728"/>
          </a:xfrm>
          <a:prstGeom prst="rect">
            <a:avLst/>
          </a:prstGeom>
          <a:ln>
            <a:solidFill>
              <a:schemeClr val="tx1"/>
            </a:solidFill>
          </a:ln>
        </p:spPr>
      </p:pic>
      <p:sp>
        <p:nvSpPr>
          <p:cNvPr id="6" name="TextBox 5"/>
          <p:cNvSpPr txBox="1"/>
          <p:nvPr/>
        </p:nvSpPr>
        <p:spPr>
          <a:xfrm>
            <a:off x="526850" y="4418436"/>
            <a:ext cx="8090299" cy="1600438"/>
          </a:xfrm>
          <a:prstGeom prst="rect">
            <a:avLst/>
          </a:prstGeom>
          <a:solidFill>
            <a:schemeClr val="accent1">
              <a:lumMod val="40000"/>
              <a:lumOff val="60000"/>
            </a:schemeClr>
          </a:solidFill>
          <a:ln>
            <a:solidFill>
              <a:schemeClr val="tx1"/>
            </a:solidFill>
          </a:ln>
        </p:spPr>
        <p:txBody>
          <a:bodyPr wrap="square" rtlCol="0">
            <a:spAutoFit/>
          </a:bodyPr>
          <a:lstStyle/>
          <a:p>
            <a:r>
              <a:rPr lang="en-US" sz="1400" dirty="0"/>
              <a:t>Provisional Data has not been added to any of the Species360 Template Roles. You can adjust a custom Role already created to include it, or create a new Role, whatever works best. If Provisional is selected then the ability to Add/Edit or Remove are unchecked by default because they are captured in the Provisional access. The same Role can have a mix of Provisional and Standard access for data entry. Provisional Data is available in Animal, Enclosure, Calendar and Life Support in the Husbandry module as well as Treatment Administration and Aquatic Enclosure Prescription in the Medical module. </a:t>
            </a:r>
            <a:r>
              <a:rPr lang="en-US" sz="1400" b="1" dirty="0"/>
              <a:t>Search/View Basic Details</a:t>
            </a:r>
            <a:r>
              <a:rPr lang="en-US" sz="1400" dirty="0"/>
              <a:t> for all modules will need to be checked even if only Provisional Data is allowed.</a:t>
            </a:r>
          </a:p>
        </p:txBody>
      </p:sp>
    </p:spTree>
    <p:extLst>
      <p:ext uri="{BB962C8B-B14F-4D97-AF65-F5344CB8AC3E}">
        <p14:creationId xmlns:p14="http://schemas.microsoft.com/office/powerpoint/2010/main" val="278802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3130" y="0"/>
            <a:ext cx="7886700" cy="1325563"/>
          </a:xfrm>
        </p:spPr>
        <p:txBody>
          <a:bodyPr/>
          <a:lstStyle/>
          <a:p>
            <a:pPr algn="ctr"/>
            <a:r>
              <a:rPr lang="en-US" dirty="0"/>
              <a:t>Limitations - Transponders</a:t>
            </a:r>
            <a:endParaRPr lang="en-GB" dirty="0"/>
          </a:p>
        </p:txBody>
      </p:sp>
      <p:pic>
        <p:nvPicPr>
          <p:cNvPr id="4" name="Picture 2"/>
          <p:cNvPicPr>
            <a:picLocks noChangeAspect="1"/>
          </p:cNvPicPr>
          <p:nvPr/>
        </p:nvPicPr>
        <p:blipFill>
          <a:blip r:embed="rId2"/>
          <a:stretch>
            <a:fillRect/>
          </a:stretch>
        </p:blipFill>
        <p:spPr>
          <a:xfrm>
            <a:off x="444335" y="1031271"/>
            <a:ext cx="3838095" cy="1933333"/>
          </a:xfrm>
          <a:prstGeom prst="rect">
            <a:avLst/>
          </a:prstGeom>
          <a:ln>
            <a:solidFill>
              <a:schemeClr val="tx1"/>
            </a:solidFill>
          </a:ln>
        </p:spPr>
      </p:pic>
      <p:sp>
        <p:nvSpPr>
          <p:cNvPr id="6" name="TextBox 5"/>
          <p:cNvSpPr txBox="1"/>
          <p:nvPr/>
        </p:nvSpPr>
        <p:spPr>
          <a:xfrm>
            <a:off x="489531" y="4747847"/>
            <a:ext cx="8090299" cy="738664"/>
          </a:xfrm>
          <a:prstGeom prst="rect">
            <a:avLst/>
          </a:prstGeom>
          <a:solidFill>
            <a:schemeClr val="accent1">
              <a:lumMod val="40000"/>
              <a:lumOff val="60000"/>
            </a:schemeClr>
          </a:solidFill>
          <a:ln>
            <a:solidFill>
              <a:schemeClr val="tx1"/>
            </a:solidFill>
          </a:ln>
        </p:spPr>
        <p:txBody>
          <a:bodyPr wrap="square" rtlCol="0">
            <a:spAutoFit/>
          </a:bodyPr>
          <a:lstStyle/>
          <a:p>
            <a:r>
              <a:rPr lang="en-US" sz="1400" dirty="0"/>
              <a:t>Provisional rights to Transponder assignments is not provided at this time because the access to create and assign Transponders is given through the Institution module. </a:t>
            </a:r>
            <a:r>
              <a:rPr lang="en-US" sz="1400" dirty="0">
                <a:sym typeface="Wingdings" panose="05000000000000000000" pitchFamily="2" charset="2"/>
              </a:rPr>
              <a:t>You can allow staff to provisionally enter other Identifiers and directly enter Transponders into the transponder inventory if you want. </a:t>
            </a:r>
            <a:endParaRPr lang="en-US" sz="1400" dirty="0"/>
          </a:p>
        </p:txBody>
      </p:sp>
      <p:pic>
        <p:nvPicPr>
          <p:cNvPr id="3" name="Picture 2"/>
          <p:cNvPicPr>
            <a:picLocks noChangeAspect="1"/>
          </p:cNvPicPr>
          <p:nvPr/>
        </p:nvPicPr>
        <p:blipFill>
          <a:blip r:embed="rId3"/>
          <a:stretch>
            <a:fillRect/>
          </a:stretch>
        </p:blipFill>
        <p:spPr>
          <a:xfrm>
            <a:off x="3101623" y="1997937"/>
            <a:ext cx="4853657" cy="2566438"/>
          </a:xfrm>
          <a:prstGeom prst="rect">
            <a:avLst/>
          </a:prstGeom>
          <a:ln>
            <a:solidFill>
              <a:schemeClr val="tx1"/>
            </a:solidFill>
          </a:ln>
        </p:spPr>
      </p:pic>
    </p:spTree>
    <p:extLst>
      <p:ext uri="{BB962C8B-B14F-4D97-AF65-F5344CB8AC3E}">
        <p14:creationId xmlns:p14="http://schemas.microsoft.com/office/powerpoint/2010/main" val="4004822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69035"/>
            <a:ext cx="7886700" cy="1325563"/>
          </a:xfrm>
        </p:spPr>
        <p:txBody>
          <a:bodyPr/>
          <a:lstStyle/>
          <a:p>
            <a:pPr algn="ctr"/>
            <a:r>
              <a:rPr lang="en-US" dirty="0"/>
              <a:t>Entering the Data</a:t>
            </a:r>
            <a:endParaRPr lang="en-GB" dirty="0"/>
          </a:p>
        </p:txBody>
      </p:sp>
      <p:pic>
        <p:nvPicPr>
          <p:cNvPr id="3" name="Picture 2"/>
          <p:cNvPicPr>
            <a:picLocks noChangeAspect="1"/>
          </p:cNvPicPr>
          <p:nvPr/>
        </p:nvPicPr>
        <p:blipFill>
          <a:blip r:embed="rId2"/>
          <a:stretch>
            <a:fillRect/>
          </a:stretch>
        </p:blipFill>
        <p:spPr>
          <a:xfrm>
            <a:off x="886138" y="1394598"/>
            <a:ext cx="7517349" cy="2889881"/>
          </a:xfrm>
          <a:prstGeom prst="rect">
            <a:avLst/>
          </a:prstGeom>
          <a:ln>
            <a:solidFill>
              <a:schemeClr val="tx1"/>
            </a:solidFill>
          </a:ln>
        </p:spPr>
      </p:pic>
      <p:sp>
        <p:nvSpPr>
          <p:cNvPr id="5" name="TextBox 10"/>
          <p:cNvSpPr txBox="1"/>
          <p:nvPr/>
        </p:nvSpPr>
        <p:spPr>
          <a:xfrm>
            <a:off x="774276" y="3878666"/>
            <a:ext cx="7741074" cy="1754326"/>
          </a:xfrm>
          <a:prstGeom prst="rect">
            <a:avLst/>
          </a:prstGeom>
          <a:solidFill>
            <a:schemeClr val="accent1">
              <a:lumMod val="40000"/>
              <a:lumOff val="60000"/>
            </a:schemeClr>
          </a:solidFill>
          <a:ln>
            <a:solidFill>
              <a:schemeClr val="tx1"/>
            </a:solidFill>
          </a:ln>
        </p:spPr>
        <p:txBody>
          <a:bodyPr wrap="square" rtlCol="0">
            <a:spAutoFit/>
          </a:bodyPr>
          <a:lstStyle/>
          <a:p>
            <a:r>
              <a:rPr lang="en-US" dirty="0"/>
              <a:t>A keeper with Provisional Data entry access entered two pieces of information on an Amur leopard – a Tattoo and a Weight. There are two indicators that this is a Provisional Data entry. Primarily, the record is greyed out. In addition, some records display a “?” that when hovered over displays “Provisional record”. At this point the Provisional User can go back into the record and Edit or Delete their entry.</a:t>
            </a:r>
          </a:p>
        </p:txBody>
      </p:sp>
    </p:spTree>
    <p:extLst>
      <p:ext uri="{BB962C8B-B14F-4D97-AF65-F5344CB8AC3E}">
        <p14:creationId xmlns:p14="http://schemas.microsoft.com/office/powerpoint/2010/main" val="1908031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9610" y="-15067"/>
            <a:ext cx="7886700" cy="1325563"/>
          </a:xfrm>
        </p:spPr>
        <p:txBody>
          <a:bodyPr>
            <a:normAutofit/>
          </a:bodyPr>
          <a:lstStyle/>
          <a:p>
            <a:pPr algn="ctr"/>
            <a:r>
              <a:rPr lang="en-US" sz="4000" dirty="0"/>
              <a:t>Provisional Records Monitoring</a:t>
            </a:r>
            <a:endParaRPr lang="en-GB" sz="4000" dirty="0"/>
          </a:p>
        </p:txBody>
      </p:sp>
      <p:sp>
        <p:nvSpPr>
          <p:cNvPr id="6" name="TextBox 2"/>
          <p:cNvSpPr txBox="1"/>
          <p:nvPr/>
        </p:nvSpPr>
        <p:spPr>
          <a:xfrm>
            <a:off x="253052" y="3734351"/>
            <a:ext cx="8934305" cy="2031325"/>
          </a:xfrm>
          <a:prstGeom prst="rect">
            <a:avLst/>
          </a:prstGeom>
          <a:solidFill>
            <a:schemeClr val="accent1">
              <a:lumMod val="40000"/>
              <a:lumOff val="60000"/>
            </a:schemeClr>
          </a:solidFill>
          <a:ln>
            <a:solidFill>
              <a:schemeClr val="tx1"/>
            </a:solidFill>
          </a:ln>
        </p:spPr>
        <p:txBody>
          <a:bodyPr wrap="none" rtlCol="0">
            <a:spAutoFit/>
          </a:bodyPr>
          <a:lstStyle/>
          <a:p>
            <a:r>
              <a:rPr lang="en-US" dirty="0"/>
              <a:t>As the Registrar, I went to Start &gt; Security Tools &gt; Data Entry Monitoring. Selecting the </a:t>
            </a:r>
          </a:p>
          <a:p>
            <a:r>
              <a:rPr lang="en-US" dirty="0"/>
              <a:t>Provisional Records tab opens up four additional tabs. The Pending tab brings up a search </a:t>
            </a:r>
          </a:p>
          <a:p>
            <a:r>
              <a:rPr lang="en-US" dirty="0"/>
              <a:t>screen and a list of what Provisional Records need to addressed. Provisional records will be</a:t>
            </a:r>
          </a:p>
          <a:p>
            <a:r>
              <a:rPr lang="en-US" dirty="0"/>
              <a:t>available here until they have been Approved or Rejected. We see the two that the keeper </a:t>
            </a:r>
          </a:p>
          <a:p>
            <a:r>
              <a:rPr lang="en-US" dirty="0"/>
              <a:t>entered on the leopard. Using Data Entry Monitoring for Provisional records is a “roll </a:t>
            </a:r>
          </a:p>
          <a:p>
            <a:r>
              <a:rPr lang="en-US" dirty="0"/>
              <a:t>forward” process. If you approve the entry it will roll forward and become a permanent </a:t>
            </a:r>
          </a:p>
          <a:p>
            <a:r>
              <a:rPr lang="en-US" dirty="0"/>
              <a:t>entry in ZIMS. </a:t>
            </a:r>
          </a:p>
        </p:txBody>
      </p:sp>
      <p:pic>
        <p:nvPicPr>
          <p:cNvPr id="7" name="Picture 6"/>
          <p:cNvPicPr>
            <a:picLocks noChangeAspect="1"/>
          </p:cNvPicPr>
          <p:nvPr/>
        </p:nvPicPr>
        <p:blipFill>
          <a:blip r:embed="rId2"/>
          <a:stretch>
            <a:fillRect/>
          </a:stretch>
        </p:blipFill>
        <p:spPr>
          <a:xfrm>
            <a:off x="1009388" y="1046240"/>
            <a:ext cx="6580132" cy="2642467"/>
          </a:xfrm>
          <a:prstGeom prst="rect">
            <a:avLst/>
          </a:prstGeom>
          <a:ln>
            <a:solidFill>
              <a:schemeClr val="tx1"/>
            </a:solidFill>
          </a:ln>
        </p:spPr>
      </p:pic>
    </p:spTree>
    <p:extLst>
      <p:ext uri="{BB962C8B-B14F-4D97-AF65-F5344CB8AC3E}">
        <p14:creationId xmlns:p14="http://schemas.microsoft.com/office/powerpoint/2010/main" val="486636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Data Monitoring - Approve</a:t>
            </a:r>
            <a:endParaRPr lang="en-GB" dirty="0"/>
          </a:p>
        </p:txBody>
      </p:sp>
      <p:sp>
        <p:nvSpPr>
          <p:cNvPr id="6" name="TextBox 3"/>
          <p:cNvSpPr txBox="1"/>
          <p:nvPr/>
        </p:nvSpPr>
        <p:spPr>
          <a:xfrm>
            <a:off x="785827" y="4214563"/>
            <a:ext cx="7439344" cy="1477328"/>
          </a:xfrm>
          <a:prstGeom prst="rect">
            <a:avLst/>
          </a:prstGeom>
          <a:solidFill>
            <a:schemeClr val="accent1">
              <a:lumMod val="40000"/>
              <a:lumOff val="60000"/>
            </a:schemeClr>
          </a:solidFill>
          <a:ln>
            <a:solidFill>
              <a:schemeClr val="tx1"/>
            </a:solidFill>
          </a:ln>
        </p:spPr>
        <p:txBody>
          <a:bodyPr wrap="none" rtlCol="0">
            <a:spAutoFit/>
          </a:bodyPr>
          <a:lstStyle/>
          <a:p>
            <a:r>
              <a:rPr lang="en-US" dirty="0"/>
              <a:t>Selecting the View Details icon pops up a view screen for what was entered.</a:t>
            </a:r>
          </a:p>
          <a:p>
            <a:r>
              <a:rPr lang="en-US" dirty="0"/>
              <a:t>You can Save and Approve the record, or select to Edit the entry and then</a:t>
            </a:r>
          </a:p>
          <a:p>
            <a:r>
              <a:rPr lang="en-US" dirty="0"/>
              <a:t>Save and Approve it from that screen. Once Approved the data will no longer </a:t>
            </a:r>
          </a:p>
          <a:p>
            <a:r>
              <a:rPr lang="en-US" dirty="0"/>
              <a:t>display as Provisional in the record and the Provisional User who recorded it </a:t>
            </a:r>
          </a:p>
          <a:p>
            <a:r>
              <a:rPr lang="en-US" dirty="0"/>
              <a:t>can no longer edit or delete it.</a:t>
            </a:r>
          </a:p>
        </p:txBody>
      </p:sp>
      <p:pic>
        <p:nvPicPr>
          <p:cNvPr id="3" name="Picture 2"/>
          <p:cNvPicPr>
            <a:picLocks noChangeAspect="1"/>
          </p:cNvPicPr>
          <p:nvPr/>
        </p:nvPicPr>
        <p:blipFill>
          <a:blip r:embed="rId2"/>
          <a:stretch>
            <a:fillRect/>
          </a:stretch>
        </p:blipFill>
        <p:spPr>
          <a:xfrm>
            <a:off x="1625120" y="1343429"/>
            <a:ext cx="4898691" cy="2721495"/>
          </a:xfrm>
          <a:prstGeom prst="rect">
            <a:avLst/>
          </a:prstGeom>
          <a:ln>
            <a:solidFill>
              <a:schemeClr val="tx1"/>
            </a:solidFill>
          </a:ln>
        </p:spPr>
      </p:pic>
    </p:spTree>
    <p:extLst>
      <p:ext uri="{BB962C8B-B14F-4D97-AF65-F5344CB8AC3E}">
        <p14:creationId xmlns:p14="http://schemas.microsoft.com/office/powerpoint/2010/main" val="2256386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7664" y="-45857"/>
            <a:ext cx="7886700" cy="1325563"/>
          </a:xfrm>
        </p:spPr>
        <p:txBody>
          <a:bodyPr/>
          <a:lstStyle/>
          <a:p>
            <a:pPr algn="ctr"/>
            <a:r>
              <a:rPr lang="en-US" dirty="0"/>
              <a:t>Data Monitoring - Reject</a:t>
            </a:r>
            <a:endParaRPr lang="en-GB" dirty="0"/>
          </a:p>
        </p:txBody>
      </p:sp>
      <p:sp>
        <p:nvSpPr>
          <p:cNvPr id="6" name="TextBox 5"/>
          <p:cNvSpPr txBox="1"/>
          <p:nvPr/>
        </p:nvSpPr>
        <p:spPr>
          <a:xfrm>
            <a:off x="494314" y="3957133"/>
            <a:ext cx="8153400" cy="1815882"/>
          </a:xfrm>
          <a:prstGeom prst="rect">
            <a:avLst/>
          </a:prstGeom>
          <a:solidFill>
            <a:schemeClr val="accent1">
              <a:lumMod val="40000"/>
              <a:lumOff val="60000"/>
            </a:schemeClr>
          </a:solidFill>
          <a:ln>
            <a:solidFill>
              <a:schemeClr val="tx1"/>
            </a:solidFill>
          </a:ln>
        </p:spPr>
        <p:txBody>
          <a:bodyPr wrap="square" rtlCol="0">
            <a:spAutoFit/>
          </a:bodyPr>
          <a:lstStyle/>
          <a:p>
            <a:r>
              <a:rPr lang="en-US" sz="1600" dirty="0"/>
              <a:t>You look at the details for the animal weight and find the weight was recorded in grams when it should have been kilograms. You have three options:</a:t>
            </a:r>
          </a:p>
          <a:p>
            <a:pPr marL="285750" indent="-285750">
              <a:buFont typeface="Arial" panose="020B0604020202020204" pitchFamily="34" charset="0"/>
              <a:buChar char="•"/>
            </a:pPr>
            <a:r>
              <a:rPr lang="en-US" sz="1600" dirty="0"/>
              <a:t>Edit and Approve the corrected record</a:t>
            </a:r>
          </a:p>
          <a:p>
            <a:pPr marL="285750" indent="-285750">
              <a:buFont typeface="Arial" panose="020B0604020202020204" pitchFamily="34" charset="0"/>
              <a:buChar char="•"/>
            </a:pPr>
            <a:r>
              <a:rPr lang="en-US" sz="1600" dirty="0"/>
              <a:t>Reject the record and ask the User to re-enter it correctly</a:t>
            </a:r>
          </a:p>
          <a:p>
            <a:pPr marL="285750" indent="-285750">
              <a:buFont typeface="Arial" panose="020B0604020202020204" pitchFamily="34" charset="0"/>
              <a:buChar char="•"/>
            </a:pPr>
            <a:r>
              <a:rPr lang="en-US" sz="1600" dirty="0"/>
              <a:t>Ask the User to fix the record and Approve it once corrected</a:t>
            </a:r>
          </a:p>
          <a:p>
            <a:r>
              <a:rPr lang="en-US" sz="1600" dirty="0"/>
              <a:t>You choose to Reject the record. A Rejected record will be removed from the grid where it was recorded.</a:t>
            </a:r>
          </a:p>
        </p:txBody>
      </p:sp>
      <p:pic>
        <p:nvPicPr>
          <p:cNvPr id="3" name="Picture 2"/>
          <p:cNvPicPr>
            <a:picLocks noChangeAspect="1"/>
          </p:cNvPicPr>
          <p:nvPr/>
        </p:nvPicPr>
        <p:blipFill>
          <a:blip r:embed="rId2"/>
          <a:stretch>
            <a:fillRect/>
          </a:stretch>
        </p:blipFill>
        <p:spPr>
          <a:xfrm>
            <a:off x="1403524" y="1049767"/>
            <a:ext cx="5629044" cy="2749425"/>
          </a:xfrm>
          <a:prstGeom prst="rect">
            <a:avLst/>
          </a:prstGeom>
          <a:ln>
            <a:solidFill>
              <a:schemeClr val="tx1"/>
            </a:solidFill>
          </a:ln>
        </p:spPr>
      </p:pic>
    </p:spTree>
    <p:extLst>
      <p:ext uri="{BB962C8B-B14F-4D97-AF65-F5344CB8AC3E}">
        <p14:creationId xmlns:p14="http://schemas.microsoft.com/office/powerpoint/2010/main" val="4047233104"/>
      </p:ext>
    </p:extLst>
  </p:cSld>
  <p:clrMapOvr>
    <a:masterClrMapping/>
  </p:clrMapOvr>
</p:sld>
</file>

<file path=ppt/theme/theme1.xml><?xml version="1.0" encoding="utf-8"?>
<a:theme xmlns:a="http://schemas.openxmlformats.org/drawingml/2006/main" name="(1) Blue - 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42576353-DC84-4281-AAC2-71870E42330C}"/>
    </a:ext>
  </a:extLst>
</a:theme>
</file>

<file path=ppt/theme/theme10.xml><?xml version="1.0" encoding="utf-8"?>
<a:theme xmlns:a="http://schemas.openxmlformats.org/drawingml/2006/main" name="(10) Green - Rabbi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1.xml><?xml version="1.0" encoding="utf-8"?>
<a:theme xmlns:a="http://schemas.openxmlformats.org/drawingml/2006/main" name="(11) Blue - Blue Quaker Coup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2.xml><?xml version="1.0" encoding="utf-8"?>
<a:theme xmlns:a="http://schemas.openxmlformats.org/drawingml/2006/main" name="(12) Green - Macaw">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3.xml><?xml version="1.0" encoding="utf-8"?>
<a:theme xmlns:a="http://schemas.openxmlformats.org/drawingml/2006/main" name="(13) Blue - Koal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4.xml><?xml version="1.0" encoding="utf-8"?>
<a:theme xmlns:a="http://schemas.openxmlformats.org/drawingml/2006/main" name="(14) Green - Owl">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5.xml><?xml version="1.0" encoding="utf-8"?>
<a:theme xmlns:a="http://schemas.openxmlformats.org/drawingml/2006/main" name="(15) Blue - Veiled Chamele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6.xml><?xml version="1.0" encoding="utf-8"?>
<a:theme xmlns:a="http://schemas.openxmlformats.org/drawingml/2006/main" name="(16) Green - Marmose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Blank - Gree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2FBA392-93F9-4672-979A-DDB0173D484F}"/>
    </a:ext>
  </a:extLst>
</a:theme>
</file>

<file path=ppt/theme/theme3.xml><?xml version="1.0" encoding="utf-8"?>
<a:theme xmlns:a="http://schemas.openxmlformats.org/drawingml/2006/main" name="(3) Blue - Ot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F58A149C-9E42-42D6-B2B5-449F2AB7BED4}"/>
    </a:ext>
  </a:extLst>
</a:theme>
</file>

<file path=ppt/theme/theme4.xml><?xml version="1.0" encoding="utf-8"?>
<a:theme xmlns:a="http://schemas.openxmlformats.org/drawingml/2006/main" name="(4) Green - Lionfish">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985855A-7AA0-49A7-9E03-300763934C77}"/>
    </a:ext>
  </a:extLst>
</a:theme>
</file>

<file path=ppt/theme/theme5.xml><?xml version="1.0" encoding="utf-8"?>
<a:theme xmlns:a="http://schemas.openxmlformats.org/drawingml/2006/main" name="(5) Blue - Kangaro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F27538D-FF1A-4A67-AF76-8439D1E41204}"/>
    </a:ext>
  </a:extLst>
</a:theme>
</file>

<file path=ppt/theme/theme6.xml><?xml version="1.0" encoding="utf-8"?>
<a:theme xmlns:a="http://schemas.openxmlformats.org/drawingml/2006/main" name="(6) Green - Fennec Fox">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5ABDF0A-A37B-4D42-ADAC-579AE600B6F5}"/>
    </a:ext>
  </a:extLst>
</a:theme>
</file>

<file path=ppt/theme/theme7.xml><?xml version="1.0" encoding="utf-8"?>
<a:theme xmlns:a="http://schemas.openxmlformats.org/drawingml/2006/main" name="(7) Blue - Red-Crowned Cran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8CCD2B64-7F49-4174-B75F-2CA96AEEF3D7}"/>
    </a:ext>
  </a:extLst>
</a:theme>
</file>

<file path=ppt/theme/theme8.xml><?xml version="1.0" encoding="utf-8"?>
<a:theme xmlns:a="http://schemas.openxmlformats.org/drawingml/2006/main" name="(8) Green - Bug">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9.xml><?xml version="1.0" encoding="utf-8"?>
<a:theme xmlns:a="http://schemas.openxmlformats.org/drawingml/2006/main" name="(9) Blue - Iguan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CBE438E-A98C-4A42-B69A-80714B2D7CF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Language xmlns="00558959-21e2-49b6-8bc1-d46e8fb3ce16">EN</Language>
    <Module xmlns="00558959-21e2-49b6-8bc1-d46e8fb3ce16">4000</Module>
    <PublishingExpirationDate xmlns="http://schemas.microsoft.com/sharepoint/v3" xsi:nil="true"/>
    <Community_x0020_Author_x0020__x007c__x0020_Editor xmlns="00558959-21e2-49b6-8bc1-d46e8fb3ce16">
      <UserInfo>
        <DisplayName>fba_member:amiller</DisplayName>
        <AccountId>45</AccountId>
        <AccountType/>
      </UserInfo>
    </Community_x0020_Author_x0020__x007c__x0020_Editor>
    <PublishingStartDate xmlns="http://schemas.microsoft.com/sharepoint/v3" xsi:nil="true"/>
    <Best_x0020_Practices xmlns="00558959-21e2-49b6-8bc1-d46e8fb3ce16">false</Best_x0020_Practices>
    <Review xmlns="00558959-21e2-49b6-8bc1-d46e8fb3ce16">Done</Review>
    <Content_x0020_Last_x0020_Updated_x0020_on_x003a_ xmlns="00558959-21e2-49b6-8bc1-d46e8fb3ce16">2020 May 13</Content_x0020_Last_x0020_Updated_x0020_on_x003a_>
    <Permalink xmlns="00558959-21e2-49b6-8bc1-d46e8fb3ce16">
      <Url>https://zims.species360.org/main.aspx?walkme=19-687813</Url>
      <Description>https://zims.species360.org/main.aspx?walkme=19-687813</Description>
    </Permalink>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8A61D1EAB4F114BB81E10F743FBEB16" ma:contentTypeVersion="17" ma:contentTypeDescription="Create a new document." ma:contentTypeScope="" ma:versionID="8d5c9d6b9e771f046f32cc35cd3e00d3">
  <xsd:schema xmlns:xsd="http://www.w3.org/2001/XMLSchema" xmlns:p="http://schemas.microsoft.com/office/2006/metadata/properties" xmlns:ns1="http://schemas.microsoft.com/sharepoint/v3" xmlns:ns2="00558959-21e2-49b6-8bc1-d46e8fb3ce16" targetNamespace="http://schemas.microsoft.com/office/2006/metadata/properties" ma:root="true" ma:fieldsID="fb2fb0cbec74215f123117318a3452cf" ns1:_="" ns2:_="">
    <xsd:import namespace="http://schemas.microsoft.com/sharepoint/v3"/>
    <xsd:import namespace="00558959-21e2-49b6-8bc1-d46e8fb3ce16"/>
    <xsd:element name="properties">
      <xsd:complexType>
        <xsd:sequence>
          <xsd:element name="documentManagement">
            <xsd:complexType>
              <xsd:all>
                <xsd:element ref="ns2:Permalink" minOccurs="0"/>
                <xsd:element ref="ns2:Module" minOccurs="0"/>
                <xsd:element ref="ns2:Community_x0020_Author_x0020__x007c__x0020_Editor" minOccurs="0"/>
                <xsd:element ref="ns2:Best_x0020_Practices" minOccurs="0"/>
                <xsd:element ref="ns2:Language" minOccurs="0"/>
                <xsd:element ref="ns2:Review" minOccurs="0"/>
                <xsd:element ref="ns2:Content_x0020_Last_x0020_Updated_x0020_on_x003a_"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00558959-21e2-49b6-8bc1-d46e8fb3ce16" elementFormDefault="qualified">
    <xsd:import namespace="http://schemas.microsoft.com/office/2006/documentManagement/types"/>
    <xsd:element name="Permalink" ma:index="2" nillable="true" ma:displayName="Permalink" ma:description="WalkMe link - to be used for tracking help access to help files." ma:format="Hyperlink" ma:internalName="Permalink">
      <xsd:complexType>
        <xsd:complexContent>
          <xsd:extension base="dms:URL">
            <xsd:sequence>
              <xsd:element name="Url" type="dms:ValidUrl" minOccurs="0" nillable="true"/>
              <xsd:element name="Description" type="xsd:string" nillable="true"/>
            </xsd:sequence>
          </xsd:extension>
        </xsd:complexContent>
      </xsd:complexType>
    </xsd:element>
    <xsd:element name="Module" ma:index="3" nillable="true" ma:displayName="Module" ma:format="RadioButtons" ma:internalName="Module">
      <xsd:simpleType>
        <xsd:restriction base="dms:Choice">
          <xsd:enumeration value="Self Directed"/>
          <xsd:enumeration value="1000"/>
          <xsd:enumeration value="1001"/>
          <xsd:enumeration value="1002"/>
          <xsd:enumeration value="1003"/>
          <xsd:enumeration value="1004"/>
          <xsd:enumeration value="1005"/>
          <xsd:enumeration value="1006"/>
          <xsd:enumeration value="1007"/>
          <xsd:enumeration value="5000"/>
          <xsd:enumeration value="5001"/>
          <xsd:enumeration value="2000"/>
          <xsd:enumeration value="TNT"/>
          <xsd:enumeration value="3000"/>
          <xsd:enumeration value="Legacy"/>
          <xsd:enumeration value="SharingIsCaring"/>
          <xsd:enumeration value="4000"/>
          <xsd:enumeration value="Help"/>
          <xsd:enumeration value="3001"/>
          <xsd:enumeration value="index"/>
          <xsd:enumeration value="onboarding"/>
          <xsd:enumeration value="biobank"/>
        </xsd:restriction>
      </xsd:simpleType>
    </xsd:element>
    <xsd:element name="Community_x0020_Author_x0020__x007c__x0020_Editor" ma:index="4" nillable="true" ma:displayName="Community Author | Editor" ma:description="The member of the community how owns the document." ma:list="UserInfo" ma:internalName="Community_x0020_Author_x0020__x007c__x0020_Edi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est_x0020_Practices" ma:index="5" nillable="true" ma:displayName="Best Practices" ma:default="0" ma:description="Is a best practices document" ma:internalName="Best_x0020_Practices">
      <xsd:simpleType>
        <xsd:restriction base="dms:Boolean"/>
      </xsd:simpleType>
    </xsd:element>
    <xsd:element name="Language" ma:index="6" nillable="true" ma:displayName="Language" ma:default="EN" ma:format="Dropdown" ma:internalName="Language">
      <xsd:simpleType>
        <xsd:restriction base="dms:Choice">
          <xsd:enumeration value="EN"/>
          <xsd:enumeration value="ES"/>
          <xsd:enumeration value="RU"/>
          <xsd:enumeration value="JP"/>
        </xsd:restriction>
      </xsd:simpleType>
    </xsd:element>
    <xsd:element name="Review" ma:index="7" nillable="true" ma:displayName="Review" ma:default="None needed" ma:description="Mark for review" ma:format="RadioButtons" ma:internalName="Review">
      <xsd:simpleType>
        <xsd:restriction base="dms:Choice">
          <xsd:enumeration value="None needed"/>
          <xsd:enumeration value="In Progress"/>
          <xsd:enumeration value="Done"/>
          <xsd:enumeration value="To Do"/>
        </xsd:restriction>
      </xsd:simpleType>
    </xsd:element>
    <xsd:element name="Content_x0020_Last_x0020_Updated_x0020_on_x003a_" ma:index="8" nillable="true" ma:displayName="Content Last Updated on:" ma:internalName="Content_x0020_Last_x0020_Updated_x0020_on_x003a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85C0EB5F-48EE-420D-80B4-6EDF92510607}"/>
</file>

<file path=customXml/itemProps2.xml><?xml version="1.0" encoding="utf-8"?>
<ds:datastoreItem xmlns:ds="http://schemas.openxmlformats.org/officeDocument/2006/customXml" ds:itemID="{2BD5E3D0-FC18-40EB-BEDD-63434CF54414}"/>
</file>

<file path=customXml/itemProps3.xml><?xml version="1.0" encoding="utf-8"?>
<ds:datastoreItem xmlns:ds="http://schemas.openxmlformats.org/officeDocument/2006/customXml" ds:itemID="{5EB59215-44A0-492D-93AD-81EB147E2343}"/>
</file>

<file path=docProps/app.xml><?xml version="1.0" encoding="utf-8"?>
<Properties xmlns="http://schemas.openxmlformats.org/officeDocument/2006/extended-properties" xmlns:vt="http://schemas.openxmlformats.org/officeDocument/2006/docPropsVTypes">
  <Template/>
  <TotalTime>715</TotalTime>
  <Words>1220</Words>
  <Application>Microsoft Macintosh PowerPoint</Application>
  <PresentationFormat>On-screen Show (4:3)</PresentationFormat>
  <Paragraphs>74</Paragraphs>
  <Slides>17</Slides>
  <Notes>0</Notes>
  <HiddenSlides>0</HiddenSlides>
  <MMClips>0</MMClips>
  <ScaleCrop>false</ScaleCrop>
  <HeadingPairs>
    <vt:vector size="6" baseType="variant">
      <vt:variant>
        <vt:lpstr>Fonts Used</vt:lpstr>
      </vt:variant>
      <vt:variant>
        <vt:i4>2</vt:i4>
      </vt:variant>
      <vt:variant>
        <vt:lpstr>Theme</vt:lpstr>
      </vt:variant>
      <vt:variant>
        <vt:i4>16</vt:i4>
      </vt:variant>
      <vt:variant>
        <vt:lpstr>Slide Titles</vt:lpstr>
      </vt:variant>
      <vt:variant>
        <vt:i4>17</vt:i4>
      </vt:variant>
    </vt:vector>
  </HeadingPairs>
  <TitlesOfParts>
    <vt:vector size="35" baseType="lpstr">
      <vt:lpstr>Arial</vt:lpstr>
      <vt:lpstr>Calibri</vt:lpstr>
      <vt:lpstr>(1) Blue - Blank</vt:lpstr>
      <vt:lpstr>(2) Blank - Green</vt:lpstr>
      <vt:lpstr>(3) Blue - Otter</vt:lpstr>
      <vt:lpstr>(4) Green - Lionfish</vt:lpstr>
      <vt:lpstr>(5) Blue - Kangaroo</vt:lpstr>
      <vt:lpstr>(6) Green - Fennec Fox</vt:lpstr>
      <vt:lpstr>(7) Blue - Red-Crowned Crane</vt:lpstr>
      <vt:lpstr>(8) Green - Bug</vt:lpstr>
      <vt:lpstr>(9) Blue - Iguana</vt:lpstr>
      <vt:lpstr>(10) Green - Rabbit</vt:lpstr>
      <vt:lpstr>(11) Blue - Blue Quaker Couple</vt:lpstr>
      <vt:lpstr>(12) Green - Macaw</vt:lpstr>
      <vt:lpstr>(13) Blue - Koala</vt:lpstr>
      <vt:lpstr>(14) Green - Owl</vt:lpstr>
      <vt:lpstr>(15) Blue - Veiled Chameleon</vt:lpstr>
      <vt:lpstr>(16) Green - Marmoset</vt:lpstr>
      <vt:lpstr>Provisional Data Entry &amp; Daily Report</vt:lpstr>
      <vt:lpstr>Provisional Data</vt:lpstr>
      <vt:lpstr>Activation for Provisional Data</vt:lpstr>
      <vt:lpstr>Creating the Role</vt:lpstr>
      <vt:lpstr>Limitations - Transponders</vt:lpstr>
      <vt:lpstr>Entering the Data</vt:lpstr>
      <vt:lpstr>Provisional Records Monitoring</vt:lpstr>
      <vt:lpstr>Data Monitoring - Approve</vt:lpstr>
      <vt:lpstr>Data Monitoring - Reject</vt:lpstr>
      <vt:lpstr>Undo versus Delete</vt:lpstr>
      <vt:lpstr>Approved/Rejected Tabs</vt:lpstr>
      <vt:lpstr>Editing Rules</vt:lpstr>
      <vt:lpstr>Daily Report</vt:lpstr>
      <vt:lpstr>Daily Report </vt:lpstr>
      <vt:lpstr>Daily Report Layout</vt:lpstr>
      <vt:lpstr>Provisional Data in Other Reports</vt:lpstr>
      <vt:lpstr>Provisional Data Entry in ZIMS!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Wright</dc:creator>
  <cp:lastModifiedBy>Josh Courteau</cp:lastModifiedBy>
  <cp:revision>47</cp:revision>
  <cp:lastPrinted>2020-02-19T13:21:54Z</cp:lastPrinted>
  <dcterms:created xsi:type="dcterms:W3CDTF">2016-07-26T18:48:10Z</dcterms:created>
  <dcterms:modified xsi:type="dcterms:W3CDTF">2021-04-05T20:09:44Z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155300</vt:r8>
  </property>
  <property fmtid="{D5CDD505-2E9C-101B-9397-08002B2CF9AE}" pid="3" name="ContentTypeId">
    <vt:lpwstr>0x010100B8A61D1EAB4F114BB81E10F743FBEB16</vt:lpwstr>
  </property>
  <property fmtid="{D5CDD505-2E9C-101B-9397-08002B2CF9AE}" pid="4" name="Sp360">
    <vt:bool>true</vt:bool>
  </property>
  <property fmtid="{D5CDD505-2E9C-101B-9397-08002B2CF9AE}" pid="5" name="Tracked">
    <vt:bool>false</vt:bool>
  </property>
  <property fmtid="{D5CDD505-2E9C-101B-9397-08002B2CF9AE}" pid="6" name="Metrics URL">
    <vt:lpwstr/>
  </property>
  <property fmtid="{D5CDD505-2E9C-101B-9397-08002B2CF9AE}" pid="7" name="Tracking URL">
    <vt:lpwstr/>
  </property>
  <property fmtid="{D5CDD505-2E9C-101B-9397-08002B2CF9AE}" pid="8" name="Updated on?">
    <vt:lpwstr>2018-07-03T09:45:42+00:00</vt:lpwstr>
  </property>
</Properties>
</file>