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9"/>
  </p:notesMasterIdLst>
  <p:sldIdLst>
    <p:sldId id="256" r:id="rId20"/>
    <p:sldId id="292" r:id="rId21"/>
    <p:sldId id="284" r:id="rId22"/>
    <p:sldId id="289" r:id="rId23"/>
    <p:sldId id="257" r:id="rId24"/>
    <p:sldId id="258" r:id="rId25"/>
    <p:sldId id="259" r:id="rId26"/>
    <p:sldId id="260" r:id="rId27"/>
    <p:sldId id="285" r:id="rId28"/>
    <p:sldId id="286" r:id="rId29"/>
    <p:sldId id="288" r:id="rId30"/>
    <p:sldId id="261" r:id="rId31"/>
    <p:sldId id="262" r:id="rId32"/>
    <p:sldId id="263" r:id="rId33"/>
    <p:sldId id="264" r:id="rId34"/>
    <p:sldId id="265" r:id="rId35"/>
    <p:sldId id="287" r:id="rId36"/>
    <p:sldId id="266" r:id="rId37"/>
    <p:sldId id="267" r:id="rId38"/>
    <p:sldId id="268" r:id="rId39"/>
    <p:sldId id="270" r:id="rId40"/>
    <p:sldId id="290" r:id="rId41"/>
    <p:sldId id="272" r:id="rId42"/>
    <p:sldId id="269" r:id="rId43"/>
    <p:sldId id="280" r:id="rId44"/>
    <p:sldId id="278" r:id="rId45"/>
    <p:sldId id="281" r:id="rId46"/>
    <p:sldId id="291" r:id="rId47"/>
    <p:sldId id="283" r:id="rId4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660"/>
  </p:normalViewPr>
  <p:slideViewPr>
    <p:cSldViewPr snapToGrid="0" showGuides="1">
      <p:cViewPr varScale="1">
        <p:scale>
          <a:sx n="70" d="100"/>
          <a:sy n="70" d="100"/>
        </p:scale>
        <p:origin x="1128" y="66"/>
      </p:cViewPr>
      <p:guideLst>
        <p:guide orient="horz" pos="2160"/>
        <p:guide pos="2880"/>
      </p:guideLst>
    </p:cSldViewPr>
  </p:slideViewPr>
  <p:notesTextViewPr>
    <p:cViewPr>
      <p:scale>
        <a:sx n="3" d="2"/>
        <a:sy n="3" d="2"/>
      </p:scale>
      <p:origin x="0" y="0"/>
    </p:cViewPr>
  </p:notesTextViewPr>
  <p:sorterViewPr>
    <p:cViewPr>
      <p:scale>
        <a:sx n="100" d="100"/>
        <a:sy n="100" d="100"/>
      </p:scale>
      <p:origin x="0" y="-7932"/>
    </p:cViewPr>
  </p:sorterViewPr>
  <p:notesViewPr>
    <p:cSldViewPr snapToGrid="0">
      <p:cViewPr varScale="1">
        <p:scale>
          <a:sx n="55" d="100"/>
          <a:sy n="55" d="100"/>
        </p:scale>
        <p:origin x="283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Tijdelijke aanduiding voor datum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2E498D6-889B-4B2F-98C2-5579E1A27784}" type="datetimeFigureOut">
              <a:rPr lang="en-GB" smtClean="0"/>
              <a:t>12/11/2018</a:t>
            </a:fld>
            <a:endParaRPr lang="en-GB"/>
          </a:p>
        </p:txBody>
      </p:sp>
      <p:sp>
        <p:nvSpPr>
          <p:cNvPr id="4" name="Tijdelijke aanduiding voor dia-afbeelding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Tijdelijke aanduiding voor notitie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A0262C0-3BC8-4C33-82AA-ECD9BBE784E3}" type="slidenum">
              <a:rPr lang="en-GB" smtClean="0"/>
              <a:t>‹#›</a:t>
            </a:fld>
            <a:endParaRPr lang="en-GB"/>
          </a:p>
        </p:txBody>
      </p:sp>
    </p:spTree>
    <p:extLst>
      <p:ext uri="{BB962C8B-B14F-4D97-AF65-F5344CB8AC3E}">
        <p14:creationId xmlns:p14="http://schemas.microsoft.com/office/powerpoint/2010/main" val="407205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A0262C0-3BC8-4C33-82AA-ECD9BBE784E3}" type="slidenum">
              <a:rPr lang="en-GB" smtClean="0"/>
              <a:t>1</a:t>
            </a:fld>
            <a:endParaRPr lang="en-GB"/>
          </a:p>
        </p:txBody>
      </p:sp>
    </p:spTree>
    <p:extLst>
      <p:ext uri="{BB962C8B-B14F-4D97-AF65-F5344CB8AC3E}">
        <p14:creationId xmlns:p14="http://schemas.microsoft.com/office/powerpoint/2010/main" val="291385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Lists are the feature of ZIMS that can be the largest time saver for Keepers. Instead of having to search the entire database of animals, a specific list of only the animals that a keeper, team or department are responsible for can be created and is quickly accessible from the top of the Animals Module in ZIMS.  Managing the lists can be done centrally by the primary records manager, or can be done by each keeper.</a:t>
            </a:r>
            <a:endParaRPr lang="en-GB" dirty="0"/>
          </a:p>
        </p:txBody>
      </p:sp>
      <p:sp>
        <p:nvSpPr>
          <p:cNvPr id="4" name="Tijdelijke aanduiding voor dianummer 3"/>
          <p:cNvSpPr>
            <a:spLocks noGrp="1"/>
          </p:cNvSpPr>
          <p:nvPr>
            <p:ph type="sldNum" sz="quarter" idx="10"/>
          </p:nvPr>
        </p:nvSpPr>
        <p:spPr/>
        <p:txBody>
          <a:bodyPr/>
          <a:lstStyle/>
          <a:p>
            <a:fld id="{FA0262C0-3BC8-4C33-82AA-ECD9BBE784E3}" type="slidenum">
              <a:rPr lang="en-GB" smtClean="0"/>
              <a:t>24</a:t>
            </a:fld>
            <a:endParaRPr lang="en-GB"/>
          </a:p>
        </p:txBody>
      </p:sp>
    </p:spTree>
    <p:extLst>
      <p:ext uri="{BB962C8B-B14F-4D97-AF65-F5344CB8AC3E}">
        <p14:creationId xmlns:p14="http://schemas.microsoft.com/office/powerpoint/2010/main" val="393282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A0262C0-3BC8-4C33-82AA-ECD9BBE784E3}" type="slidenum">
              <a:rPr lang="en-GB" smtClean="0"/>
              <a:t>27</a:t>
            </a:fld>
            <a:endParaRPr lang="en-GB"/>
          </a:p>
        </p:txBody>
      </p:sp>
    </p:spTree>
    <p:extLst>
      <p:ext uri="{BB962C8B-B14F-4D97-AF65-F5344CB8AC3E}">
        <p14:creationId xmlns:p14="http://schemas.microsoft.com/office/powerpoint/2010/main" val="88770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9438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850544" y="4657292"/>
            <a:ext cx="5681980" cy="3696712"/>
          </a:xfrm>
        </p:spPr>
        <p:txBody>
          <a:bodyPr/>
          <a:lstStyle/>
          <a:p>
            <a:endParaRPr lang="en-GB" dirty="0"/>
          </a:p>
        </p:txBody>
      </p:sp>
      <p:sp>
        <p:nvSpPr>
          <p:cNvPr id="4" name="Tijdelijke aanduiding voor dianummer 3"/>
          <p:cNvSpPr>
            <a:spLocks noGrp="1"/>
          </p:cNvSpPr>
          <p:nvPr>
            <p:ph type="sldNum" sz="quarter" idx="10"/>
          </p:nvPr>
        </p:nvSpPr>
        <p:spPr/>
        <p:txBody>
          <a:bodyPr/>
          <a:lstStyle/>
          <a:p>
            <a:fld id="{FA0262C0-3BC8-4C33-82AA-ECD9BBE784E3}" type="slidenum">
              <a:rPr lang="en-GB" smtClean="0"/>
              <a:t>5</a:t>
            </a:fld>
            <a:endParaRPr lang="en-GB"/>
          </a:p>
        </p:txBody>
      </p:sp>
    </p:spTree>
    <p:extLst>
      <p:ext uri="{BB962C8B-B14F-4D97-AF65-F5344CB8AC3E}">
        <p14:creationId xmlns:p14="http://schemas.microsoft.com/office/powerpoint/2010/main" val="296794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A0262C0-3BC8-4C33-82AA-ECD9BBE784E3}" type="slidenum">
              <a:rPr lang="en-GB" smtClean="0"/>
              <a:t>6</a:t>
            </a:fld>
            <a:endParaRPr lang="en-GB"/>
          </a:p>
        </p:txBody>
      </p:sp>
    </p:spTree>
    <p:extLst>
      <p:ext uri="{BB962C8B-B14F-4D97-AF65-F5344CB8AC3E}">
        <p14:creationId xmlns:p14="http://schemas.microsoft.com/office/powerpoint/2010/main" val="29928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A0262C0-3BC8-4C33-82AA-ECD9BBE784E3}" type="slidenum">
              <a:rPr lang="en-GB" smtClean="0"/>
              <a:t>12</a:t>
            </a:fld>
            <a:endParaRPr lang="en-GB"/>
          </a:p>
        </p:txBody>
      </p:sp>
    </p:spTree>
    <p:extLst>
      <p:ext uri="{BB962C8B-B14F-4D97-AF65-F5344CB8AC3E}">
        <p14:creationId xmlns:p14="http://schemas.microsoft.com/office/powerpoint/2010/main" val="15656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A0262C0-3BC8-4C33-82AA-ECD9BBE784E3}" type="slidenum">
              <a:rPr lang="en-GB" smtClean="0"/>
              <a:t>15</a:t>
            </a:fld>
            <a:endParaRPr lang="en-GB"/>
          </a:p>
        </p:txBody>
      </p:sp>
    </p:spTree>
    <p:extLst>
      <p:ext uri="{BB962C8B-B14F-4D97-AF65-F5344CB8AC3E}">
        <p14:creationId xmlns:p14="http://schemas.microsoft.com/office/powerpoint/2010/main" val="2476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A0262C0-3BC8-4C33-82AA-ECD9BBE784E3}" type="slidenum">
              <a:rPr lang="en-GB" smtClean="0"/>
              <a:t>18</a:t>
            </a:fld>
            <a:endParaRPr lang="en-GB"/>
          </a:p>
        </p:txBody>
      </p:sp>
    </p:spTree>
    <p:extLst>
      <p:ext uri="{BB962C8B-B14F-4D97-AF65-F5344CB8AC3E}">
        <p14:creationId xmlns:p14="http://schemas.microsoft.com/office/powerpoint/2010/main" val="97688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A0262C0-3BC8-4C33-82AA-ECD9BBE784E3}" type="slidenum">
              <a:rPr lang="en-GB" smtClean="0"/>
              <a:t>21</a:t>
            </a:fld>
            <a:endParaRPr lang="en-GB"/>
          </a:p>
        </p:txBody>
      </p:sp>
    </p:spTree>
    <p:extLst>
      <p:ext uri="{BB962C8B-B14F-4D97-AF65-F5344CB8AC3E}">
        <p14:creationId xmlns:p14="http://schemas.microsoft.com/office/powerpoint/2010/main" val="24792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A0262C0-3BC8-4C33-82AA-ECD9BBE784E3}" type="slidenum">
              <a:rPr lang="en-GB" smtClean="0"/>
              <a:t>23</a:t>
            </a:fld>
            <a:endParaRPr lang="en-GB"/>
          </a:p>
        </p:txBody>
      </p:sp>
    </p:spTree>
    <p:extLst>
      <p:ext uri="{BB962C8B-B14F-4D97-AF65-F5344CB8AC3E}">
        <p14:creationId xmlns:p14="http://schemas.microsoft.com/office/powerpoint/2010/main" val="380645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training.isis.org/" TargetMode="External"/><Relationship Id="rId2" Type="http://schemas.openxmlformats.org/officeDocument/2006/relationships/hyperlink" Target="mailto:support@isis.org"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095" y="521862"/>
            <a:ext cx="7772400" cy="1543564"/>
          </a:xfrm>
        </p:spPr>
        <p:txBody>
          <a:bodyPr>
            <a:normAutofit fontScale="90000"/>
          </a:bodyPr>
          <a:lstStyle/>
          <a:p>
            <a:r>
              <a:rPr lang="en-US" sz="5400" dirty="0" smtClean="0"/>
              <a:t>4002 – ZIMS for Keepers</a:t>
            </a:r>
            <a:endParaRPr lang="en-US" sz="5400" dirty="0"/>
          </a:p>
        </p:txBody>
      </p:sp>
      <p:pic>
        <p:nvPicPr>
          <p:cNvPr id="1026" name="Picture 2" descr="Image result for zookeeper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882" y="2065426"/>
            <a:ext cx="5330825" cy="354950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&amp; Observations</a:t>
            </a:r>
            <a:endParaRPr lang="en-US" dirty="0"/>
          </a:p>
        </p:txBody>
      </p:sp>
      <p:pic>
        <p:nvPicPr>
          <p:cNvPr id="3" name="Picture 2"/>
          <p:cNvPicPr>
            <a:picLocks noChangeAspect="1"/>
          </p:cNvPicPr>
          <p:nvPr/>
        </p:nvPicPr>
        <p:blipFill>
          <a:blip r:embed="rId2"/>
          <a:stretch>
            <a:fillRect/>
          </a:stretch>
        </p:blipFill>
        <p:spPr>
          <a:xfrm>
            <a:off x="628650" y="1446956"/>
            <a:ext cx="3220019" cy="255051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043519" y="3070746"/>
            <a:ext cx="2575303" cy="3466531"/>
          </a:xfrm>
          <a:prstGeom prst="rect">
            <a:avLst/>
          </a:prstGeom>
          <a:ln>
            <a:solidFill>
              <a:schemeClr val="tx1"/>
            </a:solidFill>
          </a:ln>
        </p:spPr>
      </p:pic>
      <p:sp>
        <p:nvSpPr>
          <p:cNvPr id="5" name="TextBox 4"/>
          <p:cNvSpPr txBox="1"/>
          <p:nvPr/>
        </p:nvSpPr>
        <p:spPr>
          <a:xfrm>
            <a:off x="4971495" y="2251880"/>
            <a:ext cx="3543855" cy="2308324"/>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Recording Notes and Observations</a:t>
            </a:r>
          </a:p>
          <a:p>
            <a:r>
              <a:rPr lang="en-US" dirty="0"/>
              <a:t>o</a:t>
            </a:r>
            <a:r>
              <a:rPr lang="en-US" dirty="0" smtClean="0"/>
              <a:t>n your animals is often a major</a:t>
            </a:r>
          </a:p>
          <a:p>
            <a:r>
              <a:rPr lang="en-US" dirty="0"/>
              <a:t>p</a:t>
            </a:r>
            <a:r>
              <a:rPr lang="en-US" dirty="0" smtClean="0"/>
              <a:t>art of a Keeper’s ZIMS data entry.</a:t>
            </a:r>
          </a:p>
          <a:p>
            <a:r>
              <a:rPr lang="en-US" dirty="0" smtClean="0"/>
              <a:t>Note data entry is fairly simple (top </a:t>
            </a:r>
          </a:p>
          <a:p>
            <a:r>
              <a:rPr lang="en-US" dirty="0" smtClean="0"/>
              <a:t>screen). Observation data entry is</a:t>
            </a:r>
          </a:p>
          <a:p>
            <a:r>
              <a:rPr lang="en-US" dirty="0"/>
              <a:t>m</a:t>
            </a:r>
            <a:r>
              <a:rPr lang="en-US" dirty="0" smtClean="0"/>
              <a:t>ore complex (bottom screen).</a:t>
            </a:r>
          </a:p>
          <a:p>
            <a:r>
              <a:rPr lang="en-US" dirty="0" smtClean="0"/>
              <a:t>Developing a list of Keywords can</a:t>
            </a:r>
          </a:p>
          <a:p>
            <a:r>
              <a:rPr lang="en-US" dirty="0"/>
              <a:t>a</a:t>
            </a:r>
            <a:r>
              <a:rPr lang="en-US" dirty="0" smtClean="0"/>
              <a:t>id with data retrieval.</a:t>
            </a:r>
            <a:endParaRPr lang="en-US" dirty="0"/>
          </a:p>
        </p:txBody>
      </p:sp>
    </p:spTree>
    <p:extLst>
      <p:ext uri="{BB962C8B-B14F-4D97-AF65-F5344CB8AC3E}">
        <p14:creationId xmlns:p14="http://schemas.microsoft.com/office/powerpoint/2010/main" val="3666761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Template</a:t>
            </a:r>
            <a:endParaRPr lang="en-US" dirty="0"/>
          </a:p>
        </p:txBody>
      </p:sp>
      <p:pic>
        <p:nvPicPr>
          <p:cNvPr id="3" name="Picture 2"/>
          <p:cNvPicPr>
            <a:picLocks noChangeAspect="1"/>
          </p:cNvPicPr>
          <p:nvPr/>
        </p:nvPicPr>
        <p:blipFill>
          <a:blip r:embed="rId2"/>
          <a:stretch>
            <a:fillRect/>
          </a:stretch>
        </p:blipFill>
        <p:spPr>
          <a:xfrm>
            <a:off x="2543428" y="1690689"/>
            <a:ext cx="4057143" cy="2000000"/>
          </a:xfrm>
          <a:prstGeom prst="rect">
            <a:avLst/>
          </a:prstGeom>
          <a:ln>
            <a:solidFill>
              <a:schemeClr val="tx1"/>
            </a:solidFill>
          </a:ln>
        </p:spPr>
      </p:pic>
      <p:sp>
        <p:nvSpPr>
          <p:cNvPr id="4" name="TextBox 3"/>
          <p:cNvSpPr txBox="1"/>
          <p:nvPr/>
        </p:nvSpPr>
        <p:spPr>
          <a:xfrm>
            <a:off x="1214651" y="4026089"/>
            <a:ext cx="6978064" cy="1477328"/>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Creating Note/Observation Templates can help make sure that you are</a:t>
            </a:r>
          </a:p>
          <a:p>
            <a:r>
              <a:rPr lang="en-US" dirty="0"/>
              <a:t>c</a:t>
            </a:r>
            <a:r>
              <a:rPr lang="en-US" dirty="0" smtClean="0"/>
              <a:t>apturing all the required information. This is a Note Template for a</a:t>
            </a:r>
          </a:p>
          <a:p>
            <a:r>
              <a:rPr lang="en-US" dirty="0" smtClean="0"/>
              <a:t>Diet Change. Once the Template is saved (using the Save icon) it will be</a:t>
            </a:r>
          </a:p>
          <a:p>
            <a:r>
              <a:rPr lang="en-US" dirty="0"/>
              <a:t>a</a:t>
            </a:r>
            <a:r>
              <a:rPr lang="en-US" dirty="0" smtClean="0"/>
              <a:t>vailable to select in the Note Templates dropdown list. You can manage</a:t>
            </a:r>
          </a:p>
          <a:p>
            <a:r>
              <a:rPr lang="en-US" dirty="0"/>
              <a:t>y</a:t>
            </a:r>
            <a:r>
              <a:rPr lang="en-US" dirty="0" smtClean="0"/>
              <a:t>our Templates by selecting the gear icon.</a:t>
            </a:r>
            <a:endParaRPr lang="en-US" dirty="0"/>
          </a:p>
        </p:txBody>
      </p:sp>
    </p:spTree>
    <p:extLst>
      <p:ext uri="{BB962C8B-B14F-4D97-AF65-F5344CB8AC3E}">
        <p14:creationId xmlns:p14="http://schemas.microsoft.com/office/powerpoint/2010/main" val="2373364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a:solidFill>
                  <a:schemeClr val="tx1">
                    <a:lumMod val="50000"/>
                    <a:lumOff val="50000"/>
                  </a:schemeClr>
                </a:solidFill>
              </a:rPr>
              <a:t>Weights and Lengths- </a:t>
            </a:r>
            <a:br>
              <a:rPr lang="en-US" dirty="0">
                <a:solidFill>
                  <a:schemeClr val="tx1">
                    <a:lumMod val="50000"/>
                    <a:lumOff val="50000"/>
                  </a:schemeClr>
                </a:solidFill>
              </a:rPr>
            </a:br>
            <a:endParaRPr lang="en-GB" dirty="0"/>
          </a:p>
        </p:txBody>
      </p:sp>
      <p:sp>
        <p:nvSpPr>
          <p:cNvPr id="3" name="Tijdelijke aanduiding voor inhoud 2"/>
          <p:cNvSpPr>
            <a:spLocks noGrp="1"/>
          </p:cNvSpPr>
          <p:nvPr>
            <p:ph idx="1"/>
          </p:nvPr>
        </p:nvSpPr>
        <p:spPr>
          <a:xfrm>
            <a:off x="478525" y="1129590"/>
            <a:ext cx="7886700" cy="4351338"/>
          </a:xfrm>
        </p:spPr>
        <p:txBody>
          <a:bodyPr>
            <a:normAutofit/>
          </a:bodyPr>
          <a:lstStyle/>
          <a:p>
            <a:r>
              <a:rPr lang="en-US" sz="2000" dirty="0" smtClean="0"/>
              <a:t>Vital indicators of successful husbandry</a:t>
            </a:r>
            <a:endParaRPr lang="en-US" sz="2000" dirty="0"/>
          </a:p>
          <a:p>
            <a:pPr lvl="1"/>
            <a:r>
              <a:rPr lang="en-US" sz="2000" dirty="0"/>
              <a:t>Weights are used in multiple ways:</a:t>
            </a:r>
          </a:p>
          <a:p>
            <a:pPr lvl="2"/>
            <a:r>
              <a:rPr lang="en-US" dirty="0"/>
              <a:t>Weight Comparison </a:t>
            </a:r>
            <a:r>
              <a:rPr lang="en-US" dirty="0" smtClean="0"/>
              <a:t>Report</a:t>
            </a:r>
          </a:p>
          <a:p>
            <a:pPr lvl="2"/>
            <a:r>
              <a:rPr lang="en-US" dirty="0" smtClean="0"/>
              <a:t>Normal annual variations</a:t>
            </a:r>
            <a:endParaRPr lang="en-US" dirty="0"/>
          </a:p>
          <a:p>
            <a:pPr lvl="2"/>
            <a:r>
              <a:rPr lang="en-US" dirty="0"/>
              <a:t>Specimen Report</a:t>
            </a:r>
          </a:p>
          <a:p>
            <a:pPr lvl="2"/>
            <a:r>
              <a:rPr lang="en-US" dirty="0" smtClean="0"/>
              <a:t>Prescriptions in Medical </a:t>
            </a:r>
            <a:r>
              <a:rPr lang="en-US" dirty="0"/>
              <a:t>module </a:t>
            </a:r>
            <a:endParaRPr lang="en-US" dirty="0" smtClean="0"/>
          </a:p>
          <a:p>
            <a:pPr lvl="1"/>
            <a:r>
              <a:rPr lang="en-US" sz="2400" dirty="0" smtClean="0"/>
              <a:t>Both measurements </a:t>
            </a:r>
            <a:r>
              <a:rPr lang="en-US" sz="2400" dirty="0"/>
              <a:t>can be visualized with </a:t>
            </a:r>
            <a:r>
              <a:rPr lang="en-US" sz="2400" dirty="0" smtClean="0"/>
              <a:t>graphs</a:t>
            </a:r>
            <a:endParaRPr lang="en-US" sz="2400" dirty="0"/>
          </a:p>
        </p:txBody>
      </p:sp>
      <p:pic>
        <p:nvPicPr>
          <p:cNvPr id="1030" name="Picture 6" descr="Image result for weighing animal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283" y="3702545"/>
            <a:ext cx="4011676" cy="26709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720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Recording Weights/Lengths</a:t>
            </a:r>
            <a:endParaRPr lang="en-GB" dirty="0"/>
          </a:p>
        </p:txBody>
      </p:sp>
      <p:pic>
        <p:nvPicPr>
          <p:cNvPr id="6" name="Picture 5"/>
          <p:cNvPicPr>
            <a:picLocks noChangeAspect="1"/>
          </p:cNvPicPr>
          <p:nvPr/>
        </p:nvPicPr>
        <p:blipFill>
          <a:blip r:embed="rId2"/>
          <a:stretch>
            <a:fillRect/>
          </a:stretch>
        </p:blipFill>
        <p:spPr>
          <a:xfrm>
            <a:off x="527593" y="1573221"/>
            <a:ext cx="8088814" cy="3525087"/>
          </a:xfrm>
          <a:prstGeom prst="rect">
            <a:avLst/>
          </a:prstGeom>
          <a:ln>
            <a:solidFill>
              <a:schemeClr val="tx1"/>
            </a:solidFill>
          </a:ln>
        </p:spPr>
      </p:pic>
      <p:sp>
        <p:nvSpPr>
          <p:cNvPr id="5" name="TextBox 2"/>
          <p:cNvSpPr txBox="1"/>
          <p:nvPr/>
        </p:nvSpPr>
        <p:spPr>
          <a:xfrm>
            <a:off x="4073829" y="2898784"/>
            <a:ext cx="4333192" cy="2585323"/>
          </a:xfrm>
          <a:prstGeom prst="rect">
            <a:avLst/>
          </a:prstGeom>
          <a:solidFill>
            <a:schemeClr val="accent6">
              <a:lumMod val="40000"/>
              <a:lumOff val="60000"/>
            </a:schemeClr>
          </a:solidFill>
          <a:ln>
            <a:solidFill>
              <a:schemeClr val="tx1"/>
            </a:solidFill>
          </a:ln>
        </p:spPr>
        <p:txBody>
          <a:bodyPr wrap="square" rtlCol="0">
            <a:spAutoFit/>
          </a:bodyPr>
          <a:lstStyle/>
          <a:p>
            <a:pPr defTabSz="914400"/>
            <a:r>
              <a:rPr lang="en-US" dirty="0" smtClean="0">
                <a:solidFill>
                  <a:prstClr val="black"/>
                </a:solidFill>
              </a:rPr>
              <a:t>In the Animals Module you will see Weights and Lengths in two separate grids. The Actions Menu provides the option to add/edit or remove entries depending on your permissions. Any weights that are sourced from the Medical module will display with the syringe icon. Those weights can only be edited/deleted from the Medical module.</a:t>
            </a:r>
            <a:endParaRPr lang="en-GB" dirty="0">
              <a:solidFill>
                <a:prstClr val="black"/>
              </a:solidFill>
            </a:endParaRPr>
          </a:p>
        </p:txBody>
      </p:sp>
    </p:spTree>
    <p:extLst>
      <p:ext uri="{BB962C8B-B14F-4D97-AF65-F5344CB8AC3E}">
        <p14:creationId xmlns:p14="http://schemas.microsoft.com/office/powerpoint/2010/main" val="1609453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424" y="-92486"/>
            <a:ext cx="7886700" cy="1325563"/>
          </a:xfrm>
        </p:spPr>
        <p:txBody>
          <a:bodyPr/>
          <a:lstStyle/>
          <a:p>
            <a:r>
              <a:rPr lang="en-US" dirty="0" smtClean="0"/>
              <a:t>Measurement Graphs</a:t>
            </a:r>
            <a:endParaRPr lang="en-GB" dirty="0"/>
          </a:p>
        </p:txBody>
      </p:sp>
      <p:pic>
        <p:nvPicPr>
          <p:cNvPr id="4" name="Picture 4"/>
          <p:cNvPicPr>
            <a:picLocks noChangeAspect="1"/>
          </p:cNvPicPr>
          <p:nvPr/>
        </p:nvPicPr>
        <p:blipFill>
          <a:blip r:embed="rId2"/>
          <a:stretch>
            <a:fillRect/>
          </a:stretch>
        </p:blipFill>
        <p:spPr>
          <a:xfrm>
            <a:off x="396859" y="982865"/>
            <a:ext cx="7969219" cy="4612994"/>
          </a:xfrm>
          <a:prstGeom prst="rect">
            <a:avLst/>
          </a:prstGeom>
          <a:ln>
            <a:solidFill>
              <a:schemeClr val="tx1"/>
            </a:solidFill>
          </a:ln>
        </p:spPr>
      </p:pic>
      <p:sp>
        <p:nvSpPr>
          <p:cNvPr id="5" name="TextBox 3"/>
          <p:cNvSpPr txBox="1"/>
          <p:nvPr/>
        </p:nvSpPr>
        <p:spPr>
          <a:xfrm>
            <a:off x="623227" y="3977103"/>
            <a:ext cx="3948773" cy="2031325"/>
          </a:xfrm>
          <a:prstGeom prst="rect">
            <a:avLst/>
          </a:prstGeom>
          <a:solidFill>
            <a:schemeClr val="accent6">
              <a:lumMod val="40000"/>
              <a:lumOff val="60000"/>
            </a:schemeClr>
          </a:solidFill>
          <a:ln>
            <a:solidFill>
              <a:schemeClr val="tx1"/>
            </a:solidFill>
          </a:ln>
        </p:spPr>
        <p:txBody>
          <a:bodyPr wrap="none" rtlCol="0">
            <a:spAutoFit/>
          </a:bodyPr>
          <a:lstStyle/>
          <a:p>
            <a:pPr defTabSz="914400"/>
            <a:r>
              <a:rPr lang="en-US" dirty="0" smtClean="0">
                <a:solidFill>
                  <a:prstClr val="black"/>
                </a:solidFill>
              </a:rPr>
              <a:t>When enough weight or length data has</a:t>
            </a:r>
            <a:br>
              <a:rPr lang="en-US" dirty="0" smtClean="0">
                <a:solidFill>
                  <a:prstClr val="black"/>
                </a:solidFill>
              </a:rPr>
            </a:br>
            <a:r>
              <a:rPr lang="en-US" dirty="0" smtClean="0">
                <a:solidFill>
                  <a:prstClr val="black"/>
                </a:solidFill>
              </a:rPr>
              <a:t>been recorded, ZIMS provides you with </a:t>
            </a:r>
            <a:br>
              <a:rPr lang="en-US" dirty="0" smtClean="0">
                <a:solidFill>
                  <a:prstClr val="black"/>
                </a:solidFill>
              </a:rPr>
            </a:br>
            <a:r>
              <a:rPr lang="en-US" dirty="0" smtClean="0">
                <a:solidFill>
                  <a:prstClr val="black"/>
                </a:solidFill>
              </a:rPr>
              <a:t>immediate visualization of trends.</a:t>
            </a:r>
          </a:p>
          <a:p>
            <a:pPr defTabSz="914400"/>
            <a:r>
              <a:rPr lang="en-US" dirty="0" smtClean="0">
                <a:solidFill>
                  <a:prstClr val="black"/>
                </a:solidFill>
              </a:rPr>
              <a:t>Keepers can quickly see annual weight</a:t>
            </a:r>
            <a:br>
              <a:rPr lang="en-US" dirty="0" smtClean="0">
                <a:solidFill>
                  <a:prstClr val="black"/>
                </a:solidFill>
              </a:rPr>
            </a:br>
            <a:r>
              <a:rPr lang="en-US" dirty="0" smtClean="0">
                <a:solidFill>
                  <a:prstClr val="black"/>
                </a:solidFill>
              </a:rPr>
              <a:t>changes allowing them to be more </a:t>
            </a:r>
            <a:br>
              <a:rPr lang="en-US" dirty="0" smtClean="0">
                <a:solidFill>
                  <a:prstClr val="black"/>
                </a:solidFill>
              </a:rPr>
            </a:br>
            <a:r>
              <a:rPr lang="en-US" dirty="0" smtClean="0">
                <a:solidFill>
                  <a:prstClr val="black"/>
                </a:solidFill>
              </a:rPr>
              <a:t>active in changing diets or engaging </a:t>
            </a:r>
            <a:br>
              <a:rPr lang="en-US" dirty="0" smtClean="0">
                <a:solidFill>
                  <a:prstClr val="black"/>
                </a:solidFill>
              </a:rPr>
            </a:br>
            <a:r>
              <a:rPr lang="en-US" dirty="0" smtClean="0">
                <a:solidFill>
                  <a:prstClr val="black"/>
                </a:solidFill>
              </a:rPr>
              <a:t>with medical staff if concerns arise.</a:t>
            </a:r>
            <a:endParaRPr lang="en-GB" dirty="0">
              <a:solidFill>
                <a:prstClr val="black"/>
              </a:solidFill>
            </a:endParaRPr>
          </a:p>
        </p:txBody>
      </p:sp>
    </p:spTree>
    <p:extLst>
      <p:ext uri="{BB962C8B-B14F-4D97-AF65-F5344CB8AC3E}">
        <p14:creationId xmlns:p14="http://schemas.microsoft.com/office/powerpoint/2010/main" val="3409015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solidFill>
                  <a:schemeClr val="tx1">
                    <a:lumMod val="50000"/>
                    <a:lumOff val="50000"/>
                  </a:schemeClr>
                </a:solidFill>
              </a:rPr>
              <a:t>Training Information</a:t>
            </a:r>
            <a:endParaRPr lang="en-GB" dirty="0"/>
          </a:p>
        </p:txBody>
      </p:sp>
      <p:pic>
        <p:nvPicPr>
          <p:cNvPr id="2050" name="Picture 2" descr="Image result for training animal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08" y="2115405"/>
            <a:ext cx="5538011" cy="42919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53385" y="1690689"/>
            <a:ext cx="4091698" cy="1754326"/>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The Training grid allows you to document</a:t>
            </a:r>
          </a:p>
          <a:p>
            <a:r>
              <a:rPr lang="en-US" dirty="0"/>
              <a:t>t</a:t>
            </a:r>
            <a:r>
              <a:rPr lang="en-US" dirty="0" smtClean="0"/>
              <a:t>he behavioral routines that your animals</a:t>
            </a:r>
          </a:p>
          <a:p>
            <a:r>
              <a:rPr lang="en-US" dirty="0"/>
              <a:t>a</a:t>
            </a:r>
            <a:r>
              <a:rPr lang="en-US" dirty="0" smtClean="0"/>
              <a:t>re learning. You first define the behavior</a:t>
            </a:r>
          </a:p>
          <a:p>
            <a:r>
              <a:rPr lang="en-US" dirty="0"/>
              <a:t>t</a:t>
            </a:r>
            <a:r>
              <a:rPr lang="en-US" dirty="0" smtClean="0"/>
              <a:t>o be trained. You then assign this</a:t>
            </a:r>
          </a:p>
          <a:p>
            <a:r>
              <a:rPr lang="en-US" dirty="0"/>
              <a:t>b</a:t>
            </a:r>
            <a:r>
              <a:rPr lang="en-US" dirty="0" smtClean="0"/>
              <a:t>ehavior to an animal(s). You then record</a:t>
            </a:r>
          </a:p>
          <a:p>
            <a:r>
              <a:rPr lang="en-US" dirty="0" smtClean="0"/>
              <a:t>Training sessions for this routine.</a:t>
            </a:r>
            <a:endParaRPr lang="en-US" dirty="0"/>
          </a:p>
        </p:txBody>
      </p:sp>
    </p:spTree>
    <p:extLst>
      <p:ext uri="{BB962C8B-B14F-4D97-AF65-F5344CB8AC3E}">
        <p14:creationId xmlns:p14="http://schemas.microsoft.com/office/powerpoint/2010/main" val="1469886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Recording Training Information</a:t>
            </a:r>
            <a:endParaRPr lang="en-GB" dirty="0"/>
          </a:p>
        </p:txBody>
      </p:sp>
      <p:sp>
        <p:nvSpPr>
          <p:cNvPr id="5" name="TextBox 2"/>
          <p:cNvSpPr txBox="1"/>
          <p:nvPr/>
        </p:nvSpPr>
        <p:spPr>
          <a:xfrm>
            <a:off x="5454152" y="2204553"/>
            <a:ext cx="3210347" cy="2585323"/>
          </a:xfrm>
          <a:prstGeom prst="rect">
            <a:avLst/>
          </a:prstGeom>
          <a:solidFill>
            <a:schemeClr val="accent6">
              <a:lumMod val="40000"/>
              <a:lumOff val="60000"/>
            </a:schemeClr>
          </a:solidFill>
          <a:ln>
            <a:solidFill>
              <a:schemeClr val="tx1"/>
            </a:solidFill>
          </a:ln>
        </p:spPr>
        <p:txBody>
          <a:bodyPr wrap="square" rtlCol="0">
            <a:spAutoFit/>
          </a:bodyPr>
          <a:lstStyle/>
          <a:p>
            <a:r>
              <a:rPr lang="en-US" dirty="0">
                <a:solidFill>
                  <a:prstClr val="black"/>
                </a:solidFill>
              </a:rPr>
              <a:t>In the Animals Module you will see Training Information on the M</a:t>
            </a:r>
            <a:r>
              <a:rPr lang="en-US" dirty="0" smtClean="0">
                <a:solidFill>
                  <a:prstClr val="black"/>
                </a:solidFill>
              </a:rPr>
              <a:t>ore Details </a:t>
            </a:r>
            <a:r>
              <a:rPr lang="en-US" dirty="0">
                <a:solidFill>
                  <a:prstClr val="black"/>
                </a:solidFill>
              </a:rPr>
              <a:t>tab. </a:t>
            </a:r>
            <a:r>
              <a:rPr lang="en-US" dirty="0" smtClean="0">
                <a:solidFill>
                  <a:prstClr val="black"/>
                </a:solidFill>
              </a:rPr>
              <a:t>After you define a behavior it will appear in the drop down list to select from to assign to an animal(s). Once a behavior is assigned you can record sessions for the training.</a:t>
            </a:r>
            <a:endParaRPr lang="en-GB" dirty="0">
              <a:solidFill>
                <a:prstClr val="black"/>
              </a:solidFill>
            </a:endParaRPr>
          </a:p>
        </p:txBody>
      </p:sp>
      <p:pic>
        <p:nvPicPr>
          <p:cNvPr id="6" name="Picture 5"/>
          <p:cNvPicPr>
            <a:picLocks noChangeAspect="1"/>
          </p:cNvPicPr>
          <p:nvPr/>
        </p:nvPicPr>
        <p:blipFill>
          <a:blip r:embed="rId2"/>
          <a:stretch>
            <a:fillRect/>
          </a:stretch>
        </p:blipFill>
        <p:spPr>
          <a:xfrm>
            <a:off x="479500" y="1358392"/>
            <a:ext cx="4723809" cy="2476190"/>
          </a:xfrm>
          <a:prstGeom prst="rect">
            <a:avLst/>
          </a:prstGeom>
          <a:ln>
            <a:solidFill>
              <a:schemeClr val="tx1"/>
            </a:solidFill>
          </a:ln>
        </p:spPr>
      </p:pic>
      <p:pic>
        <p:nvPicPr>
          <p:cNvPr id="7" name="Picture 6"/>
          <p:cNvPicPr>
            <a:picLocks noChangeAspect="1"/>
          </p:cNvPicPr>
          <p:nvPr/>
        </p:nvPicPr>
        <p:blipFill rotWithShape="1">
          <a:blip r:embed="rId3"/>
          <a:srcRect b="8786"/>
          <a:stretch/>
        </p:blipFill>
        <p:spPr>
          <a:xfrm>
            <a:off x="1003309" y="3834582"/>
            <a:ext cx="3568691" cy="2553940"/>
          </a:xfrm>
          <a:prstGeom prst="rect">
            <a:avLst/>
          </a:prstGeom>
          <a:ln>
            <a:solidFill>
              <a:schemeClr val="tx1"/>
            </a:solidFill>
          </a:ln>
        </p:spPr>
      </p:pic>
    </p:spTree>
    <p:extLst>
      <p:ext uri="{BB962C8B-B14F-4D97-AF65-F5344CB8AC3E}">
        <p14:creationId xmlns:p14="http://schemas.microsoft.com/office/powerpoint/2010/main" val="3072560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Enrichment</a:t>
            </a:r>
            <a:endParaRPr lang="en-US" dirty="0"/>
          </a:p>
        </p:txBody>
      </p:sp>
      <p:pic>
        <p:nvPicPr>
          <p:cNvPr id="2050" name="Picture 2" descr="Image result for animal enrich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66" y="1570468"/>
            <a:ext cx="3057099" cy="45652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18545" y="2291191"/>
            <a:ext cx="3954224" cy="2308324"/>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Enrichment is also found under the</a:t>
            </a:r>
          </a:p>
          <a:p>
            <a:r>
              <a:rPr lang="en-US" dirty="0" smtClean="0"/>
              <a:t>More Details tab in the animals record.</a:t>
            </a:r>
          </a:p>
          <a:p>
            <a:r>
              <a:rPr lang="en-US" dirty="0" smtClean="0"/>
              <a:t>Animal Enrichment functionality is</a:t>
            </a:r>
          </a:p>
          <a:p>
            <a:r>
              <a:rPr lang="en-US" dirty="0"/>
              <a:t>v</a:t>
            </a:r>
            <a:r>
              <a:rPr lang="en-US" dirty="0" smtClean="0"/>
              <a:t>ery similar to the Training functionality.</a:t>
            </a:r>
          </a:p>
          <a:p>
            <a:r>
              <a:rPr lang="en-US" dirty="0" smtClean="0"/>
              <a:t>You first define an Enrichment Item. You</a:t>
            </a:r>
          </a:p>
          <a:p>
            <a:r>
              <a:rPr lang="en-US" dirty="0"/>
              <a:t>t</a:t>
            </a:r>
            <a:r>
              <a:rPr lang="en-US" dirty="0" smtClean="0"/>
              <a:t>hen assign it to an animal(s). Once</a:t>
            </a:r>
          </a:p>
          <a:p>
            <a:r>
              <a:rPr lang="en-US" dirty="0"/>
              <a:t>a</a:t>
            </a:r>
            <a:r>
              <a:rPr lang="en-US" dirty="0" smtClean="0"/>
              <a:t>ssigned you will create enrichment</a:t>
            </a:r>
          </a:p>
          <a:p>
            <a:r>
              <a:rPr lang="en-US" dirty="0" smtClean="0"/>
              <a:t>Sessions using the Item.</a:t>
            </a:r>
            <a:endParaRPr lang="en-US" dirty="0"/>
          </a:p>
        </p:txBody>
      </p:sp>
    </p:spTree>
    <p:extLst>
      <p:ext uri="{BB962C8B-B14F-4D97-AF65-F5344CB8AC3E}">
        <p14:creationId xmlns:p14="http://schemas.microsoft.com/office/powerpoint/2010/main" val="2999461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 Logs</a:t>
            </a:r>
            <a:endParaRPr lang="en-US" dirty="0"/>
          </a:p>
        </p:txBody>
      </p:sp>
      <p:pic>
        <p:nvPicPr>
          <p:cNvPr id="1026" name="Picture 2" descr="Image result for zoo animals ea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46" y="1582977"/>
            <a:ext cx="4915430" cy="32912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35522" y="3282478"/>
            <a:ext cx="4363823" cy="2308324"/>
          </a:xfrm>
          <a:prstGeom prst="rect">
            <a:avLst/>
          </a:prstGeom>
          <a:solidFill>
            <a:schemeClr val="accent6">
              <a:lumMod val="40000"/>
              <a:lumOff val="60000"/>
            </a:schemeClr>
          </a:solidFill>
          <a:ln>
            <a:solidFill>
              <a:schemeClr val="tx1"/>
            </a:solidFill>
          </a:ln>
        </p:spPr>
        <p:txBody>
          <a:bodyPr wrap="none" rtlCol="0">
            <a:spAutoFit/>
          </a:bodyPr>
          <a:lstStyle/>
          <a:p>
            <a:pPr defTabSz="942289">
              <a:defRPr/>
            </a:pPr>
            <a:r>
              <a:rPr lang="en-US" dirty="0"/>
              <a:t>Feed logs are a simple way to show the </a:t>
            </a:r>
            <a:endParaRPr lang="en-US" dirty="0" smtClean="0"/>
          </a:p>
          <a:p>
            <a:pPr defTabSz="942289">
              <a:defRPr/>
            </a:pPr>
            <a:r>
              <a:rPr lang="en-US" dirty="0" smtClean="0"/>
              <a:t>health </a:t>
            </a:r>
            <a:r>
              <a:rPr lang="en-US" dirty="0"/>
              <a:t>of your population over time. </a:t>
            </a:r>
            <a:endParaRPr lang="en-US" dirty="0" smtClean="0"/>
          </a:p>
          <a:p>
            <a:pPr defTabSz="942289">
              <a:defRPr/>
            </a:pPr>
            <a:r>
              <a:rPr lang="en-US" dirty="0" smtClean="0"/>
              <a:t>When </a:t>
            </a:r>
            <a:r>
              <a:rPr lang="en-US" dirty="0"/>
              <a:t>tracked accurately, understanding </a:t>
            </a:r>
            <a:endParaRPr lang="en-US" dirty="0" smtClean="0"/>
          </a:p>
          <a:p>
            <a:pPr defTabSz="942289">
              <a:defRPr/>
            </a:pPr>
            <a:r>
              <a:rPr lang="en-US" dirty="0" smtClean="0"/>
              <a:t>the </a:t>
            </a:r>
            <a:r>
              <a:rPr lang="en-US" dirty="0"/>
              <a:t>consumption needs of your animals, </a:t>
            </a:r>
            <a:endParaRPr lang="en-US" dirty="0" smtClean="0"/>
          </a:p>
          <a:p>
            <a:pPr defTabSz="942289">
              <a:defRPr/>
            </a:pPr>
            <a:r>
              <a:rPr lang="en-US" dirty="0" smtClean="0"/>
              <a:t>in </a:t>
            </a:r>
            <a:r>
              <a:rPr lang="en-US" dirty="0"/>
              <a:t>association with the weight trends over </a:t>
            </a:r>
            <a:endParaRPr lang="en-US" dirty="0" smtClean="0"/>
          </a:p>
          <a:p>
            <a:pPr defTabSz="942289">
              <a:defRPr/>
            </a:pPr>
            <a:r>
              <a:rPr lang="en-US" dirty="0" smtClean="0"/>
              <a:t>time</a:t>
            </a:r>
            <a:r>
              <a:rPr lang="en-US" dirty="0"/>
              <a:t>, your Keepers can be empowered to </a:t>
            </a:r>
            <a:endParaRPr lang="en-US" dirty="0" smtClean="0"/>
          </a:p>
          <a:p>
            <a:pPr defTabSz="942289">
              <a:defRPr/>
            </a:pPr>
            <a:r>
              <a:rPr lang="en-US" dirty="0" smtClean="0"/>
              <a:t>look </a:t>
            </a:r>
            <a:r>
              <a:rPr lang="en-US" dirty="0"/>
              <a:t>for health issues, breeding readiness, </a:t>
            </a:r>
            <a:endParaRPr lang="en-US" dirty="0" smtClean="0"/>
          </a:p>
          <a:p>
            <a:pPr defTabSz="942289">
              <a:defRPr/>
            </a:pPr>
            <a:r>
              <a:rPr lang="en-US" dirty="0" smtClean="0"/>
              <a:t>pregnancy</a:t>
            </a:r>
            <a:r>
              <a:rPr lang="en-US" dirty="0"/>
              <a:t>, disease and seasonal diet shifts.  </a:t>
            </a:r>
            <a:endParaRPr lang="en-US" dirty="0" smtClean="0"/>
          </a:p>
        </p:txBody>
      </p:sp>
    </p:spTree>
    <p:extLst>
      <p:ext uri="{BB962C8B-B14F-4D97-AF65-F5344CB8AC3E}">
        <p14:creationId xmlns:p14="http://schemas.microsoft.com/office/powerpoint/2010/main" val="253101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Feed Logs </a:t>
            </a:r>
            <a:r>
              <a:rPr lang="en-US" dirty="0" smtClean="0"/>
              <a:t>– Animal</a:t>
            </a:r>
            <a:endParaRPr lang="en-GB" dirty="0"/>
          </a:p>
        </p:txBody>
      </p:sp>
      <p:pic>
        <p:nvPicPr>
          <p:cNvPr id="6" name="Picture 5"/>
          <p:cNvPicPr>
            <a:picLocks noChangeAspect="1"/>
          </p:cNvPicPr>
          <p:nvPr/>
        </p:nvPicPr>
        <p:blipFill>
          <a:blip r:embed="rId2"/>
          <a:stretch>
            <a:fillRect/>
          </a:stretch>
        </p:blipFill>
        <p:spPr>
          <a:xfrm>
            <a:off x="472661" y="1718754"/>
            <a:ext cx="7538575" cy="3537024"/>
          </a:xfrm>
          <a:prstGeom prst="rect">
            <a:avLst/>
          </a:prstGeom>
          <a:ln>
            <a:solidFill>
              <a:schemeClr val="tx1"/>
            </a:solidFill>
          </a:ln>
        </p:spPr>
      </p:pic>
      <p:sp>
        <p:nvSpPr>
          <p:cNvPr id="5" name="TextBox 3"/>
          <p:cNvSpPr txBox="1"/>
          <p:nvPr/>
        </p:nvSpPr>
        <p:spPr>
          <a:xfrm>
            <a:off x="1285282" y="4098593"/>
            <a:ext cx="5713872" cy="1477328"/>
          </a:xfrm>
          <a:prstGeom prst="rect">
            <a:avLst/>
          </a:prstGeom>
          <a:solidFill>
            <a:schemeClr val="accent6">
              <a:lumMod val="40000"/>
              <a:lumOff val="60000"/>
            </a:schemeClr>
          </a:solidFill>
          <a:ln>
            <a:solidFill>
              <a:schemeClr val="tx1"/>
            </a:solidFill>
          </a:ln>
        </p:spPr>
        <p:txBody>
          <a:bodyPr wrap="none" rtlCol="0">
            <a:spAutoFit/>
          </a:bodyPr>
          <a:lstStyle/>
          <a:p>
            <a:pPr defTabSz="914400"/>
            <a:r>
              <a:rPr lang="en-US" dirty="0" smtClean="0">
                <a:solidFill>
                  <a:prstClr val="black"/>
                </a:solidFill>
              </a:rPr>
              <a:t>In the Animals Module under the </a:t>
            </a:r>
            <a:r>
              <a:rPr lang="en-US" dirty="0">
                <a:solidFill>
                  <a:prstClr val="black"/>
                </a:solidFill>
              </a:rPr>
              <a:t>M</a:t>
            </a:r>
            <a:r>
              <a:rPr lang="en-US" dirty="0" smtClean="0">
                <a:solidFill>
                  <a:prstClr val="black"/>
                </a:solidFill>
              </a:rPr>
              <a:t>ore Details tab</a:t>
            </a:r>
            <a:r>
              <a:rPr lang="en-US" dirty="0">
                <a:solidFill>
                  <a:prstClr val="black"/>
                </a:solidFill>
              </a:rPr>
              <a:t/>
            </a:r>
            <a:br>
              <a:rPr lang="en-US" dirty="0">
                <a:solidFill>
                  <a:prstClr val="black"/>
                </a:solidFill>
              </a:rPr>
            </a:br>
            <a:r>
              <a:rPr lang="en-US" dirty="0" smtClean="0">
                <a:solidFill>
                  <a:prstClr val="black"/>
                </a:solidFill>
              </a:rPr>
              <a:t>you will find the Feed Log grid. Keepers can log the food </a:t>
            </a:r>
            <a:br>
              <a:rPr lang="en-US" dirty="0" smtClean="0">
                <a:solidFill>
                  <a:prstClr val="black"/>
                </a:solidFill>
              </a:rPr>
            </a:br>
            <a:r>
              <a:rPr lang="en-US" dirty="0" smtClean="0">
                <a:solidFill>
                  <a:prstClr val="black"/>
                </a:solidFill>
              </a:rPr>
              <a:t>provided at a specified time and the amount consumed.</a:t>
            </a:r>
          </a:p>
          <a:p>
            <a:pPr defTabSz="914400"/>
            <a:r>
              <a:rPr lang="en-US" dirty="0" smtClean="0">
                <a:solidFill>
                  <a:prstClr val="black"/>
                </a:solidFill>
              </a:rPr>
              <a:t>If the Units of Measure are the same you can also calculate</a:t>
            </a:r>
          </a:p>
          <a:p>
            <a:pPr defTabSz="914400"/>
            <a:r>
              <a:rPr lang="en-US" dirty="0">
                <a:solidFill>
                  <a:prstClr val="black"/>
                </a:solidFill>
              </a:rPr>
              <a:t>t</a:t>
            </a:r>
            <a:r>
              <a:rPr lang="en-US" dirty="0" smtClean="0">
                <a:solidFill>
                  <a:prstClr val="black"/>
                </a:solidFill>
              </a:rPr>
              <a:t>he Total Offered and Total Consumed.</a:t>
            </a:r>
            <a:endParaRPr lang="en-GB" dirty="0">
              <a:solidFill>
                <a:prstClr val="black"/>
              </a:solidFill>
            </a:endParaRPr>
          </a:p>
        </p:txBody>
      </p:sp>
    </p:spTree>
    <p:extLst>
      <p:ext uri="{BB962C8B-B14F-4D97-AF65-F5344CB8AC3E}">
        <p14:creationId xmlns:p14="http://schemas.microsoft.com/office/powerpoint/2010/main" val="245185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2738506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17134" y="1431382"/>
            <a:ext cx="5152381" cy="3704762"/>
          </a:xfrm>
          <a:prstGeom prst="rect">
            <a:avLst/>
          </a:prstGeom>
          <a:ln>
            <a:solidFill>
              <a:schemeClr val="tx1"/>
            </a:solidFill>
          </a:ln>
        </p:spPr>
      </p:pic>
      <p:sp>
        <p:nvSpPr>
          <p:cNvPr id="6" name="TextBox 6"/>
          <p:cNvSpPr txBox="1"/>
          <p:nvPr/>
        </p:nvSpPr>
        <p:spPr>
          <a:xfrm>
            <a:off x="942404" y="4067960"/>
            <a:ext cx="4146648" cy="2308324"/>
          </a:xfrm>
          <a:prstGeom prst="rect">
            <a:avLst/>
          </a:prstGeom>
          <a:solidFill>
            <a:schemeClr val="accent6">
              <a:lumMod val="40000"/>
              <a:lumOff val="60000"/>
            </a:schemeClr>
          </a:solidFill>
          <a:ln>
            <a:solidFill>
              <a:schemeClr val="tx1"/>
            </a:solidFill>
          </a:ln>
        </p:spPr>
        <p:txBody>
          <a:bodyPr wrap="none" rtlCol="0">
            <a:spAutoFit/>
          </a:bodyPr>
          <a:lstStyle/>
          <a:p>
            <a:r>
              <a:rPr lang="en-US" dirty="0">
                <a:solidFill>
                  <a:prstClr val="black"/>
                </a:solidFill>
              </a:rPr>
              <a:t>In the Enclosure </a:t>
            </a:r>
            <a:r>
              <a:rPr lang="en-US" dirty="0" smtClean="0">
                <a:solidFill>
                  <a:prstClr val="black"/>
                </a:solidFill>
              </a:rPr>
              <a:t>Module the Feed Log is</a:t>
            </a:r>
          </a:p>
          <a:p>
            <a:r>
              <a:rPr lang="en-US" dirty="0">
                <a:solidFill>
                  <a:prstClr val="black"/>
                </a:solidFill>
              </a:rPr>
              <a:t>f</a:t>
            </a:r>
            <a:r>
              <a:rPr lang="en-US" dirty="0" smtClean="0">
                <a:solidFill>
                  <a:prstClr val="black"/>
                </a:solidFill>
              </a:rPr>
              <a:t>ound under the Details tab. Keepers </a:t>
            </a:r>
            <a:r>
              <a:rPr lang="en-US" dirty="0">
                <a:solidFill>
                  <a:prstClr val="black"/>
                </a:solidFill>
              </a:rPr>
              <a:t>can </a:t>
            </a:r>
            <a:endParaRPr lang="en-US" dirty="0" smtClean="0">
              <a:solidFill>
                <a:prstClr val="black"/>
              </a:solidFill>
            </a:endParaRPr>
          </a:p>
          <a:p>
            <a:r>
              <a:rPr lang="en-US" dirty="0" smtClean="0">
                <a:solidFill>
                  <a:prstClr val="black"/>
                </a:solidFill>
              </a:rPr>
              <a:t>log </a:t>
            </a:r>
            <a:r>
              <a:rPr lang="en-US" dirty="0">
                <a:solidFill>
                  <a:prstClr val="black"/>
                </a:solidFill>
              </a:rPr>
              <a:t>the food </a:t>
            </a:r>
            <a:r>
              <a:rPr lang="en-US" dirty="0" smtClean="0">
                <a:solidFill>
                  <a:prstClr val="black"/>
                </a:solidFill>
              </a:rPr>
              <a:t>provided </a:t>
            </a:r>
            <a:r>
              <a:rPr lang="en-US" dirty="0">
                <a:solidFill>
                  <a:prstClr val="black"/>
                </a:solidFill>
              </a:rPr>
              <a:t>at a specified time</a:t>
            </a:r>
            <a:br>
              <a:rPr lang="en-US" dirty="0">
                <a:solidFill>
                  <a:prstClr val="black"/>
                </a:solidFill>
              </a:rPr>
            </a:br>
            <a:r>
              <a:rPr lang="en-US" dirty="0">
                <a:solidFill>
                  <a:prstClr val="black"/>
                </a:solidFill>
              </a:rPr>
              <a:t>and the amount </a:t>
            </a:r>
            <a:r>
              <a:rPr lang="en-US" dirty="0" smtClean="0">
                <a:solidFill>
                  <a:prstClr val="black"/>
                </a:solidFill>
              </a:rPr>
              <a:t>consumed. Selecting the</a:t>
            </a:r>
          </a:p>
          <a:p>
            <a:r>
              <a:rPr lang="en-US" dirty="0" smtClean="0">
                <a:solidFill>
                  <a:prstClr val="black"/>
                </a:solidFill>
              </a:rPr>
              <a:t>“</a:t>
            </a:r>
            <a:r>
              <a:rPr lang="en-US" dirty="0">
                <a:solidFill>
                  <a:prstClr val="black"/>
                </a:solidFill>
              </a:rPr>
              <a:t>Apply to All Enclosure Occupants</a:t>
            </a:r>
            <a:r>
              <a:rPr lang="en-US" dirty="0" smtClean="0">
                <a:solidFill>
                  <a:prstClr val="black"/>
                </a:solidFill>
              </a:rPr>
              <a:t>” box</a:t>
            </a:r>
          </a:p>
          <a:p>
            <a:r>
              <a:rPr lang="en-US" dirty="0">
                <a:solidFill>
                  <a:prstClr val="black"/>
                </a:solidFill>
              </a:rPr>
              <a:t>w</a:t>
            </a:r>
            <a:r>
              <a:rPr lang="en-US" dirty="0" smtClean="0">
                <a:solidFill>
                  <a:prstClr val="black"/>
                </a:solidFill>
              </a:rPr>
              <a:t>ill record the entry into the record of all </a:t>
            </a:r>
          </a:p>
          <a:p>
            <a:r>
              <a:rPr lang="en-US" dirty="0">
                <a:solidFill>
                  <a:prstClr val="black"/>
                </a:solidFill>
              </a:rPr>
              <a:t>a</a:t>
            </a:r>
            <a:r>
              <a:rPr lang="en-US" dirty="0" smtClean="0">
                <a:solidFill>
                  <a:prstClr val="black"/>
                </a:solidFill>
              </a:rPr>
              <a:t>nimals occupying the enclosure on the</a:t>
            </a:r>
          </a:p>
          <a:p>
            <a:r>
              <a:rPr lang="en-US" dirty="0" smtClean="0">
                <a:solidFill>
                  <a:prstClr val="black"/>
                </a:solidFill>
              </a:rPr>
              <a:t>Feed Log date. </a:t>
            </a:r>
            <a:endParaRPr lang="en-GB" dirty="0">
              <a:solidFill>
                <a:prstClr val="black"/>
              </a:solidFill>
            </a:endParaRPr>
          </a:p>
        </p:txBody>
      </p:sp>
      <p:sp>
        <p:nvSpPr>
          <p:cNvPr id="7" name="Title 6"/>
          <p:cNvSpPr>
            <a:spLocks noGrp="1"/>
          </p:cNvSpPr>
          <p:nvPr>
            <p:ph type="title"/>
          </p:nvPr>
        </p:nvSpPr>
        <p:spPr/>
        <p:txBody>
          <a:bodyPr/>
          <a:lstStyle/>
          <a:p>
            <a:r>
              <a:rPr lang="en-US" dirty="0" smtClean="0"/>
              <a:t>Feed Log – Enclosure </a:t>
            </a:r>
            <a:endParaRPr lang="en-US" dirty="0"/>
          </a:p>
        </p:txBody>
      </p:sp>
      <p:pic>
        <p:nvPicPr>
          <p:cNvPr id="2050" name="Picture 2" descr="Image result for hoofstock eating"/>
          <p:cNvPicPr>
            <a:picLocks noChangeAspect="1" noChangeArrowheads="1"/>
          </p:cNvPicPr>
          <p:nvPr/>
        </p:nvPicPr>
        <p:blipFill rotWithShape="1">
          <a:blip r:embed="rId3">
            <a:extLst>
              <a:ext uri="{28A0092B-C50C-407E-A947-70E740481C1C}">
                <a14:useLocalDpi xmlns:a14="http://schemas.microsoft.com/office/drawing/2010/main" val="0"/>
              </a:ext>
            </a:extLst>
          </a:blip>
          <a:srcRect b="20645"/>
          <a:stretch/>
        </p:blipFill>
        <p:spPr bwMode="auto">
          <a:xfrm>
            <a:off x="5098764" y="1825183"/>
            <a:ext cx="3787338" cy="21082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09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5935" y="498848"/>
            <a:ext cx="7886700" cy="1325563"/>
          </a:xfrm>
        </p:spPr>
        <p:txBody>
          <a:bodyPr/>
          <a:lstStyle/>
          <a:p>
            <a:r>
              <a:rPr lang="en-US" dirty="0" smtClean="0"/>
              <a:t>Create </a:t>
            </a:r>
            <a:r>
              <a:rPr lang="en-US" dirty="0"/>
              <a:t>a </a:t>
            </a:r>
            <a:r>
              <a:rPr lang="en-US" dirty="0" smtClean="0"/>
              <a:t>List  </a:t>
            </a:r>
            <a:r>
              <a:rPr lang="en-US" b="1" dirty="0">
                <a:solidFill>
                  <a:schemeClr val="tx1">
                    <a:lumMod val="50000"/>
                    <a:lumOff val="50000"/>
                  </a:schemeClr>
                </a:solidFill>
              </a:rPr>
              <a:t/>
            </a:r>
            <a:br>
              <a:rPr lang="en-US" b="1" dirty="0">
                <a:solidFill>
                  <a:schemeClr val="tx1">
                    <a:lumMod val="50000"/>
                    <a:lumOff val="50000"/>
                  </a:schemeClr>
                </a:solidFill>
              </a:rPr>
            </a:br>
            <a:endParaRPr lang="en-GB" dirty="0"/>
          </a:p>
        </p:txBody>
      </p:sp>
      <p:pic>
        <p:nvPicPr>
          <p:cNvPr id="7" name="Picture 6"/>
          <p:cNvPicPr>
            <a:picLocks noChangeAspect="1"/>
          </p:cNvPicPr>
          <p:nvPr/>
        </p:nvPicPr>
        <p:blipFill>
          <a:blip r:embed="rId3"/>
          <a:stretch>
            <a:fillRect/>
          </a:stretch>
        </p:blipFill>
        <p:spPr>
          <a:xfrm>
            <a:off x="837754" y="1416263"/>
            <a:ext cx="3780952" cy="1514286"/>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837754" y="3394072"/>
            <a:ext cx="4247619" cy="2990476"/>
          </a:xfrm>
          <a:prstGeom prst="rect">
            <a:avLst/>
          </a:prstGeom>
          <a:ln>
            <a:solidFill>
              <a:schemeClr val="tx1"/>
            </a:solidFill>
          </a:ln>
        </p:spPr>
      </p:pic>
      <p:sp>
        <p:nvSpPr>
          <p:cNvPr id="9" name="TextBox 8"/>
          <p:cNvSpPr txBox="1"/>
          <p:nvPr/>
        </p:nvSpPr>
        <p:spPr>
          <a:xfrm>
            <a:off x="5349922" y="1824411"/>
            <a:ext cx="3352713" cy="3139321"/>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To make a new list go to Your </a:t>
            </a:r>
          </a:p>
          <a:p>
            <a:r>
              <a:rPr lang="en-US" dirty="0" smtClean="0"/>
              <a:t>Animal Lists &gt; Create new animal </a:t>
            </a:r>
          </a:p>
          <a:p>
            <a:r>
              <a:rPr lang="en-US" dirty="0" smtClean="0"/>
              <a:t>List. The name must be unique.</a:t>
            </a:r>
          </a:p>
          <a:p>
            <a:r>
              <a:rPr lang="en-US" dirty="0" smtClean="0"/>
              <a:t>To add animals to the list you can </a:t>
            </a:r>
          </a:p>
          <a:p>
            <a:r>
              <a:rPr lang="en-US" dirty="0"/>
              <a:t>e</a:t>
            </a:r>
            <a:r>
              <a:rPr lang="en-US" dirty="0" smtClean="0"/>
              <a:t>nter identifiers or use the</a:t>
            </a:r>
          </a:p>
          <a:p>
            <a:r>
              <a:rPr lang="en-US" dirty="0" smtClean="0"/>
              <a:t>Lookup search to find several</a:t>
            </a:r>
          </a:p>
          <a:p>
            <a:r>
              <a:rPr lang="en-US" dirty="0"/>
              <a:t>a</a:t>
            </a:r>
            <a:r>
              <a:rPr lang="en-US" dirty="0" smtClean="0"/>
              <a:t>nimals at once. Animals will</a:t>
            </a:r>
          </a:p>
          <a:p>
            <a:r>
              <a:rPr lang="en-US" dirty="0"/>
              <a:t>n</a:t>
            </a:r>
            <a:r>
              <a:rPr lang="en-US" dirty="0" smtClean="0"/>
              <a:t>ot automatically be removed</a:t>
            </a:r>
          </a:p>
          <a:p>
            <a:r>
              <a:rPr lang="en-US" dirty="0"/>
              <a:t>f</a:t>
            </a:r>
            <a:r>
              <a:rPr lang="en-US" dirty="0" smtClean="0"/>
              <a:t>rom any lists they are on if</a:t>
            </a:r>
          </a:p>
          <a:p>
            <a:r>
              <a:rPr lang="en-US" dirty="0"/>
              <a:t>t</a:t>
            </a:r>
            <a:r>
              <a:rPr lang="en-US" dirty="0" smtClean="0"/>
              <a:t>hey die, are dispositioned or</a:t>
            </a:r>
          </a:p>
          <a:p>
            <a:r>
              <a:rPr lang="en-US" dirty="0"/>
              <a:t>c</a:t>
            </a:r>
            <a:r>
              <a:rPr lang="en-US" dirty="0" smtClean="0"/>
              <a:t>hange enclosures.</a:t>
            </a:r>
            <a:endParaRPr lang="en-US" dirty="0"/>
          </a:p>
        </p:txBody>
      </p:sp>
    </p:spTree>
    <p:extLst>
      <p:ext uri="{BB962C8B-B14F-4D97-AF65-F5344CB8AC3E}">
        <p14:creationId xmlns:p14="http://schemas.microsoft.com/office/powerpoint/2010/main" val="1371260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Lists</a:t>
            </a:r>
            <a:endParaRPr lang="en-US" dirty="0"/>
          </a:p>
        </p:txBody>
      </p:sp>
      <p:pic>
        <p:nvPicPr>
          <p:cNvPr id="4" name="Picture 3"/>
          <p:cNvPicPr>
            <a:picLocks noChangeAspect="1"/>
          </p:cNvPicPr>
          <p:nvPr/>
        </p:nvPicPr>
        <p:blipFill>
          <a:blip r:embed="rId2"/>
          <a:stretch>
            <a:fillRect/>
          </a:stretch>
        </p:blipFill>
        <p:spPr>
          <a:xfrm>
            <a:off x="1424381" y="1515398"/>
            <a:ext cx="6295238" cy="3390476"/>
          </a:xfrm>
          <a:prstGeom prst="rect">
            <a:avLst/>
          </a:prstGeom>
        </p:spPr>
      </p:pic>
      <p:sp>
        <p:nvSpPr>
          <p:cNvPr id="5" name="TextBox 4"/>
          <p:cNvSpPr txBox="1"/>
          <p:nvPr/>
        </p:nvSpPr>
        <p:spPr>
          <a:xfrm>
            <a:off x="2006837" y="4026089"/>
            <a:ext cx="6508513" cy="1477328"/>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To use the lists to perform batch actions select the desired list from</a:t>
            </a:r>
          </a:p>
          <a:p>
            <a:r>
              <a:rPr lang="en-US" dirty="0"/>
              <a:t>t</a:t>
            </a:r>
            <a:r>
              <a:rPr lang="en-US" dirty="0" smtClean="0"/>
              <a:t>he dropdown. Uncheck any animals you do not what to record the</a:t>
            </a:r>
          </a:p>
          <a:p>
            <a:r>
              <a:rPr lang="en-US" dirty="0"/>
              <a:t>d</a:t>
            </a:r>
            <a:r>
              <a:rPr lang="en-US" dirty="0" smtClean="0"/>
              <a:t>ata on. Select the type of batch action from the list. Then select if</a:t>
            </a:r>
          </a:p>
          <a:p>
            <a:r>
              <a:rPr lang="en-US" dirty="0"/>
              <a:t>y</a:t>
            </a:r>
            <a:r>
              <a:rPr lang="en-US" dirty="0" smtClean="0"/>
              <a:t>ou want a Single entry for all animals or a Custom entry for each</a:t>
            </a:r>
          </a:p>
          <a:p>
            <a:r>
              <a:rPr lang="en-US" dirty="0"/>
              <a:t>a</a:t>
            </a:r>
            <a:r>
              <a:rPr lang="en-US" dirty="0" smtClean="0"/>
              <a:t>nimal.</a:t>
            </a:r>
            <a:endParaRPr lang="en-US" dirty="0"/>
          </a:p>
        </p:txBody>
      </p:sp>
    </p:spTree>
    <p:extLst>
      <p:ext uri="{BB962C8B-B14F-4D97-AF65-F5344CB8AC3E}">
        <p14:creationId xmlns:p14="http://schemas.microsoft.com/office/powerpoint/2010/main" val="810228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Single </a:t>
            </a:r>
            <a:r>
              <a:rPr lang="en-US" dirty="0"/>
              <a:t>or Custom Entries</a:t>
            </a:r>
            <a:endParaRPr lang="en-GB" dirty="0"/>
          </a:p>
        </p:txBody>
      </p:sp>
      <p:sp>
        <p:nvSpPr>
          <p:cNvPr id="3" name="Tijdelijke aanduiding voor inhoud 2"/>
          <p:cNvSpPr>
            <a:spLocks noGrp="1"/>
          </p:cNvSpPr>
          <p:nvPr>
            <p:ph idx="1"/>
          </p:nvPr>
        </p:nvSpPr>
        <p:spPr/>
        <p:txBody>
          <a:bodyPr>
            <a:normAutofit lnSpcReduction="10000"/>
          </a:bodyPr>
          <a:lstStyle/>
          <a:p>
            <a:r>
              <a:rPr lang="en-US" b="1" dirty="0"/>
              <a:t>Single Entry – duplicated in all </a:t>
            </a:r>
            <a:r>
              <a:rPr lang="en-US" b="1" dirty="0" smtClean="0"/>
              <a:t>records with a single click</a:t>
            </a:r>
            <a:endParaRPr lang="en-US" b="1" dirty="0"/>
          </a:p>
          <a:p>
            <a:pPr lvl="1"/>
            <a:r>
              <a:rPr lang="en-US" dirty="0"/>
              <a:t>Blah </a:t>
            </a:r>
            <a:r>
              <a:rPr lang="en-US" dirty="0" err="1"/>
              <a:t>Blah</a:t>
            </a:r>
            <a:r>
              <a:rPr lang="en-US" dirty="0"/>
              <a:t> </a:t>
            </a:r>
            <a:r>
              <a:rPr lang="en-US" dirty="0" err="1"/>
              <a:t>Blah</a:t>
            </a:r>
            <a:endParaRPr lang="en-US" dirty="0"/>
          </a:p>
          <a:p>
            <a:pPr lvl="1"/>
            <a:r>
              <a:rPr lang="en-US" dirty="0"/>
              <a:t>Blah </a:t>
            </a:r>
            <a:r>
              <a:rPr lang="en-US" dirty="0" err="1"/>
              <a:t>Blah</a:t>
            </a:r>
            <a:r>
              <a:rPr lang="en-US" dirty="0"/>
              <a:t> </a:t>
            </a:r>
            <a:r>
              <a:rPr lang="en-US" dirty="0" err="1"/>
              <a:t>Blah</a:t>
            </a:r>
            <a:endParaRPr lang="en-US" dirty="0"/>
          </a:p>
          <a:p>
            <a:pPr lvl="1"/>
            <a:r>
              <a:rPr lang="en-US" dirty="0"/>
              <a:t>Blah </a:t>
            </a:r>
            <a:r>
              <a:rPr lang="en-US" dirty="0" err="1"/>
              <a:t>Blah</a:t>
            </a:r>
            <a:r>
              <a:rPr lang="en-US" dirty="0"/>
              <a:t> </a:t>
            </a:r>
            <a:r>
              <a:rPr lang="en-US" dirty="0" err="1"/>
              <a:t>Blah</a:t>
            </a:r>
            <a:endParaRPr lang="en-US" dirty="0"/>
          </a:p>
          <a:p>
            <a:pPr marL="0" indent="0">
              <a:buNone/>
            </a:pPr>
            <a:endParaRPr lang="en-US" b="1" dirty="0"/>
          </a:p>
          <a:p>
            <a:r>
              <a:rPr lang="en-US" b="1" dirty="0"/>
              <a:t>Custom Entry – </a:t>
            </a:r>
            <a:r>
              <a:rPr lang="en-US" b="1" dirty="0" smtClean="0"/>
              <a:t>scrolls through each record and data is </a:t>
            </a:r>
            <a:r>
              <a:rPr lang="en-US" b="1" dirty="0"/>
              <a:t>editable</a:t>
            </a:r>
          </a:p>
          <a:p>
            <a:pPr lvl="1"/>
            <a:r>
              <a:rPr lang="en-US" dirty="0"/>
              <a:t>Blah </a:t>
            </a:r>
            <a:r>
              <a:rPr lang="en-US" dirty="0" err="1"/>
              <a:t>Blah</a:t>
            </a:r>
            <a:r>
              <a:rPr lang="en-US" dirty="0"/>
              <a:t> </a:t>
            </a:r>
            <a:r>
              <a:rPr lang="en-US" dirty="0" err="1"/>
              <a:t>Blah</a:t>
            </a:r>
            <a:endParaRPr lang="en-US" dirty="0"/>
          </a:p>
          <a:p>
            <a:pPr lvl="1"/>
            <a:r>
              <a:rPr lang="en-US" dirty="0"/>
              <a:t>More Blah </a:t>
            </a:r>
            <a:r>
              <a:rPr lang="en-US" dirty="0" err="1"/>
              <a:t>Blah</a:t>
            </a:r>
            <a:endParaRPr lang="en-US" dirty="0"/>
          </a:p>
          <a:p>
            <a:pPr lvl="1"/>
            <a:r>
              <a:rPr lang="en-US" dirty="0"/>
              <a:t>A lot of Blah </a:t>
            </a:r>
            <a:r>
              <a:rPr lang="en-US" dirty="0" err="1"/>
              <a:t>Blah</a:t>
            </a:r>
            <a:endParaRPr lang="en-US" dirty="0"/>
          </a:p>
          <a:p>
            <a:endParaRPr lang="en-GB" dirty="0"/>
          </a:p>
        </p:txBody>
      </p:sp>
    </p:spTree>
    <p:extLst>
      <p:ext uri="{BB962C8B-B14F-4D97-AF65-F5344CB8AC3E}">
        <p14:creationId xmlns:p14="http://schemas.microsoft.com/office/powerpoint/2010/main" val="311716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00062"/>
            <a:ext cx="7886700" cy="1325563"/>
          </a:xfrm>
        </p:spPr>
        <p:txBody>
          <a:bodyPr>
            <a:noAutofit/>
          </a:bodyPr>
          <a:lstStyle/>
          <a:p>
            <a:r>
              <a:rPr lang="en-US" dirty="0"/>
              <a:t>Animal </a:t>
            </a:r>
            <a:r>
              <a:rPr lang="en-US" dirty="0" smtClean="0"/>
              <a:t>Lists</a:t>
            </a:r>
            <a:r>
              <a:rPr lang="en-US" dirty="0">
                <a:solidFill>
                  <a:schemeClr val="tx1">
                    <a:lumMod val="50000"/>
                    <a:lumOff val="50000"/>
                  </a:schemeClr>
                </a:solidFill>
              </a:rPr>
              <a:t/>
            </a:r>
            <a:br>
              <a:rPr lang="en-US" dirty="0">
                <a:solidFill>
                  <a:schemeClr val="tx1">
                    <a:lumMod val="50000"/>
                    <a:lumOff val="50000"/>
                  </a:schemeClr>
                </a:solidFill>
              </a:rPr>
            </a:br>
            <a:endParaRPr lang="en-GB" sz="3200" dirty="0"/>
          </a:p>
        </p:txBody>
      </p:sp>
      <p:sp>
        <p:nvSpPr>
          <p:cNvPr id="3" name="Tijdelijke aanduiding voor inhoud 2"/>
          <p:cNvSpPr>
            <a:spLocks noGrp="1"/>
          </p:cNvSpPr>
          <p:nvPr>
            <p:ph idx="1"/>
          </p:nvPr>
        </p:nvSpPr>
        <p:spPr>
          <a:xfrm>
            <a:off x="628650" y="1539022"/>
            <a:ext cx="7886700" cy="4351338"/>
          </a:xfrm>
        </p:spPr>
        <p:txBody>
          <a:bodyPr>
            <a:normAutofit fontScale="92500"/>
          </a:bodyPr>
          <a:lstStyle/>
          <a:p>
            <a:r>
              <a:rPr lang="en-US" dirty="0" smtClean="0"/>
              <a:t>Finding an animal in an </a:t>
            </a:r>
            <a:r>
              <a:rPr lang="en-US" dirty="0"/>
              <a:t>entire collection </a:t>
            </a:r>
            <a:r>
              <a:rPr lang="en-US" dirty="0" smtClean="0"/>
              <a:t>may </a:t>
            </a:r>
            <a:r>
              <a:rPr lang="en-US" dirty="0"/>
              <a:t>be difficult for your keeper staff to navigate</a:t>
            </a:r>
          </a:p>
          <a:p>
            <a:r>
              <a:rPr lang="en-US" dirty="0"/>
              <a:t>Lists in ZIMS are pre-defined, filtered collections of animals that can be quickly acted on</a:t>
            </a:r>
          </a:p>
          <a:p>
            <a:r>
              <a:rPr lang="en-US" dirty="0"/>
              <a:t>You can have lists for different </a:t>
            </a:r>
            <a:r>
              <a:rPr lang="en-US" dirty="0" smtClean="0"/>
              <a:t>enclosure, teams and keeper strings</a:t>
            </a:r>
            <a:endParaRPr lang="en-US" dirty="0"/>
          </a:p>
          <a:p>
            <a:r>
              <a:rPr lang="en-US" dirty="0"/>
              <a:t>Lists can be used to perform </a:t>
            </a:r>
            <a:r>
              <a:rPr lang="en-US" dirty="0" smtClean="0"/>
              <a:t>batch actions - </a:t>
            </a:r>
            <a:r>
              <a:rPr lang="en-US" dirty="0"/>
              <a:t>an additional time </a:t>
            </a:r>
            <a:r>
              <a:rPr lang="en-US" dirty="0" smtClean="0"/>
              <a:t>saver</a:t>
            </a:r>
          </a:p>
          <a:p>
            <a:r>
              <a:rPr lang="en-US" dirty="0" smtClean="0"/>
              <a:t>Lists can be managed by Local Admin or Keepers</a:t>
            </a:r>
            <a:endParaRPr lang="en-US" dirty="0"/>
          </a:p>
        </p:txBody>
      </p:sp>
    </p:spTree>
    <p:extLst>
      <p:ext uri="{BB962C8B-B14F-4D97-AF65-F5344CB8AC3E}">
        <p14:creationId xmlns:p14="http://schemas.microsoft.com/office/powerpoint/2010/main" val="919042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6071" y="59108"/>
            <a:ext cx="7886700" cy="1325563"/>
          </a:xfrm>
        </p:spPr>
        <p:txBody>
          <a:bodyPr/>
          <a:lstStyle/>
          <a:p>
            <a:r>
              <a:rPr lang="en-US" dirty="0"/>
              <a:t>Calendar – Alerts</a:t>
            </a:r>
            <a:endParaRPr lang="en-GB" dirty="0"/>
          </a:p>
        </p:txBody>
      </p:sp>
      <p:pic>
        <p:nvPicPr>
          <p:cNvPr id="4" name="Picture 2"/>
          <p:cNvPicPr>
            <a:picLocks noChangeAspect="1"/>
          </p:cNvPicPr>
          <p:nvPr/>
        </p:nvPicPr>
        <p:blipFill>
          <a:blip r:embed="rId2"/>
          <a:stretch>
            <a:fillRect/>
          </a:stretch>
        </p:blipFill>
        <p:spPr>
          <a:xfrm>
            <a:off x="528274" y="1196767"/>
            <a:ext cx="7381995" cy="4460060"/>
          </a:xfrm>
          <a:prstGeom prst="rect">
            <a:avLst/>
          </a:prstGeom>
          <a:ln>
            <a:solidFill>
              <a:schemeClr val="tx1"/>
            </a:solidFill>
          </a:ln>
        </p:spPr>
      </p:pic>
      <p:sp>
        <p:nvSpPr>
          <p:cNvPr id="5" name="TextBox 6"/>
          <p:cNvSpPr txBox="1"/>
          <p:nvPr/>
        </p:nvSpPr>
        <p:spPr>
          <a:xfrm>
            <a:off x="368186" y="4421967"/>
            <a:ext cx="3820020" cy="2031325"/>
          </a:xfrm>
          <a:prstGeom prst="rect">
            <a:avLst/>
          </a:prstGeom>
          <a:solidFill>
            <a:schemeClr val="accent6">
              <a:lumMod val="40000"/>
              <a:lumOff val="60000"/>
            </a:schemeClr>
          </a:solidFill>
          <a:ln>
            <a:solidFill>
              <a:schemeClr val="tx1"/>
            </a:solidFill>
          </a:ln>
        </p:spPr>
        <p:txBody>
          <a:bodyPr wrap="none" rtlCol="0">
            <a:spAutoFit/>
          </a:bodyPr>
          <a:lstStyle/>
          <a:p>
            <a:r>
              <a:rPr lang="en-US" dirty="0">
                <a:solidFill>
                  <a:prstClr val="black"/>
                </a:solidFill>
              </a:rPr>
              <a:t>T</a:t>
            </a:r>
            <a:r>
              <a:rPr lang="en-US" dirty="0" smtClean="0">
                <a:solidFill>
                  <a:prstClr val="black"/>
                </a:solidFill>
              </a:rPr>
              <a:t>he </a:t>
            </a:r>
            <a:r>
              <a:rPr lang="en-US" dirty="0">
                <a:solidFill>
                  <a:prstClr val="black"/>
                </a:solidFill>
              </a:rPr>
              <a:t>Calendar </a:t>
            </a:r>
            <a:r>
              <a:rPr lang="en-US" dirty="0" smtClean="0">
                <a:solidFill>
                  <a:prstClr val="black"/>
                </a:solidFill>
              </a:rPr>
              <a:t>module allows you to</a:t>
            </a:r>
          </a:p>
          <a:p>
            <a:r>
              <a:rPr lang="en-US" dirty="0">
                <a:solidFill>
                  <a:prstClr val="black"/>
                </a:solidFill>
              </a:rPr>
              <a:t>c</a:t>
            </a:r>
            <a:r>
              <a:rPr lang="en-US" dirty="0" smtClean="0">
                <a:solidFill>
                  <a:prstClr val="black"/>
                </a:solidFill>
              </a:rPr>
              <a:t>reate and view any alerts that may</a:t>
            </a:r>
          </a:p>
          <a:p>
            <a:r>
              <a:rPr lang="en-US" dirty="0">
                <a:solidFill>
                  <a:prstClr val="black"/>
                </a:solidFill>
              </a:rPr>
              <a:t>b</a:t>
            </a:r>
            <a:r>
              <a:rPr lang="en-US" dirty="0" smtClean="0">
                <a:solidFill>
                  <a:prstClr val="black"/>
                </a:solidFill>
              </a:rPr>
              <a:t>e assigned to you or your Team.</a:t>
            </a:r>
            <a:endParaRPr lang="en-US" dirty="0">
              <a:solidFill>
                <a:prstClr val="black"/>
              </a:solidFill>
            </a:endParaRPr>
          </a:p>
          <a:p>
            <a:r>
              <a:rPr lang="en-US" dirty="0">
                <a:solidFill>
                  <a:prstClr val="black"/>
                </a:solidFill>
              </a:rPr>
              <a:t>All active alerts that are </a:t>
            </a:r>
            <a:r>
              <a:rPr lang="en-US" dirty="0" smtClean="0">
                <a:solidFill>
                  <a:prstClr val="black"/>
                </a:solidFill>
              </a:rPr>
              <a:t>assigned </a:t>
            </a:r>
          </a:p>
          <a:p>
            <a:r>
              <a:rPr lang="en-US" dirty="0">
                <a:solidFill>
                  <a:prstClr val="black"/>
                </a:solidFill>
              </a:rPr>
              <a:t>t</a:t>
            </a:r>
            <a:r>
              <a:rPr lang="en-US" dirty="0" smtClean="0">
                <a:solidFill>
                  <a:prstClr val="black"/>
                </a:solidFill>
              </a:rPr>
              <a:t>o a specific </a:t>
            </a:r>
            <a:r>
              <a:rPr lang="en-US" dirty="0">
                <a:solidFill>
                  <a:prstClr val="black"/>
                </a:solidFill>
              </a:rPr>
              <a:t>keeper </a:t>
            </a:r>
            <a:r>
              <a:rPr lang="en-US" dirty="0" smtClean="0">
                <a:solidFill>
                  <a:prstClr val="black"/>
                </a:solidFill>
              </a:rPr>
              <a:t>or Team </a:t>
            </a:r>
            <a:r>
              <a:rPr lang="en-US" dirty="0">
                <a:solidFill>
                  <a:prstClr val="black"/>
                </a:solidFill>
              </a:rPr>
              <a:t>will be </a:t>
            </a:r>
            <a:br>
              <a:rPr lang="en-US" dirty="0">
                <a:solidFill>
                  <a:prstClr val="black"/>
                </a:solidFill>
              </a:rPr>
            </a:br>
            <a:r>
              <a:rPr lang="en-US" dirty="0" smtClean="0">
                <a:solidFill>
                  <a:prstClr val="black"/>
                </a:solidFill>
              </a:rPr>
              <a:t>visible. Once the alert activity is </a:t>
            </a:r>
          </a:p>
          <a:p>
            <a:r>
              <a:rPr lang="en-US" dirty="0" smtClean="0">
                <a:solidFill>
                  <a:prstClr val="black"/>
                </a:solidFill>
              </a:rPr>
              <a:t>finished it can be marked as Complete.</a:t>
            </a:r>
          </a:p>
        </p:txBody>
      </p:sp>
      <p:pic>
        <p:nvPicPr>
          <p:cNvPr id="7" name="Picture 7"/>
          <p:cNvPicPr>
            <a:picLocks noChangeAspect="1"/>
          </p:cNvPicPr>
          <p:nvPr/>
        </p:nvPicPr>
        <p:blipFill>
          <a:blip r:embed="rId3"/>
          <a:stretch>
            <a:fillRect/>
          </a:stretch>
        </p:blipFill>
        <p:spPr>
          <a:xfrm>
            <a:off x="4250885" y="3847223"/>
            <a:ext cx="3659384" cy="1859171"/>
          </a:xfrm>
          <a:prstGeom prst="rect">
            <a:avLst/>
          </a:prstGeom>
        </p:spPr>
      </p:pic>
    </p:spTree>
    <p:extLst>
      <p:ext uri="{BB962C8B-B14F-4D97-AF65-F5344CB8AC3E}">
        <p14:creationId xmlns:p14="http://schemas.microsoft.com/office/powerpoint/2010/main" val="1245924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Prescription Administration</a:t>
            </a:r>
            <a:endParaRPr lang="en-GB" dirty="0"/>
          </a:p>
        </p:txBody>
      </p:sp>
      <p:pic>
        <p:nvPicPr>
          <p:cNvPr id="4" name="Picture 2"/>
          <p:cNvPicPr>
            <a:picLocks noChangeAspect="1"/>
          </p:cNvPicPr>
          <p:nvPr/>
        </p:nvPicPr>
        <p:blipFill>
          <a:blip r:embed="rId2"/>
          <a:stretch>
            <a:fillRect/>
          </a:stretch>
        </p:blipFill>
        <p:spPr>
          <a:xfrm>
            <a:off x="784746" y="1298168"/>
            <a:ext cx="7574508" cy="3651079"/>
          </a:xfrm>
          <a:prstGeom prst="rect">
            <a:avLst/>
          </a:prstGeom>
          <a:ln>
            <a:solidFill>
              <a:schemeClr val="tx1"/>
            </a:solidFill>
          </a:ln>
        </p:spPr>
      </p:pic>
      <p:sp>
        <p:nvSpPr>
          <p:cNvPr id="6" name="TextBox 6"/>
          <p:cNvSpPr txBox="1"/>
          <p:nvPr/>
        </p:nvSpPr>
        <p:spPr>
          <a:xfrm>
            <a:off x="2715750" y="4484018"/>
            <a:ext cx="5955696" cy="1200329"/>
          </a:xfrm>
          <a:prstGeom prst="rect">
            <a:avLst/>
          </a:prstGeom>
          <a:solidFill>
            <a:schemeClr val="accent6">
              <a:lumMod val="40000"/>
              <a:lumOff val="60000"/>
            </a:schemeClr>
          </a:solidFill>
          <a:ln>
            <a:solidFill>
              <a:schemeClr val="tx1"/>
            </a:solidFill>
          </a:ln>
        </p:spPr>
        <p:txBody>
          <a:bodyPr wrap="square" rtlCol="0">
            <a:spAutoFit/>
          </a:bodyPr>
          <a:lstStyle/>
          <a:p>
            <a:r>
              <a:rPr lang="en-US" dirty="0">
                <a:solidFill>
                  <a:prstClr val="black"/>
                </a:solidFill>
              </a:rPr>
              <a:t>In the Medical </a:t>
            </a:r>
            <a:r>
              <a:rPr lang="en-US" dirty="0" smtClean="0">
                <a:solidFill>
                  <a:prstClr val="black"/>
                </a:solidFill>
              </a:rPr>
              <a:t>Module, under </a:t>
            </a:r>
            <a:r>
              <a:rPr lang="en-US" dirty="0">
                <a:solidFill>
                  <a:prstClr val="black"/>
                </a:solidFill>
              </a:rPr>
              <a:t>the “administration” tab</a:t>
            </a:r>
            <a:br>
              <a:rPr lang="en-US" dirty="0">
                <a:solidFill>
                  <a:prstClr val="black"/>
                </a:solidFill>
              </a:rPr>
            </a:br>
            <a:r>
              <a:rPr lang="en-US" dirty="0">
                <a:solidFill>
                  <a:prstClr val="black"/>
                </a:solidFill>
              </a:rPr>
              <a:t>of an active </a:t>
            </a:r>
            <a:r>
              <a:rPr lang="en-US" dirty="0" smtClean="0">
                <a:solidFill>
                  <a:prstClr val="black"/>
                </a:solidFill>
              </a:rPr>
              <a:t>prescription, Keepers can be given the access to</a:t>
            </a:r>
          </a:p>
          <a:p>
            <a:r>
              <a:rPr lang="en-US" dirty="0">
                <a:solidFill>
                  <a:prstClr val="black"/>
                </a:solidFill>
              </a:rPr>
              <a:t>r</a:t>
            </a:r>
            <a:r>
              <a:rPr lang="en-US" dirty="0" smtClean="0">
                <a:solidFill>
                  <a:prstClr val="black"/>
                </a:solidFill>
              </a:rPr>
              <a:t>ecord the administration of a prescription(s) with details on</a:t>
            </a:r>
          </a:p>
          <a:p>
            <a:r>
              <a:rPr lang="en-US" dirty="0">
                <a:solidFill>
                  <a:prstClr val="black"/>
                </a:solidFill>
              </a:rPr>
              <a:t>t</a:t>
            </a:r>
            <a:r>
              <a:rPr lang="en-US" dirty="0" smtClean="0">
                <a:solidFill>
                  <a:prstClr val="black"/>
                </a:solidFill>
              </a:rPr>
              <a:t>he success or failure of the administration.</a:t>
            </a:r>
            <a:endParaRPr lang="en-GB" dirty="0">
              <a:solidFill>
                <a:prstClr val="black"/>
              </a:solidFill>
            </a:endParaRPr>
          </a:p>
        </p:txBody>
      </p:sp>
    </p:spTree>
    <p:extLst>
      <p:ext uri="{BB962C8B-B14F-4D97-AF65-F5344CB8AC3E}">
        <p14:creationId xmlns:p14="http://schemas.microsoft.com/office/powerpoint/2010/main" val="3988829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7832" y="177910"/>
            <a:ext cx="7886700" cy="1325563"/>
          </a:xfrm>
        </p:spPr>
        <p:txBody>
          <a:bodyPr>
            <a:noAutofit/>
          </a:bodyPr>
          <a:lstStyle/>
          <a:p>
            <a:r>
              <a:rPr lang="en-US" dirty="0" smtClean="0"/>
              <a:t>Daily Report</a:t>
            </a:r>
            <a:r>
              <a:rPr lang="en-US" sz="3200" b="1" dirty="0" smtClean="0">
                <a:solidFill>
                  <a:schemeClr val="tx1">
                    <a:lumMod val="50000"/>
                    <a:lumOff val="50000"/>
                  </a:schemeClr>
                </a:solidFill>
              </a:rPr>
              <a:t/>
            </a:r>
            <a:br>
              <a:rPr lang="en-US" sz="3200" b="1" dirty="0" smtClean="0">
                <a:solidFill>
                  <a:schemeClr val="tx1">
                    <a:lumMod val="50000"/>
                    <a:lumOff val="50000"/>
                  </a:schemeClr>
                </a:solidFill>
              </a:rPr>
            </a:br>
            <a:endParaRPr lang="en-GB" sz="3200" dirty="0"/>
          </a:p>
        </p:txBody>
      </p:sp>
      <p:sp>
        <p:nvSpPr>
          <p:cNvPr id="4" name="TextBox 3"/>
          <p:cNvSpPr txBox="1"/>
          <p:nvPr/>
        </p:nvSpPr>
        <p:spPr>
          <a:xfrm>
            <a:off x="358203" y="3712763"/>
            <a:ext cx="8645957" cy="2031325"/>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The Daily Report is found under Start &gt; Reports. Some special things to note about it are:</a:t>
            </a:r>
          </a:p>
          <a:p>
            <a:pPr marL="285750" indent="-285750">
              <a:buFont typeface="Arial" panose="020B0604020202020204" pitchFamily="34" charset="0"/>
              <a:buChar char="•"/>
            </a:pPr>
            <a:r>
              <a:rPr lang="en-US" dirty="0" smtClean="0"/>
              <a:t>You can include the temperature range for the day (sourced from measurements taken </a:t>
            </a:r>
          </a:p>
          <a:p>
            <a:r>
              <a:rPr lang="en-US" dirty="0"/>
              <a:t>	</a:t>
            </a:r>
            <a:r>
              <a:rPr lang="en-US" dirty="0" smtClean="0"/>
              <a:t>on your top level enclosure of your institution)</a:t>
            </a:r>
          </a:p>
          <a:p>
            <a:pPr marL="285750" indent="-285750">
              <a:buFont typeface="Arial" panose="020B0604020202020204" pitchFamily="34" charset="0"/>
              <a:buChar char="•"/>
            </a:pPr>
            <a:r>
              <a:rPr lang="en-US" dirty="0" smtClean="0"/>
              <a:t>You can choose to include Provisional data or show only Provisional data</a:t>
            </a:r>
          </a:p>
          <a:p>
            <a:pPr marL="285750" indent="-285750">
              <a:buFont typeface="Arial" panose="020B0604020202020204" pitchFamily="34" charset="0"/>
              <a:buChar char="•"/>
            </a:pPr>
            <a:r>
              <a:rPr lang="en-US" dirty="0" smtClean="0"/>
              <a:t>You can run the report from a variety of sources including Animal or Enclosure lists</a:t>
            </a:r>
          </a:p>
          <a:p>
            <a:pPr marL="285750" indent="-285750">
              <a:buFont typeface="Arial" panose="020B0604020202020204" pitchFamily="34" charset="0"/>
              <a:buChar char="•"/>
            </a:pPr>
            <a:r>
              <a:rPr lang="en-US" dirty="0" smtClean="0"/>
              <a:t>There is a Non-ZIMS Information box where you can enter information not captured </a:t>
            </a:r>
          </a:p>
          <a:p>
            <a:r>
              <a:rPr lang="en-US" dirty="0"/>
              <a:t>	</a:t>
            </a:r>
            <a:r>
              <a:rPr lang="en-US" dirty="0" smtClean="0"/>
              <a:t>elsewhere in ZIMS</a:t>
            </a:r>
            <a:endParaRPr lang="en-US" dirty="0"/>
          </a:p>
        </p:txBody>
      </p:sp>
      <p:pic>
        <p:nvPicPr>
          <p:cNvPr id="5" name="Picture 4"/>
          <p:cNvPicPr>
            <a:picLocks noChangeAspect="1"/>
          </p:cNvPicPr>
          <p:nvPr/>
        </p:nvPicPr>
        <p:blipFill>
          <a:blip r:embed="rId3"/>
          <a:stretch>
            <a:fillRect/>
          </a:stretch>
        </p:blipFill>
        <p:spPr>
          <a:xfrm>
            <a:off x="2183642" y="973316"/>
            <a:ext cx="5213444" cy="2739447"/>
          </a:xfrm>
          <a:prstGeom prst="rect">
            <a:avLst/>
          </a:prstGeom>
          <a:ln>
            <a:solidFill>
              <a:schemeClr val="tx1"/>
            </a:solidFill>
          </a:ln>
        </p:spPr>
      </p:pic>
    </p:spTree>
    <p:extLst>
      <p:ext uri="{BB962C8B-B14F-4D97-AF65-F5344CB8AC3E}">
        <p14:creationId xmlns:p14="http://schemas.microsoft.com/office/powerpoint/2010/main" val="2731108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Report</a:t>
            </a:r>
            <a:endParaRPr lang="en-US" dirty="0"/>
          </a:p>
        </p:txBody>
      </p:sp>
      <p:pic>
        <p:nvPicPr>
          <p:cNvPr id="3" name="Picture 2"/>
          <p:cNvPicPr>
            <a:picLocks noChangeAspect="1"/>
          </p:cNvPicPr>
          <p:nvPr/>
        </p:nvPicPr>
        <p:blipFill>
          <a:blip r:embed="rId2"/>
          <a:stretch>
            <a:fillRect/>
          </a:stretch>
        </p:blipFill>
        <p:spPr>
          <a:xfrm>
            <a:off x="628650" y="1351201"/>
            <a:ext cx="7642746" cy="3371120"/>
          </a:xfrm>
          <a:prstGeom prst="rect">
            <a:avLst/>
          </a:prstGeom>
          <a:ln>
            <a:solidFill>
              <a:schemeClr val="tx1"/>
            </a:solidFill>
          </a:ln>
        </p:spPr>
      </p:pic>
      <p:sp>
        <p:nvSpPr>
          <p:cNvPr id="4" name="TextBox 3"/>
          <p:cNvSpPr txBox="1"/>
          <p:nvPr/>
        </p:nvSpPr>
        <p:spPr>
          <a:xfrm>
            <a:off x="1003491" y="5062065"/>
            <a:ext cx="7137018" cy="646331"/>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If you select to run this report by Enclosure or Enclosure List the Enclosure</a:t>
            </a:r>
          </a:p>
          <a:p>
            <a:r>
              <a:rPr lang="en-US" dirty="0" smtClean="0"/>
              <a:t>Event Types filters become activated.</a:t>
            </a:r>
            <a:endParaRPr lang="en-US" dirty="0"/>
          </a:p>
        </p:txBody>
      </p:sp>
    </p:spTree>
    <p:extLst>
      <p:ext uri="{BB962C8B-B14F-4D97-AF65-F5344CB8AC3E}">
        <p14:creationId xmlns:p14="http://schemas.microsoft.com/office/powerpoint/2010/main" val="128986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75564" y="426830"/>
            <a:ext cx="7676865" cy="5139869"/>
          </a:xfrm>
          <a:prstGeom prst="rect">
            <a:avLst/>
          </a:prstGeom>
        </p:spPr>
        <p:txBody>
          <a:bodyPr wrap="square">
            <a:spAutoFit/>
          </a:bodyPr>
          <a:lstStyle/>
          <a:p>
            <a:pPr algn="ctr"/>
            <a:r>
              <a:rPr lang="en-US" sz="4400" dirty="0" smtClean="0"/>
              <a:t>ZIMS for Keepers</a:t>
            </a:r>
          </a:p>
          <a:p>
            <a:endParaRPr lang="en-US" sz="4400" dirty="0" smtClean="0"/>
          </a:p>
          <a:p>
            <a:endParaRPr lang="en-US" sz="4400" dirty="0"/>
          </a:p>
          <a:p>
            <a:endParaRPr lang="en-US" sz="4400" dirty="0" smtClean="0"/>
          </a:p>
          <a:p>
            <a:endParaRPr lang="en-US" sz="4400" dirty="0" smtClean="0"/>
          </a:p>
          <a:p>
            <a:r>
              <a:rPr lang="en-US" sz="4400" dirty="0"/>
              <a:t/>
            </a:r>
            <a:br>
              <a:rPr lang="en-US" sz="4400" dirty="0"/>
            </a:br>
            <a:r>
              <a:rPr lang="en-US" sz="3200" dirty="0"/>
              <a:t>Contact: </a:t>
            </a:r>
            <a:r>
              <a:rPr lang="en-US" sz="3200" dirty="0" smtClean="0">
                <a:hlinkClick r:id="rId2"/>
              </a:rPr>
              <a:t>support@Species360.org</a:t>
            </a:r>
            <a:r>
              <a:rPr lang="en-US" sz="3200" dirty="0"/>
              <a:t/>
            </a:r>
            <a:br>
              <a:rPr lang="en-US" sz="3200" dirty="0"/>
            </a:br>
            <a:r>
              <a:rPr lang="en-US" sz="3200" dirty="0"/>
              <a:t>Training: </a:t>
            </a:r>
            <a:r>
              <a:rPr lang="en-US" sz="3200" dirty="0">
                <a:hlinkClick r:id="rId3"/>
              </a:rPr>
              <a:t>http://</a:t>
            </a:r>
            <a:r>
              <a:rPr lang="en-US" sz="3200" dirty="0" smtClean="0">
                <a:hlinkClick r:id="rId3"/>
              </a:rPr>
              <a:t>training.Species360.org</a:t>
            </a:r>
            <a:r>
              <a:rPr lang="en-US" sz="3200" dirty="0">
                <a:hlinkClick r:id="rId3"/>
              </a:rPr>
              <a:t>/</a:t>
            </a:r>
            <a:r>
              <a:rPr lang="en-US" sz="3200" dirty="0"/>
              <a:t> </a:t>
            </a:r>
            <a:endParaRPr lang="en-GB" sz="3200" dirty="0"/>
          </a:p>
        </p:txBody>
      </p:sp>
      <p:pic>
        <p:nvPicPr>
          <p:cNvPr id="1026" name="Picture 2" descr="Image result for zoo staff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0091" y="1241946"/>
            <a:ext cx="4104814" cy="31117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41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8883" y="3629186"/>
            <a:ext cx="6571992" cy="2031325"/>
          </a:xfrm>
          <a:prstGeom prst="rect">
            <a:avLst/>
          </a:prstGeom>
          <a:solidFill>
            <a:schemeClr val="accent6">
              <a:lumMod val="40000"/>
              <a:lumOff val="60000"/>
            </a:schemeClr>
          </a:solidFill>
          <a:ln>
            <a:solidFill>
              <a:schemeClr val="tx1"/>
            </a:solidFill>
          </a:ln>
        </p:spPr>
        <p:txBody>
          <a:bodyPr wrap="none" rtlCol="0">
            <a:spAutoFit/>
          </a:bodyPr>
          <a:lstStyle/>
          <a:p>
            <a:r>
              <a:rPr lang="en-US" dirty="0"/>
              <a:t>Saving data entry time is an important need of ZIMS Users. </a:t>
            </a:r>
            <a:endParaRPr lang="en-US" dirty="0" smtClean="0"/>
          </a:p>
          <a:p>
            <a:r>
              <a:rPr lang="en-US" dirty="0" smtClean="0"/>
              <a:t>Allowing </a:t>
            </a:r>
            <a:r>
              <a:rPr lang="en-US" dirty="0"/>
              <a:t>Keepers to enter data into your database will provide </a:t>
            </a:r>
            <a:endParaRPr lang="en-US" dirty="0" smtClean="0"/>
          </a:p>
          <a:p>
            <a:r>
              <a:rPr lang="en-US" dirty="0" smtClean="0"/>
              <a:t>you </a:t>
            </a:r>
            <a:r>
              <a:rPr lang="en-US" dirty="0"/>
              <a:t>cost savings and will enhance your </a:t>
            </a:r>
            <a:r>
              <a:rPr lang="en-US" dirty="0" smtClean="0"/>
              <a:t>team’s </a:t>
            </a:r>
            <a:r>
              <a:rPr lang="en-US" dirty="0"/>
              <a:t>ability to collaborate.</a:t>
            </a:r>
          </a:p>
          <a:p>
            <a:r>
              <a:rPr lang="en-US" dirty="0"/>
              <a:t>The main features of ZIMS that relate to Keeper duties </a:t>
            </a:r>
            <a:r>
              <a:rPr lang="en-US" dirty="0" smtClean="0"/>
              <a:t>vary </a:t>
            </a:r>
            <a:r>
              <a:rPr lang="en-US" dirty="0"/>
              <a:t>from </a:t>
            </a:r>
            <a:endParaRPr lang="en-US" dirty="0" smtClean="0"/>
          </a:p>
          <a:p>
            <a:r>
              <a:rPr lang="en-US" dirty="0" smtClean="0"/>
              <a:t>institution </a:t>
            </a:r>
            <a:r>
              <a:rPr lang="en-US" dirty="0"/>
              <a:t>to </a:t>
            </a:r>
            <a:r>
              <a:rPr lang="en-US" dirty="0" smtClean="0"/>
              <a:t>institution. This </a:t>
            </a:r>
            <a:r>
              <a:rPr lang="en-US" dirty="0"/>
              <a:t>presentation </a:t>
            </a:r>
            <a:r>
              <a:rPr lang="en-US" dirty="0" smtClean="0"/>
              <a:t>covers </a:t>
            </a:r>
            <a:r>
              <a:rPr lang="en-US" dirty="0"/>
              <a:t>the most typically </a:t>
            </a:r>
            <a:endParaRPr lang="en-US" dirty="0" smtClean="0"/>
          </a:p>
          <a:p>
            <a:r>
              <a:rPr lang="en-US" dirty="0" smtClean="0"/>
              <a:t>mentioned </a:t>
            </a:r>
            <a:r>
              <a:rPr lang="en-US" dirty="0"/>
              <a:t>features that our users report as being ‘keeper </a:t>
            </a:r>
            <a:endParaRPr lang="en-US" dirty="0" smtClean="0"/>
          </a:p>
          <a:p>
            <a:r>
              <a:rPr lang="en-US" dirty="0" smtClean="0"/>
              <a:t>responsibilities</a:t>
            </a:r>
            <a:r>
              <a:rPr lang="en-US" dirty="0"/>
              <a:t>’. </a:t>
            </a:r>
          </a:p>
        </p:txBody>
      </p:sp>
      <p:pic>
        <p:nvPicPr>
          <p:cNvPr id="3074" name="Picture 2" descr="Image result for zookeeper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9211" y="344632"/>
            <a:ext cx="4653034" cy="311944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2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Provisional Data Entry</a:t>
            </a:r>
            <a:endParaRPr lang="en-US" dirty="0"/>
          </a:p>
        </p:txBody>
      </p:sp>
      <p:sp>
        <p:nvSpPr>
          <p:cNvPr id="3" name="TextBox 2"/>
          <p:cNvSpPr txBox="1"/>
          <p:nvPr/>
        </p:nvSpPr>
        <p:spPr>
          <a:xfrm>
            <a:off x="3930555" y="2238232"/>
            <a:ext cx="4708212" cy="2862322"/>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When Keepers start entering their own data</a:t>
            </a:r>
          </a:p>
          <a:p>
            <a:r>
              <a:rPr lang="en-US" dirty="0"/>
              <a:t>i</a:t>
            </a:r>
            <a:r>
              <a:rPr lang="en-US" dirty="0" smtClean="0"/>
              <a:t>nto ZIMS they may be given a role for</a:t>
            </a:r>
          </a:p>
          <a:p>
            <a:r>
              <a:rPr lang="en-US" dirty="0"/>
              <a:t>e</a:t>
            </a:r>
            <a:r>
              <a:rPr lang="en-US" dirty="0" smtClean="0"/>
              <a:t>ntering Provisional data. Provisional data does</a:t>
            </a:r>
          </a:p>
          <a:p>
            <a:r>
              <a:rPr lang="en-US" dirty="0"/>
              <a:t>n</a:t>
            </a:r>
            <a:r>
              <a:rPr lang="en-US" dirty="0" smtClean="0"/>
              <a:t>ot become part of the true ZIMS database</a:t>
            </a:r>
          </a:p>
          <a:p>
            <a:r>
              <a:rPr lang="en-US" dirty="0"/>
              <a:t>u</a:t>
            </a:r>
            <a:r>
              <a:rPr lang="en-US" dirty="0" smtClean="0"/>
              <a:t>ntil it is approved by a staff member with the</a:t>
            </a:r>
          </a:p>
          <a:p>
            <a:r>
              <a:rPr lang="en-US" dirty="0"/>
              <a:t>a</a:t>
            </a:r>
            <a:r>
              <a:rPr lang="en-US" dirty="0" smtClean="0"/>
              <a:t>ccess to do so. It is an important tool to help</a:t>
            </a:r>
          </a:p>
          <a:p>
            <a:r>
              <a:rPr lang="en-US" dirty="0"/>
              <a:t>g</a:t>
            </a:r>
            <a:r>
              <a:rPr lang="en-US" dirty="0" smtClean="0"/>
              <a:t>et Keepers used to data entry without the</a:t>
            </a:r>
          </a:p>
          <a:p>
            <a:r>
              <a:rPr lang="en-US" dirty="0"/>
              <a:t>r</a:t>
            </a:r>
            <a:r>
              <a:rPr lang="en-US" dirty="0" smtClean="0"/>
              <a:t>isk of creating errors in the true ZIMS database.</a:t>
            </a:r>
          </a:p>
          <a:p>
            <a:r>
              <a:rPr lang="en-US" dirty="0" smtClean="0"/>
              <a:t>Provisional data is something that your </a:t>
            </a:r>
            <a:r>
              <a:rPr lang="en-US" dirty="0"/>
              <a:t>L</a:t>
            </a:r>
            <a:r>
              <a:rPr lang="en-US" dirty="0" smtClean="0"/>
              <a:t>ocal </a:t>
            </a:r>
          </a:p>
          <a:p>
            <a:r>
              <a:rPr lang="en-US" dirty="0" smtClean="0"/>
              <a:t>Admin oversees.</a:t>
            </a:r>
            <a:endParaRPr lang="en-US" dirty="0"/>
          </a:p>
        </p:txBody>
      </p:sp>
      <p:pic>
        <p:nvPicPr>
          <p:cNvPr id="1026" name="Picture 2" descr="Image result for aquarium sta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690689"/>
            <a:ext cx="3181639" cy="42421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94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smtClean="0"/>
              <a:t>Possible Keeper Data Entry</a:t>
            </a:r>
            <a:endParaRPr lang="en-GB" sz="4000" dirty="0"/>
          </a:p>
        </p:txBody>
      </p:sp>
      <p:sp>
        <p:nvSpPr>
          <p:cNvPr id="3" name="Tijdelijke aanduiding voor inhoud 2"/>
          <p:cNvSpPr>
            <a:spLocks noGrp="1"/>
          </p:cNvSpPr>
          <p:nvPr>
            <p:ph idx="1"/>
          </p:nvPr>
        </p:nvSpPr>
        <p:spPr/>
        <p:txBody>
          <a:bodyPr>
            <a:normAutofit fontScale="92500" lnSpcReduction="20000"/>
          </a:bodyPr>
          <a:lstStyle/>
          <a:p>
            <a:r>
              <a:rPr lang="en-US" dirty="0"/>
              <a:t>Incomplete </a:t>
            </a:r>
            <a:r>
              <a:rPr lang="en-US" dirty="0" smtClean="0"/>
              <a:t>Accessions</a:t>
            </a:r>
          </a:p>
          <a:p>
            <a:r>
              <a:rPr lang="en-US" dirty="0" smtClean="0"/>
              <a:t>Notes/Observations</a:t>
            </a:r>
            <a:endParaRPr lang="en-US" dirty="0"/>
          </a:p>
          <a:p>
            <a:r>
              <a:rPr lang="en-US" dirty="0"/>
              <a:t>Weights/Lengths</a:t>
            </a:r>
          </a:p>
          <a:p>
            <a:r>
              <a:rPr lang="en-US" dirty="0"/>
              <a:t>Training </a:t>
            </a:r>
            <a:endParaRPr lang="en-US" dirty="0" smtClean="0"/>
          </a:p>
          <a:p>
            <a:r>
              <a:rPr lang="en-US" dirty="0"/>
              <a:t>Enrichment</a:t>
            </a:r>
          </a:p>
          <a:p>
            <a:r>
              <a:rPr lang="en-US" dirty="0" smtClean="0"/>
              <a:t>Feed </a:t>
            </a:r>
            <a:r>
              <a:rPr lang="en-US" dirty="0"/>
              <a:t>Logs </a:t>
            </a:r>
          </a:p>
          <a:p>
            <a:r>
              <a:rPr lang="en-US" dirty="0"/>
              <a:t>Animal </a:t>
            </a:r>
            <a:r>
              <a:rPr lang="en-US" dirty="0" smtClean="0"/>
              <a:t>Lists</a:t>
            </a:r>
            <a:endParaRPr lang="en-US" dirty="0"/>
          </a:p>
          <a:p>
            <a:r>
              <a:rPr lang="en-US" dirty="0"/>
              <a:t>Calendar Alerts </a:t>
            </a:r>
          </a:p>
          <a:p>
            <a:r>
              <a:rPr lang="en-US" dirty="0" smtClean="0"/>
              <a:t>Prescription </a:t>
            </a:r>
            <a:r>
              <a:rPr lang="en-US" dirty="0"/>
              <a:t>Administration </a:t>
            </a:r>
            <a:endParaRPr lang="en-GB" dirty="0"/>
          </a:p>
          <a:p>
            <a:r>
              <a:rPr lang="en-US" dirty="0" smtClean="0"/>
              <a:t>Daily Report</a:t>
            </a:r>
            <a:endParaRPr lang="en-US" dirty="0"/>
          </a:p>
        </p:txBody>
      </p:sp>
      <p:pic>
        <p:nvPicPr>
          <p:cNvPr id="2050" name="Picture 2" descr="Image result for zookeeper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826" y="2044843"/>
            <a:ext cx="3174478" cy="331877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418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69928"/>
            <a:ext cx="7886700" cy="1325563"/>
          </a:xfrm>
        </p:spPr>
        <p:txBody>
          <a:bodyPr>
            <a:normAutofit/>
          </a:bodyPr>
          <a:lstStyle/>
          <a:p>
            <a:r>
              <a:rPr lang="en-GB" sz="4000" dirty="0" smtClean="0"/>
              <a:t>Incomplete Accessions</a:t>
            </a:r>
            <a:endParaRPr lang="en-GB" sz="4000" dirty="0"/>
          </a:p>
        </p:txBody>
      </p:sp>
      <p:sp>
        <p:nvSpPr>
          <p:cNvPr id="4" name="TextBox 3"/>
          <p:cNvSpPr txBox="1"/>
          <p:nvPr/>
        </p:nvSpPr>
        <p:spPr>
          <a:xfrm>
            <a:off x="477672" y="4018788"/>
            <a:ext cx="8037678" cy="1754326"/>
          </a:xfrm>
          <a:prstGeom prst="rect">
            <a:avLst/>
          </a:prstGeom>
          <a:solidFill>
            <a:schemeClr val="accent6">
              <a:lumMod val="40000"/>
              <a:lumOff val="60000"/>
            </a:schemeClr>
          </a:solidFill>
          <a:ln>
            <a:solidFill>
              <a:schemeClr val="tx1"/>
            </a:solidFill>
          </a:ln>
        </p:spPr>
        <p:txBody>
          <a:bodyPr wrap="square" rtlCol="0">
            <a:spAutoFit/>
          </a:bodyPr>
          <a:lstStyle/>
          <a:p>
            <a:pPr lvl="0">
              <a:defRPr/>
            </a:pPr>
            <a:r>
              <a:rPr lang="en-US" dirty="0"/>
              <a:t>Incomplete Accessions are the capability in ZIMS where a </a:t>
            </a:r>
            <a:r>
              <a:rPr lang="en-US" dirty="0" smtClean="0"/>
              <a:t>non-registrar can </a:t>
            </a:r>
            <a:r>
              <a:rPr lang="en-US" dirty="0"/>
              <a:t>create the basic record necessary to record </a:t>
            </a:r>
            <a:r>
              <a:rPr lang="en-US" dirty="0" smtClean="0"/>
              <a:t>husbandry data such as Notes and Weights.  </a:t>
            </a:r>
            <a:r>
              <a:rPr lang="en-US" dirty="0"/>
              <a:t>The </a:t>
            </a:r>
            <a:r>
              <a:rPr lang="en-US" dirty="0" smtClean="0"/>
              <a:t>primary </a:t>
            </a:r>
            <a:r>
              <a:rPr lang="en-US" dirty="0"/>
              <a:t>records manager will be able to review </a:t>
            </a:r>
            <a:r>
              <a:rPr lang="en-US" dirty="0" smtClean="0"/>
              <a:t>all </a:t>
            </a:r>
            <a:r>
              <a:rPr lang="en-US" dirty="0"/>
              <a:t>incomplete accessions </a:t>
            </a:r>
            <a:r>
              <a:rPr lang="en-US" dirty="0" smtClean="0"/>
              <a:t>and complete a </a:t>
            </a:r>
            <a:r>
              <a:rPr lang="en-US" dirty="0"/>
              <a:t>full acquisition or </a:t>
            </a:r>
            <a:r>
              <a:rPr lang="en-US" dirty="0" smtClean="0"/>
              <a:t>associate </a:t>
            </a:r>
            <a:r>
              <a:rPr lang="en-US" dirty="0"/>
              <a:t>with </a:t>
            </a:r>
            <a:r>
              <a:rPr lang="en-US" dirty="0" smtClean="0"/>
              <a:t>the </a:t>
            </a:r>
            <a:r>
              <a:rPr lang="en-US" dirty="0"/>
              <a:t>appropriate record already on file</a:t>
            </a:r>
            <a:r>
              <a:rPr lang="en-US" dirty="0" smtClean="0"/>
              <a:t>.</a:t>
            </a:r>
          </a:p>
          <a:p>
            <a:pPr lvl="0">
              <a:defRPr/>
            </a:pPr>
            <a:r>
              <a:rPr lang="en-US" dirty="0" smtClean="0"/>
              <a:t>This is especially helpful for new births/hatches and when any unexpected arrivals</a:t>
            </a:r>
          </a:p>
          <a:p>
            <a:pPr lvl="0">
              <a:defRPr/>
            </a:pPr>
            <a:r>
              <a:rPr lang="en-US" dirty="0"/>
              <a:t>o</a:t>
            </a:r>
            <a:r>
              <a:rPr lang="en-US" dirty="0" smtClean="0"/>
              <a:t>ccur and the Registrar is not available to enter a full accession.</a:t>
            </a:r>
            <a:endParaRPr lang="en-US" dirty="0"/>
          </a:p>
        </p:txBody>
      </p:sp>
      <p:pic>
        <p:nvPicPr>
          <p:cNvPr id="4100" name="Picture 4" descr="Image result for zoo keeper with baby anim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2531" y="1159135"/>
            <a:ext cx="4799463" cy="26996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83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Starting an Incomplete Accession</a:t>
            </a:r>
            <a:endParaRPr lang="en-GB" sz="4000" dirty="0"/>
          </a:p>
        </p:txBody>
      </p:sp>
      <p:pic>
        <p:nvPicPr>
          <p:cNvPr id="4" name="Picture 1"/>
          <p:cNvPicPr>
            <a:picLocks noChangeAspect="1"/>
          </p:cNvPicPr>
          <p:nvPr/>
        </p:nvPicPr>
        <p:blipFill>
          <a:blip r:embed="rId2"/>
          <a:stretch>
            <a:fillRect/>
          </a:stretch>
        </p:blipFill>
        <p:spPr>
          <a:xfrm>
            <a:off x="819619" y="1828799"/>
            <a:ext cx="3752381" cy="3857143"/>
          </a:xfrm>
          <a:prstGeom prst="rect">
            <a:avLst/>
          </a:prstGeom>
          <a:ln>
            <a:solidFill>
              <a:schemeClr val="tx1"/>
            </a:solidFill>
          </a:ln>
        </p:spPr>
      </p:pic>
      <p:sp>
        <p:nvSpPr>
          <p:cNvPr id="5" name="TextBox 2"/>
          <p:cNvSpPr txBox="1"/>
          <p:nvPr/>
        </p:nvSpPr>
        <p:spPr>
          <a:xfrm>
            <a:off x="5326391" y="1673866"/>
            <a:ext cx="2568902" cy="1477328"/>
          </a:xfrm>
          <a:prstGeom prst="rect">
            <a:avLst/>
          </a:prstGeom>
          <a:solidFill>
            <a:schemeClr val="accent6">
              <a:lumMod val="40000"/>
              <a:lumOff val="60000"/>
            </a:schemeClr>
          </a:solidFill>
          <a:ln>
            <a:solidFill>
              <a:schemeClr val="tx1"/>
            </a:solidFill>
          </a:ln>
        </p:spPr>
        <p:txBody>
          <a:bodyPr wrap="square" rtlCol="0">
            <a:spAutoFit/>
          </a:bodyPr>
          <a:lstStyle/>
          <a:p>
            <a:pPr defTabSz="914400"/>
            <a:r>
              <a:rPr lang="en-US" dirty="0" smtClean="0">
                <a:solidFill>
                  <a:prstClr val="black"/>
                </a:solidFill>
              </a:rPr>
              <a:t>Incomplete Accessions are found under the Start menu and Accession.</a:t>
            </a:r>
          </a:p>
          <a:p>
            <a:pPr defTabSz="914400"/>
            <a:r>
              <a:rPr lang="en-US" dirty="0" smtClean="0">
                <a:solidFill>
                  <a:prstClr val="black"/>
                </a:solidFill>
              </a:rPr>
              <a:t>You will not select an entity type.</a:t>
            </a:r>
            <a:endParaRPr lang="en-GB" dirty="0">
              <a:solidFill>
                <a:prstClr val="black"/>
              </a:solidFill>
            </a:endParaRPr>
          </a:p>
        </p:txBody>
      </p:sp>
      <p:pic>
        <p:nvPicPr>
          <p:cNvPr id="6" name="Picture 2" descr="Image result for baby zoo anim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929" y="3438353"/>
            <a:ext cx="2996785" cy="22475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107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Creating an Incomplete Accession</a:t>
            </a:r>
            <a:endParaRPr lang="en-GB" sz="4000" dirty="0"/>
          </a:p>
        </p:txBody>
      </p:sp>
      <p:pic>
        <p:nvPicPr>
          <p:cNvPr id="4" name="Picture 2"/>
          <p:cNvPicPr>
            <a:picLocks noChangeAspect="1"/>
          </p:cNvPicPr>
          <p:nvPr/>
        </p:nvPicPr>
        <p:blipFill>
          <a:blip r:embed="rId2"/>
          <a:stretch>
            <a:fillRect/>
          </a:stretch>
        </p:blipFill>
        <p:spPr>
          <a:xfrm>
            <a:off x="838200" y="1417638"/>
            <a:ext cx="4009524" cy="4695238"/>
          </a:xfrm>
          <a:prstGeom prst="rect">
            <a:avLst/>
          </a:prstGeom>
          <a:ln>
            <a:solidFill>
              <a:schemeClr val="tx1"/>
            </a:solidFill>
          </a:ln>
        </p:spPr>
      </p:pic>
      <p:sp>
        <p:nvSpPr>
          <p:cNvPr id="5" name="TextBox 3"/>
          <p:cNvSpPr txBox="1"/>
          <p:nvPr/>
        </p:nvSpPr>
        <p:spPr>
          <a:xfrm>
            <a:off x="4479373" y="1591611"/>
            <a:ext cx="4035977" cy="2862322"/>
          </a:xfrm>
          <a:prstGeom prst="rect">
            <a:avLst/>
          </a:prstGeom>
          <a:solidFill>
            <a:schemeClr val="accent6">
              <a:lumMod val="40000"/>
              <a:lumOff val="60000"/>
            </a:schemeClr>
          </a:solidFill>
          <a:ln>
            <a:solidFill>
              <a:schemeClr val="tx1"/>
            </a:solidFill>
          </a:ln>
        </p:spPr>
        <p:txBody>
          <a:bodyPr wrap="none" rtlCol="0">
            <a:spAutoFit/>
          </a:bodyPr>
          <a:lstStyle/>
          <a:p>
            <a:pPr defTabSz="914400"/>
            <a:r>
              <a:rPr lang="en-US" dirty="0" smtClean="0">
                <a:solidFill>
                  <a:prstClr val="black"/>
                </a:solidFill>
              </a:rPr>
              <a:t>Minimal information is required for</a:t>
            </a:r>
          </a:p>
          <a:p>
            <a:pPr defTabSz="914400"/>
            <a:r>
              <a:rPr lang="en-US" dirty="0">
                <a:solidFill>
                  <a:prstClr val="black"/>
                </a:solidFill>
              </a:rPr>
              <a:t>a</a:t>
            </a:r>
            <a:r>
              <a:rPr lang="en-US" dirty="0" smtClean="0">
                <a:solidFill>
                  <a:prstClr val="black"/>
                </a:solidFill>
              </a:rPr>
              <a:t>n Incomplete Accession. The taxonomy, </a:t>
            </a:r>
          </a:p>
          <a:p>
            <a:pPr defTabSz="914400"/>
            <a:r>
              <a:rPr lang="en-US" dirty="0">
                <a:solidFill>
                  <a:prstClr val="black"/>
                </a:solidFill>
              </a:rPr>
              <a:t>s</a:t>
            </a:r>
            <a:r>
              <a:rPr lang="en-US" dirty="0" smtClean="0">
                <a:solidFill>
                  <a:prstClr val="black"/>
                </a:solidFill>
              </a:rPr>
              <a:t>ex, birth date and appropriate notes</a:t>
            </a:r>
          </a:p>
          <a:p>
            <a:pPr defTabSz="914400"/>
            <a:r>
              <a:rPr lang="en-US" dirty="0">
                <a:solidFill>
                  <a:prstClr val="black"/>
                </a:solidFill>
              </a:rPr>
              <a:t>a</a:t>
            </a:r>
            <a:r>
              <a:rPr lang="en-US" dirty="0" smtClean="0">
                <a:solidFill>
                  <a:prstClr val="black"/>
                </a:solidFill>
              </a:rPr>
              <a:t>re the only information gathered.</a:t>
            </a:r>
          </a:p>
          <a:p>
            <a:pPr defTabSz="914400"/>
            <a:r>
              <a:rPr lang="en-US" dirty="0" smtClean="0">
                <a:solidFill>
                  <a:prstClr val="black"/>
                </a:solidFill>
              </a:rPr>
              <a:t>All of this can be edited when the</a:t>
            </a:r>
          </a:p>
          <a:p>
            <a:pPr defTabSz="914400"/>
            <a:r>
              <a:rPr lang="en-US" dirty="0">
                <a:solidFill>
                  <a:prstClr val="black"/>
                </a:solidFill>
              </a:rPr>
              <a:t>p</a:t>
            </a:r>
            <a:r>
              <a:rPr lang="en-US" dirty="0" smtClean="0">
                <a:solidFill>
                  <a:prstClr val="black"/>
                </a:solidFill>
              </a:rPr>
              <a:t>ermanent accession is created.</a:t>
            </a:r>
          </a:p>
          <a:p>
            <a:pPr defTabSz="914400"/>
            <a:r>
              <a:rPr lang="en-US" dirty="0" smtClean="0">
                <a:solidFill>
                  <a:prstClr val="black"/>
                </a:solidFill>
              </a:rPr>
              <a:t>An Incomplete Accession receives a</a:t>
            </a:r>
          </a:p>
          <a:p>
            <a:pPr defTabSz="914400"/>
            <a:r>
              <a:rPr lang="en-US" dirty="0">
                <a:solidFill>
                  <a:prstClr val="black"/>
                </a:solidFill>
              </a:rPr>
              <a:t>t</a:t>
            </a:r>
            <a:r>
              <a:rPr lang="en-US" dirty="0" smtClean="0">
                <a:solidFill>
                  <a:prstClr val="black"/>
                </a:solidFill>
              </a:rPr>
              <a:t>emporary GAN (Global Accession</a:t>
            </a:r>
          </a:p>
          <a:p>
            <a:pPr defTabSz="914400"/>
            <a:r>
              <a:rPr lang="en-US" dirty="0" smtClean="0">
                <a:solidFill>
                  <a:prstClr val="black"/>
                </a:solidFill>
              </a:rPr>
              <a:t>Number). Note that this GAN ends with </a:t>
            </a:r>
          </a:p>
          <a:p>
            <a:pPr defTabSz="914400"/>
            <a:r>
              <a:rPr lang="en-US" dirty="0" smtClean="0">
                <a:solidFill>
                  <a:prstClr val="black"/>
                </a:solidFill>
              </a:rPr>
              <a:t>“IA”.</a:t>
            </a:r>
            <a:endParaRPr lang="en-GB" dirty="0">
              <a:solidFill>
                <a:prstClr val="black"/>
              </a:solidFill>
            </a:endParaRPr>
          </a:p>
        </p:txBody>
      </p:sp>
      <p:pic>
        <p:nvPicPr>
          <p:cNvPr id="6" name="Picture 6"/>
          <p:cNvPicPr>
            <a:picLocks noChangeAspect="1"/>
          </p:cNvPicPr>
          <p:nvPr/>
        </p:nvPicPr>
        <p:blipFill>
          <a:blip r:embed="rId3"/>
          <a:stretch>
            <a:fillRect/>
          </a:stretch>
        </p:blipFill>
        <p:spPr>
          <a:xfrm>
            <a:off x="3657600" y="4588869"/>
            <a:ext cx="4624143" cy="1080092"/>
          </a:xfrm>
          <a:prstGeom prst="rect">
            <a:avLst/>
          </a:prstGeom>
          <a:ln>
            <a:solidFill>
              <a:schemeClr val="tx1"/>
            </a:solidFill>
          </a:ln>
        </p:spPr>
      </p:pic>
    </p:spTree>
    <p:extLst>
      <p:ext uri="{BB962C8B-B14F-4D97-AF65-F5344CB8AC3E}">
        <p14:creationId xmlns:p14="http://schemas.microsoft.com/office/powerpoint/2010/main" val="1522335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Data on an IA</a:t>
            </a:r>
            <a:endParaRPr lang="en-US" dirty="0"/>
          </a:p>
        </p:txBody>
      </p:sp>
      <p:pic>
        <p:nvPicPr>
          <p:cNvPr id="3" name="Picture 2"/>
          <p:cNvPicPr>
            <a:picLocks noChangeAspect="1"/>
          </p:cNvPicPr>
          <p:nvPr/>
        </p:nvPicPr>
        <p:blipFill>
          <a:blip r:embed="rId2"/>
          <a:stretch>
            <a:fillRect/>
          </a:stretch>
        </p:blipFill>
        <p:spPr>
          <a:xfrm>
            <a:off x="498248" y="1555055"/>
            <a:ext cx="5929848" cy="205245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98248" y="3793383"/>
            <a:ext cx="5929848" cy="2008116"/>
          </a:xfrm>
          <a:prstGeom prst="rect">
            <a:avLst/>
          </a:prstGeom>
          <a:ln>
            <a:solidFill>
              <a:schemeClr val="tx1"/>
            </a:solidFill>
          </a:ln>
        </p:spPr>
      </p:pic>
      <p:sp>
        <p:nvSpPr>
          <p:cNvPr id="5" name="TextBox 4"/>
          <p:cNvSpPr txBox="1"/>
          <p:nvPr/>
        </p:nvSpPr>
        <p:spPr>
          <a:xfrm>
            <a:off x="5172501" y="2212118"/>
            <a:ext cx="3455561" cy="2585323"/>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You can then start recording data</a:t>
            </a:r>
          </a:p>
          <a:p>
            <a:r>
              <a:rPr lang="en-US" dirty="0"/>
              <a:t>i</a:t>
            </a:r>
            <a:r>
              <a:rPr lang="en-US" dirty="0" smtClean="0"/>
              <a:t>nto the Incomplete Accession</a:t>
            </a:r>
          </a:p>
          <a:p>
            <a:r>
              <a:rPr lang="en-US" dirty="0"/>
              <a:t>r</a:t>
            </a:r>
            <a:r>
              <a:rPr lang="en-US" dirty="0" smtClean="0"/>
              <a:t>ecord. Commonly this data is</a:t>
            </a:r>
          </a:p>
          <a:p>
            <a:r>
              <a:rPr lang="en-US" dirty="0" smtClean="0"/>
              <a:t>Notes/Observations and animal</a:t>
            </a:r>
          </a:p>
          <a:p>
            <a:r>
              <a:rPr lang="en-US" dirty="0"/>
              <a:t>m</a:t>
            </a:r>
            <a:r>
              <a:rPr lang="en-US" dirty="0" smtClean="0"/>
              <a:t>easurements such as Weights.</a:t>
            </a:r>
          </a:p>
          <a:p>
            <a:r>
              <a:rPr lang="en-US" dirty="0" smtClean="0"/>
              <a:t>Medical data can also be recorded.</a:t>
            </a:r>
          </a:p>
          <a:p>
            <a:r>
              <a:rPr lang="en-US" dirty="0" smtClean="0"/>
              <a:t>All information entered will be </a:t>
            </a:r>
          </a:p>
          <a:p>
            <a:r>
              <a:rPr lang="en-US" dirty="0"/>
              <a:t>c</a:t>
            </a:r>
            <a:r>
              <a:rPr lang="en-US" dirty="0" smtClean="0"/>
              <a:t>opied into the record once the</a:t>
            </a:r>
          </a:p>
          <a:p>
            <a:r>
              <a:rPr lang="en-US" dirty="0"/>
              <a:t>f</a:t>
            </a:r>
            <a:r>
              <a:rPr lang="en-US" dirty="0" smtClean="0"/>
              <a:t>ull accession is created.</a:t>
            </a:r>
            <a:endParaRPr lang="en-US" dirty="0"/>
          </a:p>
        </p:txBody>
      </p:sp>
    </p:spTree>
    <p:extLst>
      <p:ext uri="{BB962C8B-B14F-4D97-AF65-F5344CB8AC3E}">
        <p14:creationId xmlns:p14="http://schemas.microsoft.com/office/powerpoint/2010/main" val="3891011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4000</Module>
    <PublishingExpirationDate xmlns="http://schemas.microsoft.com/sharepoint/v3" xsi:nil="true"/>
    <Community_x0020_Author_x0020__x007c__x0020_Editor xmlns="00558959-21e2-49b6-8bc1-d46e8fb3ce16">
      <UserInfo>
        <DisplayName>Joshua Courteau</DisplayName>
        <AccountId>22</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77CAB6A1-D838-4ADF-A5E0-9F7898E655D3}"/>
</file>

<file path=customXml/itemProps2.xml><?xml version="1.0" encoding="utf-8"?>
<ds:datastoreItem xmlns:ds="http://schemas.openxmlformats.org/officeDocument/2006/customXml" ds:itemID="{466D6306-158D-474A-9E02-826A4F27F0BA}"/>
</file>

<file path=customXml/itemProps3.xml><?xml version="1.0" encoding="utf-8"?>
<ds:datastoreItem xmlns:ds="http://schemas.openxmlformats.org/officeDocument/2006/customXml" ds:itemID="{5F4EE6A2-39B5-4085-A6EB-BBFAB177C3D0}"/>
</file>

<file path=docProps/app.xml><?xml version="1.0" encoding="utf-8"?>
<Properties xmlns="http://schemas.openxmlformats.org/officeDocument/2006/extended-properties" xmlns:vt="http://schemas.openxmlformats.org/officeDocument/2006/docPropsVTypes">
  <Template/>
  <TotalTime>674</TotalTime>
  <Words>1325</Words>
  <Application>Microsoft Office PowerPoint</Application>
  <PresentationFormat>On-screen Show (4:3)</PresentationFormat>
  <Paragraphs>206</Paragraphs>
  <Slides>29</Slides>
  <Notes>11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29</vt:i4>
      </vt:variant>
    </vt:vector>
  </HeadingPairs>
  <TitlesOfParts>
    <vt:vector size="47"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4002 – ZIMS for Keepers</vt:lpstr>
      <vt:lpstr>ZIMS Updates!</vt:lpstr>
      <vt:lpstr>PowerPoint Presentation</vt:lpstr>
      <vt:lpstr>Provisional Data Entry</vt:lpstr>
      <vt:lpstr>Possible Keeper Data Entry</vt:lpstr>
      <vt:lpstr>Incomplete Accessions</vt:lpstr>
      <vt:lpstr>Starting an Incomplete Accession</vt:lpstr>
      <vt:lpstr>Creating an Incomplete Accession</vt:lpstr>
      <vt:lpstr>Recording Data on an IA</vt:lpstr>
      <vt:lpstr>Notes &amp; Observations</vt:lpstr>
      <vt:lpstr>Note Template</vt:lpstr>
      <vt:lpstr>Weights and Lengths-  </vt:lpstr>
      <vt:lpstr>Recording Weights/Lengths</vt:lpstr>
      <vt:lpstr>Measurement Graphs</vt:lpstr>
      <vt:lpstr>Training Information</vt:lpstr>
      <vt:lpstr>Recording Training Information</vt:lpstr>
      <vt:lpstr>Enrichment</vt:lpstr>
      <vt:lpstr>Feed Logs</vt:lpstr>
      <vt:lpstr>Feed Logs – Animal</vt:lpstr>
      <vt:lpstr>Feed Log – Enclosure </vt:lpstr>
      <vt:lpstr>Create a List   </vt:lpstr>
      <vt:lpstr>Using the Lists</vt:lpstr>
      <vt:lpstr>Single or Custom Entries</vt:lpstr>
      <vt:lpstr>Animal Lists </vt:lpstr>
      <vt:lpstr>Calendar – Alerts</vt:lpstr>
      <vt:lpstr>Prescription Administration</vt:lpstr>
      <vt:lpstr>Daily Report </vt:lpstr>
      <vt:lpstr>Daily Report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36</cp:revision>
  <cp:lastPrinted>2017-09-11T14:33:01Z</cp:lastPrinted>
  <dcterms:created xsi:type="dcterms:W3CDTF">2016-07-26T18:48:10Z</dcterms:created>
  <dcterms:modified xsi:type="dcterms:W3CDTF">2018-11-12T19:23:07Z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99600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2018-07-02T16:20:52+00:00</vt:lpwstr>
  </property>
</Properties>
</file>