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9"/>
  </p:notesMasterIdLst>
  <p:sldIdLst>
    <p:sldId id="258" r:id="rId20"/>
    <p:sldId id="259" r:id="rId21"/>
    <p:sldId id="283" r:id="rId22"/>
    <p:sldId id="284" r:id="rId23"/>
    <p:sldId id="260" r:id="rId24"/>
    <p:sldId id="261" r:id="rId25"/>
    <p:sldId id="262" r:id="rId26"/>
    <p:sldId id="263" r:id="rId27"/>
    <p:sldId id="265" r:id="rId28"/>
    <p:sldId id="266" r:id="rId29"/>
    <p:sldId id="267" r:id="rId30"/>
    <p:sldId id="264" r:id="rId31"/>
    <p:sldId id="268" r:id="rId32"/>
    <p:sldId id="269" r:id="rId33"/>
    <p:sldId id="282" r:id="rId34"/>
    <p:sldId id="270" r:id="rId35"/>
    <p:sldId id="285" r:id="rId36"/>
    <p:sldId id="271" r:id="rId37"/>
    <p:sldId id="272" r:id="rId38"/>
    <p:sldId id="273" r:id="rId39"/>
    <p:sldId id="274" r:id="rId40"/>
    <p:sldId id="275" r:id="rId41"/>
    <p:sldId id="276" r:id="rId42"/>
    <p:sldId id="286" r:id="rId43"/>
    <p:sldId id="277" r:id="rId44"/>
    <p:sldId id="278" r:id="rId45"/>
    <p:sldId id="281" r:id="rId46"/>
    <p:sldId id="279" r:id="rId47"/>
    <p:sldId id="280" r:id="rId4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88" d="100"/>
          <a:sy n="88" d="100"/>
        </p:scale>
        <p:origin x="1282" y="62"/>
      </p:cViewPr>
      <p:guideLst>
        <p:guide orient="horz" pos="2160"/>
        <p:guide pos="2880"/>
      </p:guideLst>
    </p:cSldViewPr>
  </p:slideViewPr>
  <p:notesTextViewPr>
    <p:cViewPr>
      <p:scale>
        <a:sx n="3" d="2"/>
        <a:sy n="3" d="2"/>
      </p:scale>
      <p:origin x="0" y="0"/>
    </p:cViewPr>
  </p:notesTextViewPr>
  <p:sorterViewPr>
    <p:cViewPr>
      <p:scale>
        <a:sx n="100" d="100"/>
        <a:sy n="100" d="100"/>
      </p:scale>
      <p:origin x="0" y="-11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E74ED4-AA88-4BD1-8B22-6D87B6D26DFC}" type="datetimeFigureOut">
              <a:rPr lang="en-US" smtClean="0"/>
              <a:t>1/22/2020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1</a:t>
            </a:fld>
            <a:endParaRPr lang="en-US"/>
          </a:p>
        </p:txBody>
      </p:sp>
    </p:spTree>
    <p:extLst>
      <p:ext uri="{BB962C8B-B14F-4D97-AF65-F5344CB8AC3E}">
        <p14:creationId xmlns:p14="http://schemas.microsoft.com/office/powerpoint/2010/main" val="136539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75CB66-5B2B-4628-92B9-2F6D16047EC9}"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75E326-7E97-48EE-BBA8-78F060FA3E29}"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323924-FD88-44AC-A0C7-F35A3C355A8F}"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B63CB-2C6D-48B3-BB5D-BA6018C31205}"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4CC1F-CBF4-4FE2-8B39-53E7985B233C}"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65D0D2-1C88-4D61-8C8B-0EF9EE977E1E}"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D2F17F-0FBF-46ED-8DC6-37625D07AB0F}"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D624A7-FE4E-4DDC-A972-C991A4B1E394}"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9AD9F-5411-4336-BF5F-1AE8A9F93AD8}"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2C748-F326-4CC3-B40C-3CABD1E52649}"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707F3-1E74-46C1-8D24-3A2B5E9A91E9}"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61F0EB-EAAF-434D-BB6C-3FD5A7FB3F83}"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F5CF65-6102-4A2B-A4F5-DBA6DE7A3FC8}"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A760BF-F927-44E8-8AE9-A59F92ED506C}"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5A1AD-6149-4673-A879-20BEBA05D924}"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BB419F-2C7A-4D33-915F-178918F8A4A8}"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2B403B-55EF-44C6-8C13-D2ED1AF84B91}"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0B9F3A-BEFE-457A-9A46-989C7E4DBE07}"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6985C-9C5C-4E4B-96B4-D19DB17AE029}"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7FA5E-AE03-488F-91A3-3763284C25A2}"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986AE-2E7A-4404-B31C-2F85058CA828}"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9EEACB-9B37-4F9E-A2A5-5A20E1600EDF}"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4E45F-FF8A-485B-A54E-B636846ED47A}"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20D7D-87D3-45BE-BC3A-94320AA4E580}"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9FD68-C403-4D2A-A07D-B4D7DD85D4B2}"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A6F0D5-B936-4504-8FD1-5F13031157AA}"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72BD5-E031-4F82-A977-49825ADF387F}"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C8207F-AA19-4A2B-BD7F-F76495B33D70}"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47C5F-AA09-45C7-ACCF-999D5B64978D}"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4FD85-4738-4F99-A769-D42BA910CF29}"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0853D-AF37-47DE-87AB-6CFBFD4991B3}"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5315FA-C977-4066-A654-9043686A83C5}"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B39BB-7084-4583-8DEF-83DC14BFCF7B}"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36AB5-584D-4948-9B75-6560AD4BB68C}"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92AC0D-E910-4133-BA86-7F4EA5ACC3D9}"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540B07-61BE-4E4B-A6D4-C35462EAD2D3}"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CD10AC-27A6-4B41-B622-EC48EE6C429A}"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2B6B3-6D8F-4769-91ED-E3A59D026D1C}"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91582-A62A-441E-8794-71BCB1D527E5}"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17DD8-0BB8-4B1B-A97D-3D7B3853F8BE}"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670D7-1B5C-4C85-896A-D5C92BC2516F}"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1A30FA-9D4C-4CE5-B7F7-FC1A99112C9E}"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3EE1E6-9940-4768-89F2-F7163710505B}"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57EDD6-5EC4-4A96-9D9B-EC0BD3AEC865}"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4960B2-7914-47BE-8217-21E843896A7D}"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F2E33A-7A73-4673-BA4D-1E005E390353}"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F033EE-B8B7-448B-A14F-EA7E0E843741}"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0DD95B-7BA9-45BB-908A-9C664113582C}"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2AE9D-3F43-4BAE-B622-4C1829E67F67}"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6A442-6B33-4FE4-89E2-F039607EF277}"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1D8BB-535D-4D6B-8A50-1A0618E88C6B}"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802787-EA24-48C6-9497-253E327E3D9D}"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8A765-9171-41CD-B5DD-57C533022929}"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1EA32-BFC9-4782-9A78-B46C1039E20A}"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15F5F-61D1-4721-856F-7359BB8D3134}"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7CD302-AF59-4F7D-B024-561DF570C030}"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1555F-18CE-4507-B5E6-8F84872D120E}"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F1FAAA-DFEB-46CA-B769-337ED85FF56E}"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8EBCD7-418B-4567-A6D5-DC9E38FDE8B4}"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43CC88-95DD-4A14-AB44-E172181C2C2D}"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39391F-C3A5-4804-A2B0-7660E0827C9A}"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22DB39-AD6A-4FA4-88A1-58DC8EEF61A6}"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3F223-4649-48AD-B3BF-F3EF7D7DCFC1}"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71E8B-6447-4E8B-A896-D4D1A89D2D1E}"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29705-CA95-4C15-B2F6-FD2D3A8B9265}"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230F13-0DD9-4BFC-90FD-B72537139F93}"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37DDF7-8137-45BC-9975-EDF546F4ADC5}"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3C4C6-91E0-4FDD-AE85-A9E125773FD7}"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E7F737-48F1-4797-831C-F7607DE5EE48}"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63F936-CF1A-4390-81FA-972A69487D68}"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A988F0-C61B-4CAB-B35A-7E400AD0CF7C}"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6564CD-AAFF-4A3E-B6D2-1E909080B5C8}"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9091C-0DF9-48D9-8BBB-CA1FA160C1C5}"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A9DD94-01C1-4503-916F-BD2A9A637FE6}"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426A2-8DD3-430E-B8D7-5BC6A8987C34}"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8C7F6-FCA1-4388-A30E-455531A90158}"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419E43-E8BB-4152-B2F0-2452CF89E2D5}"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EC838C-8C95-4240-8164-155DA0209014}"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DB24A-952E-4FC3-A6DB-C3427F92D559}"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1C889C-63F4-417D-8F23-A2827E991489}"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6B0F43-24C5-4DAC-9388-0D2408E791F7}"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15E76D-A5AA-455B-9909-35A2381DAD40}"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58470-D2C0-4E3D-A1BD-5801C3CCD81A}"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468A0-30E9-47C9-A4F4-1C5D7681A9B7}"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3CF78-E560-4C65-8928-4A64CBC319B0}"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57DCBE-1109-46E8-BE98-26339070281C}"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09A2D-AF71-4B7C-B5D4-84F2FC9100CF}"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F14A9D-6ADF-48FD-8FDA-599AA8C69636}"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5209DB-C503-4F9C-958F-1ACD33BD4CDC}"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442026-EAF2-4B7B-9850-313CD0A6F44F}"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01EC49-DD9E-4F73-B650-3CC5AC956F80}"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52D94B-FE9A-4B40-B95D-471A6C8DED5B}"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4C0CA-8A61-4F73-BC7F-5EDB15A2889B}"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D3718-F75F-4E21-A3EB-07090C4B9539}"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02F92-AE4C-4985-AD7E-8E8FFE36142B}"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1D85E2-89C3-47F4-BFA8-9E58CDF7E54B}"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BCD5BC-D0AA-4035-AFCC-392B5FC9115B}"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5E582-FD73-4B27-97E1-1309A507A4F1}"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833EA6-3C71-48C7-9351-1AD2D06151A5}"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C5B215-16DF-4D27-87FE-5B36B0DAB8C3}"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476612-38BB-40C4-999E-00E0B5AB1785}"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33BE1C-4B38-4364-AC9C-33CC0D273C0F}"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EAFD9-64DB-4B12-A99D-F2919B717D59}"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11D97-6CAA-4241-928B-2DAB3053CDBC}"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B4F7A-0331-416F-B5CD-839EA62F04E6}"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93F1C7-D27D-47B5-98AC-EE8F61C00AAF}"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2B7F81-17DF-43C7-8318-49C8CE46E53E}"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62635-0087-46B8-AECE-765AA6E50E18}"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CF2912-C292-49B5-AFD7-4E3D47CCA78B}"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24B0D0-EB3D-4232-AD04-D8DF74A9071D}"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AD3322-9F90-4B8B-B6A3-48EF4FAAD56C}"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C88A3-4DF5-4C8B-929D-DA12C285C630}"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76179-66ED-4CC4-870D-205B8DED9A8B}"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8505D-809D-4E8A-8205-EC6A7E2270E7}"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4EAFB-9484-4A9A-89E1-AA78CCEA1A86}"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78FA75-8799-4A61-A5F9-62A0AE5FA654}"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097A93-FAFD-4160-AC2E-C218B688998B}"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62C41-D08C-4FB6-9351-6182E9ADD42E}"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7DCF52-04A3-4315-9406-D424276436F0}"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25C899-8507-4EC4-860E-C567EDC00A5F}"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8AC64E-7364-4178-A0AE-B2C12181832B}"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65923-9EBC-43BE-8DDF-7007FC95BE12}"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AC58C-CACD-4ADE-964F-900E5CB31580}"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50391-1AAE-47E9-AEAD-641EF3207DCA}"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DE370-49CD-4A00-A2FC-AAEDA8A080A1}"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DA1778-2DC7-43BF-9F55-A70260498829}"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4D0C73-FE10-491B-8025-B16CFD3B60EB}"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FDC22B-90F8-439A-A14C-8AD60FF66433}"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EC0707-FECC-4E07-AE6B-964DBB3B3584}"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8FA7A9-68BF-461C-8B8C-09C0F1C7E5CB}"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8B1C1E-4161-4869-B232-F4067AF2EDBC}"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3F4BD-9379-49AB-9F5B-53F6EA4F0EF9}"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5FDD1-1E4D-4446-8EFC-748EFE13D42A}"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2B2AE7-B0FF-4827-B067-A3BE608BF015}"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F5FABE-D1B6-4695-B2FB-386F116E7B47}"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A6BB24-9A07-4DE1-A0B1-E10FFFD6670B}"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B0F23-6782-47ED-82E3-6FFBC2E2FB31}"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B6B08-6E91-4373-855F-2F911FEE74BB}" type="datetime1">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9FE8B9-547C-45D0-BB29-AAC7B8426162}"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869B8F-A4DD-4885-9FD8-94763798A592}" type="datetime1">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1C03F9-F8E8-49F4-899E-97CA2765DBF4}" type="datetime1">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9A6C2-6F59-4BB6-AC68-A6E2C930C72B}" type="datetime1">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789374-160E-43FE-ABD7-D6C0EF37B0C1}"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7632C-6AEF-44AF-A4BD-A5B4269BCC93}" type="datetime1">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58DFAC2-DA83-4CBC-987A-C3991C4C900C}"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59FF1F0-1BEE-4FB3-B0CB-85679B29D648}"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0F724B9-DC60-49E1-93F5-3EDD089976B5}"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1B3B95D-B251-42E1-A484-B611C6C3D6A0}"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B2DA983-6373-43BD-8F42-0F02EF803563}"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3D9AADF-A4E4-4AF3-9ECE-DABB0A11ADAD}"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8BF2ACF-0CC6-4A4E-8A73-43D209C625AF}"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F2DB79C-AC70-462B-9CA9-A2DA87450FBC}"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6F6CC05-E8AD-4268-AF7A-588B362B8768}"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C7CD6E2-8322-45FD-AE95-5C6595799DAC}"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719DF2-C1FD-4ECD-8221-3CA5B431E5A3}"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A3A2DBB-2CA1-4E61-8038-4533507A000C}"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634508A-47A8-4DB4-AB84-ADFA517E35ED}"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9503851-FEA9-432A-B935-56D43C3C9192}"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DB9708C-3719-4648-AF03-3C47F70DDFEE}"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6144CFB-BCC3-4DBF-9395-F6542A3A57F1}" type="datetime1">
              <a:rPr lang="en-US" smtClean="0"/>
              <a:t>1/22/2020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53D845-87D6-4E2D-87A9-740235A144E6}" type="slidenum">
              <a:rPr lang="en-US" smtClean="0"/>
              <a:pPr/>
              <a:t>1</a:t>
            </a:fld>
            <a:endParaRPr lang="en-US"/>
          </a:p>
        </p:txBody>
      </p:sp>
      <p:sp>
        <p:nvSpPr>
          <p:cNvPr id="6" name="Title 5"/>
          <p:cNvSpPr>
            <a:spLocks noGrp="1"/>
          </p:cNvSpPr>
          <p:nvPr>
            <p:ph type="ctrTitle"/>
          </p:nvPr>
        </p:nvSpPr>
        <p:spPr>
          <a:xfrm>
            <a:off x="685800" y="1113654"/>
            <a:ext cx="7772400" cy="2387600"/>
          </a:xfrm>
        </p:spPr>
        <p:txBody>
          <a:bodyPr>
            <a:normAutofit fontScale="90000"/>
          </a:bodyPr>
          <a:lstStyle/>
          <a:p>
            <a:r>
              <a:rPr lang="en-US" dirty="0" smtClean="0"/>
              <a:t>Best Practices for Recording Notes &amp; Observations in ZIMS</a:t>
            </a:r>
            <a:endParaRPr lang="en-US" dirty="0"/>
          </a:p>
        </p:txBody>
      </p:sp>
      <p:sp>
        <p:nvSpPr>
          <p:cNvPr id="9" name="Subtitle 8"/>
          <p:cNvSpPr>
            <a:spLocks noGrp="1"/>
          </p:cNvSpPr>
          <p:nvPr>
            <p:ph type="subTitle" idx="1"/>
          </p:nvPr>
        </p:nvSpPr>
        <p:spPr>
          <a:xfrm>
            <a:off x="1143000" y="4107142"/>
            <a:ext cx="6858000" cy="1655762"/>
          </a:xfrm>
        </p:spPr>
        <p:txBody>
          <a:bodyPr/>
          <a:lstStyle/>
          <a:p>
            <a:r>
              <a:rPr lang="en-US" dirty="0" smtClean="0"/>
              <a:t>A guide for non-records keeping staff</a:t>
            </a:r>
            <a:endParaRPr lang="en-US" dirty="0"/>
          </a:p>
        </p:txBody>
      </p:sp>
    </p:spTree>
    <p:extLst>
      <p:ext uri="{BB962C8B-B14F-4D97-AF65-F5344CB8AC3E}">
        <p14:creationId xmlns:p14="http://schemas.microsoft.com/office/powerpoint/2010/main" val="4120193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just Semantics?</a:t>
            </a:r>
            <a:endParaRPr lang="en-US" dirty="0"/>
          </a:p>
        </p:txBody>
      </p:sp>
      <p:sp>
        <p:nvSpPr>
          <p:cNvPr id="3" name="Content Placeholder 2"/>
          <p:cNvSpPr>
            <a:spLocks noGrp="1"/>
          </p:cNvSpPr>
          <p:nvPr>
            <p:ph idx="1"/>
          </p:nvPr>
        </p:nvSpPr>
        <p:spPr/>
        <p:txBody>
          <a:bodyPr/>
          <a:lstStyle/>
          <a:p>
            <a:r>
              <a:rPr lang="en-US" dirty="0" smtClean="0"/>
              <a:t>Semantics is the study of meaning in language</a:t>
            </a:r>
          </a:p>
          <a:p>
            <a:r>
              <a:rPr lang="en-US" dirty="0" smtClean="0"/>
              <a:t>For example, what is the common</a:t>
            </a:r>
          </a:p>
          <a:p>
            <a:pPr marL="0" indent="0">
              <a:buNone/>
            </a:pPr>
            <a:r>
              <a:rPr lang="en-US" dirty="0"/>
              <a:t> </a:t>
            </a:r>
            <a:r>
              <a:rPr lang="en-US" dirty="0" smtClean="0"/>
              <a:t>  name for this animal?</a:t>
            </a:r>
          </a:p>
          <a:p>
            <a:pPr lvl="1"/>
            <a:r>
              <a:rPr lang="en-US" dirty="0" smtClean="0"/>
              <a:t>Mountain lion</a:t>
            </a:r>
          </a:p>
          <a:p>
            <a:pPr lvl="1"/>
            <a:r>
              <a:rPr lang="en-US" dirty="0"/>
              <a:t>P</a:t>
            </a:r>
            <a:r>
              <a:rPr lang="en-US" dirty="0" smtClean="0"/>
              <a:t>uma</a:t>
            </a:r>
          </a:p>
          <a:p>
            <a:pPr lvl="1"/>
            <a:r>
              <a:rPr lang="en-US" dirty="0"/>
              <a:t>C</a:t>
            </a:r>
            <a:r>
              <a:rPr lang="en-US" dirty="0" smtClean="0"/>
              <a:t>ougar</a:t>
            </a:r>
          </a:p>
          <a:p>
            <a:pPr lvl="1"/>
            <a:r>
              <a:rPr lang="en-US" dirty="0"/>
              <a:t>P</a:t>
            </a:r>
            <a:r>
              <a:rPr lang="en-US" dirty="0" smtClean="0"/>
              <a:t>anther</a:t>
            </a:r>
          </a:p>
          <a:p>
            <a:r>
              <a:rPr lang="en-US" dirty="0" smtClean="0"/>
              <a:t>They all refer to </a:t>
            </a:r>
            <a:r>
              <a:rPr lang="en-US" i="1" dirty="0" smtClean="0"/>
              <a:t>Puma </a:t>
            </a:r>
            <a:r>
              <a:rPr lang="en-US" i="1" dirty="0" err="1" smtClean="0"/>
              <a:t>concolor</a:t>
            </a:r>
            <a:r>
              <a:rPr lang="en-US" i="1" dirty="0" smtClean="0"/>
              <a:t>. </a:t>
            </a:r>
            <a:r>
              <a:rPr lang="en-US" dirty="0" smtClean="0"/>
              <a:t>The scientific name ties them all together.</a:t>
            </a:r>
            <a:endParaRPr lang="en-US" dirty="0"/>
          </a:p>
        </p:txBody>
      </p:sp>
      <p:pic>
        <p:nvPicPr>
          <p:cNvPr id="6148" name="Picture 4" descr="Image result for other words for pum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71" r="27787"/>
          <a:stretch/>
        </p:blipFill>
        <p:spPr bwMode="auto">
          <a:xfrm>
            <a:off x="5599611" y="2728203"/>
            <a:ext cx="2717073" cy="22330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1080506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a:t>
            </a:r>
            <a:endParaRPr lang="en-US" dirty="0"/>
          </a:p>
        </p:txBody>
      </p:sp>
      <p:sp>
        <p:nvSpPr>
          <p:cNvPr id="3" name="Content Placeholder 2"/>
          <p:cNvSpPr>
            <a:spLocks noGrp="1"/>
          </p:cNvSpPr>
          <p:nvPr>
            <p:ph idx="1"/>
          </p:nvPr>
        </p:nvSpPr>
        <p:spPr>
          <a:xfrm>
            <a:off x="1107621" y="1548811"/>
            <a:ext cx="7886700" cy="4351338"/>
          </a:xfrm>
        </p:spPr>
        <p:txBody>
          <a:bodyPr>
            <a:normAutofit fontScale="92500" lnSpcReduction="20000"/>
          </a:bodyPr>
          <a:lstStyle/>
          <a:p>
            <a:r>
              <a:rPr lang="en-US" dirty="0" smtClean="0"/>
              <a:t>This is a picture of</a:t>
            </a:r>
          </a:p>
          <a:p>
            <a:pPr lvl="1"/>
            <a:r>
              <a:rPr lang="en-US" dirty="0" smtClean="0"/>
              <a:t>Poop</a:t>
            </a:r>
          </a:p>
          <a:p>
            <a:pPr lvl="1"/>
            <a:r>
              <a:rPr lang="en-US" dirty="0" smtClean="0"/>
              <a:t>Scat</a:t>
            </a:r>
          </a:p>
          <a:p>
            <a:pPr lvl="1"/>
            <a:r>
              <a:rPr lang="en-US" dirty="0" smtClean="0"/>
              <a:t>Shit</a:t>
            </a:r>
          </a:p>
          <a:p>
            <a:pPr lvl="1"/>
            <a:r>
              <a:rPr lang="en-US" dirty="0" smtClean="0"/>
              <a:t>Feces</a:t>
            </a:r>
          </a:p>
          <a:p>
            <a:pPr lvl="1"/>
            <a:r>
              <a:rPr lang="en-US" dirty="0" smtClean="0"/>
              <a:t>Defecation</a:t>
            </a:r>
          </a:p>
          <a:p>
            <a:pPr lvl="1"/>
            <a:r>
              <a:rPr lang="en-US" dirty="0" smtClean="0"/>
              <a:t>Dung</a:t>
            </a:r>
          </a:p>
          <a:p>
            <a:pPr lvl="1"/>
            <a:r>
              <a:rPr lang="en-US" dirty="0" smtClean="0"/>
              <a:t>Excrement</a:t>
            </a:r>
          </a:p>
          <a:p>
            <a:pPr lvl="1"/>
            <a:r>
              <a:rPr lang="en-US" dirty="0" smtClean="0"/>
              <a:t>Stool</a:t>
            </a:r>
          </a:p>
          <a:p>
            <a:pPr lvl="1"/>
            <a:r>
              <a:rPr lang="en-US" dirty="0" smtClean="0"/>
              <a:t>Crap</a:t>
            </a:r>
          </a:p>
          <a:p>
            <a:pPr lvl="1"/>
            <a:r>
              <a:rPr lang="en-US" dirty="0" smtClean="0"/>
              <a:t>BM</a:t>
            </a:r>
          </a:p>
          <a:p>
            <a:r>
              <a:rPr lang="en-US" dirty="0"/>
              <a:t>W</a:t>
            </a:r>
            <a:r>
              <a:rPr lang="en-US" dirty="0" smtClean="0"/>
              <a:t>hat does it matter? It’s just semantics, they all refer to the same thing. But unlike </a:t>
            </a:r>
            <a:r>
              <a:rPr lang="en-US" i="1" dirty="0" smtClean="0"/>
              <a:t>Puma </a:t>
            </a:r>
            <a:r>
              <a:rPr lang="en-US" i="1" dirty="0" err="1" smtClean="0"/>
              <a:t>concolor</a:t>
            </a:r>
            <a:r>
              <a:rPr lang="en-US" dirty="0" smtClean="0"/>
              <a:t>, they are not tied together by one term.</a:t>
            </a:r>
            <a:endParaRPr lang="en-US" dirty="0"/>
          </a:p>
        </p:txBody>
      </p:sp>
      <p:pic>
        <p:nvPicPr>
          <p:cNvPr id="7170" name="Picture 2" descr="Image result for scat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b="7244"/>
          <a:stretch/>
        </p:blipFill>
        <p:spPr bwMode="auto">
          <a:xfrm>
            <a:off x="4319451" y="1762262"/>
            <a:ext cx="4329437" cy="27487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1351807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Semantics Matter</a:t>
            </a:r>
            <a:endParaRPr lang="en-US" dirty="0"/>
          </a:p>
        </p:txBody>
      </p:sp>
      <p:sp>
        <p:nvSpPr>
          <p:cNvPr id="3" name="Content Placeholder 2"/>
          <p:cNvSpPr>
            <a:spLocks noGrp="1"/>
          </p:cNvSpPr>
          <p:nvPr>
            <p:ph idx="1"/>
          </p:nvPr>
        </p:nvSpPr>
        <p:spPr>
          <a:xfrm>
            <a:off x="471896" y="1607911"/>
            <a:ext cx="7886700" cy="4351338"/>
          </a:xfrm>
          <a:ln>
            <a:noFill/>
          </a:ln>
        </p:spPr>
        <p:txBody>
          <a:bodyPr/>
          <a:lstStyle/>
          <a:p>
            <a:r>
              <a:rPr lang="en-US" dirty="0" smtClean="0"/>
              <a:t>Your red panda has been suffering bouts of very loose stool (or one of those other words meaning the same thing). The Vet wants the keepers to record daily on the condition so she can try to interpret the possible cause(s).</a:t>
            </a:r>
            <a:endParaRPr lang="en-US" dirty="0"/>
          </a:p>
        </p:txBody>
      </p:sp>
      <p:pic>
        <p:nvPicPr>
          <p:cNvPr id="3076" name="Picture 4" descr="Image result for red panda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18" y="4027852"/>
            <a:ext cx="5452745" cy="23628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3921396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Recorded</a:t>
            </a:r>
            <a:endParaRPr lang="en-US" dirty="0"/>
          </a:p>
        </p:txBody>
      </p:sp>
      <p:sp>
        <p:nvSpPr>
          <p:cNvPr id="3" name="Content Placeholder 2"/>
          <p:cNvSpPr>
            <a:spLocks noGrp="1"/>
          </p:cNvSpPr>
          <p:nvPr>
            <p:ph idx="1"/>
          </p:nvPr>
        </p:nvSpPr>
        <p:spPr/>
        <p:txBody>
          <a:bodyPr/>
          <a:lstStyle/>
          <a:p>
            <a:r>
              <a:rPr lang="en-US" dirty="0" smtClean="0"/>
              <a:t>Monday – Kendra records “stool” </a:t>
            </a:r>
            <a:r>
              <a:rPr lang="en-US" dirty="0"/>
              <a:t>i</a:t>
            </a:r>
            <a:r>
              <a:rPr lang="en-US" dirty="0" smtClean="0"/>
              <a:t>s loose</a:t>
            </a:r>
          </a:p>
          <a:p>
            <a:r>
              <a:rPr lang="en-US" dirty="0" smtClean="0"/>
              <a:t>Tuesday – Fred records “feces” is normal</a:t>
            </a:r>
          </a:p>
          <a:p>
            <a:r>
              <a:rPr lang="en-US" dirty="0" smtClean="0"/>
              <a:t>Wednesday – Sally records “defecation” is extremely loose</a:t>
            </a:r>
          </a:p>
          <a:p>
            <a:r>
              <a:rPr lang="en-US" dirty="0" smtClean="0"/>
              <a:t>Thursday – Kendra (who can’t make up her mind) records “poop” is normal but a weird reddish color</a:t>
            </a:r>
          </a:p>
          <a:p>
            <a:r>
              <a:rPr lang="en-US" dirty="0" smtClean="0"/>
              <a:t>Friday – Steve records “scat” appears normal but not in the usual amount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2697327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Retrieved</a:t>
            </a:r>
            <a:endParaRPr lang="en-US" dirty="0"/>
          </a:p>
        </p:txBody>
      </p:sp>
      <p:sp>
        <p:nvSpPr>
          <p:cNvPr id="3" name="Content Placeholder 2"/>
          <p:cNvSpPr>
            <a:spLocks noGrp="1"/>
          </p:cNvSpPr>
          <p:nvPr>
            <p:ph idx="1"/>
          </p:nvPr>
        </p:nvSpPr>
        <p:spPr>
          <a:xfrm>
            <a:off x="628650" y="1512116"/>
            <a:ext cx="7886700" cy="4351338"/>
          </a:xfrm>
        </p:spPr>
        <p:txBody>
          <a:bodyPr>
            <a:normAutofit fontScale="92500" lnSpcReduction="10000"/>
          </a:bodyPr>
          <a:lstStyle/>
          <a:p>
            <a:r>
              <a:rPr lang="en-US" dirty="0" smtClean="0"/>
              <a:t>On Saturday the Vet wants to see all the days that the feces (her preferred term) for the red panda was recorded as being normal.</a:t>
            </a:r>
          </a:p>
          <a:p>
            <a:r>
              <a:rPr lang="en-US" dirty="0" smtClean="0"/>
              <a:t>She runs a Note Retrieval Report using a Text String of “feces” and “normal”.</a:t>
            </a:r>
          </a:p>
          <a:p>
            <a:r>
              <a:rPr lang="en-US" dirty="0" smtClean="0"/>
              <a:t>The only entry that pulls up is Fred’s Tuesday entry because the other days it was normal it was called “poop” or “scat”.</a:t>
            </a:r>
          </a:p>
          <a:p>
            <a:r>
              <a:rPr lang="en-US" dirty="0" smtClean="0"/>
              <a:t>The Vet could run a Note Retrieval Report for Note Type “Fecal Observation” and Text String of “normal”, but there is no way for her to know that the original results were incorrect.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44098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Spelling</a:t>
            </a:r>
            <a:endParaRPr lang="en-US" dirty="0"/>
          </a:p>
        </p:txBody>
      </p:sp>
      <p:sp>
        <p:nvSpPr>
          <p:cNvPr id="3" name="Content Placeholder 2"/>
          <p:cNvSpPr>
            <a:spLocks noGrp="1"/>
          </p:cNvSpPr>
          <p:nvPr>
            <p:ph idx="1"/>
          </p:nvPr>
        </p:nvSpPr>
        <p:spPr/>
        <p:txBody>
          <a:bodyPr/>
          <a:lstStyle/>
          <a:p>
            <a:r>
              <a:rPr lang="en-US" dirty="0" smtClean="0"/>
              <a:t>Watch out for regional spellings!</a:t>
            </a:r>
          </a:p>
          <a:p>
            <a:r>
              <a:rPr lang="en-US" dirty="0" smtClean="0"/>
              <a:t>You may be speaking the same language but you may spell it differently</a:t>
            </a:r>
          </a:p>
          <a:p>
            <a:r>
              <a:rPr lang="en-US" dirty="0" smtClean="0"/>
              <a:t>Searches will not return results for words spelled “almost” like what you requested</a:t>
            </a:r>
          </a:p>
          <a:p>
            <a:pPr lvl="1"/>
            <a:r>
              <a:rPr lang="en-US" dirty="0" err="1" smtClean="0"/>
              <a:t>Favourite</a:t>
            </a:r>
            <a:r>
              <a:rPr lang="en-US" dirty="0" smtClean="0"/>
              <a:t> or Favorite?</a:t>
            </a:r>
          </a:p>
          <a:p>
            <a:pPr lvl="1"/>
            <a:r>
              <a:rPr lang="en-US" dirty="0" smtClean="0"/>
              <a:t>Estrous or Estrus?</a:t>
            </a:r>
          </a:p>
          <a:p>
            <a:r>
              <a:rPr lang="en-US" dirty="0" smtClean="0"/>
              <a:t>Develop conventions for how words like these will be spelled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3920427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817" y="-31496"/>
            <a:ext cx="7886700" cy="1325563"/>
          </a:xfrm>
        </p:spPr>
        <p:txBody>
          <a:bodyPr/>
          <a:lstStyle/>
          <a:p>
            <a:r>
              <a:rPr lang="en-US" dirty="0" smtClean="0"/>
              <a:t>Keywords</a:t>
            </a:r>
            <a:endParaRPr lang="en-US" dirty="0"/>
          </a:p>
        </p:txBody>
      </p:sp>
      <p:sp>
        <p:nvSpPr>
          <p:cNvPr id="3" name="Content Placeholder 2"/>
          <p:cNvSpPr>
            <a:spLocks noGrp="1"/>
          </p:cNvSpPr>
          <p:nvPr>
            <p:ph idx="1"/>
          </p:nvPr>
        </p:nvSpPr>
        <p:spPr>
          <a:xfrm>
            <a:off x="438281" y="1216762"/>
            <a:ext cx="7886700" cy="4351338"/>
          </a:xfrm>
        </p:spPr>
        <p:txBody>
          <a:bodyPr>
            <a:normAutofit/>
          </a:bodyPr>
          <a:lstStyle/>
          <a:p>
            <a:r>
              <a:rPr lang="en-US" sz="2000" dirty="0" smtClean="0"/>
              <a:t>Developing a list of Keywords is also very helpful for information retrieval of Notes &amp; Observations. </a:t>
            </a:r>
          </a:p>
          <a:p>
            <a:r>
              <a:rPr lang="en-US" sz="2000" dirty="0" smtClean="0"/>
              <a:t>Below we have used Keywords of “eye wash” to define a specific type of Animal Care &gt; Eye Care.</a:t>
            </a:r>
          </a:p>
          <a:p>
            <a:r>
              <a:rPr lang="en-US" sz="2000" dirty="0" smtClean="0"/>
              <a:t>Although the text does not contain the words “eye wash”, the information can be retrieved using the Keywords.</a:t>
            </a:r>
          </a:p>
        </p:txBody>
      </p:sp>
      <p:pic>
        <p:nvPicPr>
          <p:cNvPr id="5" name="Picture 4"/>
          <p:cNvPicPr>
            <a:picLocks noChangeAspect="1"/>
          </p:cNvPicPr>
          <p:nvPr/>
        </p:nvPicPr>
        <p:blipFill>
          <a:blip r:embed="rId2"/>
          <a:stretch>
            <a:fillRect/>
          </a:stretch>
        </p:blipFill>
        <p:spPr>
          <a:xfrm>
            <a:off x="1348608" y="3392431"/>
            <a:ext cx="3033023" cy="2354784"/>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686167" y="3430534"/>
            <a:ext cx="3063505" cy="2316681"/>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709503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257" y="160428"/>
            <a:ext cx="7886700" cy="1325563"/>
          </a:xfrm>
        </p:spPr>
        <p:txBody>
          <a:bodyPr/>
          <a:lstStyle/>
          <a:p>
            <a:r>
              <a:rPr lang="en-US" dirty="0" smtClean="0"/>
              <a:t>Note Templates!!!</a:t>
            </a:r>
            <a:endParaRPr lang="en-US" dirty="0"/>
          </a:p>
        </p:txBody>
      </p:sp>
      <p:sp>
        <p:nvSpPr>
          <p:cNvPr id="3" name="Content Placeholder 2"/>
          <p:cNvSpPr>
            <a:spLocks noGrp="1"/>
          </p:cNvSpPr>
          <p:nvPr>
            <p:ph idx="1"/>
          </p:nvPr>
        </p:nvSpPr>
        <p:spPr>
          <a:xfrm>
            <a:off x="619941" y="1185137"/>
            <a:ext cx="7886700" cy="4351338"/>
          </a:xfrm>
        </p:spPr>
        <p:txBody>
          <a:bodyPr/>
          <a:lstStyle/>
          <a:p>
            <a:r>
              <a:rPr lang="en-US" dirty="0" smtClean="0"/>
              <a:t>If you are having trouble remembering all that should be entered into a Note (for example, what do you include in a Note about a birth or hatch?), work with your records person to develop Note Templates.</a:t>
            </a:r>
          </a:p>
          <a:p>
            <a:r>
              <a:rPr lang="en-US" dirty="0" smtClean="0"/>
              <a:t>Below is an example of a Note Template for new births/hatches:</a:t>
            </a:r>
          </a:p>
          <a:p>
            <a:pPr marL="0" indent="0">
              <a:buNone/>
            </a:pPr>
            <a:endParaRPr lang="en-US" dirty="0"/>
          </a:p>
        </p:txBody>
      </p:sp>
      <p:pic>
        <p:nvPicPr>
          <p:cNvPr id="4" name="Picture 3"/>
          <p:cNvPicPr>
            <a:picLocks noChangeAspect="1"/>
          </p:cNvPicPr>
          <p:nvPr/>
        </p:nvPicPr>
        <p:blipFill>
          <a:blip r:embed="rId2"/>
          <a:stretch>
            <a:fillRect/>
          </a:stretch>
        </p:blipFill>
        <p:spPr>
          <a:xfrm>
            <a:off x="297243" y="4206240"/>
            <a:ext cx="5408717" cy="2230572"/>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3936230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980" y="86452"/>
            <a:ext cx="8654687" cy="1325563"/>
          </a:xfrm>
        </p:spPr>
        <p:txBody>
          <a:bodyPr/>
          <a:lstStyle/>
          <a:p>
            <a:r>
              <a:rPr lang="en-US" dirty="0" smtClean="0"/>
              <a:t>Using the Note Retrieval Report</a:t>
            </a:r>
            <a:endParaRPr lang="en-US" dirty="0"/>
          </a:p>
        </p:txBody>
      </p:sp>
      <p:sp>
        <p:nvSpPr>
          <p:cNvPr id="3" name="Content Placeholder 2"/>
          <p:cNvSpPr>
            <a:spLocks noGrp="1"/>
          </p:cNvSpPr>
          <p:nvPr>
            <p:ph idx="1"/>
          </p:nvPr>
        </p:nvSpPr>
        <p:spPr>
          <a:xfrm>
            <a:off x="558980" y="1268277"/>
            <a:ext cx="7886700" cy="4351338"/>
          </a:xfrm>
        </p:spPr>
        <p:txBody>
          <a:bodyPr>
            <a:normAutofit/>
          </a:bodyPr>
          <a:lstStyle/>
          <a:p>
            <a:r>
              <a:rPr lang="en-US" sz="2000" dirty="0" smtClean="0"/>
              <a:t>The Note Retrieval Report (Start &gt; Reports &gt; Note Retrieval) allows you to find a specific keyword or word or text string in a Note or Observation. It is a good example of why the text needs to be entered in a standardized way.</a:t>
            </a:r>
          </a:p>
          <a:p>
            <a:r>
              <a:rPr lang="en-US" sz="2000" dirty="0" smtClean="0"/>
              <a:t>1-If you just entered the data, wait at least 180 seconds before trying to find it on the report.</a:t>
            </a:r>
          </a:p>
          <a:p>
            <a:r>
              <a:rPr lang="en-US" sz="2000" dirty="0" smtClean="0"/>
              <a:t>2-You can search by entire Taxonomies or specific animal(s).</a:t>
            </a:r>
          </a:p>
          <a:p>
            <a:r>
              <a:rPr lang="en-US" sz="2000" dirty="0" smtClean="0"/>
              <a:t>3-The default is all Collections but you can filter by specific ones.</a:t>
            </a:r>
            <a:endParaRPr lang="en-US" sz="2000" dirty="0"/>
          </a:p>
        </p:txBody>
      </p:sp>
      <p:pic>
        <p:nvPicPr>
          <p:cNvPr id="4" name="Picture 3"/>
          <p:cNvPicPr>
            <a:picLocks noChangeAspect="1"/>
          </p:cNvPicPr>
          <p:nvPr/>
        </p:nvPicPr>
        <p:blipFill>
          <a:blip r:embed="rId2"/>
          <a:stretch>
            <a:fillRect/>
          </a:stretch>
        </p:blipFill>
        <p:spPr>
          <a:xfrm>
            <a:off x="688902" y="4162698"/>
            <a:ext cx="4371328" cy="2150553"/>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4236084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689" y="-74588"/>
            <a:ext cx="8898527" cy="1325563"/>
          </a:xfrm>
        </p:spPr>
        <p:txBody>
          <a:bodyPr/>
          <a:lstStyle/>
          <a:p>
            <a:r>
              <a:rPr lang="en-US" dirty="0" smtClean="0"/>
              <a:t>Using the Note Retrieval Report</a:t>
            </a:r>
            <a:endParaRPr lang="en-US" dirty="0"/>
          </a:p>
        </p:txBody>
      </p:sp>
      <p:sp>
        <p:nvSpPr>
          <p:cNvPr id="3" name="Content Placeholder 2"/>
          <p:cNvSpPr>
            <a:spLocks noGrp="1"/>
          </p:cNvSpPr>
          <p:nvPr>
            <p:ph idx="1"/>
          </p:nvPr>
        </p:nvSpPr>
        <p:spPr>
          <a:xfrm>
            <a:off x="567689" y="1060034"/>
            <a:ext cx="7886700" cy="4351338"/>
          </a:xfrm>
        </p:spPr>
        <p:txBody>
          <a:bodyPr>
            <a:normAutofit/>
          </a:bodyPr>
          <a:lstStyle/>
          <a:p>
            <a:r>
              <a:rPr lang="en-US" sz="1800" dirty="0" smtClean="0"/>
              <a:t>1-You can enter a single word or a text string. It is important to note that the word order must be exact. If you select AND, what is entered in both fields must be found in the text. If you select OR, only one of the words or text strings must be found.</a:t>
            </a:r>
          </a:p>
          <a:p>
            <a:r>
              <a:rPr lang="en-US" sz="1800" dirty="0" smtClean="0"/>
              <a:t>2-If you have created Keywords they can be entered here. It is a good idea to create a list you can reference.</a:t>
            </a:r>
          </a:p>
          <a:p>
            <a:r>
              <a:rPr lang="en-US" sz="1800" dirty="0" smtClean="0"/>
              <a:t>3-Note Types/Sub Types is a multiple select cascading dropdown where multiple Types can be selected at various levels.</a:t>
            </a:r>
          </a:p>
          <a:p>
            <a:r>
              <a:rPr lang="en-US" sz="1800" dirty="0" smtClean="0"/>
              <a:t>4-You can select how to group the report results.</a:t>
            </a:r>
            <a:endParaRPr lang="en-US" sz="1800" dirty="0"/>
          </a:p>
        </p:txBody>
      </p:sp>
      <p:pic>
        <p:nvPicPr>
          <p:cNvPr id="4" name="Picture 3"/>
          <p:cNvPicPr>
            <a:picLocks noChangeAspect="1"/>
          </p:cNvPicPr>
          <p:nvPr/>
        </p:nvPicPr>
        <p:blipFill>
          <a:blip r:embed="rId2"/>
          <a:stretch>
            <a:fillRect/>
          </a:stretch>
        </p:blipFill>
        <p:spPr>
          <a:xfrm>
            <a:off x="432510" y="4047698"/>
            <a:ext cx="3543607" cy="155461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364480" y="3804410"/>
            <a:ext cx="2259434" cy="1797903"/>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3535876" y="5185113"/>
            <a:ext cx="1114501" cy="1397164"/>
          </a:xfrm>
          <a:prstGeom prst="rect">
            <a:avLst/>
          </a:prstGeom>
          <a:ln>
            <a:solidFill>
              <a:schemeClr val="tx1"/>
            </a:solidFill>
          </a:ln>
        </p:spPr>
      </p:pic>
      <p:cxnSp>
        <p:nvCxnSpPr>
          <p:cNvPr id="8" name="Straight Arrow Connector 7"/>
          <p:cNvCxnSpPr/>
          <p:nvPr/>
        </p:nvCxnSpPr>
        <p:spPr>
          <a:xfrm flipV="1">
            <a:off x="3196046" y="4415246"/>
            <a:ext cx="2098765" cy="5138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71533" y="5411829"/>
            <a:ext cx="1014549" cy="5580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3033199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your Own Data Entry!</a:t>
            </a:r>
            <a:endParaRPr lang="en-US" dirty="0"/>
          </a:p>
        </p:txBody>
      </p:sp>
      <p:pic>
        <p:nvPicPr>
          <p:cNvPr id="1026" name="Picture 2" descr="Image result for zookeeper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83" y="3855027"/>
            <a:ext cx="5378925" cy="268946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2235" y="1611085"/>
            <a:ext cx="8119530" cy="2031325"/>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ZIMS was designed to allow multiple staff members to enter their own data</a:t>
            </a:r>
          </a:p>
          <a:p>
            <a:r>
              <a:rPr lang="en-US" dirty="0" smtClean="0"/>
              <a:t>directly into ZIMS. Not only does this free up some time for the Registrar/Records</a:t>
            </a:r>
          </a:p>
          <a:p>
            <a:r>
              <a:rPr lang="en-US" dirty="0" smtClean="0"/>
              <a:t>Keeper to perform other tasks, it helps other staff members understand the impact</a:t>
            </a:r>
          </a:p>
          <a:p>
            <a:r>
              <a:rPr lang="en-US" dirty="0" smtClean="0"/>
              <a:t>of the data they are collecting. Recording Notes and Observations is often the</a:t>
            </a:r>
          </a:p>
          <a:p>
            <a:r>
              <a:rPr lang="en-US" dirty="0" smtClean="0"/>
              <a:t>starting point for learning ZIMS data entry. In order to successfully retrieve the</a:t>
            </a:r>
          </a:p>
          <a:p>
            <a:r>
              <a:rPr lang="en-US" dirty="0" smtClean="0"/>
              <a:t>information recorded (which is what it is really all about), Notes &amp; Observations</a:t>
            </a:r>
          </a:p>
          <a:p>
            <a:r>
              <a:rPr lang="en-US" dirty="0" smtClean="0"/>
              <a:t>need to be recorded in a standard manner following Best Practices. </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337788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32" y="783137"/>
            <a:ext cx="8403770" cy="1325563"/>
          </a:xfrm>
        </p:spPr>
        <p:txBody>
          <a:bodyPr>
            <a:normAutofit fontScale="90000"/>
          </a:bodyPr>
          <a:lstStyle/>
          <a:p>
            <a:r>
              <a:rPr lang="en-US" dirty="0" smtClean="0"/>
              <a:t>Some Additional Hints for</a:t>
            </a:r>
            <a:br>
              <a:rPr lang="en-US" dirty="0" smtClean="0"/>
            </a:br>
            <a:r>
              <a:rPr lang="en-US" dirty="0" smtClean="0"/>
              <a:t>Entering Good Notes &amp; Observations</a:t>
            </a:r>
            <a:endParaRPr lang="en-US" dirty="0"/>
          </a:p>
        </p:txBody>
      </p:sp>
      <p:sp>
        <p:nvSpPr>
          <p:cNvPr id="4" name="TextBox 3"/>
          <p:cNvSpPr txBox="1"/>
          <p:nvPr/>
        </p:nvSpPr>
        <p:spPr>
          <a:xfrm>
            <a:off x="5538651" y="2481943"/>
            <a:ext cx="3039292" cy="1754326"/>
          </a:xfrm>
          <a:prstGeom prst="rect">
            <a:avLst/>
          </a:prstGeom>
          <a:solidFill>
            <a:schemeClr val="accent2">
              <a:lumMod val="60000"/>
              <a:lumOff val="40000"/>
            </a:schemeClr>
          </a:solidFill>
          <a:ln>
            <a:solidFill>
              <a:schemeClr val="tx1"/>
            </a:solidFill>
          </a:ln>
        </p:spPr>
        <p:txBody>
          <a:bodyPr wrap="square" rtlCol="0">
            <a:spAutoFit/>
          </a:bodyPr>
          <a:lstStyle/>
          <a:p>
            <a:r>
              <a:rPr lang="en-US" dirty="0" smtClean="0"/>
              <a:t>The following slides offer some additional hints about how to enter good Notes &amp; </a:t>
            </a:r>
          </a:p>
          <a:p>
            <a:r>
              <a:rPr lang="en-US" dirty="0" smtClean="0"/>
              <a:t>Observations in your Animals, and don’t forget Enclosures, records.</a:t>
            </a:r>
            <a:endParaRPr lang="en-US" dirty="0"/>
          </a:p>
        </p:txBody>
      </p:sp>
      <p:pic>
        <p:nvPicPr>
          <p:cNvPr id="8194" name="Picture 2" descr="Image result for zookeep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18" y="2777373"/>
            <a:ext cx="5174071" cy="318722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3205422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it Clear</a:t>
            </a:r>
            <a:endParaRPr lang="en-US" dirty="0"/>
          </a:p>
        </p:txBody>
      </p:sp>
      <p:sp>
        <p:nvSpPr>
          <p:cNvPr id="3" name="Content Placeholder 2"/>
          <p:cNvSpPr>
            <a:spLocks noGrp="1"/>
          </p:cNvSpPr>
          <p:nvPr>
            <p:ph idx="1"/>
          </p:nvPr>
        </p:nvSpPr>
        <p:spPr>
          <a:xfrm>
            <a:off x="628650" y="1520825"/>
            <a:ext cx="7886700" cy="4351338"/>
          </a:xfrm>
        </p:spPr>
        <p:txBody>
          <a:bodyPr>
            <a:normAutofit fontScale="92500"/>
          </a:bodyPr>
          <a:lstStyle/>
          <a:p>
            <a:r>
              <a:rPr lang="en-US" dirty="0" smtClean="0"/>
              <a:t>The text must be clear and understandable</a:t>
            </a:r>
          </a:p>
          <a:p>
            <a:r>
              <a:rPr lang="en-US" dirty="0" smtClean="0"/>
              <a:t>Ask yourself would you understand it in 5 years?</a:t>
            </a:r>
          </a:p>
          <a:p>
            <a:r>
              <a:rPr lang="en-US" dirty="0" smtClean="0"/>
              <a:t>Ask yourself if someone who knew nothing about what you recorded would understand it</a:t>
            </a:r>
          </a:p>
          <a:p>
            <a:r>
              <a:rPr lang="en-US" dirty="0" smtClean="0"/>
              <a:t>Some ideas</a:t>
            </a:r>
          </a:p>
          <a:p>
            <a:pPr lvl="1"/>
            <a:r>
              <a:rPr lang="en-US" dirty="0" smtClean="0"/>
              <a:t>Go back and re-read some Notes you entered awhile ago. Do you still understand it?</a:t>
            </a:r>
          </a:p>
          <a:p>
            <a:pPr lvl="1"/>
            <a:r>
              <a:rPr lang="en-US" dirty="0" smtClean="0"/>
              <a:t>Have another staff member review some of your entries to make sure they are clear</a:t>
            </a:r>
          </a:p>
          <a:p>
            <a:pPr lvl="1"/>
            <a:r>
              <a:rPr lang="en-US"/>
              <a:t>I</a:t>
            </a:r>
            <a:r>
              <a:rPr lang="en-US" smtClean="0"/>
              <a:t>f </a:t>
            </a:r>
            <a:r>
              <a:rPr lang="en-US" dirty="0" smtClean="0"/>
              <a:t>your Note was read aloud at a staff meeting would you be proud or embarrassed?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2243692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Avoid!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Avoid using acronyms, abbreviations, slang and texting terms</a:t>
            </a:r>
          </a:p>
          <a:p>
            <a:r>
              <a:rPr lang="en-US" dirty="0" smtClean="0"/>
              <a:t>Acronyms and Abbreviations can have multiple meanings!</a:t>
            </a:r>
          </a:p>
          <a:p>
            <a:pPr lvl="1"/>
            <a:r>
              <a:rPr lang="en-US" dirty="0" smtClean="0"/>
              <a:t>If you must use them a suggestion is to define them the first time you use them</a:t>
            </a:r>
          </a:p>
          <a:p>
            <a:r>
              <a:rPr lang="en-US" dirty="0" smtClean="0"/>
              <a:t>Slang is not the same everywhere</a:t>
            </a:r>
          </a:p>
          <a:p>
            <a:pPr lvl="1"/>
            <a:r>
              <a:rPr lang="en-US" dirty="0" smtClean="0"/>
              <a:t>There are regional and country differences and change over time</a:t>
            </a:r>
          </a:p>
          <a:p>
            <a:r>
              <a:rPr lang="en-US" dirty="0" smtClean="0"/>
              <a:t>Texting Terms are a No!!</a:t>
            </a:r>
          </a:p>
          <a:p>
            <a:pPr lvl="1"/>
            <a:r>
              <a:rPr lang="en-US" strike="sngStrike" dirty="0" smtClean="0"/>
              <a:t>2nite and 2moro</a:t>
            </a:r>
          </a:p>
          <a:p>
            <a:pPr lvl="1"/>
            <a:r>
              <a:rPr lang="en-US" strike="sngStrike" dirty="0" smtClean="0"/>
              <a:t>BTW</a:t>
            </a:r>
          </a:p>
          <a:p>
            <a:pPr lvl="1"/>
            <a:r>
              <a:rPr lang="en-US" strike="sngStrike" dirty="0" smtClean="0"/>
              <a:t>GR8</a:t>
            </a:r>
            <a:endParaRPr lang="en-US" strike="sngStrike" dirty="0"/>
          </a:p>
        </p:txBody>
      </p:sp>
      <p:sp>
        <p:nvSpPr>
          <p:cNvPr id="4" name="Slide Number Placeholder 3"/>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325160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Professional</a:t>
            </a:r>
            <a:endParaRPr lang="en-US" dirty="0"/>
          </a:p>
        </p:txBody>
      </p:sp>
      <p:sp>
        <p:nvSpPr>
          <p:cNvPr id="3" name="Content Placeholder 2"/>
          <p:cNvSpPr>
            <a:spLocks noGrp="1"/>
          </p:cNvSpPr>
          <p:nvPr>
            <p:ph idx="1"/>
          </p:nvPr>
        </p:nvSpPr>
        <p:spPr>
          <a:xfrm>
            <a:off x="524147" y="1407613"/>
            <a:ext cx="7886700" cy="4351338"/>
          </a:xfrm>
        </p:spPr>
        <p:txBody>
          <a:bodyPr>
            <a:normAutofit lnSpcReduction="10000"/>
          </a:bodyPr>
          <a:lstStyle/>
          <a:p>
            <a:r>
              <a:rPr lang="en-US" dirty="0" smtClean="0"/>
              <a:t>Maintaining a professional tone will actually help you write better notes</a:t>
            </a:r>
          </a:p>
          <a:p>
            <a:r>
              <a:rPr lang="en-US" dirty="0" smtClean="0"/>
              <a:t>Use proper grammar, spelling and punctuation</a:t>
            </a:r>
          </a:p>
          <a:p>
            <a:pPr lvl="1"/>
            <a:r>
              <a:rPr lang="en-US" dirty="0" smtClean="0"/>
              <a:t>If a word is misspelled it won’t be found in searches</a:t>
            </a:r>
          </a:p>
          <a:p>
            <a:r>
              <a:rPr lang="en-US" dirty="0" smtClean="0"/>
              <a:t>Notes can be used in a court of law or can be part of a record that is </a:t>
            </a:r>
            <a:r>
              <a:rPr lang="en-US" dirty="0" err="1" smtClean="0"/>
              <a:t>FOIAed</a:t>
            </a:r>
            <a:endParaRPr lang="en-US" dirty="0" smtClean="0"/>
          </a:p>
          <a:p>
            <a:r>
              <a:rPr lang="en-US" dirty="0" smtClean="0"/>
              <a:t>Make sure they are factual and scientific</a:t>
            </a:r>
          </a:p>
          <a:p>
            <a:pPr lvl="1"/>
            <a:r>
              <a:rPr lang="en-US" dirty="0" smtClean="0"/>
              <a:t>For example – use “immobilized” or </a:t>
            </a:r>
            <a:r>
              <a:rPr lang="en-US" dirty="0" smtClean="0"/>
              <a:t>“anesthetized</a:t>
            </a:r>
            <a:r>
              <a:rPr lang="en-US" dirty="0" smtClean="0"/>
              <a:t>” instead of “knock down” as that could be misinterpreted</a:t>
            </a:r>
          </a:p>
          <a:p>
            <a:pPr lvl="1"/>
            <a:r>
              <a:rPr lang="en-US" dirty="0" smtClean="0"/>
              <a:t>Use “copulation” instead of “making </a:t>
            </a:r>
            <a:r>
              <a:rPr lang="en-US" dirty="0" err="1" smtClean="0"/>
              <a:t>whoopy</a:t>
            </a:r>
            <a:r>
              <a:rPr lang="en-US" dirty="0" smtClean="0"/>
              <a: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1477214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04" y="95160"/>
            <a:ext cx="7886700" cy="1325563"/>
          </a:xfrm>
        </p:spPr>
        <p:txBody>
          <a:bodyPr/>
          <a:lstStyle/>
          <a:p>
            <a:r>
              <a:rPr lang="en-US" dirty="0"/>
              <a:t>Global Sharing</a:t>
            </a:r>
          </a:p>
        </p:txBody>
      </p:sp>
      <p:sp>
        <p:nvSpPr>
          <p:cNvPr id="3" name="Content Placeholder 2"/>
          <p:cNvSpPr>
            <a:spLocks noGrp="1"/>
          </p:cNvSpPr>
          <p:nvPr>
            <p:ph idx="1"/>
          </p:nvPr>
        </p:nvSpPr>
        <p:spPr>
          <a:xfrm>
            <a:off x="628650" y="1538242"/>
            <a:ext cx="7886700" cy="4351338"/>
          </a:xfrm>
        </p:spPr>
        <p:txBody>
          <a:bodyPr/>
          <a:lstStyle/>
          <a:p>
            <a:r>
              <a:rPr lang="en-US" dirty="0"/>
              <a:t>Some Notes are globally shared by default when another institution is looking at an animal record.</a:t>
            </a:r>
          </a:p>
          <a:p>
            <a:r>
              <a:rPr lang="en-US" dirty="0"/>
              <a:t>All Notes will be displayed to institutions that you are sharing the record </a:t>
            </a:r>
            <a:r>
              <a:rPr lang="en-US" dirty="0" smtClean="0"/>
              <a:t>with.</a:t>
            </a:r>
          </a:p>
          <a:p>
            <a:r>
              <a:rPr lang="en-US" dirty="0" smtClean="0"/>
              <a:t>Your name may be attached to a shared Note. You could look bad if you apply elsewhere in the future if your entries are not professional.</a:t>
            </a:r>
          </a:p>
          <a:p>
            <a:r>
              <a:rPr lang="en-US" dirty="0" smtClean="0"/>
              <a:t>Make your institution look good to others with great Notes!!</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24</a:t>
            </a:fld>
            <a:endParaRPr lang="en-US"/>
          </a:p>
        </p:txBody>
      </p:sp>
    </p:spTree>
    <p:extLst>
      <p:ext uri="{BB962C8B-B14F-4D97-AF65-F5344CB8AC3E}">
        <p14:creationId xmlns:p14="http://schemas.microsoft.com/office/powerpoint/2010/main" val="750982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Extra Clear</a:t>
            </a:r>
            <a:endParaRPr lang="en-US" dirty="0"/>
          </a:p>
        </p:txBody>
      </p:sp>
      <p:sp>
        <p:nvSpPr>
          <p:cNvPr id="3" name="Content Placeholder 2"/>
          <p:cNvSpPr>
            <a:spLocks noGrp="1"/>
          </p:cNvSpPr>
          <p:nvPr>
            <p:ph idx="1"/>
          </p:nvPr>
        </p:nvSpPr>
        <p:spPr/>
        <p:txBody>
          <a:bodyPr/>
          <a:lstStyle/>
          <a:p>
            <a:r>
              <a:rPr lang="en-US" dirty="0" smtClean="0"/>
              <a:t>It might be a good idea to include an Identifier in the text. This may sound silly, you are entering the Note into that animal’s record right? But what if it was entered into the wrong record? Doing this makes it easier to identify the mistake.</a:t>
            </a:r>
          </a:p>
          <a:p>
            <a:r>
              <a:rPr lang="en-US" dirty="0" smtClean="0"/>
              <a:t>The Date should be the date of the event, not the date of data entry. Exceptions may be entering historical notes when you may want to use the data entry date.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4099040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Conventions</a:t>
            </a:r>
            <a:endParaRPr lang="en-US" dirty="0"/>
          </a:p>
        </p:txBody>
      </p:sp>
      <p:sp>
        <p:nvSpPr>
          <p:cNvPr id="3" name="Content Placeholder 2"/>
          <p:cNvSpPr>
            <a:spLocks noGrp="1"/>
          </p:cNvSpPr>
          <p:nvPr>
            <p:ph idx="1"/>
          </p:nvPr>
        </p:nvSpPr>
        <p:spPr/>
        <p:txBody>
          <a:bodyPr/>
          <a:lstStyle/>
          <a:p>
            <a:r>
              <a:rPr lang="en-US" dirty="0" smtClean="0"/>
              <a:t>Decide which Note Type and Sub Type you will use so that similar information is recorded the same way each time.</a:t>
            </a:r>
          </a:p>
          <a:p>
            <a:r>
              <a:rPr lang="en-US" dirty="0" smtClean="0"/>
              <a:t>Decide what terms you will use in the Note (remember the feces example earlier?</a:t>
            </a:r>
          </a:p>
          <a:p>
            <a:r>
              <a:rPr lang="en-US" dirty="0" smtClean="0"/>
              <a:t>Develop a list of Keywords and use them consistently</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2661933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Text and Data</a:t>
            </a:r>
            <a:endParaRPr lang="en-US" dirty="0"/>
          </a:p>
        </p:txBody>
      </p:sp>
      <p:sp>
        <p:nvSpPr>
          <p:cNvPr id="3" name="Content Placeholder 2"/>
          <p:cNvSpPr>
            <a:spLocks noGrp="1"/>
          </p:cNvSpPr>
          <p:nvPr>
            <p:ph idx="1"/>
          </p:nvPr>
        </p:nvSpPr>
        <p:spPr/>
        <p:txBody>
          <a:bodyPr/>
          <a:lstStyle/>
          <a:p>
            <a:r>
              <a:rPr lang="en-US" dirty="0" smtClean="0"/>
              <a:t>If you significantly edit a Note or Observation you may want to keep the original text (with an explanation as to why it was changed) as part of the Note</a:t>
            </a:r>
          </a:p>
          <a:p>
            <a:pPr lvl="1"/>
            <a:r>
              <a:rPr lang="en-US" dirty="0"/>
              <a:t>T</a:t>
            </a:r>
            <a:r>
              <a:rPr lang="en-US" dirty="0" smtClean="0"/>
              <a:t>his clarifies for others who may remember the original entry and be confused that it is no longer there.</a:t>
            </a:r>
          </a:p>
          <a:p>
            <a:r>
              <a:rPr lang="en-US" dirty="0" smtClean="0"/>
              <a:t>If you edit other data, such as sex or identifiers, Notes can be used to describe why you made the change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2851895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Together!</a:t>
            </a:r>
            <a:endParaRPr lang="en-US" dirty="0"/>
          </a:p>
        </p:txBody>
      </p:sp>
      <p:sp>
        <p:nvSpPr>
          <p:cNvPr id="3" name="Content Placeholder 2"/>
          <p:cNvSpPr>
            <a:spLocks noGrp="1"/>
          </p:cNvSpPr>
          <p:nvPr>
            <p:ph idx="1"/>
          </p:nvPr>
        </p:nvSpPr>
        <p:spPr>
          <a:xfrm>
            <a:off x="628650" y="1586186"/>
            <a:ext cx="7886700" cy="4351338"/>
          </a:xfrm>
        </p:spPr>
        <p:txBody>
          <a:bodyPr/>
          <a:lstStyle/>
          <a:p>
            <a:r>
              <a:rPr lang="en-US" dirty="0" smtClean="0"/>
              <a:t>The Registrar and all staff who are entering Notes &amp; Observations must work together so all have buy-in to the process and understanding of the impact of incorrectly or poorly entered text.</a:t>
            </a:r>
            <a:endParaRPr lang="en-US" dirty="0"/>
          </a:p>
        </p:txBody>
      </p:sp>
      <p:pic>
        <p:nvPicPr>
          <p:cNvPr id="9218" name="Picture 2" descr="Image result for group of zookeep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69" y="3487395"/>
            <a:ext cx="4050665" cy="29477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4049283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 that is Notes &amp; Observations in ZIMS!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2527455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30" y="312875"/>
            <a:ext cx="8515350" cy="1325563"/>
          </a:xfrm>
        </p:spPr>
        <p:txBody>
          <a:bodyPr/>
          <a:lstStyle/>
          <a:p>
            <a:r>
              <a:rPr lang="en-US" dirty="0" smtClean="0"/>
              <a:t>What are Notes &amp; Observations?</a:t>
            </a:r>
            <a:endParaRPr lang="en-US" dirty="0"/>
          </a:p>
        </p:txBody>
      </p:sp>
      <p:sp>
        <p:nvSpPr>
          <p:cNvPr id="3" name="Content Placeholder 2"/>
          <p:cNvSpPr>
            <a:spLocks noGrp="1"/>
          </p:cNvSpPr>
          <p:nvPr>
            <p:ph idx="1"/>
          </p:nvPr>
        </p:nvSpPr>
        <p:spPr/>
        <p:txBody>
          <a:bodyPr/>
          <a:lstStyle/>
          <a:p>
            <a:r>
              <a:rPr lang="en-US" dirty="0" smtClean="0"/>
              <a:t>Free text data entry fields with almost unlimited length</a:t>
            </a:r>
          </a:p>
          <a:p>
            <a:pPr lvl="1"/>
            <a:r>
              <a:rPr lang="en-US" dirty="0" smtClean="0"/>
              <a:t>65,000 plus characters can be entered</a:t>
            </a:r>
          </a:p>
          <a:p>
            <a:r>
              <a:rPr lang="en-US" dirty="0" smtClean="0"/>
              <a:t>They can be formatted for easier reading or to draw attention to an important bit of data</a:t>
            </a:r>
          </a:p>
          <a:p>
            <a:pPr lvl="1"/>
            <a:r>
              <a:rPr lang="en-US" dirty="0" smtClean="0"/>
              <a:t>Font color, highlights, bold, italics, underlining, bulleted lists</a:t>
            </a:r>
          </a:p>
          <a:p>
            <a:r>
              <a:rPr lang="en-US" dirty="0" smtClean="0"/>
              <a:t>Templates can be created to help enter the text in a standard way and not forget anything!</a:t>
            </a:r>
          </a:p>
          <a:p>
            <a:r>
              <a:rPr lang="en-US" dirty="0" smtClean="0"/>
              <a:t>Spellcheck ability</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2981680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You Enter Notes</a:t>
            </a:r>
            <a:r>
              <a:rPr lang="en-US" dirty="0"/>
              <a:t>?</a:t>
            </a:r>
          </a:p>
        </p:txBody>
      </p:sp>
      <p:sp>
        <p:nvSpPr>
          <p:cNvPr id="3" name="Content Placeholder 2"/>
          <p:cNvSpPr>
            <a:spLocks noGrp="1"/>
          </p:cNvSpPr>
          <p:nvPr>
            <p:ph idx="1"/>
          </p:nvPr>
        </p:nvSpPr>
        <p:spPr/>
        <p:txBody>
          <a:bodyPr>
            <a:normAutofit lnSpcReduction="10000"/>
          </a:bodyPr>
          <a:lstStyle/>
          <a:p>
            <a:r>
              <a:rPr lang="en-US" dirty="0" smtClean="0"/>
              <a:t>The Note &amp; Observation tab is the usual starting place for staff new to ZIMS data entry.</a:t>
            </a:r>
          </a:p>
          <a:p>
            <a:r>
              <a:rPr lang="en-US" dirty="0" smtClean="0"/>
              <a:t>If you have been given access to enter data into other fields (such as Rearing, Parents, Sex and Weights), there is also a Details box for free text entries.</a:t>
            </a:r>
          </a:p>
          <a:p>
            <a:pPr lvl="1"/>
            <a:r>
              <a:rPr lang="en-US" dirty="0" smtClean="0"/>
              <a:t>Any Notes entered on these screens will also display in the Notes &amp; Observations tab</a:t>
            </a:r>
          </a:p>
          <a:p>
            <a:pPr lvl="1"/>
            <a:r>
              <a:rPr lang="en-US" dirty="0"/>
              <a:t>However, it doesn’t work in reverse. For example, if you enter a note on Parents in the Notes &amp; Observations tab, that note is not displayed in the Parents grid.</a:t>
            </a:r>
          </a:p>
          <a:p>
            <a:pPr marL="457200" lvl="1" indent="0">
              <a:buNone/>
            </a:pP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4058350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Note? </a:t>
            </a:r>
            <a:endParaRPr lang="en-US" dirty="0"/>
          </a:p>
        </p:txBody>
      </p:sp>
      <p:sp>
        <p:nvSpPr>
          <p:cNvPr id="3" name="Content Placeholder 2"/>
          <p:cNvSpPr>
            <a:spLocks noGrp="1"/>
          </p:cNvSpPr>
          <p:nvPr>
            <p:ph idx="1"/>
          </p:nvPr>
        </p:nvSpPr>
        <p:spPr>
          <a:xfrm>
            <a:off x="628650" y="1573076"/>
            <a:ext cx="7886700" cy="4351338"/>
          </a:xfrm>
        </p:spPr>
        <p:txBody>
          <a:bodyPr>
            <a:normAutofit fontScale="85000" lnSpcReduction="20000"/>
          </a:bodyPr>
          <a:lstStyle/>
          <a:p>
            <a:r>
              <a:rPr lang="en-US" dirty="0" smtClean="0"/>
              <a:t>Free text field that captures information not recorded elsewhere in ZIMS, or further defines/explains data recorded elsewhere</a:t>
            </a:r>
          </a:p>
          <a:p>
            <a:pPr lvl="1"/>
            <a:r>
              <a:rPr lang="en-US" dirty="0" smtClean="0"/>
              <a:t>Documentation of how you made a decision such as why you estimated a date or changed a sex</a:t>
            </a:r>
          </a:p>
          <a:p>
            <a:r>
              <a:rPr lang="en-US" dirty="0" smtClean="0"/>
              <a:t>A Note Contains these fields:</a:t>
            </a:r>
          </a:p>
          <a:p>
            <a:pPr lvl="1"/>
            <a:r>
              <a:rPr lang="en-US" dirty="0" smtClean="0"/>
              <a:t>Date (required)</a:t>
            </a:r>
          </a:p>
          <a:p>
            <a:pPr lvl="2"/>
            <a:r>
              <a:rPr lang="en-US" dirty="0" smtClean="0"/>
              <a:t>Usually the date the event occurred </a:t>
            </a:r>
          </a:p>
          <a:p>
            <a:pPr lvl="1"/>
            <a:r>
              <a:rPr lang="en-US" dirty="0" smtClean="0"/>
              <a:t>Keywords</a:t>
            </a:r>
          </a:p>
          <a:p>
            <a:pPr lvl="2"/>
            <a:r>
              <a:rPr lang="en-US" dirty="0" smtClean="0"/>
              <a:t>More on these later</a:t>
            </a:r>
          </a:p>
          <a:p>
            <a:pPr lvl="1"/>
            <a:r>
              <a:rPr lang="en-US" dirty="0" smtClean="0"/>
              <a:t>Note Type (required)</a:t>
            </a:r>
          </a:p>
          <a:p>
            <a:pPr lvl="2"/>
            <a:r>
              <a:rPr lang="en-US" dirty="0" smtClean="0"/>
              <a:t>General Topics</a:t>
            </a:r>
          </a:p>
          <a:p>
            <a:pPr lvl="1"/>
            <a:r>
              <a:rPr lang="en-US" dirty="0" smtClean="0"/>
              <a:t>Note Sub Type</a:t>
            </a:r>
          </a:p>
          <a:p>
            <a:pPr lvl="2"/>
            <a:r>
              <a:rPr lang="en-US" dirty="0" smtClean="0"/>
              <a:t>Filtered by the Note Type</a:t>
            </a:r>
          </a:p>
          <a:p>
            <a:pPr lvl="1"/>
            <a:r>
              <a:rPr lang="en-US" dirty="0" smtClean="0"/>
              <a:t>Note</a:t>
            </a:r>
          </a:p>
          <a:p>
            <a:pPr lvl="2"/>
            <a:r>
              <a:rPr lang="en-US" dirty="0" smtClean="0"/>
              <a:t>The actual text</a:t>
            </a:r>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305" r="8981"/>
          <a:stretch/>
        </p:blipFill>
        <p:spPr bwMode="auto">
          <a:xfrm>
            <a:off x="5921828" y="3385731"/>
            <a:ext cx="2899955" cy="223125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827242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Observation?</a:t>
            </a:r>
            <a:endParaRPr lang="en-US" dirty="0"/>
          </a:p>
        </p:txBody>
      </p:sp>
      <p:sp>
        <p:nvSpPr>
          <p:cNvPr id="3" name="Content Placeholder 2"/>
          <p:cNvSpPr>
            <a:spLocks noGrp="1"/>
          </p:cNvSpPr>
          <p:nvPr>
            <p:ph idx="1"/>
          </p:nvPr>
        </p:nvSpPr>
        <p:spPr>
          <a:xfrm>
            <a:off x="628650" y="1690689"/>
            <a:ext cx="7886700" cy="4351338"/>
          </a:xfrm>
        </p:spPr>
        <p:txBody>
          <a:bodyPr>
            <a:normAutofit fontScale="77500" lnSpcReduction="20000"/>
          </a:bodyPr>
          <a:lstStyle/>
          <a:p>
            <a:r>
              <a:rPr lang="en-US" dirty="0" smtClean="0"/>
              <a:t>A free text field used to describe something that was seen, heard or noticed</a:t>
            </a:r>
          </a:p>
          <a:p>
            <a:r>
              <a:rPr lang="en-US" dirty="0" smtClean="0"/>
              <a:t>An Observation contains all the fields in Notes as well as:</a:t>
            </a:r>
          </a:p>
          <a:p>
            <a:pPr lvl="1"/>
            <a:r>
              <a:rPr lang="en-US" dirty="0" smtClean="0"/>
              <a:t>Observation Quality</a:t>
            </a:r>
          </a:p>
          <a:p>
            <a:pPr lvl="2"/>
            <a:r>
              <a:rPr lang="en-US" dirty="0" smtClean="0"/>
              <a:t>The degree of excellence</a:t>
            </a:r>
          </a:p>
          <a:p>
            <a:pPr lvl="1"/>
            <a:r>
              <a:rPr lang="en-US" dirty="0" smtClean="0"/>
              <a:t>Observation Location</a:t>
            </a:r>
          </a:p>
          <a:p>
            <a:pPr lvl="2"/>
            <a:r>
              <a:rPr lang="en-US" dirty="0" smtClean="0"/>
              <a:t>Sourced from Enclosure Tree</a:t>
            </a:r>
          </a:p>
          <a:p>
            <a:pPr lvl="1"/>
            <a:r>
              <a:rPr lang="en-US" dirty="0" smtClean="0"/>
              <a:t>Start Time/Duration/UOM</a:t>
            </a:r>
          </a:p>
          <a:p>
            <a:pPr lvl="2"/>
            <a:r>
              <a:rPr lang="en-US" dirty="0" smtClean="0"/>
              <a:t>When did it start and how long did it last?</a:t>
            </a:r>
          </a:p>
          <a:p>
            <a:pPr lvl="1"/>
            <a:r>
              <a:rPr lang="en-US" dirty="0" smtClean="0"/>
              <a:t>Observer Type</a:t>
            </a:r>
          </a:p>
          <a:p>
            <a:pPr lvl="2"/>
            <a:r>
              <a:rPr lang="en-US" dirty="0" smtClean="0"/>
              <a:t>Select from various job types</a:t>
            </a:r>
          </a:p>
          <a:p>
            <a:pPr lvl="1"/>
            <a:r>
              <a:rPr lang="en-US" dirty="0" smtClean="0"/>
              <a:t>Observer</a:t>
            </a:r>
          </a:p>
          <a:p>
            <a:pPr lvl="2"/>
            <a:r>
              <a:rPr lang="en-US" dirty="0" smtClean="0"/>
              <a:t>Sourced from staff list unless Visitor is selected for Observer Type</a:t>
            </a:r>
          </a:p>
          <a:p>
            <a:pPr lvl="1"/>
            <a:r>
              <a:rPr lang="en-US" dirty="0" smtClean="0"/>
              <a:t>Scheduled (checkbox)</a:t>
            </a:r>
          </a:p>
          <a:p>
            <a:pPr lvl="2"/>
            <a:r>
              <a:rPr lang="en-US" dirty="0" smtClean="0"/>
              <a:t>Check if this was a planned Observation</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712255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Scenario</a:t>
            </a:r>
            <a:endParaRPr lang="en-US" dirty="0"/>
          </a:p>
        </p:txBody>
      </p:sp>
      <p:pic>
        <p:nvPicPr>
          <p:cNvPr id="4" name="Picture 2" descr="Image result for baby zebra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06" y="1607344"/>
            <a:ext cx="3258185" cy="42784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73291" y="1889760"/>
            <a:ext cx="4242059" cy="3416320"/>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Looking at similar scenarios we can see</a:t>
            </a:r>
          </a:p>
          <a:p>
            <a:r>
              <a:rPr lang="en-US" dirty="0" smtClean="0"/>
              <a:t>the difference between when you might </a:t>
            </a:r>
          </a:p>
          <a:p>
            <a:r>
              <a:rPr lang="en-US" dirty="0" smtClean="0"/>
              <a:t>record a Note and when you might record</a:t>
            </a:r>
          </a:p>
          <a:p>
            <a:r>
              <a:rPr lang="en-US" dirty="0" smtClean="0"/>
              <a:t>an Observation.</a:t>
            </a:r>
          </a:p>
          <a:p>
            <a:endParaRPr lang="en-US" dirty="0"/>
          </a:p>
          <a:p>
            <a:r>
              <a:rPr lang="en-US" dirty="0" smtClean="0"/>
              <a:t>You are doing morning checks on your</a:t>
            </a:r>
          </a:p>
          <a:p>
            <a:r>
              <a:rPr lang="en-US" dirty="0" smtClean="0"/>
              <a:t>zebra herd. Although she was not due for</a:t>
            </a:r>
          </a:p>
          <a:p>
            <a:r>
              <a:rPr lang="en-US" dirty="0" smtClean="0"/>
              <a:t>another week, you see that Zelda has</a:t>
            </a:r>
          </a:p>
          <a:p>
            <a:r>
              <a:rPr lang="en-US" dirty="0" smtClean="0"/>
              <a:t>given birth and all is well. You record a</a:t>
            </a:r>
          </a:p>
          <a:p>
            <a:r>
              <a:rPr lang="en-US" dirty="0" smtClean="0"/>
              <a:t>note in the dam’s record. As soon as the</a:t>
            </a:r>
          </a:p>
          <a:p>
            <a:r>
              <a:rPr lang="en-US" dirty="0" smtClean="0"/>
              <a:t>Registrar accessions the newborn you</a:t>
            </a:r>
          </a:p>
          <a:p>
            <a:r>
              <a:rPr lang="en-US" dirty="0" smtClean="0"/>
              <a:t>also record a Note in the offspring’s record.</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2588978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Observation Scenario</a:t>
            </a:r>
            <a:endParaRPr lang="en-US" dirty="0"/>
          </a:p>
        </p:txBody>
      </p:sp>
      <p:pic>
        <p:nvPicPr>
          <p:cNvPr id="4098" name="Picture 2" descr="Image result for baby zebra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49" y="3735978"/>
            <a:ext cx="5044811" cy="2837706"/>
          </a:xfrm>
          <a:prstGeom prst="rect">
            <a:avLst/>
          </a:prstGeom>
          <a:noFill/>
          <a:ln>
            <a:solidFill>
              <a:schemeClr val="tx1"/>
            </a:solidFill>
          </a:ln>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8649" y="1551352"/>
            <a:ext cx="8099012" cy="2031325"/>
          </a:xfrm>
          <a:prstGeom prst="rect">
            <a:avLst/>
          </a:prstGeom>
          <a:solidFill>
            <a:schemeClr val="accent2">
              <a:lumMod val="60000"/>
              <a:lumOff val="40000"/>
            </a:schemeClr>
          </a:solidFill>
          <a:ln>
            <a:solidFill>
              <a:schemeClr val="tx1"/>
            </a:solidFill>
          </a:ln>
        </p:spPr>
        <p:txBody>
          <a:bodyPr wrap="none" rtlCol="0">
            <a:spAutoFit/>
          </a:bodyPr>
          <a:lstStyle/>
          <a:p>
            <a:r>
              <a:rPr lang="en-US" dirty="0" smtClean="0"/>
              <a:t>Zippy had trouble delivering her last foal. At evening check she appears to be </a:t>
            </a:r>
          </a:p>
          <a:p>
            <a:r>
              <a:rPr lang="en-US" dirty="0" smtClean="0"/>
              <a:t>having contractions. You receive the okay to stay and watch the progress.</a:t>
            </a:r>
          </a:p>
          <a:p>
            <a:r>
              <a:rPr lang="en-US" dirty="0" smtClean="0"/>
              <a:t>Happily, three hours later there is a healthy foal on the ground. You record an </a:t>
            </a:r>
          </a:p>
          <a:p>
            <a:r>
              <a:rPr lang="en-US" dirty="0" smtClean="0"/>
              <a:t>Observation of Excellent Quality (you were right there all the time and are an </a:t>
            </a:r>
          </a:p>
          <a:p>
            <a:r>
              <a:rPr lang="en-US" dirty="0" smtClean="0"/>
              <a:t>awesome observer), with a Duration of three hours starting at 5:00 pm. In the </a:t>
            </a:r>
          </a:p>
          <a:p>
            <a:r>
              <a:rPr lang="en-US" dirty="0" smtClean="0"/>
              <a:t>free text box you record the timing of the contractions, when the feet appeared, </a:t>
            </a:r>
          </a:p>
          <a:p>
            <a:r>
              <a:rPr lang="en-US" dirty="0" smtClean="0"/>
              <a:t>when the foal was out, parental care post-birth and when the foal stood and nursed.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3704936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or Observation?</a:t>
            </a:r>
            <a:endParaRPr lang="en-US" dirty="0"/>
          </a:p>
        </p:txBody>
      </p:sp>
      <p:sp>
        <p:nvSpPr>
          <p:cNvPr id="3" name="Content Placeholder 2"/>
          <p:cNvSpPr>
            <a:spLocks noGrp="1"/>
          </p:cNvSpPr>
          <p:nvPr>
            <p:ph idx="1"/>
          </p:nvPr>
        </p:nvSpPr>
        <p:spPr/>
        <p:txBody>
          <a:bodyPr/>
          <a:lstStyle/>
          <a:p>
            <a:r>
              <a:rPr lang="en-US" dirty="0" smtClean="0"/>
              <a:t>There are no hard and fast rules from Species360 for when a Note should be used versus on Observation.</a:t>
            </a:r>
          </a:p>
          <a:p>
            <a:r>
              <a:rPr lang="en-US" dirty="0" smtClean="0"/>
              <a:t>But your institution should develop your own guidelines for consistency.</a:t>
            </a:r>
          </a:p>
          <a:p>
            <a:pPr lvl="1"/>
            <a:r>
              <a:rPr lang="en-US" dirty="0" smtClean="0"/>
              <a:t>It should not be a random choice by the person doing the data entry.</a:t>
            </a:r>
          </a:p>
          <a:p>
            <a:r>
              <a:rPr lang="en-US" dirty="0" smtClean="0"/>
              <a:t>Some institutions use one or the other and some use both.</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1249796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13 Dec 2018</Content_x0020_Last_x0020_Updated_x0020_on_x003a_>
    <Module xmlns="00558959-21e2-49b6-8bc1-d46e8fb3ce16">4000</Module>
    <Review xmlns="00558959-21e2-49b6-8bc1-d46e8fb3ce16">None needed</Review>
    <PublishingExpirationDate xmlns="http://schemas.microsoft.com/sharepoint/v3" xsi:nil="true"/>
    <Community_x0020_Author_x0020__x007c__x0020_Editor xmlns="00558959-21e2-49b6-8bc1-d46e8fb3ce16">
      <UserInfo>
        <DisplayName>FBA_Member:amiller</DisplayName>
        <AccountId>45</AccountId>
        <AccountType/>
      </UserInfo>
    </Community_x0020_Author_x0020__x007c__x0020_Editor>
    <PublishingStartDate xmlns="http://schemas.microsoft.com/sharepoint/v3" xsi:nil="true"/>
    <Best_x0020_Practices xmlns="00558959-21e2-49b6-8bc1-d46e8fb3ce16">true</Best_x0020_Practices>
    <Permalink xmlns="00558959-21e2-49b6-8bc1-d46e8fb3ce16">
      <Url xsi:nil="true"/>
      <Description xsi:nil="true"/>
    </Permalink>
  </documentManagement>
</p:properties>
</file>

<file path=customXml/itemProps1.xml><?xml version="1.0" encoding="utf-8"?>
<ds:datastoreItem xmlns:ds="http://schemas.openxmlformats.org/officeDocument/2006/customXml" ds:itemID="{9BBD3271-D8AE-4B4D-AA83-B59EE07C2DA7}"/>
</file>

<file path=customXml/itemProps2.xml><?xml version="1.0" encoding="utf-8"?>
<ds:datastoreItem xmlns:ds="http://schemas.openxmlformats.org/officeDocument/2006/customXml" ds:itemID="{60504678-B27F-4E86-8777-746AF8C002D2}"/>
</file>

<file path=customXml/itemProps3.xml><?xml version="1.0" encoding="utf-8"?>
<ds:datastoreItem xmlns:ds="http://schemas.openxmlformats.org/officeDocument/2006/customXml" ds:itemID="{45F4FA2F-7898-48EB-9707-0D34EB998E91}"/>
</file>

<file path=docProps/app.xml><?xml version="1.0" encoding="utf-8"?>
<Properties xmlns="http://schemas.openxmlformats.org/officeDocument/2006/extended-properties" xmlns:vt="http://schemas.openxmlformats.org/officeDocument/2006/docPropsVTypes">
  <Template/>
  <TotalTime>1091</TotalTime>
  <Words>2071</Words>
  <Application>Microsoft Office PowerPoint</Application>
  <PresentationFormat>On-screen Show (4:3)</PresentationFormat>
  <Paragraphs>214</Paragraphs>
  <Slides>29</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29</vt:i4>
      </vt:variant>
    </vt:vector>
  </HeadingPairs>
  <TitlesOfParts>
    <vt:vector size="47"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Best Practices for Recording Notes &amp; Observations in ZIMS</vt:lpstr>
      <vt:lpstr>Doing your Own Data Entry!</vt:lpstr>
      <vt:lpstr>What are Notes &amp; Observations?</vt:lpstr>
      <vt:lpstr>Where Can You Enter Notes?</vt:lpstr>
      <vt:lpstr>What is a Note? </vt:lpstr>
      <vt:lpstr>What is an Observation?</vt:lpstr>
      <vt:lpstr>A Note Scenario</vt:lpstr>
      <vt:lpstr>An Observation Scenario</vt:lpstr>
      <vt:lpstr>Note or Observation?</vt:lpstr>
      <vt:lpstr>Is it just Semantics?</vt:lpstr>
      <vt:lpstr>What is This?</vt:lpstr>
      <vt:lpstr>Why Semantics Matter</vt:lpstr>
      <vt:lpstr>What is Recorded</vt:lpstr>
      <vt:lpstr>What is Retrieved</vt:lpstr>
      <vt:lpstr>Regional Spelling</vt:lpstr>
      <vt:lpstr>Keywords</vt:lpstr>
      <vt:lpstr>Note Templates!!!</vt:lpstr>
      <vt:lpstr>Using the Note Retrieval Report</vt:lpstr>
      <vt:lpstr>Using the Note Retrieval Report</vt:lpstr>
      <vt:lpstr>Some Additional Hints for Entering Good Notes &amp; Observations</vt:lpstr>
      <vt:lpstr>Make it Clear</vt:lpstr>
      <vt:lpstr>Things to Avoid!</vt:lpstr>
      <vt:lpstr>Be Professional</vt:lpstr>
      <vt:lpstr>Global Sharing</vt:lpstr>
      <vt:lpstr>To be Extra Clear</vt:lpstr>
      <vt:lpstr>Develop Conventions</vt:lpstr>
      <vt:lpstr>Changes in Text and Data</vt:lpstr>
      <vt:lpstr>Work Together!</vt:lpstr>
      <vt:lpstr>And that is Notes &amp; Observations in ZIMS!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adrienne.miller@Species360.org</cp:lastModifiedBy>
  <cp:revision>81</cp:revision>
  <cp:lastPrinted>2018-01-25T17:41:21Z</cp:lastPrinted>
  <dcterms:created xsi:type="dcterms:W3CDTF">2016-07-26T18:48:10Z</dcterms:created>
  <dcterms:modified xsi:type="dcterms:W3CDTF">2020-01-22T16:27:46Z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