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7"/>
  </p:notesMasterIdLst>
  <p:sldIdLst>
    <p:sldId id="256" r:id="rId5"/>
    <p:sldId id="328" r:id="rId6"/>
    <p:sldId id="257" r:id="rId7"/>
    <p:sldId id="273" r:id="rId8"/>
    <p:sldId id="274" r:id="rId9"/>
    <p:sldId id="289" r:id="rId10"/>
    <p:sldId id="259" r:id="rId11"/>
    <p:sldId id="275" r:id="rId12"/>
    <p:sldId id="295" r:id="rId13"/>
    <p:sldId id="276" r:id="rId14"/>
    <p:sldId id="277" r:id="rId15"/>
    <p:sldId id="294" r:id="rId16"/>
    <p:sldId id="260" r:id="rId17"/>
    <p:sldId id="270" r:id="rId18"/>
    <p:sldId id="296" r:id="rId19"/>
    <p:sldId id="297" r:id="rId20"/>
    <p:sldId id="298" r:id="rId21"/>
    <p:sldId id="299" r:id="rId22"/>
    <p:sldId id="300" r:id="rId23"/>
    <p:sldId id="301" r:id="rId24"/>
    <p:sldId id="302" r:id="rId25"/>
    <p:sldId id="303" r:id="rId26"/>
    <p:sldId id="304" r:id="rId27"/>
    <p:sldId id="305" r:id="rId28"/>
    <p:sldId id="307" r:id="rId29"/>
    <p:sldId id="308" r:id="rId30"/>
    <p:sldId id="309" r:id="rId31"/>
    <p:sldId id="306" r:id="rId32"/>
    <p:sldId id="310" r:id="rId33"/>
    <p:sldId id="321" r:id="rId34"/>
    <p:sldId id="313" r:id="rId35"/>
    <p:sldId id="314" r:id="rId36"/>
    <p:sldId id="322" r:id="rId37"/>
    <p:sldId id="323" r:id="rId38"/>
    <p:sldId id="315" r:id="rId39"/>
    <p:sldId id="269" r:id="rId40"/>
    <p:sldId id="316" r:id="rId41"/>
    <p:sldId id="272" r:id="rId42"/>
    <p:sldId id="280" r:id="rId43"/>
    <p:sldId id="283" r:id="rId44"/>
    <p:sldId id="284" r:id="rId45"/>
    <p:sldId id="285" r:id="rId46"/>
    <p:sldId id="326" r:id="rId47"/>
    <p:sldId id="279" r:id="rId48"/>
    <p:sldId id="281" r:id="rId49"/>
    <p:sldId id="282" r:id="rId50"/>
    <p:sldId id="286" r:id="rId51"/>
    <p:sldId id="287" r:id="rId52"/>
    <p:sldId id="288" r:id="rId53"/>
    <p:sldId id="292" r:id="rId54"/>
    <p:sldId id="290" r:id="rId55"/>
    <p:sldId id="293" r:id="rId56"/>
    <p:sldId id="311" r:id="rId57"/>
    <p:sldId id="312" r:id="rId58"/>
    <p:sldId id="291" r:id="rId59"/>
    <p:sldId id="319" r:id="rId60"/>
    <p:sldId id="317" r:id="rId61"/>
    <p:sldId id="318" r:id="rId62"/>
    <p:sldId id="320" r:id="rId63"/>
    <p:sldId id="324" r:id="rId64"/>
    <p:sldId id="327" r:id="rId65"/>
    <p:sldId id="32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p:cViewPr varScale="1">
        <p:scale>
          <a:sx n="74" d="100"/>
          <a:sy n="74" d="100"/>
        </p:scale>
        <p:origin x="1038" y="72"/>
      </p:cViewPr>
      <p:guideLst/>
    </p:cSldViewPr>
  </p:slideViewPr>
  <p:notesTextViewPr>
    <p:cViewPr>
      <p:scale>
        <a:sx n="3" d="2"/>
        <a:sy n="3" d="2"/>
      </p:scale>
      <p:origin x="0" y="0"/>
    </p:cViewPr>
  </p:notesTextViewPr>
  <p:sorterViewPr>
    <p:cViewPr>
      <p:scale>
        <a:sx n="100" d="100"/>
        <a:sy n="100" d="100"/>
      </p:scale>
      <p:origin x="0" y="-177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7E1FA-8AD2-4793-AA8B-EE0CAEFD6CE8}" type="datetimeFigureOut">
              <a:rPr lang="en-US" smtClean="0"/>
              <a:t>12-Nov-18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48B51-5E30-45C7-BBA2-C1C8059906CA}" type="slidenum">
              <a:rPr lang="en-US" smtClean="0"/>
              <a:t>‹#›</a:t>
            </a:fld>
            <a:endParaRPr lang="en-US"/>
          </a:p>
        </p:txBody>
      </p:sp>
    </p:spTree>
    <p:extLst>
      <p:ext uri="{BB962C8B-B14F-4D97-AF65-F5344CB8AC3E}">
        <p14:creationId xmlns:p14="http://schemas.microsoft.com/office/powerpoint/2010/main" val="311023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348900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648B51-5E30-45C7-BBA2-C1C8059906CA}" type="slidenum">
              <a:rPr lang="en-US" smtClean="0"/>
              <a:t>42</a:t>
            </a:fld>
            <a:endParaRPr lang="en-US"/>
          </a:p>
        </p:txBody>
      </p:sp>
    </p:spTree>
    <p:extLst>
      <p:ext uri="{BB962C8B-B14F-4D97-AF65-F5344CB8AC3E}">
        <p14:creationId xmlns:p14="http://schemas.microsoft.com/office/powerpoint/2010/main" val="266760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0E765B-B801-462B-9990-853DC5E4AC0E}" type="datetime1">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374855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651E38-9006-4AEE-AC63-E12E10889D28}" type="datetime1">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401442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4402A8-0CEA-4885-A8CB-601CEE3B0C95}" type="datetime1">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22621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8866F-3822-48D8-8CA9-D0F91C152077}" type="datetime1">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294216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36ED5-0B50-4188-A95C-ED80B7946670}" type="datetime1">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379184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7B91CD-0582-4780-920A-4828A1370AAD}" type="datetime1">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295707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066E19-2751-4A4C-8067-00D5EF33D03D}" type="datetime1">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204542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8E2D67-3485-4B41-B12D-D2B080025D88}" type="datetime1">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40766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ED012-C321-450C-ACE8-8DE4C11316B3}" type="datetime1">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145297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B95CF-F429-4819-AFD8-BFBF3E9A9C85}" type="datetime1">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225473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F8115-A62D-4E8D-AEF8-804AFC56DA3B}" type="datetime1">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B4B4-C357-4214-BDFB-651E278E170E}" type="slidenum">
              <a:rPr lang="en-US" smtClean="0"/>
              <a:t>‹#›</a:t>
            </a:fld>
            <a:endParaRPr lang="en-US"/>
          </a:p>
        </p:txBody>
      </p:sp>
    </p:spTree>
    <p:extLst>
      <p:ext uri="{BB962C8B-B14F-4D97-AF65-F5344CB8AC3E}">
        <p14:creationId xmlns:p14="http://schemas.microsoft.com/office/powerpoint/2010/main" val="116081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3FB93-07C7-4057-88B3-30068E8295DE}" type="datetime1">
              <a:rPr lang="en-US" smtClean="0"/>
              <a:t>12-Nov-18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6B4B4-C357-4214-BDFB-651E278E170E}" type="slidenum">
              <a:rPr lang="en-US" smtClean="0"/>
              <a:t>‹#›</a:t>
            </a:fld>
            <a:endParaRPr lang="en-US"/>
          </a:p>
        </p:txBody>
      </p:sp>
    </p:spTree>
    <p:extLst>
      <p:ext uri="{BB962C8B-B14F-4D97-AF65-F5344CB8AC3E}">
        <p14:creationId xmlns:p14="http://schemas.microsoft.com/office/powerpoint/2010/main" val="340085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dirty="0" smtClean="0"/>
              <a:t>A  </a:t>
            </a:r>
            <a:r>
              <a:rPr lang="en-US" sz="5400" dirty="0" smtClean="0"/>
              <a:t>Zookeeper’s</a:t>
            </a:r>
            <a:r>
              <a:rPr lang="en-US" sz="3200" dirty="0" smtClean="0"/>
              <a:t> Day in </a:t>
            </a:r>
            <a:r>
              <a:rPr lang="en-US" sz="4000" dirty="0" smtClean="0"/>
              <a:t>ZIMS</a:t>
            </a:r>
            <a:endParaRPr lang="en-US" sz="3200" dirty="0"/>
          </a:p>
        </p:txBody>
      </p:sp>
      <p:sp>
        <p:nvSpPr>
          <p:cNvPr id="4" name="Slide Number Placeholder 3"/>
          <p:cNvSpPr>
            <a:spLocks noGrp="1"/>
          </p:cNvSpPr>
          <p:nvPr>
            <p:ph type="sldNum" sz="quarter" idx="12"/>
          </p:nvPr>
        </p:nvSpPr>
        <p:spPr/>
        <p:txBody>
          <a:bodyPr/>
          <a:lstStyle/>
          <a:p>
            <a:fld id="{24B6B4B4-C357-4214-BDFB-651E278E170E}" type="slidenum">
              <a:rPr lang="en-US" smtClean="0"/>
              <a:t>1</a:t>
            </a:fld>
            <a:endParaRPr lang="en-US"/>
          </a:p>
        </p:txBody>
      </p:sp>
    </p:spTree>
    <p:extLst>
      <p:ext uri="{BB962C8B-B14F-4D97-AF65-F5344CB8AC3E}">
        <p14:creationId xmlns:p14="http://schemas.microsoft.com/office/powerpoint/2010/main" val="1698716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71" y="0"/>
            <a:ext cx="7886700" cy="1325563"/>
          </a:xfrm>
        </p:spPr>
        <p:txBody>
          <a:bodyPr/>
          <a:lstStyle/>
          <a:p>
            <a:r>
              <a:rPr lang="en-US" dirty="0" smtClean="0"/>
              <a:t>My Calendar</a:t>
            </a:r>
            <a:endParaRPr lang="en-US" dirty="0"/>
          </a:p>
        </p:txBody>
      </p:sp>
      <p:pic>
        <p:nvPicPr>
          <p:cNvPr id="3" name="Picture 2"/>
          <p:cNvPicPr>
            <a:picLocks noChangeAspect="1"/>
          </p:cNvPicPr>
          <p:nvPr/>
        </p:nvPicPr>
        <p:blipFill>
          <a:blip r:embed="rId2"/>
          <a:stretch>
            <a:fillRect/>
          </a:stretch>
        </p:blipFill>
        <p:spPr>
          <a:xfrm>
            <a:off x="1685925" y="2649726"/>
            <a:ext cx="5746392" cy="3980240"/>
          </a:xfrm>
          <a:prstGeom prst="rect">
            <a:avLst/>
          </a:prstGeom>
          <a:ln>
            <a:solidFill>
              <a:schemeClr val="tx1"/>
            </a:solidFill>
          </a:ln>
        </p:spPr>
      </p:pic>
      <p:sp>
        <p:nvSpPr>
          <p:cNvPr id="5" name="TextBox 4"/>
          <p:cNvSpPr txBox="1"/>
          <p:nvPr/>
        </p:nvSpPr>
        <p:spPr>
          <a:xfrm>
            <a:off x="210079" y="1043189"/>
            <a:ext cx="8525604" cy="1477328"/>
          </a:xfrm>
          <a:prstGeom prst="rect">
            <a:avLst/>
          </a:prstGeom>
          <a:solidFill>
            <a:schemeClr val="accent2"/>
          </a:solidFill>
          <a:ln>
            <a:solidFill>
              <a:schemeClr val="tx1"/>
            </a:solidFill>
          </a:ln>
        </p:spPr>
        <p:txBody>
          <a:bodyPr wrap="none" rtlCol="0">
            <a:spAutoFit/>
          </a:bodyPr>
          <a:lstStyle/>
          <a:p>
            <a:r>
              <a:rPr lang="en-US" dirty="0" smtClean="0"/>
              <a:t>You then check for any Calendar items assigned to you. Filtering the “Currently Viewing” </a:t>
            </a:r>
          </a:p>
          <a:p>
            <a:r>
              <a:rPr lang="en-US" dirty="0" smtClean="0"/>
              <a:t>to yourself (Kendra Keeper) you see two assignments for today. If you do not filter by </a:t>
            </a:r>
          </a:p>
          <a:p>
            <a:r>
              <a:rPr lang="en-US" dirty="0" smtClean="0"/>
              <a:t>your name any tasks assigned to you remain outlined in black whereas those assigned to </a:t>
            </a:r>
          </a:p>
          <a:p>
            <a:r>
              <a:rPr lang="en-US" dirty="0" smtClean="0"/>
              <a:t>others are not. The penguin task does not have a time associated with it whereas the </a:t>
            </a:r>
          </a:p>
          <a:p>
            <a:r>
              <a:rPr lang="en-US" dirty="0" smtClean="0"/>
              <a:t>coping task does (11:00).</a:t>
            </a:r>
            <a:endParaRPr lang="en-US" dirty="0"/>
          </a:p>
        </p:txBody>
      </p:sp>
      <p:sp>
        <p:nvSpPr>
          <p:cNvPr id="4" name="Slide Number Placeholder 3"/>
          <p:cNvSpPr>
            <a:spLocks noGrp="1"/>
          </p:cNvSpPr>
          <p:nvPr>
            <p:ph type="sldNum" sz="quarter" idx="12"/>
          </p:nvPr>
        </p:nvSpPr>
        <p:spPr/>
        <p:txBody>
          <a:bodyPr/>
          <a:lstStyle/>
          <a:p>
            <a:fld id="{24B6B4B4-C357-4214-BDFB-651E278E170E}" type="slidenum">
              <a:rPr lang="en-US" smtClean="0"/>
              <a:t>10</a:t>
            </a:fld>
            <a:endParaRPr lang="en-US"/>
          </a:p>
        </p:txBody>
      </p:sp>
    </p:spTree>
    <p:extLst>
      <p:ext uri="{BB962C8B-B14F-4D97-AF65-F5344CB8AC3E}">
        <p14:creationId xmlns:p14="http://schemas.microsoft.com/office/powerpoint/2010/main" val="54724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70881" y="1576959"/>
            <a:ext cx="5457379" cy="2750519"/>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3376270" y="4023446"/>
            <a:ext cx="5325431" cy="2698030"/>
          </a:xfrm>
          <a:prstGeom prst="rect">
            <a:avLst/>
          </a:prstGeom>
          <a:ln>
            <a:solidFill>
              <a:schemeClr val="tx1"/>
            </a:solidFill>
          </a:ln>
        </p:spPr>
      </p:pic>
      <p:sp>
        <p:nvSpPr>
          <p:cNvPr id="2" name="Title 1"/>
          <p:cNvSpPr>
            <a:spLocks noGrp="1"/>
          </p:cNvSpPr>
          <p:nvPr>
            <p:ph type="title"/>
          </p:nvPr>
        </p:nvSpPr>
        <p:spPr/>
        <p:txBody>
          <a:bodyPr/>
          <a:lstStyle/>
          <a:p>
            <a:r>
              <a:rPr lang="en-US" dirty="0" smtClean="0"/>
              <a:t>Calendar Tasks</a:t>
            </a:r>
            <a:endParaRPr lang="en-US" dirty="0"/>
          </a:p>
        </p:txBody>
      </p:sp>
      <p:sp>
        <p:nvSpPr>
          <p:cNvPr id="5" name="TextBox 4"/>
          <p:cNvSpPr txBox="1"/>
          <p:nvPr/>
        </p:nvSpPr>
        <p:spPr>
          <a:xfrm>
            <a:off x="5370490" y="1400126"/>
            <a:ext cx="3643049" cy="2308324"/>
          </a:xfrm>
          <a:prstGeom prst="rect">
            <a:avLst/>
          </a:prstGeom>
          <a:solidFill>
            <a:schemeClr val="accent2"/>
          </a:solidFill>
          <a:ln>
            <a:solidFill>
              <a:schemeClr val="tx1"/>
            </a:solidFill>
          </a:ln>
        </p:spPr>
        <p:txBody>
          <a:bodyPr wrap="none" rtlCol="0">
            <a:spAutoFit/>
          </a:bodyPr>
          <a:lstStyle/>
          <a:p>
            <a:r>
              <a:rPr lang="en-US" dirty="0" smtClean="0"/>
              <a:t>You open them both to view the</a:t>
            </a:r>
          </a:p>
          <a:p>
            <a:r>
              <a:rPr lang="en-US" dirty="0" smtClean="0"/>
              <a:t>details such as the animals </a:t>
            </a:r>
          </a:p>
          <a:p>
            <a:r>
              <a:rPr lang="en-US" dirty="0"/>
              <a:t>a</a:t>
            </a:r>
            <a:r>
              <a:rPr lang="en-US" dirty="0" smtClean="0"/>
              <a:t>ffected and any further notes</a:t>
            </a:r>
          </a:p>
          <a:p>
            <a:r>
              <a:rPr lang="en-US" dirty="0"/>
              <a:t>a</a:t>
            </a:r>
            <a:r>
              <a:rPr lang="en-US" dirty="0" smtClean="0"/>
              <a:t>ssociated with the task. You need </a:t>
            </a:r>
          </a:p>
          <a:p>
            <a:r>
              <a:rPr lang="en-US" dirty="0"/>
              <a:t>t</a:t>
            </a:r>
            <a:r>
              <a:rPr lang="en-US" dirty="0" smtClean="0"/>
              <a:t>o be ready after 11:00 am to </a:t>
            </a:r>
          </a:p>
          <a:p>
            <a:r>
              <a:rPr lang="en-US" dirty="0"/>
              <a:t>a</a:t>
            </a:r>
            <a:r>
              <a:rPr lang="en-US" dirty="0" smtClean="0"/>
              <a:t>ssist the Vet with the bird beak care</a:t>
            </a:r>
          </a:p>
          <a:p>
            <a:r>
              <a:rPr lang="en-US" dirty="0" smtClean="0"/>
              <a:t>and sometime during the day you </a:t>
            </a:r>
          </a:p>
          <a:p>
            <a:r>
              <a:rPr lang="en-US" dirty="0" smtClean="0"/>
              <a:t>must weigh the penguins.</a:t>
            </a:r>
            <a:endParaRPr lang="en-US" dirty="0"/>
          </a:p>
        </p:txBody>
      </p:sp>
      <p:sp>
        <p:nvSpPr>
          <p:cNvPr id="6" name="Slide Number Placeholder 5"/>
          <p:cNvSpPr>
            <a:spLocks noGrp="1"/>
          </p:cNvSpPr>
          <p:nvPr>
            <p:ph type="sldNum" sz="quarter" idx="12"/>
          </p:nvPr>
        </p:nvSpPr>
        <p:spPr/>
        <p:txBody>
          <a:bodyPr/>
          <a:lstStyle/>
          <a:p>
            <a:fld id="{24B6B4B4-C357-4214-BDFB-651E278E170E}" type="slidenum">
              <a:rPr lang="en-US" smtClean="0"/>
              <a:t>11</a:t>
            </a:fld>
            <a:endParaRPr lang="en-US"/>
          </a:p>
        </p:txBody>
      </p:sp>
    </p:spTree>
    <p:extLst>
      <p:ext uri="{BB962C8B-B14F-4D97-AF65-F5344CB8AC3E}">
        <p14:creationId xmlns:p14="http://schemas.microsoft.com/office/powerpoint/2010/main" val="745497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8:10 am -Start Morning Animal Check</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265" y="1690689"/>
            <a:ext cx="6967470" cy="4644980"/>
          </a:xfrm>
          <a:prstGeom prst="rect">
            <a:avLst/>
          </a:prstGeom>
          <a:effectLst>
            <a:softEdge rad="317500"/>
          </a:effectLst>
        </p:spPr>
      </p:pic>
      <p:sp>
        <p:nvSpPr>
          <p:cNvPr id="4" name="Slide Number Placeholder 3"/>
          <p:cNvSpPr>
            <a:spLocks noGrp="1"/>
          </p:cNvSpPr>
          <p:nvPr>
            <p:ph type="sldNum" sz="quarter" idx="12"/>
          </p:nvPr>
        </p:nvSpPr>
        <p:spPr/>
        <p:txBody>
          <a:bodyPr/>
          <a:lstStyle/>
          <a:p>
            <a:fld id="{24B6B4B4-C357-4214-BDFB-651E278E170E}" type="slidenum">
              <a:rPr lang="en-US" smtClean="0"/>
              <a:t>12</a:t>
            </a:fld>
            <a:endParaRPr lang="en-US"/>
          </a:p>
        </p:txBody>
      </p:sp>
    </p:spTree>
    <p:extLst>
      <p:ext uri="{BB962C8B-B14F-4D97-AF65-F5344CB8AC3E}">
        <p14:creationId xmlns:p14="http://schemas.microsoft.com/office/powerpoint/2010/main" val="2110625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41" y="154141"/>
            <a:ext cx="7886700" cy="1325563"/>
          </a:xfrm>
        </p:spPr>
        <p:txBody>
          <a:bodyPr/>
          <a:lstStyle/>
          <a:p>
            <a:r>
              <a:rPr lang="en-US" dirty="0" smtClean="0"/>
              <a:t>Tortoise Medical Treatment</a:t>
            </a:r>
            <a:endParaRPr lang="en-US" dirty="0"/>
          </a:p>
        </p:txBody>
      </p:sp>
      <p:sp>
        <p:nvSpPr>
          <p:cNvPr id="5" name="TextBox 4"/>
          <p:cNvSpPr txBox="1"/>
          <p:nvPr/>
        </p:nvSpPr>
        <p:spPr>
          <a:xfrm>
            <a:off x="373641" y="1265002"/>
            <a:ext cx="8396717" cy="1200329"/>
          </a:xfrm>
          <a:prstGeom prst="rect">
            <a:avLst/>
          </a:prstGeom>
          <a:solidFill>
            <a:schemeClr val="accent2"/>
          </a:solidFill>
          <a:ln>
            <a:solidFill>
              <a:schemeClr val="tx1"/>
            </a:solidFill>
          </a:ln>
        </p:spPr>
        <p:txBody>
          <a:bodyPr wrap="square" rtlCol="0">
            <a:spAutoFit/>
          </a:bodyPr>
          <a:lstStyle/>
          <a:p>
            <a:r>
              <a:rPr lang="en-US" dirty="0" smtClean="0"/>
              <a:t>Because you know that the tortoise needs to be checked and treated you head there</a:t>
            </a:r>
          </a:p>
          <a:p>
            <a:r>
              <a:rPr lang="en-US" dirty="0"/>
              <a:t>f</a:t>
            </a:r>
            <a:r>
              <a:rPr lang="en-US" dirty="0" smtClean="0"/>
              <a:t>irst. To record the successful flushing of the abscess with </a:t>
            </a:r>
            <a:r>
              <a:rPr lang="en-US" dirty="0" err="1" smtClean="0"/>
              <a:t>Nolvasan</a:t>
            </a:r>
            <a:r>
              <a:rPr lang="en-US" dirty="0" smtClean="0"/>
              <a:t> you will go to the Medical Records tab in the record, highlight the Prescription and select Edit. Because</a:t>
            </a:r>
          </a:p>
          <a:p>
            <a:r>
              <a:rPr lang="en-US" dirty="0"/>
              <a:t>t</a:t>
            </a:r>
            <a:r>
              <a:rPr lang="en-US" dirty="0" smtClean="0"/>
              <a:t>his is a Provisional Data entry it will display as greyed out in the record until Approved.</a:t>
            </a:r>
            <a:endParaRPr lang="en-US" dirty="0"/>
          </a:p>
        </p:txBody>
      </p:sp>
      <p:pic>
        <p:nvPicPr>
          <p:cNvPr id="8" name="Picture 7"/>
          <p:cNvPicPr>
            <a:picLocks noChangeAspect="1"/>
          </p:cNvPicPr>
          <p:nvPr/>
        </p:nvPicPr>
        <p:blipFill>
          <a:blip r:embed="rId2"/>
          <a:stretch>
            <a:fillRect/>
          </a:stretch>
        </p:blipFill>
        <p:spPr>
          <a:xfrm>
            <a:off x="373641" y="3622544"/>
            <a:ext cx="6877318" cy="2900769"/>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027432" y="2649110"/>
            <a:ext cx="6904290" cy="152962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24B6B4B4-C357-4214-BDFB-651E278E170E}" type="slidenum">
              <a:rPr lang="en-US" smtClean="0"/>
              <a:t>13</a:t>
            </a:fld>
            <a:endParaRPr lang="en-US"/>
          </a:p>
        </p:txBody>
      </p:sp>
    </p:spTree>
    <p:extLst>
      <p:ext uri="{BB962C8B-B14F-4D97-AF65-F5344CB8AC3E}">
        <p14:creationId xmlns:p14="http://schemas.microsoft.com/office/powerpoint/2010/main" val="1657910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98" y="122334"/>
            <a:ext cx="7886700" cy="1325563"/>
          </a:xfrm>
        </p:spPr>
        <p:txBody>
          <a:bodyPr/>
          <a:lstStyle/>
          <a:p>
            <a:r>
              <a:rPr lang="en-US" dirty="0" smtClean="0"/>
              <a:t>Record Lengths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554" y="3902693"/>
            <a:ext cx="3762905" cy="2656462"/>
          </a:xfrm>
          <a:prstGeom prst="rect">
            <a:avLst/>
          </a:prstGeom>
          <a:effectLst>
            <a:softEdge rad="317500"/>
          </a:effectLst>
        </p:spPr>
      </p:pic>
      <p:pic>
        <p:nvPicPr>
          <p:cNvPr id="5" name="Picture 4"/>
          <p:cNvPicPr>
            <a:picLocks noChangeAspect="1"/>
          </p:cNvPicPr>
          <p:nvPr/>
        </p:nvPicPr>
        <p:blipFill>
          <a:blip r:embed="rId3"/>
          <a:stretch>
            <a:fillRect/>
          </a:stretch>
        </p:blipFill>
        <p:spPr>
          <a:xfrm>
            <a:off x="292716" y="1436786"/>
            <a:ext cx="4047464" cy="3922927"/>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38498" y="4174230"/>
            <a:ext cx="4904762" cy="2257143"/>
          </a:xfrm>
          <a:prstGeom prst="rect">
            <a:avLst/>
          </a:prstGeom>
          <a:ln>
            <a:solidFill>
              <a:schemeClr val="tx1"/>
            </a:solidFill>
          </a:ln>
        </p:spPr>
      </p:pic>
      <p:sp>
        <p:nvSpPr>
          <p:cNvPr id="7" name="TextBox 6"/>
          <p:cNvSpPr txBox="1"/>
          <p:nvPr/>
        </p:nvSpPr>
        <p:spPr>
          <a:xfrm>
            <a:off x="4893971" y="1443379"/>
            <a:ext cx="3807324" cy="2308324"/>
          </a:xfrm>
          <a:prstGeom prst="rect">
            <a:avLst/>
          </a:prstGeom>
          <a:solidFill>
            <a:schemeClr val="accent2"/>
          </a:solidFill>
          <a:ln>
            <a:solidFill>
              <a:schemeClr val="tx1"/>
            </a:solidFill>
          </a:ln>
        </p:spPr>
        <p:txBody>
          <a:bodyPr wrap="none" rtlCol="0">
            <a:spAutoFit/>
          </a:bodyPr>
          <a:lstStyle/>
          <a:p>
            <a:r>
              <a:rPr lang="en-US" dirty="0" smtClean="0"/>
              <a:t>Your Public Relations person wants to</a:t>
            </a:r>
          </a:p>
          <a:p>
            <a:r>
              <a:rPr lang="en-US" dirty="0"/>
              <a:t>k</a:t>
            </a:r>
            <a:r>
              <a:rPr lang="en-US" dirty="0" smtClean="0"/>
              <a:t>now if your male tortoise is one of</a:t>
            </a:r>
          </a:p>
          <a:p>
            <a:r>
              <a:rPr lang="en-US" dirty="0"/>
              <a:t>t</a:t>
            </a:r>
            <a:r>
              <a:rPr lang="en-US" dirty="0" smtClean="0"/>
              <a:t>he biggest ones in captivity. While</a:t>
            </a:r>
          </a:p>
          <a:p>
            <a:r>
              <a:rPr lang="en-US" dirty="0"/>
              <a:t>y</a:t>
            </a:r>
            <a:r>
              <a:rPr lang="en-US" dirty="0" smtClean="0"/>
              <a:t>ou are at the exhibit you take the</a:t>
            </a:r>
          </a:p>
          <a:p>
            <a:r>
              <a:rPr lang="en-US" dirty="0"/>
              <a:t>m</a:t>
            </a:r>
            <a:r>
              <a:rPr lang="en-US" dirty="0" smtClean="0"/>
              <a:t>easurements she asked for. The fore</a:t>
            </a:r>
          </a:p>
          <a:p>
            <a:r>
              <a:rPr lang="en-US" dirty="0"/>
              <a:t>l</a:t>
            </a:r>
            <a:r>
              <a:rPr lang="en-US" dirty="0" smtClean="0"/>
              <a:t>eg measurement had to be estimated</a:t>
            </a:r>
          </a:p>
          <a:p>
            <a:r>
              <a:rPr lang="en-US" dirty="0"/>
              <a:t>a</a:t>
            </a:r>
            <a:r>
              <a:rPr lang="en-US" dirty="0" smtClean="0"/>
              <a:t>s the tortoise was not cooperative</a:t>
            </a:r>
          </a:p>
          <a:p>
            <a:r>
              <a:rPr lang="en-US" dirty="0"/>
              <a:t>w</a:t>
            </a:r>
            <a:r>
              <a:rPr lang="en-US" dirty="0" smtClean="0"/>
              <a:t>ith holding still.</a:t>
            </a:r>
            <a:endParaRPr lang="en-US" dirty="0"/>
          </a:p>
        </p:txBody>
      </p:sp>
      <p:sp>
        <p:nvSpPr>
          <p:cNvPr id="4" name="Slide Number Placeholder 3"/>
          <p:cNvSpPr>
            <a:spLocks noGrp="1"/>
          </p:cNvSpPr>
          <p:nvPr>
            <p:ph type="sldNum" sz="quarter" idx="12"/>
          </p:nvPr>
        </p:nvSpPr>
        <p:spPr/>
        <p:txBody>
          <a:bodyPr/>
          <a:lstStyle/>
          <a:p>
            <a:fld id="{24B6B4B4-C357-4214-BDFB-651E278E170E}" type="slidenum">
              <a:rPr lang="en-US" smtClean="0"/>
              <a:t>14</a:t>
            </a:fld>
            <a:endParaRPr lang="en-US"/>
          </a:p>
        </p:txBody>
      </p:sp>
    </p:spTree>
    <p:extLst>
      <p:ext uri="{BB962C8B-B14F-4D97-AF65-F5344CB8AC3E}">
        <p14:creationId xmlns:p14="http://schemas.microsoft.com/office/powerpoint/2010/main" val="2488289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8:30 am – Give Female </a:t>
            </a:r>
            <a:r>
              <a:rPr lang="en-US" dirty="0"/>
              <a:t>L</a:t>
            </a:r>
            <a:r>
              <a:rPr lang="en-US" dirty="0" smtClean="0"/>
              <a:t>emur </a:t>
            </a:r>
            <a:r>
              <a:rPr lang="en-US" dirty="0"/>
              <a:t>C</a:t>
            </a:r>
            <a:r>
              <a:rPr lang="en-US" dirty="0" smtClean="0"/>
              <a:t>ontraception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790" y="1690689"/>
            <a:ext cx="3862856" cy="4892951"/>
          </a:xfrm>
          <a:prstGeom prst="rect">
            <a:avLst/>
          </a:prstGeom>
          <a:effectLst>
            <a:softEdge rad="317500"/>
          </a:effectLst>
        </p:spPr>
      </p:pic>
      <p:sp>
        <p:nvSpPr>
          <p:cNvPr id="4" name="Slide Number Placeholder 3"/>
          <p:cNvSpPr>
            <a:spLocks noGrp="1"/>
          </p:cNvSpPr>
          <p:nvPr>
            <p:ph type="sldNum" sz="quarter" idx="12"/>
          </p:nvPr>
        </p:nvSpPr>
        <p:spPr/>
        <p:txBody>
          <a:bodyPr/>
          <a:lstStyle/>
          <a:p>
            <a:fld id="{24B6B4B4-C357-4214-BDFB-651E278E170E}" type="slidenum">
              <a:rPr lang="en-US" smtClean="0"/>
              <a:t>15</a:t>
            </a:fld>
            <a:endParaRPr lang="en-US"/>
          </a:p>
        </p:txBody>
      </p:sp>
    </p:spTree>
    <p:extLst>
      <p:ext uri="{BB962C8B-B14F-4D97-AF65-F5344CB8AC3E}">
        <p14:creationId xmlns:p14="http://schemas.microsoft.com/office/powerpoint/2010/main" val="3394024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Contraception</a:t>
            </a:r>
            <a:endParaRPr lang="en-US" dirty="0"/>
          </a:p>
        </p:txBody>
      </p:sp>
      <p:pic>
        <p:nvPicPr>
          <p:cNvPr id="3" name="Picture 2"/>
          <p:cNvPicPr>
            <a:picLocks noChangeAspect="1"/>
          </p:cNvPicPr>
          <p:nvPr/>
        </p:nvPicPr>
        <p:blipFill>
          <a:blip r:embed="rId2"/>
          <a:stretch>
            <a:fillRect/>
          </a:stretch>
        </p:blipFill>
        <p:spPr>
          <a:xfrm>
            <a:off x="341697" y="2073498"/>
            <a:ext cx="4134677" cy="3333856"/>
          </a:xfrm>
          <a:prstGeom prst="rect">
            <a:avLst/>
          </a:prstGeom>
          <a:ln>
            <a:solidFill>
              <a:schemeClr val="tx1"/>
            </a:solidFill>
          </a:ln>
        </p:spPr>
      </p:pic>
      <p:sp>
        <p:nvSpPr>
          <p:cNvPr id="4" name="TextBox 3"/>
          <p:cNvSpPr txBox="1"/>
          <p:nvPr/>
        </p:nvSpPr>
        <p:spPr>
          <a:xfrm>
            <a:off x="4866783" y="4391691"/>
            <a:ext cx="3883051" cy="2031325"/>
          </a:xfrm>
          <a:prstGeom prst="rect">
            <a:avLst/>
          </a:prstGeom>
          <a:solidFill>
            <a:schemeClr val="accent2"/>
          </a:solidFill>
          <a:ln>
            <a:solidFill>
              <a:schemeClr val="tx1"/>
            </a:solidFill>
          </a:ln>
        </p:spPr>
        <p:txBody>
          <a:bodyPr wrap="none" rtlCol="0">
            <a:spAutoFit/>
          </a:bodyPr>
          <a:lstStyle/>
          <a:p>
            <a:r>
              <a:rPr lang="en-US" dirty="0" smtClean="0"/>
              <a:t>Today you are starting your female</a:t>
            </a:r>
          </a:p>
          <a:p>
            <a:r>
              <a:rPr lang="en-US" dirty="0"/>
              <a:t>r</a:t>
            </a:r>
            <a:r>
              <a:rPr lang="en-US" dirty="0" smtClean="0"/>
              <a:t>ing-tailed lemur on oral contraception.</a:t>
            </a:r>
          </a:p>
          <a:p>
            <a:r>
              <a:rPr lang="en-US" dirty="0" smtClean="0"/>
              <a:t>At the lemur house you crush the pill</a:t>
            </a:r>
          </a:p>
          <a:p>
            <a:r>
              <a:rPr lang="en-US" dirty="0"/>
              <a:t>i</a:t>
            </a:r>
            <a:r>
              <a:rPr lang="en-US" dirty="0" smtClean="0"/>
              <a:t>nto yogurt and hand feed it to her.</a:t>
            </a:r>
          </a:p>
          <a:p>
            <a:r>
              <a:rPr lang="en-US" dirty="0" smtClean="0"/>
              <a:t>You start completing the Treatment</a:t>
            </a:r>
          </a:p>
          <a:p>
            <a:r>
              <a:rPr lang="en-US" dirty="0" smtClean="0"/>
              <a:t>Sheet and record the start of the</a:t>
            </a:r>
          </a:p>
          <a:p>
            <a:r>
              <a:rPr lang="en-US" dirty="0"/>
              <a:t>c</a:t>
            </a:r>
            <a:r>
              <a:rPr lang="en-US" dirty="0" smtClean="0"/>
              <a:t>ontraception into her record.</a:t>
            </a:r>
            <a:endParaRPr lang="en-US" dirty="0"/>
          </a:p>
        </p:txBody>
      </p:sp>
      <p:pic>
        <p:nvPicPr>
          <p:cNvPr id="5" name="Picture 4"/>
          <p:cNvPicPr>
            <a:picLocks noChangeAspect="1"/>
          </p:cNvPicPr>
          <p:nvPr/>
        </p:nvPicPr>
        <p:blipFill>
          <a:blip r:embed="rId3"/>
          <a:stretch>
            <a:fillRect/>
          </a:stretch>
        </p:blipFill>
        <p:spPr>
          <a:xfrm>
            <a:off x="4572000" y="1132198"/>
            <a:ext cx="4472618" cy="2963283"/>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24B6B4B4-C357-4214-BDFB-651E278E170E}" type="slidenum">
              <a:rPr lang="en-US" smtClean="0"/>
              <a:t>16</a:t>
            </a:fld>
            <a:endParaRPr lang="en-US"/>
          </a:p>
        </p:txBody>
      </p:sp>
    </p:spTree>
    <p:extLst>
      <p:ext uri="{BB962C8B-B14F-4D97-AF65-F5344CB8AC3E}">
        <p14:creationId xmlns:p14="http://schemas.microsoft.com/office/powerpoint/2010/main" val="794333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8:45 am - Check Flamingos &amp; Let Them Out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505" y="1690689"/>
            <a:ext cx="6389025" cy="4259350"/>
          </a:xfrm>
          <a:prstGeom prst="rect">
            <a:avLst/>
          </a:prstGeom>
          <a:effectLst>
            <a:softEdge rad="127000"/>
          </a:effectLst>
        </p:spPr>
      </p:pic>
      <p:sp>
        <p:nvSpPr>
          <p:cNvPr id="4" name="Slide Number Placeholder 3"/>
          <p:cNvSpPr>
            <a:spLocks noGrp="1"/>
          </p:cNvSpPr>
          <p:nvPr>
            <p:ph type="sldNum" sz="quarter" idx="12"/>
          </p:nvPr>
        </p:nvSpPr>
        <p:spPr/>
        <p:txBody>
          <a:bodyPr/>
          <a:lstStyle/>
          <a:p>
            <a:fld id="{24B6B4B4-C357-4214-BDFB-651E278E170E}" type="slidenum">
              <a:rPr lang="en-US" smtClean="0"/>
              <a:t>17</a:t>
            </a:fld>
            <a:endParaRPr lang="en-US"/>
          </a:p>
        </p:txBody>
      </p:sp>
    </p:spTree>
    <p:extLst>
      <p:ext uri="{BB962C8B-B14F-4D97-AF65-F5344CB8AC3E}">
        <p14:creationId xmlns:p14="http://schemas.microsoft.com/office/powerpoint/2010/main" val="609947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57" y="0"/>
            <a:ext cx="7886700" cy="1325563"/>
          </a:xfrm>
        </p:spPr>
        <p:txBody>
          <a:bodyPr/>
          <a:lstStyle/>
          <a:p>
            <a:r>
              <a:rPr lang="en-US" dirty="0" smtClean="0"/>
              <a:t>Change Leg Bands</a:t>
            </a:r>
            <a:endParaRPr lang="en-US" dirty="0"/>
          </a:p>
        </p:txBody>
      </p:sp>
      <p:sp>
        <p:nvSpPr>
          <p:cNvPr id="3" name="TextBox 2"/>
          <p:cNvSpPr txBox="1"/>
          <p:nvPr/>
        </p:nvSpPr>
        <p:spPr>
          <a:xfrm>
            <a:off x="354992" y="1170005"/>
            <a:ext cx="8154888" cy="1754326"/>
          </a:xfrm>
          <a:prstGeom prst="rect">
            <a:avLst/>
          </a:prstGeom>
          <a:solidFill>
            <a:schemeClr val="accent2"/>
          </a:solidFill>
          <a:ln>
            <a:solidFill>
              <a:schemeClr val="tx1"/>
            </a:solidFill>
          </a:ln>
        </p:spPr>
        <p:txBody>
          <a:bodyPr wrap="square" rtlCol="0">
            <a:spAutoFit/>
          </a:bodyPr>
          <a:lstStyle/>
          <a:p>
            <a:r>
              <a:rPr lang="en-US" dirty="0" smtClean="0"/>
              <a:t>Before you let them out into their exhibit you visually check all the flamingos. The leg </a:t>
            </a:r>
          </a:p>
          <a:p>
            <a:r>
              <a:rPr lang="en-US" dirty="0" smtClean="0"/>
              <a:t>band of one has wedged itself over the top of the knee joint. You radio for assistance </a:t>
            </a:r>
          </a:p>
          <a:p>
            <a:r>
              <a:rPr lang="en-US" dirty="0" smtClean="0"/>
              <a:t>and restrain the bird to remove the band and replace it with a better fitting one. </a:t>
            </a:r>
          </a:p>
          <a:p>
            <a:r>
              <a:rPr lang="en-US" dirty="0" smtClean="0"/>
              <a:t>(NOTE: The ability to record this identifier change is not part of Provisional Data.</a:t>
            </a:r>
          </a:p>
          <a:p>
            <a:r>
              <a:rPr lang="en-US" dirty="0" smtClean="0"/>
              <a:t>Your Role has been given regular access to do this.) You record the band as Removed and the date along with Details as to why. You then record the </a:t>
            </a:r>
            <a:r>
              <a:rPr lang="en-US" smtClean="0"/>
              <a:t>new band.</a:t>
            </a:r>
            <a:endParaRPr lang="en-US" dirty="0" smtClean="0"/>
          </a:p>
        </p:txBody>
      </p:sp>
      <p:pic>
        <p:nvPicPr>
          <p:cNvPr id="4" name="Picture 3"/>
          <p:cNvPicPr>
            <a:picLocks noChangeAspect="1"/>
          </p:cNvPicPr>
          <p:nvPr/>
        </p:nvPicPr>
        <p:blipFill>
          <a:blip r:embed="rId2"/>
          <a:stretch>
            <a:fillRect/>
          </a:stretch>
        </p:blipFill>
        <p:spPr>
          <a:xfrm>
            <a:off x="1204998" y="3088776"/>
            <a:ext cx="2851847" cy="367107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543829" y="3088776"/>
            <a:ext cx="2861523" cy="3182142"/>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24B6B4B4-C357-4214-BDFB-651E278E170E}" type="slidenum">
              <a:rPr lang="en-US" smtClean="0"/>
              <a:t>18</a:t>
            </a:fld>
            <a:endParaRPr lang="en-US"/>
          </a:p>
        </p:txBody>
      </p:sp>
    </p:spTree>
    <p:extLst>
      <p:ext uri="{BB962C8B-B14F-4D97-AF65-F5344CB8AC3E}">
        <p14:creationId xmlns:p14="http://schemas.microsoft.com/office/powerpoint/2010/main" val="1665179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9:15 – Check tenrec babies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236" y="1690689"/>
            <a:ext cx="5614115" cy="4210586"/>
          </a:xfrm>
          <a:prstGeom prst="rect">
            <a:avLst/>
          </a:prstGeom>
          <a:effectLst>
            <a:softEdge rad="127000"/>
          </a:effectLst>
        </p:spPr>
      </p:pic>
      <p:sp>
        <p:nvSpPr>
          <p:cNvPr id="4" name="Slide Number Placeholder 3"/>
          <p:cNvSpPr>
            <a:spLocks noGrp="1"/>
          </p:cNvSpPr>
          <p:nvPr>
            <p:ph type="sldNum" sz="quarter" idx="12"/>
          </p:nvPr>
        </p:nvSpPr>
        <p:spPr/>
        <p:txBody>
          <a:bodyPr/>
          <a:lstStyle/>
          <a:p>
            <a:fld id="{24B6B4B4-C357-4214-BDFB-651E278E170E}" type="slidenum">
              <a:rPr lang="en-US" smtClean="0"/>
              <a:t>19</a:t>
            </a:fld>
            <a:endParaRPr lang="en-US"/>
          </a:p>
        </p:txBody>
      </p:sp>
    </p:spTree>
    <p:extLst>
      <p:ext uri="{BB962C8B-B14F-4D97-AF65-F5344CB8AC3E}">
        <p14:creationId xmlns:p14="http://schemas.microsoft.com/office/powerpoint/2010/main" val="142455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1146994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17" y="100192"/>
            <a:ext cx="7886700" cy="1325563"/>
          </a:xfrm>
        </p:spPr>
        <p:txBody>
          <a:bodyPr/>
          <a:lstStyle/>
          <a:p>
            <a:r>
              <a:rPr lang="en-US" dirty="0" smtClean="0"/>
              <a:t>Observe the dam and offspring </a:t>
            </a:r>
            <a:endParaRPr lang="en-US" dirty="0"/>
          </a:p>
        </p:txBody>
      </p:sp>
      <p:pic>
        <p:nvPicPr>
          <p:cNvPr id="4" name="Picture 3"/>
          <p:cNvPicPr>
            <a:picLocks noChangeAspect="1"/>
          </p:cNvPicPr>
          <p:nvPr/>
        </p:nvPicPr>
        <p:blipFill>
          <a:blip r:embed="rId2"/>
          <a:stretch>
            <a:fillRect/>
          </a:stretch>
        </p:blipFill>
        <p:spPr>
          <a:xfrm>
            <a:off x="378517" y="1350813"/>
            <a:ext cx="7133333" cy="4676190"/>
          </a:xfrm>
          <a:prstGeom prst="rect">
            <a:avLst/>
          </a:prstGeom>
          <a:ln>
            <a:solidFill>
              <a:schemeClr val="tx1"/>
            </a:solidFill>
          </a:ln>
        </p:spPr>
      </p:pic>
      <p:sp>
        <p:nvSpPr>
          <p:cNvPr id="3" name="TextBox 2"/>
          <p:cNvSpPr txBox="1"/>
          <p:nvPr/>
        </p:nvSpPr>
        <p:spPr>
          <a:xfrm>
            <a:off x="3036644" y="3688908"/>
            <a:ext cx="5579322" cy="2585323"/>
          </a:xfrm>
          <a:prstGeom prst="rect">
            <a:avLst/>
          </a:prstGeom>
          <a:solidFill>
            <a:schemeClr val="accent2"/>
          </a:solidFill>
          <a:ln>
            <a:solidFill>
              <a:schemeClr val="tx1"/>
            </a:solidFill>
          </a:ln>
        </p:spPr>
        <p:txBody>
          <a:bodyPr wrap="square" rtlCol="0">
            <a:spAutoFit/>
          </a:bodyPr>
          <a:lstStyle/>
          <a:p>
            <a:r>
              <a:rPr lang="en-US" dirty="0" smtClean="0"/>
              <a:t>Your female Madagascar hedgehog tenrec gave birth nine days ago. This tenrec was found in a box at the front gate and was apparently pregnant at the time. You check on them. There is a lot of activity going on in the tank where they are. You decide to watch for awhile to see if things calm down. After, you record an Observation comment</a:t>
            </a:r>
          </a:p>
          <a:p>
            <a:r>
              <a:rPr lang="en-US" dirty="0" smtClean="0"/>
              <a:t>on the behaviors that you observed into the records of the dam and the three babies. To find the animals you do a Simple Search by taxonomy and check them all.</a:t>
            </a:r>
            <a:endParaRPr lang="en-US" dirty="0"/>
          </a:p>
        </p:txBody>
      </p:sp>
      <p:sp>
        <p:nvSpPr>
          <p:cNvPr id="5" name="Slide Number Placeholder 4"/>
          <p:cNvSpPr>
            <a:spLocks noGrp="1"/>
          </p:cNvSpPr>
          <p:nvPr>
            <p:ph type="sldNum" sz="quarter" idx="12"/>
          </p:nvPr>
        </p:nvSpPr>
        <p:spPr/>
        <p:txBody>
          <a:bodyPr/>
          <a:lstStyle/>
          <a:p>
            <a:fld id="{24B6B4B4-C357-4214-BDFB-651E278E170E}" type="slidenum">
              <a:rPr lang="en-US" smtClean="0"/>
              <a:t>20</a:t>
            </a:fld>
            <a:endParaRPr lang="en-US"/>
          </a:p>
        </p:txBody>
      </p:sp>
    </p:spTree>
    <p:extLst>
      <p:ext uri="{BB962C8B-B14F-4D97-AF65-F5344CB8AC3E}">
        <p14:creationId xmlns:p14="http://schemas.microsoft.com/office/powerpoint/2010/main" val="4181932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the Observation</a:t>
            </a:r>
            <a:endParaRPr lang="en-US" dirty="0"/>
          </a:p>
        </p:txBody>
      </p:sp>
      <p:sp>
        <p:nvSpPr>
          <p:cNvPr id="3" name="TextBox 2"/>
          <p:cNvSpPr txBox="1"/>
          <p:nvPr/>
        </p:nvSpPr>
        <p:spPr>
          <a:xfrm>
            <a:off x="3629600" y="1519144"/>
            <a:ext cx="5449633" cy="2585323"/>
          </a:xfrm>
          <a:prstGeom prst="rect">
            <a:avLst/>
          </a:prstGeom>
          <a:solidFill>
            <a:schemeClr val="accent2"/>
          </a:solidFill>
          <a:ln>
            <a:solidFill>
              <a:schemeClr val="tx1"/>
            </a:solidFill>
          </a:ln>
        </p:spPr>
        <p:txBody>
          <a:bodyPr wrap="none" rtlCol="0">
            <a:spAutoFit/>
          </a:bodyPr>
          <a:lstStyle/>
          <a:p>
            <a:r>
              <a:rPr lang="en-US" dirty="0" smtClean="0"/>
              <a:t>Under Actions you select Make a Simple Batch</a:t>
            </a:r>
          </a:p>
          <a:p>
            <a:r>
              <a:rPr lang="en-US" dirty="0" smtClean="0"/>
              <a:t>Action for Selected Animals and select Observation&gt;</a:t>
            </a:r>
          </a:p>
          <a:p>
            <a:r>
              <a:rPr lang="en-US" dirty="0" smtClean="0"/>
              <a:t>Single Entry for All. You cannot tell the babies apart</a:t>
            </a:r>
          </a:p>
          <a:p>
            <a:r>
              <a:rPr lang="en-US" dirty="0"/>
              <a:t>y</a:t>
            </a:r>
            <a:r>
              <a:rPr lang="en-US" dirty="0" smtClean="0"/>
              <a:t>et so the same entry will be going into all records.</a:t>
            </a:r>
          </a:p>
          <a:p>
            <a:r>
              <a:rPr lang="en-US" dirty="0" smtClean="0"/>
              <a:t>Using the </a:t>
            </a:r>
            <a:r>
              <a:rPr lang="en-US" dirty="0" err="1" smtClean="0"/>
              <a:t>Fullscreen</a:t>
            </a:r>
            <a:r>
              <a:rPr lang="en-US" dirty="0" smtClean="0"/>
              <a:t> icon you can expand the text box </a:t>
            </a:r>
          </a:p>
          <a:p>
            <a:r>
              <a:rPr lang="en-US" dirty="0" smtClean="0"/>
              <a:t>so you can see your entire entry. You selected to Include</a:t>
            </a:r>
          </a:p>
          <a:p>
            <a:r>
              <a:rPr lang="en-US" dirty="0" smtClean="0"/>
              <a:t>Animal Local IDs in the Note. When you do this it is</a:t>
            </a:r>
          </a:p>
          <a:p>
            <a:r>
              <a:rPr lang="en-US" dirty="0"/>
              <a:t>r</a:t>
            </a:r>
            <a:r>
              <a:rPr lang="en-US" dirty="0" smtClean="0"/>
              <a:t>ecommended that you record your information in</a:t>
            </a:r>
          </a:p>
          <a:p>
            <a:r>
              <a:rPr lang="en-US" dirty="0"/>
              <a:t>f</a:t>
            </a:r>
            <a:r>
              <a:rPr lang="en-US" dirty="0" smtClean="0"/>
              <a:t>ront of them so you get the details first.</a:t>
            </a:r>
            <a:endParaRPr lang="en-US" dirty="0"/>
          </a:p>
        </p:txBody>
      </p:sp>
      <p:pic>
        <p:nvPicPr>
          <p:cNvPr id="5" name="Picture 4"/>
          <p:cNvPicPr>
            <a:picLocks noChangeAspect="1"/>
          </p:cNvPicPr>
          <p:nvPr/>
        </p:nvPicPr>
        <p:blipFill>
          <a:blip r:embed="rId2"/>
          <a:stretch>
            <a:fillRect/>
          </a:stretch>
        </p:blipFill>
        <p:spPr>
          <a:xfrm>
            <a:off x="372203" y="1407353"/>
            <a:ext cx="3092984" cy="5214501"/>
          </a:xfrm>
          <a:prstGeom prst="rect">
            <a:avLst/>
          </a:prstGeom>
        </p:spPr>
      </p:pic>
      <p:pic>
        <p:nvPicPr>
          <p:cNvPr id="6" name="Picture 5"/>
          <p:cNvPicPr>
            <a:picLocks noChangeAspect="1"/>
          </p:cNvPicPr>
          <p:nvPr/>
        </p:nvPicPr>
        <p:blipFill>
          <a:blip r:embed="rId3"/>
          <a:stretch>
            <a:fillRect/>
          </a:stretch>
        </p:blipFill>
        <p:spPr>
          <a:xfrm>
            <a:off x="2419413" y="4551370"/>
            <a:ext cx="6454132" cy="1213245"/>
          </a:xfrm>
          <a:prstGeom prst="rect">
            <a:avLst/>
          </a:prstGeom>
          <a:ln>
            <a:solidFill>
              <a:schemeClr val="tx1"/>
            </a:solidFill>
          </a:ln>
        </p:spPr>
      </p:pic>
      <p:cxnSp>
        <p:nvCxnSpPr>
          <p:cNvPr id="8" name="Straight Arrow Connector 7"/>
          <p:cNvCxnSpPr>
            <a:endCxn id="6" idx="1"/>
          </p:cNvCxnSpPr>
          <p:nvPr/>
        </p:nvCxnSpPr>
        <p:spPr>
          <a:xfrm flipV="1">
            <a:off x="1648496" y="5157993"/>
            <a:ext cx="770917" cy="6066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24B6B4B4-C357-4214-BDFB-651E278E170E}" type="slidenum">
              <a:rPr lang="en-US" smtClean="0"/>
              <a:t>21</a:t>
            </a:fld>
            <a:endParaRPr lang="en-US"/>
          </a:p>
        </p:txBody>
      </p:sp>
    </p:spTree>
    <p:extLst>
      <p:ext uri="{BB962C8B-B14F-4D97-AF65-F5344CB8AC3E}">
        <p14:creationId xmlns:p14="http://schemas.microsoft.com/office/powerpoint/2010/main" val="3463088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9:30 Check Education Animals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440" y="1690689"/>
            <a:ext cx="6414832" cy="4285108"/>
          </a:xfrm>
          <a:prstGeom prst="rect">
            <a:avLst/>
          </a:prstGeom>
          <a:effectLst>
            <a:softEdge rad="127000"/>
          </a:effectLst>
        </p:spPr>
      </p:pic>
      <p:sp>
        <p:nvSpPr>
          <p:cNvPr id="3" name="Slide Number Placeholder 2"/>
          <p:cNvSpPr>
            <a:spLocks noGrp="1"/>
          </p:cNvSpPr>
          <p:nvPr>
            <p:ph type="sldNum" sz="quarter" idx="12"/>
          </p:nvPr>
        </p:nvSpPr>
        <p:spPr/>
        <p:txBody>
          <a:bodyPr/>
          <a:lstStyle/>
          <a:p>
            <a:fld id="{24B6B4B4-C357-4214-BDFB-651E278E170E}" type="slidenum">
              <a:rPr lang="en-US" smtClean="0"/>
              <a:t>22</a:t>
            </a:fld>
            <a:endParaRPr lang="en-US"/>
          </a:p>
        </p:txBody>
      </p:sp>
    </p:spTree>
    <p:extLst>
      <p:ext uri="{BB962C8B-B14F-4D97-AF65-F5344CB8AC3E}">
        <p14:creationId xmlns:p14="http://schemas.microsoft.com/office/powerpoint/2010/main" val="2637048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Log Check</a:t>
            </a:r>
            <a:endParaRPr lang="en-US" dirty="0"/>
          </a:p>
        </p:txBody>
      </p:sp>
      <p:sp>
        <p:nvSpPr>
          <p:cNvPr id="5" name="TextBox 4"/>
          <p:cNvSpPr txBox="1"/>
          <p:nvPr/>
        </p:nvSpPr>
        <p:spPr>
          <a:xfrm>
            <a:off x="4688583" y="259528"/>
            <a:ext cx="4339507" cy="2862322"/>
          </a:xfrm>
          <a:prstGeom prst="rect">
            <a:avLst/>
          </a:prstGeom>
          <a:solidFill>
            <a:schemeClr val="accent2"/>
          </a:solidFill>
          <a:ln>
            <a:solidFill>
              <a:schemeClr val="tx1"/>
            </a:solidFill>
          </a:ln>
        </p:spPr>
        <p:txBody>
          <a:bodyPr wrap="square" rtlCol="0">
            <a:spAutoFit/>
          </a:bodyPr>
          <a:lstStyle/>
          <a:p>
            <a:r>
              <a:rPr lang="en-US" dirty="0" smtClean="0"/>
              <a:t>You count that 10 crickets remain in the food dish for your three-banded armadillo. Checking  the Feed Log from yesterday you see that was the total number provided. You open the Feed Log and complete the entry by recording that 10 were left. The application will automatically calculate the number consumed, in this case none. You also add a note about trying some egg tonight.</a:t>
            </a:r>
            <a:endParaRPr lang="en-US" dirty="0"/>
          </a:p>
        </p:txBody>
      </p:sp>
      <p:sp>
        <p:nvSpPr>
          <p:cNvPr id="6" name="Slide Number Placeholder 5"/>
          <p:cNvSpPr>
            <a:spLocks noGrp="1"/>
          </p:cNvSpPr>
          <p:nvPr>
            <p:ph type="sldNum" sz="quarter" idx="12"/>
          </p:nvPr>
        </p:nvSpPr>
        <p:spPr/>
        <p:txBody>
          <a:bodyPr/>
          <a:lstStyle/>
          <a:p>
            <a:fld id="{24B6B4B4-C357-4214-BDFB-651E278E170E}" type="slidenum">
              <a:rPr lang="en-US" smtClean="0"/>
              <a:t>23</a:t>
            </a:fld>
            <a:endParaRPr lang="en-US"/>
          </a:p>
        </p:txBody>
      </p:sp>
      <p:pic>
        <p:nvPicPr>
          <p:cNvPr id="7" name="Picture 6"/>
          <p:cNvPicPr>
            <a:picLocks noChangeAspect="1"/>
          </p:cNvPicPr>
          <p:nvPr/>
        </p:nvPicPr>
        <p:blipFill>
          <a:blip r:embed="rId2"/>
          <a:stretch>
            <a:fillRect/>
          </a:stretch>
        </p:blipFill>
        <p:spPr>
          <a:xfrm>
            <a:off x="229779" y="3340687"/>
            <a:ext cx="8684441" cy="2796827"/>
          </a:xfrm>
          <a:prstGeom prst="rect">
            <a:avLst/>
          </a:prstGeom>
          <a:ln>
            <a:solidFill>
              <a:schemeClr val="tx1"/>
            </a:solidFill>
          </a:ln>
        </p:spPr>
      </p:pic>
    </p:spTree>
    <p:extLst>
      <p:ext uri="{BB962C8B-B14F-4D97-AF65-F5344CB8AC3E}">
        <p14:creationId xmlns:p14="http://schemas.microsoft.com/office/powerpoint/2010/main" val="2190329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 Time to Clean Exhibits!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690689"/>
            <a:ext cx="6350000" cy="4216400"/>
          </a:xfrm>
          <a:prstGeom prst="rect">
            <a:avLst/>
          </a:prstGeom>
          <a:effectLst>
            <a:softEdge rad="127000"/>
          </a:effectLst>
        </p:spPr>
      </p:pic>
      <p:sp>
        <p:nvSpPr>
          <p:cNvPr id="3" name="Slide Number Placeholder 2"/>
          <p:cNvSpPr>
            <a:spLocks noGrp="1"/>
          </p:cNvSpPr>
          <p:nvPr>
            <p:ph type="sldNum" sz="quarter" idx="12"/>
          </p:nvPr>
        </p:nvSpPr>
        <p:spPr/>
        <p:txBody>
          <a:bodyPr/>
          <a:lstStyle/>
          <a:p>
            <a:fld id="{24B6B4B4-C357-4214-BDFB-651E278E170E}" type="slidenum">
              <a:rPr lang="en-US" smtClean="0"/>
              <a:t>24</a:t>
            </a:fld>
            <a:endParaRPr lang="en-US"/>
          </a:p>
        </p:txBody>
      </p:sp>
    </p:spTree>
    <p:extLst>
      <p:ext uri="{BB962C8B-B14F-4D97-AF65-F5344CB8AC3E}">
        <p14:creationId xmlns:p14="http://schemas.microsoft.com/office/powerpoint/2010/main" val="7094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Strip and Disinfect Skink Exhibit</a:t>
            </a:r>
            <a:endParaRPr lang="en-US" dirty="0"/>
          </a:p>
        </p:txBody>
      </p:sp>
      <p:pic>
        <p:nvPicPr>
          <p:cNvPr id="3" name="Picture 2"/>
          <p:cNvPicPr>
            <a:picLocks noChangeAspect="1"/>
          </p:cNvPicPr>
          <p:nvPr/>
        </p:nvPicPr>
        <p:blipFill>
          <a:blip r:embed="rId2"/>
          <a:stretch>
            <a:fillRect/>
          </a:stretch>
        </p:blipFill>
        <p:spPr>
          <a:xfrm>
            <a:off x="512740" y="1690689"/>
            <a:ext cx="4495238" cy="4266667"/>
          </a:xfrm>
          <a:prstGeom prst="rect">
            <a:avLst/>
          </a:prstGeom>
          <a:ln>
            <a:solidFill>
              <a:schemeClr val="tx1">
                <a:lumMod val="50000"/>
                <a:lumOff val="50000"/>
              </a:schemeClr>
            </a:solidFill>
          </a:ln>
        </p:spPr>
      </p:pic>
      <p:sp>
        <p:nvSpPr>
          <p:cNvPr id="4" name="TextBox 3"/>
          <p:cNvSpPr txBox="1"/>
          <p:nvPr/>
        </p:nvSpPr>
        <p:spPr>
          <a:xfrm>
            <a:off x="5318974" y="2392861"/>
            <a:ext cx="3379387" cy="2862322"/>
          </a:xfrm>
          <a:prstGeom prst="rect">
            <a:avLst/>
          </a:prstGeom>
          <a:solidFill>
            <a:schemeClr val="accent2"/>
          </a:solidFill>
          <a:ln>
            <a:solidFill>
              <a:schemeClr val="tx1">
                <a:lumMod val="50000"/>
                <a:lumOff val="50000"/>
              </a:schemeClr>
            </a:solidFill>
          </a:ln>
        </p:spPr>
        <p:txBody>
          <a:bodyPr wrap="none" rtlCol="0">
            <a:spAutoFit/>
          </a:bodyPr>
          <a:lstStyle/>
          <a:p>
            <a:r>
              <a:rPr lang="en-US" dirty="0" smtClean="0"/>
              <a:t>Your prehensile-tailed skink</a:t>
            </a:r>
          </a:p>
          <a:p>
            <a:r>
              <a:rPr lang="en-US" dirty="0"/>
              <a:t>e</a:t>
            </a:r>
            <a:r>
              <a:rPr lang="en-US" dirty="0" smtClean="0"/>
              <a:t>xhibit needs major maintenance.</a:t>
            </a:r>
          </a:p>
          <a:p>
            <a:r>
              <a:rPr lang="en-US" dirty="0" smtClean="0"/>
              <a:t>You remove the animals and all</a:t>
            </a:r>
          </a:p>
          <a:p>
            <a:r>
              <a:rPr lang="en-US" dirty="0"/>
              <a:t>t</a:t>
            </a:r>
            <a:r>
              <a:rPr lang="en-US" dirty="0" smtClean="0"/>
              <a:t>he logs and branches as well as </a:t>
            </a:r>
          </a:p>
          <a:p>
            <a:r>
              <a:rPr lang="en-US" dirty="0"/>
              <a:t>t</a:t>
            </a:r>
            <a:r>
              <a:rPr lang="en-US" dirty="0" smtClean="0"/>
              <a:t>he substrate. You then disinfect</a:t>
            </a:r>
          </a:p>
          <a:p>
            <a:r>
              <a:rPr lang="en-US" dirty="0"/>
              <a:t>t</a:t>
            </a:r>
            <a:r>
              <a:rPr lang="en-US" dirty="0" smtClean="0"/>
              <a:t>he exhibit. You also check the</a:t>
            </a:r>
          </a:p>
          <a:p>
            <a:r>
              <a:rPr lang="en-US" dirty="0" smtClean="0"/>
              <a:t>Apply to All Enclosure Occupants</a:t>
            </a:r>
          </a:p>
          <a:p>
            <a:r>
              <a:rPr lang="en-US" dirty="0" smtClean="0"/>
              <a:t>Checkbox as this is a major</a:t>
            </a:r>
          </a:p>
          <a:p>
            <a:r>
              <a:rPr lang="en-US" dirty="0"/>
              <a:t>c</a:t>
            </a:r>
            <a:r>
              <a:rPr lang="en-US" dirty="0" smtClean="0"/>
              <a:t>leaning and the animals were</a:t>
            </a:r>
          </a:p>
          <a:p>
            <a:r>
              <a:rPr lang="en-US" dirty="0" smtClean="0"/>
              <a:t>removed.</a:t>
            </a:r>
            <a:endParaRPr lang="en-US" dirty="0"/>
          </a:p>
        </p:txBody>
      </p:sp>
      <p:sp>
        <p:nvSpPr>
          <p:cNvPr id="5" name="Slide Number Placeholder 4"/>
          <p:cNvSpPr>
            <a:spLocks noGrp="1"/>
          </p:cNvSpPr>
          <p:nvPr>
            <p:ph type="sldNum" sz="quarter" idx="12"/>
          </p:nvPr>
        </p:nvSpPr>
        <p:spPr/>
        <p:txBody>
          <a:bodyPr/>
          <a:lstStyle/>
          <a:p>
            <a:fld id="{24B6B4B4-C357-4214-BDFB-651E278E170E}" type="slidenum">
              <a:rPr lang="en-US" smtClean="0"/>
              <a:t>25</a:t>
            </a:fld>
            <a:endParaRPr lang="en-US"/>
          </a:p>
        </p:txBody>
      </p:sp>
    </p:spTree>
    <p:extLst>
      <p:ext uri="{BB962C8B-B14F-4D97-AF65-F5344CB8AC3E}">
        <p14:creationId xmlns:p14="http://schemas.microsoft.com/office/powerpoint/2010/main" val="1712253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and Add Substrate</a:t>
            </a:r>
            <a:endParaRPr lang="en-US" dirty="0"/>
          </a:p>
        </p:txBody>
      </p:sp>
      <p:pic>
        <p:nvPicPr>
          <p:cNvPr id="3" name="Picture 2"/>
          <p:cNvPicPr>
            <a:picLocks noChangeAspect="1"/>
          </p:cNvPicPr>
          <p:nvPr/>
        </p:nvPicPr>
        <p:blipFill>
          <a:blip r:embed="rId2"/>
          <a:stretch>
            <a:fillRect/>
          </a:stretch>
        </p:blipFill>
        <p:spPr>
          <a:xfrm>
            <a:off x="255320" y="1445172"/>
            <a:ext cx="2835609" cy="3373796"/>
          </a:xfrm>
          <a:prstGeom prst="rect">
            <a:avLst/>
          </a:prstGeom>
          <a:ln>
            <a:solidFill>
              <a:schemeClr val="tx1">
                <a:lumMod val="50000"/>
                <a:lumOff val="50000"/>
              </a:schemeClr>
            </a:solidFill>
          </a:ln>
        </p:spPr>
      </p:pic>
      <p:pic>
        <p:nvPicPr>
          <p:cNvPr id="4" name="Picture 3"/>
          <p:cNvPicPr>
            <a:picLocks noChangeAspect="1"/>
          </p:cNvPicPr>
          <p:nvPr/>
        </p:nvPicPr>
        <p:blipFill>
          <a:blip r:embed="rId3"/>
          <a:stretch>
            <a:fillRect/>
          </a:stretch>
        </p:blipFill>
        <p:spPr>
          <a:xfrm>
            <a:off x="3238957" y="1445172"/>
            <a:ext cx="2666085" cy="3393716"/>
          </a:xfrm>
          <a:prstGeom prst="rect">
            <a:avLst/>
          </a:prstGeom>
        </p:spPr>
      </p:pic>
      <p:pic>
        <p:nvPicPr>
          <p:cNvPr id="5" name="Picture 4"/>
          <p:cNvPicPr>
            <a:picLocks noChangeAspect="1"/>
          </p:cNvPicPr>
          <p:nvPr/>
        </p:nvPicPr>
        <p:blipFill>
          <a:blip r:embed="rId4"/>
          <a:stretch>
            <a:fillRect/>
          </a:stretch>
        </p:blipFill>
        <p:spPr>
          <a:xfrm>
            <a:off x="6053070" y="1445172"/>
            <a:ext cx="2900386" cy="3373796"/>
          </a:xfrm>
          <a:prstGeom prst="rect">
            <a:avLst/>
          </a:prstGeom>
        </p:spPr>
      </p:pic>
      <p:sp>
        <p:nvSpPr>
          <p:cNvPr id="6" name="TextBox 5"/>
          <p:cNvSpPr txBox="1"/>
          <p:nvPr/>
        </p:nvSpPr>
        <p:spPr>
          <a:xfrm>
            <a:off x="850307" y="5177307"/>
            <a:ext cx="7443384" cy="1200329"/>
          </a:xfrm>
          <a:prstGeom prst="rect">
            <a:avLst/>
          </a:prstGeom>
          <a:solidFill>
            <a:schemeClr val="accent2"/>
          </a:solidFill>
          <a:ln>
            <a:solidFill>
              <a:schemeClr val="tx1"/>
            </a:solidFill>
          </a:ln>
        </p:spPr>
        <p:txBody>
          <a:bodyPr wrap="none" rtlCol="0">
            <a:spAutoFit/>
          </a:bodyPr>
          <a:lstStyle/>
          <a:p>
            <a:r>
              <a:rPr lang="en-US" dirty="0" smtClean="0"/>
              <a:t>Because you did a complete Substrate change you want to capture that in the</a:t>
            </a:r>
          </a:p>
          <a:p>
            <a:r>
              <a:rPr lang="en-US" dirty="0" smtClean="0"/>
              <a:t>Substrate grid. First, record a Removed Date for the current bark chips. Then</a:t>
            </a:r>
          </a:p>
          <a:p>
            <a:r>
              <a:rPr lang="en-US" dirty="0" smtClean="0"/>
              <a:t>Record adding the new substrates. This time you put down a rubber mat first</a:t>
            </a:r>
          </a:p>
          <a:p>
            <a:r>
              <a:rPr lang="en-US" dirty="0" smtClean="0"/>
              <a:t>(Substrate Layer 1) and then you add 3 inches of mulch (Substrate Layer 2).</a:t>
            </a:r>
            <a:endParaRPr lang="en-US" dirty="0"/>
          </a:p>
        </p:txBody>
      </p:sp>
      <p:sp>
        <p:nvSpPr>
          <p:cNvPr id="7" name="Slide Number Placeholder 6"/>
          <p:cNvSpPr>
            <a:spLocks noGrp="1"/>
          </p:cNvSpPr>
          <p:nvPr>
            <p:ph type="sldNum" sz="quarter" idx="12"/>
          </p:nvPr>
        </p:nvSpPr>
        <p:spPr/>
        <p:txBody>
          <a:bodyPr/>
          <a:lstStyle/>
          <a:p>
            <a:fld id="{24B6B4B4-C357-4214-BDFB-651E278E170E}" type="slidenum">
              <a:rPr lang="en-US" smtClean="0"/>
              <a:t>26</a:t>
            </a:fld>
            <a:endParaRPr lang="en-US"/>
          </a:p>
        </p:txBody>
      </p:sp>
    </p:spTree>
    <p:extLst>
      <p:ext uri="{BB962C8B-B14F-4D97-AF65-F5344CB8AC3E}">
        <p14:creationId xmlns:p14="http://schemas.microsoft.com/office/powerpoint/2010/main" val="2450640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Substrate History</a:t>
            </a:r>
            <a:endParaRPr lang="en-US" dirty="0"/>
          </a:p>
        </p:txBody>
      </p:sp>
      <p:pic>
        <p:nvPicPr>
          <p:cNvPr id="3" name="Picture 2"/>
          <p:cNvPicPr>
            <a:picLocks noChangeAspect="1"/>
          </p:cNvPicPr>
          <p:nvPr/>
        </p:nvPicPr>
        <p:blipFill>
          <a:blip r:embed="rId2"/>
          <a:stretch>
            <a:fillRect/>
          </a:stretch>
        </p:blipFill>
        <p:spPr>
          <a:xfrm>
            <a:off x="431407" y="2009094"/>
            <a:ext cx="4681506" cy="4143663"/>
          </a:xfrm>
          <a:prstGeom prst="rect">
            <a:avLst/>
          </a:prstGeom>
          <a:ln>
            <a:solidFill>
              <a:schemeClr val="tx1">
                <a:lumMod val="50000"/>
                <a:lumOff val="50000"/>
              </a:schemeClr>
            </a:solidFill>
          </a:ln>
        </p:spPr>
      </p:pic>
      <p:sp>
        <p:nvSpPr>
          <p:cNvPr id="4" name="TextBox 3"/>
          <p:cNvSpPr txBox="1"/>
          <p:nvPr/>
        </p:nvSpPr>
        <p:spPr>
          <a:xfrm>
            <a:off x="5383369" y="2743200"/>
            <a:ext cx="3288080" cy="1754326"/>
          </a:xfrm>
          <a:prstGeom prst="rect">
            <a:avLst/>
          </a:prstGeom>
          <a:solidFill>
            <a:schemeClr val="accent2"/>
          </a:solidFill>
          <a:ln>
            <a:solidFill>
              <a:schemeClr val="tx1">
                <a:lumMod val="50000"/>
                <a:lumOff val="50000"/>
              </a:schemeClr>
            </a:solidFill>
          </a:ln>
        </p:spPr>
        <p:txBody>
          <a:bodyPr wrap="none" rtlCol="0">
            <a:spAutoFit/>
          </a:bodyPr>
          <a:lstStyle/>
          <a:p>
            <a:r>
              <a:rPr lang="en-US" dirty="0" smtClean="0"/>
              <a:t>Only the current Substrates will</a:t>
            </a:r>
          </a:p>
          <a:p>
            <a:r>
              <a:rPr lang="en-US" dirty="0"/>
              <a:t>a</a:t>
            </a:r>
            <a:r>
              <a:rPr lang="en-US" dirty="0" smtClean="0"/>
              <a:t>ppear in the grid. If you want to</a:t>
            </a:r>
          </a:p>
          <a:p>
            <a:r>
              <a:rPr lang="en-US" dirty="0"/>
              <a:t>s</a:t>
            </a:r>
            <a:r>
              <a:rPr lang="en-US" dirty="0" smtClean="0"/>
              <a:t>ee a history of the Substrates in</a:t>
            </a:r>
          </a:p>
          <a:p>
            <a:r>
              <a:rPr lang="en-US" dirty="0"/>
              <a:t>t</a:t>
            </a:r>
            <a:r>
              <a:rPr lang="en-US" dirty="0" smtClean="0"/>
              <a:t>he enclosure you will need to </a:t>
            </a:r>
          </a:p>
          <a:p>
            <a:r>
              <a:rPr lang="en-US" dirty="0"/>
              <a:t>c</a:t>
            </a:r>
            <a:r>
              <a:rPr lang="en-US" dirty="0" smtClean="0"/>
              <a:t>heck the Include Removed</a:t>
            </a:r>
          </a:p>
          <a:p>
            <a:r>
              <a:rPr lang="en-US" dirty="0" smtClean="0"/>
              <a:t>Substrates checkbox.</a:t>
            </a:r>
            <a:endParaRPr lang="en-US" dirty="0"/>
          </a:p>
        </p:txBody>
      </p:sp>
      <p:sp>
        <p:nvSpPr>
          <p:cNvPr id="5" name="Slide Number Placeholder 4"/>
          <p:cNvSpPr>
            <a:spLocks noGrp="1"/>
          </p:cNvSpPr>
          <p:nvPr>
            <p:ph type="sldNum" sz="quarter" idx="12"/>
          </p:nvPr>
        </p:nvSpPr>
        <p:spPr/>
        <p:txBody>
          <a:bodyPr/>
          <a:lstStyle/>
          <a:p>
            <a:fld id="{24B6B4B4-C357-4214-BDFB-651E278E170E}" type="slidenum">
              <a:rPr lang="en-US" smtClean="0"/>
              <a:t>27</a:t>
            </a:fld>
            <a:endParaRPr lang="en-US"/>
          </a:p>
        </p:txBody>
      </p:sp>
    </p:spTree>
    <p:extLst>
      <p:ext uri="{BB962C8B-B14F-4D97-AF65-F5344CB8AC3E}">
        <p14:creationId xmlns:p14="http://schemas.microsoft.com/office/powerpoint/2010/main" val="1470870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19" y="116870"/>
            <a:ext cx="7886700" cy="1325563"/>
          </a:xfrm>
        </p:spPr>
        <p:txBody>
          <a:bodyPr/>
          <a:lstStyle/>
          <a:p>
            <a:r>
              <a:rPr lang="en-US" dirty="0" smtClean="0"/>
              <a:t>Add Some Furniture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267" y="3924019"/>
            <a:ext cx="3038610" cy="2015611"/>
          </a:xfrm>
          <a:prstGeom prst="rect">
            <a:avLst/>
          </a:prstGeom>
          <a:effectLst>
            <a:softEdge rad="127000"/>
          </a:effectLst>
        </p:spPr>
      </p:pic>
      <p:pic>
        <p:nvPicPr>
          <p:cNvPr id="5" name="Picture 4"/>
          <p:cNvPicPr>
            <a:picLocks noChangeAspect="1"/>
          </p:cNvPicPr>
          <p:nvPr/>
        </p:nvPicPr>
        <p:blipFill>
          <a:blip r:embed="rId3"/>
          <a:stretch>
            <a:fillRect/>
          </a:stretch>
        </p:blipFill>
        <p:spPr>
          <a:xfrm>
            <a:off x="338619" y="1602990"/>
            <a:ext cx="3258190" cy="2871625"/>
          </a:xfrm>
          <a:prstGeom prst="rect">
            <a:avLst/>
          </a:prstGeom>
          <a:ln>
            <a:solidFill>
              <a:schemeClr val="tx1"/>
            </a:solidFill>
          </a:ln>
        </p:spPr>
      </p:pic>
      <p:sp>
        <p:nvSpPr>
          <p:cNvPr id="6" name="TextBox 5"/>
          <p:cNvSpPr txBox="1"/>
          <p:nvPr/>
        </p:nvSpPr>
        <p:spPr>
          <a:xfrm>
            <a:off x="575632" y="4873976"/>
            <a:ext cx="4792081" cy="1754326"/>
          </a:xfrm>
          <a:prstGeom prst="rect">
            <a:avLst/>
          </a:prstGeom>
          <a:solidFill>
            <a:schemeClr val="accent2"/>
          </a:solidFill>
          <a:ln>
            <a:solidFill>
              <a:schemeClr val="tx1"/>
            </a:solidFill>
          </a:ln>
        </p:spPr>
        <p:txBody>
          <a:bodyPr wrap="none" rtlCol="0">
            <a:spAutoFit/>
          </a:bodyPr>
          <a:lstStyle/>
          <a:p>
            <a:r>
              <a:rPr lang="en-US" dirty="0" smtClean="0"/>
              <a:t>You record removing all of the old branches and</a:t>
            </a:r>
          </a:p>
          <a:p>
            <a:r>
              <a:rPr lang="en-US" dirty="0"/>
              <a:t>a</a:t>
            </a:r>
            <a:r>
              <a:rPr lang="en-US" dirty="0" smtClean="0"/>
              <a:t>dding new ones. In addition you add a carpet </a:t>
            </a:r>
          </a:p>
          <a:p>
            <a:r>
              <a:rPr lang="en-US" dirty="0"/>
              <a:t>c</a:t>
            </a:r>
            <a:r>
              <a:rPr lang="en-US" dirty="0" smtClean="0"/>
              <a:t>overed log for scratching. Because the January 4</a:t>
            </a:r>
          </a:p>
          <a:p>
            <a:r>
              <a:rPr lang="en-US" dirty="0"/>
              <a:t>e</a:t>
            </a:r>
            <a:r>
              <a:rPr lang="en-US" dirty="0" smtClean="0"/>
              <a:t>ntry had not yet been approved you can record</a:t>
            </a:r>
          </a:p>
          <a:p>
            <a:r>
              <a:rPr lang="en-US" dirty="0"/>
              <a:t>a</a:t>
            </a:r>
            <a:r>
              <a:rPr lang="en-US" dirty="0" smtClean="0"/>
              <a:t> removal date. Otherwise, someone with access</a:t>
            </a:r>
          </a:p>
          <a:p>
            <a:r>
              <a:rPr lang="en-US" dirty="0"/>
              <a:t>w</a:t>
            </a:r>
            <a:r>
              <a:rPr lang="en-US" dirty="0" smtClean="0"/>
              <a:t>ill have to record it.</a:t>
            </a:r>
            <a:endParaRPr lang="en-US" dirty="0"/>
          </a:p>
        </p:txBody>
      </p:sp>
      <p:pic>
        <p:nvPicPr>
          <p:cNvPr id="7" name="Picture 6"/>
          <p:cNvPicPr>
            <a:picLocks noChangeAspect="1"/>
          </p:cNvPicPr>
          <p:nvPr/>
        </p:nvPicPr>
        <p:blipFill>
          <a:blip r:embed="rId4"/>
          <a:stretch>
            <a:fillRect/>
          </a:stretch>
        </p:blipFill>
        <p:spPr>
          <a:xfrm>
            <a:off x="3734476" y="1841794"/>
            <a:ext cx="5139068" cy="1682864"/>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24B6B4B4-C357-4214-BDFB-651E278E170E}" type="slidenum">
              <a:rPr lang="en-US" smtClean="0"/>
              <a:t>28</a:t>
            </a:fld>
            <a:endParaRPr lang="en-US"/>
          </a:p>
        </p:txBody>
      </p:sp>
    </p:spTree>
    <p:extLst>
      <p:ext uri="{BB962C8B-B14F-4D97-AF65-F5344CB8AC3E}">
        <p14:creationId xmlns:p14="http://schemas.microsoft.com/office/powerpoint/2010/main" val="3444956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Plant</a:t>
            </a:r>
            <a:endParaRPr lang="en-US" dirty="0"/>
          </a:p>
        </p:txBody>
      </p:sp>
      <p:pic>
        <p:nvPicPr>
          <p:cNvPr id="3" name="Picture 2"/>
          <p:cNvPicPr>
            <a:picLocks noChangeAspect="1"/>
          </p:cNvPicPr>
          <p:nvPr/>
        </p:nvPicPr>
        <p:blipFill>
          <a:blip r:embed="rId2"/>
          <a:stretch>
            <a:fillRect/>
          </a:stretch>
        </p:blipFill>
        <p:spPr>
          <a:xfrm>
            <a:off x="513538" y="1953743"/>
            <a:ext cx="3969564" cy="3232598"/>
          </a:xfrm>
          <a:prstGeom prst="rect">
            <a:avLst/>
          </a:prstGeom>
          <a:ln>
            <a:solidFill>
              <a:schemeClr val="tx1"/>
            </a:solidFill>
          </a:ln>
        </p:spPr>
      </p:pic>
      <p:sp>
        <p:nvSpPr>
          <p:cNvPr id="4" name="TextBox 3"/>
          <p:cNvSpPr txBox="1"/>
          <p:nvPr/>
        </p:nvSpPr>
        <p:spPr>
          <a:xfrm>
            <a:off x="5100033" y="1690689"/>
            <a:ext cx="3191323" cy="1200329"/>
          </a:xfrm>
          <a:prstGeom prst="rect">
            <a:avLst/>
          </a:prstGeom>
          <a:solidFill>
            <a:schemeClr val="accent2"/>
          </a:solidFill>
          <a:ln>
            <a:solidFill>
              <a:schemeClr val="tx1"/>
            </a:solidFill>
          </a:ln>
        </p:spPr>
        <p:txBody>
          <a:bodyPr wrap="none" rtlCol="0">
            <a:spAutoFit/>
          </a:bodyPr>
          <a:lstStyle/>
          <a:p>
            <a:r>
              <a:rPr lang="en-US" dirty="0" smtClean="0"/>
              <a:t>To naturalize the exhibit, and to</a:t>
            </a:r>
          </a:p>
          <a:p>
            <a:r>
              <a:rPr lang="en-US" dirty="0"/>
              <a:t>e</a:t>
            </a:r>
            <a:r>
              <a:rPr lang="en-US" dirty="0" smtClean="0"/>
              <a:t>ncourage exercise and provide</a:t>
            </a:r>
          </a:p>
          <a:p>
            <a:r>
              <a:rPr lang="en-US" dirty="0"/>
              <a:t>h</a:t>
            </a:r>
            <a:r>
              <a:rPr lang="en-US" dirty="0" smtClean="0"/>
              <a:t>iding areas you add a small</a:t>
            </a:r>
          </a:p>
          <a:p>
            <a:r>
              <a:rPr lang="en-US" dirty="0"/>
              <a:t>p</a:t>
            </a:r>
            <a:r>
              <a:rPr lang="en-US" dirty="0" smtClean="0"/>
              <a:t>otted </a:t>
            </a:r>
            <a:r>
              <a:rPr lang="en-US" dirty="0" err="1" smtClean="0"/>
              <a:t>ficus</a:t>
            </a:r>
            <a:r>
              <a:rPr lang="en-US" dirty="0" smtClean="0"/>
              <a:t> plant to the exhibit.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476" y="3570042"/>
            <a:ext cx="4129825" cy="2755368"/>
          </a:xfrm>
          <a:prstGeom prst="rect">
            <a:avLst/>
          </a:prstGeom>
          <a:effectLst>
            <a:softEdge rad="127000"/>
          </a:effectLst>
        </p:spPr>
      </p:pic>
      <p:sp>
        <p:nvSpPr>
          <p:cNvPr id="6" name="Slide Number Placeholder 5"/>
          <p:cNvSpPr>
            <a:spLocks noGrp="1"/>
          </p:cNvSpPr>
          <p:nvPr>
            <p:ph type="sldNum" sz="quarter" idx="12"/>
          </p:nvPr>
        </p:nvSpPr>
        <p:spPr/>
        <p:txBody>
          <a:bodyPr/>
          <a:lstStyle/>
          <a:p>
            <a:fld id="{24B6B4B4-C357-4214-BDFB-651E278E170E}" type="slidenum">
              <a:rPr lang="en-US" smtClean="0"/>
              <a:t>29</a:t>
            </a:fld>
            <a:endParaRPr lang="en-US"/>
          </a:p>
        </p:txBody>
      </p:sp>
    </p:spTree>
    <p:extLst>
      <p:ext uri="{BB962C8B-B14F-4D97-AF65-F5344CB8AC3E}">
        <p14:creationId xmlns:p14="http://schemas.microsoft.com/office/powerpoint/2010/main" val="3569246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The Scenario</a:t>
            </a:r>
            <a:endParaRPr lang="en-US" dirty="0"/>
          </a:p>
        </p:txBody>
      </p:sp>
      <p:sp>
        <p:nvSpPr>
          <p:cNvPr id="3" name="Content Placeholder 2"/>
          <p:cNvSpPr>
            <a:spLocks noGrp="1"/>
          </p:cNvSpPr>
          <p:nvPr>
            <p:ph idx="1"/>
          </p:nvPr>
        </p:nvSpPr>
        <p:spPr>
          <a:xfrm>
            <a:off x="628650" y="1323349"/>
            <a:ext cx="7886700" cy="4351338"/>
          </a:xfrm>
          <a:blipFill>
            <a:blip r:embed="rId2"/>
            <a:tile tx="0" ty="0" sx="100000" sy="100000" flip="none" algn="tl"/>
          </a:blipFill>
        </p:spPr>
        <p:txBody>
          <a:bodyPr>
            <a:normAutofit fontScale="77500" lnSpcReduction="20000"/>
          </a:bodyPr>
          <a:lstStyle/>
          <a:p>
            <a:r>
              <a:rPr lang="en-US" dirty="0" smtClean="0"/>
              <a:t>You are a swing keeper at a small institution</a:t>
            </a:r>
          </a:p>
          <a:p>
            <a:r>
              <a:rPr lang="en-US" dirty="0"/>
              <a:t>It is a Tuesday morning (March 15) and you have just come back from your weekend.</a:t>
            </a:r>
          </a:p>
          <a:p>
            <a:r>
              <a:rPr lang="en-US" dirty="0" smtClean="0"/>
              <a:t>Today you are filling in for several keepers who are on vacation so you will be working with all different species throughout the facility</a:t>
            </a:r>
          </a:p>
          <a:p>
            <a:r>
              <a:rPr lang="en-US" dirty="0" smtClean="0"/>
              <a:t>Your ZIMS Role is a custom one that allows mainly Provisional Data entry</a:t>
            </a:r>
          </a:p>
          <a:p>
            <a:pPr lvl="1"/>
            <a:r>
              <a:rPr lang="en-US" dirty="0" smtClean="0"/>
              <a:t>Provisional Data allows “temporary” data entry that does not become a part of the ZIMS database until your Local Admin “Approves” it</a:t>
            </a:r>
          </a:p>
          <a:p>
            <a:pPr lvl="1"/>
            <a:r>
              <a:rPr lang="en-US" dirty="0" smtClean="0"/>
              <a:t>In addition, some Calendar functions have been provided as regular access</a:t>
            </a:r>
          </a:p>
          <a:p>
            <a:pPr lvl="1"/>
            <a:r>
              <a:rPr lang="en-US" dirty="0" smtClean="0"/>
              <a:t>In the real world you would probably do the ZIMS entries at the end of the day but here we will show the data entry at the time you perform your daily tasks</a:t>
            </a:r>
          </a:p>
        </p:txBody>
      </p:sp>
      <p:sp>
        <p:nvSpPr>
          <p:cNvPr id="4" name="Slide Number Placeholder 3"/>
          <p:cNvSpPr>
            <a:spLocks noGrp="1"/>
          </p:cNvSpPr>
          <p:nvPr>
            <p:ph type="sldNum" sz="quarter" idx="12"/>
          </p:nvPr>
        </p:nvSpPr>
        <p:spPr/>
        <p:txBody>
          <a:bodyPr/>
          <a:lstStyle/>
          <a:p>
            <a:fld id="{24B6B4B4-C357-4214-BDFB-651E278E170E}" type="slidenum">
              <a:rPr lang="en-US" smtClean="0"/>
              <a:t>3</a:t>
            </a:fld>
            <a:endParaRPr lang="en-US"/>
          </a:p>
        </p:txBody>
      </p:sp>
    </p:spTree>
    <p:extLst>
      <p:ext uri="{BB962C8B-B14F-4D97-AF65-F5344CB8AC3E}">
        <p14:creationId xmlns:p14="http://schemas.microsoft.com/office/powerpoint/2010/main" val="49934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11:30 am – Meet Vets for Bird of Prey Beak Care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73" y="1794724"/>
            <a:ext cx="7143750" cy="4762500"/>
          </a:xfrm>
          <a:prstGeom prst="rect">
            <a:avLst/>
          </a:prstGeom>
          <a:effectLst>
            <a:softEdge rad="127000"/>
          </a:effectLst>
        </p:spPr>
      </p:pic>
      <p:sp>
        <p:nvSpPr>
          <p:cNvPr id="4" name="Slide Number Placeholder 3"/>
          <p:cNvSpPr>
            <a:spLocks noGrp="1"/>
          </p:cNvSpPr>
          <p:nvPr>
            <p:ph type="sldNum" sz="quarter" idx="12"/>
          </p:nvPr>
        </p:nvSpPr>
        <p:spPr/>
        <p:txBody>
          <a:bodyPr/>
          <a:lstStyle/>
          <a:p>
            <a:fld id="{24B6B4B4-C357-4214-BDFB-651E278E170E}" type="slidenum">
              <a:rPr lang="en-US" smtClean="0"/>
              <a:t>30</a:t>
            </a:fld>
            <a:endParaRPr lang="en-US"/>
          </a:p>
        </p:txBody>
      </p:sp>
    </p:spTree>
    <p:extLst>
      <p:ext uri="{BB962C8B-B14F-4D97-AF65-F5344CB8AC3E}">
        <p14:creationId xmlns:p14="http://schemas.microsoft.com/office/powerpoint/2010/main" val="2698983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23" y="128716"/>
            <a:ext cx="7886700" cy="1325563"/>
          </a:xfrm>
        </p:spPr>
        <p:txBody>
          <a:bodyPr/>
          <a:lstStyle/>
          <a:p>
            <a:r>
              <a:rPr lang="en-US" dirty="0" smtClean="0"/>
              <a:t>Record the </a:t>
            </a:r>
            <a:r>
              <a:rPr lang="en-US" dirty="0"/>
              <a:t>B</a:t>
            </a:r>
            <a:r>
              <a:rPr lang="en-US" dirty="0" smtClean="0"/>
              <a:t>eak Care</a:t>
            </a:r>
            <a:endParaRPr lang="en-US" dirty="0"/>
          </a:p>
        </p:txBody>
      </p:sp>
      <p:pic>
        <p:nvPicPr>
          <p:cNvPr id="7" name="Picture 6"/>
          <p:cNvPicPr>
            <a:picLocks noChangeAspect="1"/>
          </p:cNvPicPr>
          <p:nvPr/>
        </p:nvPicPr>
        <p:blipFill>
          <a:blip r:embed="rId2"/>
          <a:stretch>
            <a:fillRect/>
          </a:stretch>
        </p:blipFill>
        <p:spPr>
          <a:xfrm>
            <a:off x="306397" y="1690689"/>
            <a:ext cx="3019048" cy="3828571"/>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1976437" y="3920738"/>
            <a:ext cx="5371429" cy="2019048"/>
          </a:xfrm>
          <a:prstGeom prst="rect">
            <a:avLst/>
          </a:prstGeom>
          <a:ln>
            <a:solidFill>
              <a:schemeClr val="tx1"/>
            </a:solidFill>
          </a:ln>
        </p:spPr>
      </p:pic>
      <p:sp>
        <p:nvSpPr>
          <p:cNvPr id="6" name="TextBox 5"/>
          <p:cNvSpPr txBox="1"/>
          <p:nvPr/>
        </p:nvSpPr>
        <p:spPr>
          <a:xfrm>
            <a:off x="4493573" y="1261248"/>
            <a:ext cx="4404575" cy="2862322"/>
          </a:xfrm>
          <a:prstGeom prst="rect">
            <a:avLst/>
          </a:prstGeom>
          <a:solidFill>
            <a:schemeClr val="accent2"/>
          </a:solidFill>
          <a:ln>
            <a:solidFill>
              <a:schemeClr val="tx1"/>
            </a:solidFill>
          </a:ln>
        </p:spPr>
        <p:txBody>
          <a:bodyPr wrap="square" rtlCol="0">
            <a:spAutoFit/>
          </a:bodyPr>
          <a:lstStyle/>
          <a:p>
            <a:r>
              <a:rPr lang="en-US" dirty="0" smtClean="0"/>
              <a:t>The Vets are ready for the beak coping at 11:30 so you head over to the Bird of Prey mews. The beaks are trimmed successfully. To record this you find the Animal List “Birds of Prey” that has been created by your Local Admin. From the results grid you can select or unselect any animals to retain only the appropriate members of the list. Select Record Batch Transaction under the Actions menu, Notes and Custom Entry.</a:t>
            </a:r>
            <a:endParaRPr lang="en-US" dirty="0"/>
          </a:p>
        </p:txBody>
      </p:sp>
      <p:pic>
        <p:nvPicPr>
          <p:cNvPr id="9" name="Picture 8"/>
          <p:cNvPicPr>
            <a:picLocks noChangeAspect="1"/>
          </p:cNvPicPr>
          <p:nvPr/>
        </p:nvPicPr>
        <p:blipFill>
          <a:blip r:embed="rId4"/>
          <a:stretch>
            <a:fillRect/>
          </a:stretch>
        </p:blipFill>
        <p:spPr>
          <a:xfrm>
            <a:off x="4456319" y="5719121"/>
            <a:ext cx="3657143" cy="1019048"/>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24B6B4B4-C357-4214-BDFB-651E278E170E}" type="slidenum">
              <a:rPr lang="en-US" smtClean="0"/>
              <a:t>31</a:t>
            </a:fld>
            <a:endParaRPr lang="en-US"/>
          </a:p>
        </p:txBody>
      </p:sp>
    </p:spTree>
    <p:extLst>
      <p:ext uri="{BB962C8B-B14F-4D97-AF65-F5344CB8AC3E}">
        <p14:creationId xmlns:p14="http://schemas.microsoft.com/office/powerpoint/2010/main" val="4024101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Custom Entry</a:t>
            </a:r>
            <a:endParaRPr lang="en-US" dirty="0"/>
          </a:p>
        </p:txBody>
      </p:sp>
      <p:pic>
        <p:nvPicPr>
          <p:cNvPr id="4" name="Picture 3"/>
          <p:cNvPicPr>
            <a:picLocks noChangeAspect="1"/>
          </p:cNvPicPr>
          <p:nvPr/>
        </p:nvPicPr>
        <p:blipFill>
          <a:blip r:embed="rId2"/>
          <a:stretch>
            <a:fillRect/>
          </a:stretch>
        </p:blipFill>
        <p:spPr>
          <a:xfrm>
            <a:off x="852644" y="1403196"/>
            <a:ext cx="3216588" cy="360712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293225" y="1403196"/>
            <a:ext cx="3186701" cy="3620604"/>
          </a:xfrm>
          <a:prstGeom prst="rect">
            <a:avLst/>
          </a:prstGeom>
          <a:ln>
            <a:solidFill>
              <a:schemeClr val="tx1"/>
            </a:solidFill>
          </a:ln>
        </p:spPr>
      </p:pic>
      <p:sp>
        <p:nvSpPr>
          <p:cNvPr id="6" name="TextBox 5"/>
          <p:cNvSpPr txBox="1"/>
          <p:nvPr/>
        </p:nvSpPr>
        <p:spPr>
          <a:xfrm>
            <a:off x="628650" y="5370490"/>
            <a:ext cx="8154925" cy="1200329"/>
          </a:xfrm>
          <a:prstGeom prst="rect">
            <a:avLst/>
          </a:prstGeom>
          <a:solidFill>
            <a:schemeClr val="accent2"/>
          </a:solidFill>
          <a:ln>
            <a:solidFill>
              <a:schemeClr val="tx1"/>
            </a:solidFill>
          </a:ln>
        </p:spPr>
        <p:txBody>
          <a:bodyPr wrap="none" rtlCol="0">
            <a:spAutoFit/>
          </a:bodyPr>
          <a:lstStyle/>
          <a:p>
            <a:r>
              <a:rPr lang="en-US" dirty="0" smtClean="0"/>
              <a:t>The application will scroll through the animal records allowing you to record custom</a:t>
            </a:r>
          </a:p>
          <a:p>
            <a:r>
              <a:rPr lang="en-US" dirty="0"/>
              <a:t>c</a:t>
            </a:r>
            <a:r>
              <a:rPr lang="en-US" dirty="0" smtClean="0"/>
              <a:t>omments into each one. What record you are in will display at the upper left. If you </a:t>
            </a:r>
          </a:p>
          <a:p>
            <a:r>
              <a:rPr lang="en-US" dirty="0" smtClean="0"/>
              <a:t>want to automatically include all the Animal Local IDs that are associated with the</a:t>
            </a:r>
          </a:p>
          <a:p>
            <a:r>
              <a:rPr lang="en-US" dirty="0" smtClean="0"/>
              <a:t>Note you can check the box.</a:t>
            </a:r>
            <a:endParaRPr lang="en-US" dirty="0"/>
          </a:p>
        </p:txBody>
      </p:sp>
      <p:sp>
        <p:nvSpPr>
          <p:cNvPr id="3" name="Slide Number Placeholder 2"/>
          <p:cNvSpPr>
            <a:spLocks noGrp="1"/>
          </p:cNvSpPr>
          <p:nvPr>
            <p:ph type="sldNum" sz="quarter" idx="12"/>
          </p:nvPr>
        </p:nvSpPr>
        <p:spPr/>
        <p:txBody>
          <a:bodyPr/>
          <a:lstStyle/>
          <a:p>
            <a:fld id="{24B6B4B4-C357-4214-BDFB-651E278E170E}" type="slidenum">
              <a:rPr lang="en-US" smtClean="0"/>
              <a:t>32</a:t>
            </a:fld>
            <a:endParaRPr lang="en-US"/>
          </a:p>
        </p:txBody>
      </p:sp>
    </p:spTree>
    <p:extLst>
      <p:ext uri="{BB962C8B-B14F-4D97-AF65-F5344CB8AC3E}">
        <p14:creationId xmlns:p14="http://schemas.microsoft.com/office/powerpoint/2010/main" val="1042687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Enclosure Information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324" y="2133708"/>
            <a:ext cx="6643352" cy="4426133"/>
          </a:xfrm>
          <a:prstGeom prst="rect">
            <a:avLst/>
          </a:prstGeom>
          <a:effectLst>
            <a:softEdge rad="127000"/>
          </a:effectLst>
        </p:spPr>
      </p:pic>
      <p:sp>
        <p:nvSpPr>
          <p:cNvPr id="4" name="Slide Number Placeholder 3"/>
          <p:cNvSpPr>
            <a:spLocks noGrp="1"/>
          </p:cNvSpPr>
          <p:nvPr>
            <p:ph type="sldNum" sz="quarter" idx="12"/>
          </p:nvPr>
        </p:nvSpPr>
        <p:spPr/>
        <p:txBody>
          <a:bodyPr/>
          <a:lstStyle/>
          <a:p>
            <a:fld id="{24B6B4B4-C357-4214-BDFB-651E278E170E}" type="slidenum">
              <a:rPr lang="en-US" smtClean="0"/>
              <a:t>33</a:t>
            </a:fld>
            <a:endParaRPr lang="en-US"/>
          </a:p>
        </p:txBody>
      </p:sp>
    </p:spTree>
    <p:extLst>
      <p:ext uri="{BB962C8B-B14F-4D97-AF65-F5344CB8AC3E}">
        <p14:creationId xmlns:p14="http://schemas.microsoft.com/office/powerpoint/2010/main" val="2221420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and Barriers</a:t>
            </a:r>
            <a:endParaRPr lang="en-US" dirty="0"/>
          </a:p>
        </p:txBody>
      </p:sp>
      <p:pic>
        <p:nvPicPr>
          <p:cNvPr id="4" name="Picture 3"/>
          <p:cNvPicPr>
            <a:picLocks noChangeAspect="1"/>
          </p:cNvPicPr>
          <p:nvPr/>
        </p:nvPicPr>
        <p:blipFill>
          <a:blip r:embed="rId2"/>
          <a:stretch>
            <a:fillRect/>
          </a:stretch>
        </p:blipFill>
        <p:spPr>
          <a:xfrm>
            <a:off x="436490" y="1494042"/>
            <a:ext cx="4561905" cy="363809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28650" y="4430156"/>
            <a:ext cx="8250579" cy="1957765"/>
          </a:xfrm>
          <a:prstGeom prst="rect">
            <a:avLst/>
          </a:prstGeom>
          <a:ln>
            <a:solidFill>
              <a:schemeClr val="tx1"/>
            </a:solidFill>
          </a:ln>
        </p:spPr>
      </p:pic>
      <p:sp>
        <p:nvSpPr>
          <p:cNvPr id="6" name="TextBox 5"/>
          <p:cNvSpPr txBox="1"/>
          <p:nvPr/>
        </p:nvSpPr>
        <p:spPr>
          <a:xfrm>
            <a:off x="5122431" y="1690689"/>
            <a:ext cx="3756798" cy="2031325"/>
          </a:xfrm>
          <a:prstGeom prst="rect">
            <a:avLst/>
          </a:prstGeom>
          <a:solidFill>
            <a:schemeClr val="accent2"/>
          </a:solidFill>
          <a:ln>
            <a:solidFill>
              <a:schemeClr val="tx1"/>
            </a:solidFill>
          </a:ln>
        </p:spPr>
        <p:txBody>
          <a:bodyPr wrap="none" rtlCol="0">
            <a:spAutoFit/>
          </a:bodyPr>
          <a:lstStyle/>
          <a:p>
            <a:r>
              <a:rPr lang="en-US" dirty="0" smtClean="0"/>
              <a:t>While you are at the mews you record</a:t>
            </a:r>
          </a:p>
          <a:p>
            <a:r>
              <a:rPr lang="en-US" dirty="0"/>
              <a:t>e</a:t>
            </a:r>
            <a:r>
              <a:rPr lang="en-US" dirty="0" smtClean="0"/>
              <a:t>nclosure information on the new </a:t>
            </a:r>
          </a:p>
          <a:p>
            <a:r>
              <a:rPr lang="en-US" dirty="0" smtClean="0"/>
              <a:t>mew being built for the incoming </a:t>
            </a:r>
          </a:p>
          <a:p>
            <a:r>
              <a:rPr lang="en-US" dirty="0" err="1" smtClean="0"/>
              <a:t>Swainson’s</a:t>
            </a:r>
            <a:r>
              <a:rPr lang="en-US" dirty="0" smtClean="0"/>
              <a:t> hawk to send to the </a:t>
            </a:r>
          </a:p>
          <a:p>
            <a:r>
              <a:rPr lang="en-US" dirty="0" smtClean="0"/>
              <a:t>rehab facility where you are getting </a:t>
            </a:r>
          </a:p>
          <a:p>
            <a:r>
              <a:rPr lang="en-US" dirty="0" smtClean="0"/>
              <a:t>it from. You record both Dimensions</a:t>
            </a:r>
          </a:p>
          <a:p>
            <a:r>
              <a:rPr lang="en-US" dirty="0"/>
              <a:t>a</a:t>
            </a:r>
            <a:r>
              <a:rPr lang="en-US" dirty="0" smtClean="0"/>
              <a:t>nd the material for the Barriers.</a:t>
            </a:r>
            <a:endParaRPr lang="en-US" dirty="0"/>
          </a:p>
        </p:txBody>
      </p:sp>
      <p:sp>
        <p:nvSpPr>
          <p:cNvPr id="7" name="Slide Number Placeholder 6"/>
          <p:cNvSpPr>
            <a:spLocks noGrp="1"/>
          </p:cNvSpPr>
          <p:nvPr>
            <p:ph type="sldNum" sz="quarter" idx="12"/>
          </p:nvPr>
        </p:nvSpPr>
        <p:spPr/>
        <p:txBody>
          <a:bodyPr/>
          <a:lstStyle/>
          <a:p>
            <a:fld id="{24B6B4B4-C357-4214-BDFB-651E278E170E}" type="slidenum">
              <a:rPr lang="en-US" smtClean="0"/>
              <a:t>34</a:t>
            </a:fld>
            <a:endParaRPr lang="en-US"/>
          </a:p>
        </p:txBody>
      </p:sp>
    </p:spTree>
    <p:extLst>
      <p:ext uri="{BB962C8B-B14F-4D97-AF65-F5344CB8AC3E}">
        <p14:creationId xmlns:p14="http://schemas.microsoft.com/office/powerpoint/2010/main" val="3440788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12:30 pm – Time for a Quick Healthy Lunch!</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90" y="1836311"/>
            <a:ext cx="6632620" cy="4421747"/>
          </a:xfrm>
          <a:prstGeom prst="rect">
            <a:avLst/>
          </a:prstGeom>
          <a:effectLst>
            <a:softEdge rad="127000"/>
          </a:effectLst>
        </p:spPr>
      </p:pic>
      <p:sp>
        <p:nvSpPr>
          <p:cNvPr id="4" name="Slide Number Placeholder 3"/>
          <p:cNvSpPr>
            <a:spLocks noGrp="1"/>
          </p:cNvSpPr>
          <p:nvPr>
            <p:ph type="sldNum" sz="quarter" idx="12"/>
          </p:nvPr>
        </p:nvSpPr>
        <p:spPr/>
        <p:txBody>
          <a:bodyPr/>
          <a:lstStyle/>
          <a:p>
            <a:fld id="{24B6B4B4-C357-4214-BDFB-651E278E170E}" type="slidenum">
              <a:rPr lang="en-US" smtClean="0"/>
              <a:t>35</a:t>
            </a:fld>
            <a:endParaRPr lang="en-US"/>
          </a:p>
        </p:txBody>
      </p:sp>
    </p:spTree>
    <p:extLst>
      <p:ext uri="{BB962C8B-B14F-4D97-AF65-F5344CB8AC3E}">
        <p14:creationId xmlns:p14="http://schemas.microsoft.com/office/powerpoint/2010/main" val="1437152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38" y="519673"/>
            <a:ext cx="8837322" cy="1325563"/>
          </a:xfrm>
        </p:spPr>
        <p:txBody>
          <a:bodyPr/>
          <a:lstStyle/>
          <a:p>
            <a:r>
              <a:rPr lang="en-US" dirty="0" smtClean="0"/>
              <a:t>1:15 pm – Give the Zebras Enrichment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788" y="1634871"/>
            <a:ext cx="7742421" cy="4355111"/>
          </a:xfrm>
          <a:prstGeom prst="rect">
            <a:avLst/>
          </a:prstGeom>
          <a:effectLst>
            <a:softEdge rad="317500"/>
          </a:effectLst>
        </p:spPr>
      </p:pic>
      <p:sp>
        <p:nvSpPr>
          <p:cNvPr id="4" name="Slide Number Placeholder 3"/>
          <p:cNvSpPr>
            <a:spLocks noGrp="1"/>
          </p:cNvSpPr>
          <p:nvPr>
            <p:ph type="sldNum" sz="quarter" idx="12"/>
          </p:nvPr>
        </p:nvSpPr>
        <p:spPr/>
        <p:txBody>
          <a:bodyPr/>
          <a:lstStyle/>
          <a:p>
            <a:fld id="{24B6B4B4-C357-4214-BDFB-651E278E170E}" type="slidenum">
              <a:rPr lang="en-US" smtClean="0"/>
              <a:t>36</a:t>
            </a:fld>
            <a:endParaRPr lang="en-US"/>
          </a:p>
        </p:txBody>
      </p:sp>
    </p:spTree>
    <p:extLst>
      <p:ext uri="{BB962C8B-B14F-4D97-AF65-F5344CB8AC3E}">
        <p14:creationId xmlns:p14="http://schemas.microsoft.com/office/powerpoint/2010/main" val="3069356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the Enrichment</a:t>
            </a:r>
            <a:endParaRPr lang="en-US" dirty="0"/>
          </a:p>
        </p:txBody>
      </p:sp>
      <p:pic>
        <p:nvPicPr>
          <p:cNvPr id="3" name="Picture 2"/>
          <p:cNvPicPr>
            <a:picLocks noChangeAspect="1"/>
          </p:cNvPicPr>
          <p:nvPr/>
        </p:nvPicPr>
        <p:blipFill>
          <a:blip r:embed="rId2"/>
          <a:stretch>
            <a:fillRect/>
          </a:stretch>
        </p:blipFill>
        <p:spPr>
          <a:xfrm>
            <a:off x="414076" y="1578166"/>
            <a:ext cx="5771429" cy="195238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321575" y="2924075"/>
            <a:ext cx="3392557" cy="3639024"/>
          </a:xfrm>
          <a:prstGeom prst="rect">
            <a:avLst/>
          </a:prstGeom>
          <a:ln>
            <a:solidFill>
              <a:schemeClr val="tx1"/>
            </a:solidFill>
          </a:ln>
        </p:spPr>
      </p:pic>
      <p:sp>
        <p:nvSpPr>
          <p:cNvPr id="5" name="TextBox 4"/>
          <p:cNvSpPr txBox="1"/>
          <p:nvPr/>
        </p:nvSpPr>
        <p:spPr>
          <a:xfrm>
            <a:off x="592331" y="4031160"/>
            <a:ext cx="4550989" cy="2031325"/>
          </a:xfrm>
          <a:prstGeom prst="rect">
            <a:avLst/>
          </a:prstGeom>
          <a:solidFill>
            <a:schemeClr val="accent2"/>
          </a:solidFill>
          <a:ln>
            <a:solidFill>
              <a:schemeClr val="tx1"/>
            </a:solidFill>
          </a:ln>
        </p:spPr>
        <p:txBody>
          <a:bodyPr wrap="none" rtlCol="0">
            <a:spAutoFit/>
          </a:bodyPr>
          <a:lstStyle/>
          <a:p>
            <a:r>
              <a:rPr lang="en-US" dirty="0" smtClean="0"/>
              <a:t>Your lunch is cut short because you remember</a:t>
            </a:r>
          </a:p>
          <a:p>
            <a:r>
              <a:rPr lang="en-US" dirty="0"/>
              <a:t>t</a:t>
            </a:r>
            <a:r>
              <a:rPr lang="en-US" dirty="0" smtClean="0"/>
              <a:t>hat you were supposed to give the zebras the</a:t>
            </a:r>
          </a:p>
          <a:p>
            <a:r>
              <a:rPr lang="en-US" dirty="0"/>
              <a:t>e</a:t>
            </a:r>
            <a:r>
              <a:rPr lang="en-US" dirty="0" smtClean="0"/>
              <a:t>nrichment item that the Zoo Camp kids had</a:t>
            </a:r>
          </a:p>
          <a:p>
            <a:r>
              <a:rPr lang="en-US" dirty="0"/>
              <a:t>p</a:t>
            </a:r>
            <a:r>
              <a:rPr lang="en-US" dirty="0" smtClean="0"/>
              <a:t>ut together last week. Your Local Admin has</a:t>
            </a:r>
          </a:p>
          <a:p>
            <a:r>
              <a:rPr lang="en-US" dirty="0"/>
              <a:t>a</a:t>
            </a:r>
            <a:r>
              <a:rPr lang="en-US" dirty="0" smtClean="0"/>
              <a:t>lready assigned the item to the zebras so you</a:t>
            </a:r>
          </a:p>
          <a:p>
            <a:r>
              <a:rPr lang="en-US" dirty="0"/>
              <a:t>w</a:t>
            </a:r>
            <a:r>
              <a:rPr lang="en-US" dirty="0" smtClean="0"/>
              <a:t>ill see it in the grid and you can record a</a:t>
            </a:r>
          </a:p>
          <a:p>
            <a:r>
              <a:rPr lang="en-US" dirty="0"/>
              <a:t>s</a:t>
            </a:r>
            <a:r>
              <a:rPr lang="en-US" dirty="0" smtClean="0"/>
              <a:t>ession against it.</a:t>
            </a:r>
            <a:endParaRPr lang="en-US" dirty="0"/>
          </a:p>
        </p:txBody>
      </p:sp>
      <p:sp>
        <p:nvSpPr>
          <p:cNvPr id="6" name="Slide Number Placeholder 5"/>
          <p:cNvSpPr>
            <a:spLocks noGrp="1"/>
          </p:cNvSpPr>
          <p:nvPr>
            <p:ph type="sldNum" sz="quarter" idx="12"/>
          </p:nvPr>
        </p:nvSpPr>
        <p:spPr/>
        <p:txBody>
          <a:bodyPr/>
          <a:lstStyle/>
          <a:p>
            <a:fld id="{24B6B4B4-C357-4214-BDFB-651E278E170E}" type="slidenum">
              <a:rPr lang="en-US" smtClean="0"/>
              <a:t>37</a:t>
            </a:fld>
            <a:endParaRPr lang="en-US"/>
          </a:p>
        </p:txBody>
      </p:sp>
    </p:spTree>
    <p:extLst>
      <p:ext uri="{BB962C8B-B14F-4D97-AF65-F5344CB8AC3E}">
        <p14:creationId xmlns:p14="http://schemas.microsoft.com/office/powerpoint/2010/main" val="2734930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1:30 pm – To Penguins for Feeding, Training, Weighing and a Photo Shoot</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0842"/>
          <a:stretch/>
        </p:blipFill>
        <p:spPr>
          <a:xfrm>
            <a:off x="1327596" y="1910096"/>
            <a:ext cx="6446121" cy="4310399"/>
          </a:xfrm>
          <a:prstGeom prst="rect">
            <a:avLst/>
          </a:prstGeom>
          <a:effectLst>
            <a:softEdge rad="127000"/>
          </a:effectLst>
        </p:spPr>
      </p:pic>
      <p:sp>
        <p:nvSpPr>
          <p:cNvPr id="4" name="Slide Number Placeholder 3"/>
          <p:cNvSpPr>
            <a:spLocks noGrp="1"/>
          </p:cNvSpPr>
          <p:nvPr>
            <p:ph type="sldNum" sz="quarter" idx="12"/>
          </p:nvPr>
        </p:nvSpPr>
        <p:spPr/>
        <p:txBody>
          <a:bodyPr/>
          <a:lstStyle/>
          <a:p>
            <a:fld id="{24B6B4B4-C357-4214-BDFB-651E278E170E}" type="slidenum">
              <a:rPr lang="en-US" smtClean="0"/>
              <a:t>38</a:t>
            </a:fld>
            <a:endParaRPr lang="en-US"/>
          </a:p>
        </p:txBody>
      </p:sp>
    </p:spTree>
    <p:extLst>
      <p:ext uri="{BB962C8B-B14F-4D97-AF65-F5344CB8AC3E}">
        <p14:creationId xmlns:p14="http://schemas.microsoft.com/office/powerpoint/2010/main" val="1952559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pic>
        <p:nvPicPr>
          <p:cNvPr id="3" name="Picture 2"/>
          <p:cNvPicPr>
            <a:picLocks noChangeAspect="1"/>
          </p:cNvPicPr>
          <p:nvPr/>
        </p:nvPicPr>
        <p:blipFill>
          <a:blip r:embed="rId2"/>
          <a:stretch>
            <a:fillRect/>
          </a:stretch>
        </p:blipFill>
        <p:spPr>
          <a:xfrm>
            <a:off x="518640" y="1690689"/>
            <a:ext cx="6380952" cy="442857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976986" y="4166133"/>
            <a:ext cx="5714286" cy="2466667"/>
          </a:xfrm>
          <a:prstGeom prst="rect">
            <a:avLst/>
          </a:prstGeom>
          <a:ln>
            <a:solidFill>
              <a:schemeClr val="tx1"/>
            </a:solidFill>
          </a:ln>
        </p:spPr>
      </p:pic>
      <p:sp>
        <p:nvSpPr>
          <p:cNvPr id="5" name="TextBox 4"/>
          <p:cNvSpPr txBox="1"/>
          <p:nvPr/>
        </p:nvSpPr>
        <p:spPr>
          <a:xfrm>
            <a:off x="3438659" y="438485"/>
            <a:ext cx="5530425" cy="1754326"/>
          </a:xfrm>
          <a:prstGeom prst="rect">
            <a:avLst/>
          </a:prstGeom>
          <a:solidFill>
            <a:schemeClr val="accent2"/>
          </a:solidFill>
          <a:ln>
            <a:solidFill>
              <a:schemeClr val="tx1"/>
            </a:solidFill>
          </a:ln>
        </p:spPr>
        <p:txBody>
          <a:bodyPr wrap="none" rtlCol="0">
            <a:spAutoFit/>
          </a:bodyPr>
          <a:lstStyle/>
          <a:p>
            <a:r>
              <a:rPr lang="en-US" dirty="0" smtClean="0"/>
              <a:t>To record the scale training session you search for your</a:t>
            </a:r>
          </a:p>
          <a:p>
            <a:r>
              <a:rPr lang="en-US" dirty="0"/>
              <a:t>c</a:t>
            </a:r>
            <a:r>
              <a:rPr lang="en-US" dirty="0" smtClean="0"/>
              <a:t>urrent penguins, select them all and then select Make </a:t>
            </a:r>
          </a:p>
          <a:p>
            <a:r>
              <a:rPr lang="en-US" dirty="0" smtClean="0"/>
              <a:t>a Simple </a:t>
            </a:r>
            <a:r>
              <a:rPr lang="en-US" dirty="0"/>
              <a:t>B</a:t>
            </a:r>
            <a:r>
              <a:rPr lang="en-US" dirty="0" smtClean="0"/>
              <a:t>atch Action of Training Session. Because all the</a:t>
            </a:r>
          </a:p>
          <a:p>
            <a:r>
              <a:rPr lang="en-US" dirty="0"/>
              <a:t>p</a:t>
            </a:r>
            <a:r>
              <a:rPr lang="en-US" dirty="0" smtClean="0"/>
              <a:t>enguins responded differently you select Custom Entry</a:t>
            </a:r>
          </a:p>
          <a:p>
            <a:r>
              <a:rPr lang="en-US" dirty="0"/>
              <a:t>f</a:t>
            </a:r>
            <a:r>
              <a:rPr lang="en-US" dirty="0" smtClean="0"/>
              <a:t>or each animal. You make a mental note to ask your</a:t>
            </a:r>
          </a:p>
          <a:p>
            <a:r>
              <a:rPr lang="en-US" dirty="0" smtClean="0"/>
              <a:t>Registrar to make an Animal List of the penguins.</a:t>
            </a:r>
            <a:endParaRPr lang="en-US" dirty="0"/>
          </a:p>
        </p:txBody>
      </p:sp>
      <p:sp>
        <p:nvSpPr>
          <p:cNvPr id="6" name="Slide Number Placeholder 5"/>
          <p:cNvSpPr>
            <a:spLocks noGrp="1"/>
          </p:cNvSpPr>
          <p:nvPr>
            <p:ph type="sldNum" sz="quarter" idx="12"/>
          </p:nvPr>
        </p:nvSpPr>
        <p:spPr/>
        <p:txBody>
          <a:bodyPr/>
          <a:lstStyle/>
          <a:p>
            <a:fld id="{24B6B4B4-C357-4214-BDFB-651E278E170E}" type="slidenum">
              <a:rPr lang="en-US" smtClean="0"/>
              <a:t>39</a:t>
            </a:fld>
            <a:endParaRPr lang="en-US"/>
          </a:p>
        </p:txBody>
      </p:sp>
    </p:spTree>
    <p:extLst>
      <p:ext uri="{BB962C8B-B14F-4D97-AF65-F5344CB8AC3E}">
        <p14:creationId xmlns:p14="http://schemas.microsoft.com/office/powerpoint/2010/main" val="2342364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Notes on Provisional Data Entry</a:t>
            </a:r>
            <a:endParaRPr lang="en-US" dirty="0"/>
          </a:p>
        </p:txBody>
      </p:sp>
      <p:sp>
        <p:nvSpPr>
          <p:cNvPr id="3" name="Content Placeholder 2"/>
          <p:cNvSpPr>
            <a:spLocks noGrp="1"/>
          </p:cNvSpPr>
          <p:nvPr>
            <p:ph idx="1"/>
          </p:nvPr>
        </p:nvSpPr>
        <p:spPr>
          <a:xfrm>
            <a:off x="628650" y="1155924"/>
            <a:ext cx="7886700" cy="4351338"/>
          </a:xfrm>
        </p:spPr>
        <p:txBody>
          <a:bodyPr/>
          <a:lstStyle/>
          <a:p>
            <a:r>
              <a:rPr lang="en-US" dirty="0" smtClean="0"/>
              <a:t>Provisional Data allows entry of information that does not become part of the real ZIMS database until it is Approved by a Local Administrator</a:t>
            </a:r>
          </a:p>
          <a:p>
            <a:r>
              <a:rPr lang="en-US" dirty="0" smtClean="0"/>
              <a:t>This functionality must be activated for your institution by an ISIS Global Administrator</a:t>
            </a:r>
          </a:p>
          <a:p>
            <a:r>
              <a:rPr lang="en-US" dirty="0" smtClean="0"/>
              <a:t>Then your Local Administrator must turn it on in Institution Preferences under ZIMS Accessibility and Features</a:t>
            </a:r>
            <a:endParaRPr lang="en-US" dirty="0"/>
          </a:p>
        </p:txBody>
      </p:sp>
      <p:pic>
        <p:nvPicPr>
          <p:cNvPr id="4" name="Picture 3"/>
          <p:cNvPicPr>
            <a:picLocks noChangeAspect="1"/>
          </p:cNvPicPr>
          <p:nvPr/>
        </p:nvPicPr>
        <p:blipFill>
          <a:blip r:embed="rId2"/>
          <a:stretch>
            <a:fillRect/>
          </a:stretch>
        </p:blipFill>
        <p:spPr>
          <a:xfrm>
            <a:off x="3270384" y="4386922"/>
            <a:ext cx="4638095" cy="2047619"/>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24B6B4B4-C357-4214-BDFB-651E278E170E}" type="slidenum">
              <a:rPr lang="en-US" smtClean="0"/>
              <a:t>4</a:t>
            </a:fld>
            <a:endParaRPr lang="en-US"/>
          </a:p>
        </p:txBody>
      </p:sp>
    </p:spTree>
    <p:extLst>
      <p:ext uri="{BB962C8B-B14F-4D97-AF65-F5344CB8AC3E}">
        <p14:creationId xmlns:p14="http://schemas.microsoft.com/office/powerpoint/2010/main" val="196658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pic>
        <p:nvPicPr>
          <p:cNvPr id="3" name="Picture 2"/>
          <p:cNvPicPr>
            <a:picLocks noChangeAspect="1"/>
          </p:cNvPicPr>
          <p:nvPr/>
        </p:nvPicPr>
        <p:blipFill>
          <a:blip r:embed="rId2"/>
          <a:stretch>
            <a:fillRect/>
          </a:stretch>
        </p:blipFill>
        <p:spPr>
          <a:xfrm>
            <a:off x="628650" y="1528462"/>
            <a:ext cx="4314286" cy="4857143"/>
          </a:xfrm>
          <a:prstGeom prst="rect">
            <a:avLst/>
          </a:prstGeom>
          <a:ln>
            <a:solidFill>
              <a:schemeClr val="tx1"/>
            </a:solidFill>
          </a:ln>
        </p:spPr>
      </p:pic>
      <p:sp>
        <p:nvSpPr>
          <p:cNvPr id="4" name="TextBox 3"/>
          <p:cNvSpPr txBox="1"/>
          <p:nvPr/>
        </p:nvSpPr>
        <p:spPr>
          <a:xfrm>
            <a:off x="5280338" y="1690689"/>
            <a:ext cx="3682803" cy="2585323"/>
          </a:xfrm>
          <a:prstGeom prst="rect">
            <a:avLst/>
          </a:prstGeom>
          <a:solidFill>
            <a:schemeClr val="accent2"/>
          </a:solidFill>
          <a:ln>
            <a:solidFill>
              <a:schemeClr val="tx1"/>
            </a:solidFill>
          </a:ln>
        </p:spPr>
        <p:txBody>
          <a:bodyPr wrap="none" rtlCol="0">
            <a:spAutoFit/>
          </a:bodyPr>
          <a:lstStyle/>
          <a:p>
            <a:r>
              <a:rPr lang="en-US" dirty="0" smtClean="0"/>
              <a:t>Because you have selected a Custom</a:t>
            </a:r>
          </a:p>
          <a:p>
            <a:r>
              <a:rPr lang="en-US" dirty="0" smtClean="0"/>
              <a:t>Entry for each animal the screen will</a:t>
            </a:r>
          </a:p>
          <a:p>
            <a:r>
              <a:rPr lang="en-US" dirty="0"/>
              <a:t>d</a:t>
            </a:r>
            <a:r>
              <a:rPr lang="en-US" dirty="0" smtClean="0"/>
              <a:t>isplay which animal record you are</a:t>
            </a:r>
          </a:p>
          <a:p>
            <a:r>
              <a:rPr lang="en-US" dirty="0"/>
              <a:t>i</a:t>
            </a:r>
            <a:r>
              <a:rPr lang="en-US" dirty="0" smtClean="0"/>
              <a:t>n so you can record the appropriate</a:t>
            </a:r>
          </a:p>
          <a:p>
            <a:r>
              <a:rPr lang="en-US" dirty="0"/>
              <a:t>i</a:t>
            </a:r>
            <a:r>
              <a:rPr lang="en-US" dirty="0" smtClean="0"/>
              <a:t>nformation. If you wanted to Include</a:t>
            </a:r>
          </a:p>
          <a:p>
            <a:r>
              <a:rPr lang="en-US" dirty="0"/>
              <a:t>t</a:t>
            </a:r>
            <a:r>
              <a:rPr lang="en-US" dirty="0" smtClean="0"/>
              <a:t>he Local IDs of all the penguins in </a:t>
            </a:r>
          </a:p>
          <a:p>
            <a:r>
              <a:rPr lang="en-US" dirty="0"/>
              <a:t>t</a:t>
            </a:r>
            <a:r>
              <a:rPr lang="en-US" dirty="0" smtClean="0"/>
              <a:t>he note you could check the box.</a:t>
            </a:r>
          </a:p>
          <a:p>
            <a:r>
              <a:rPr lang="en-US" dirty="0" smtClean="0"/>
              <a:t>This penguin had an excellent scale</a:t>
            </a:r>
          </a:p>
          <a:p>
            <a:r>
              <a:rPr lang="en-US" dirty="0"/>
              <a:t>t</a:t>
            </a:r>
            <a:r>
              <a:rPr lang="en-US" dirty="0" smtClean="0"/>
              <a:t>raining session.</a:t>
            </a:r>
            <a:endParaRPr lang="en-US" dirty="0"/>
          </a:p>
        </p:txBody>
      </p:sp>
      <p:sp>
        <p:nvSpPr>
          <p:cNvPr id="5" name="Slide Number Placeholder 4"/>
          <p:cNvSpPr>
            <a:spLocks noGrp="1"/>
          </p:cNvSpPr>
          <p:nvPr>
            <p:ph type="sldNum" sz="quarter" idx="12"/>
          </p:nvPr>
        </p:nvSpPr>
        <p:spPr/>
        <p:txBody>
          <a:bodyPr/>
          <a:lstStyle/>
          <a:p>
            <a:fld id="{24B6B4B4-C357-4214-BDFB-651E278E170E}" type="slidenum">
              <a:rPr lang="en-US" smtClean="0"/>
              <a:t>40</a:t>
            </a:fld>
            <a:endParaRPr lang="en-US"/>
          </a:p>
        </p:txBody>
      </p:sp>
    </p:spTree>
    <p:extLst>
      <p:ext uri="{BB962C8B-B14F-4D97-AF65-F5344CB8AC3E}">
        <p14:creationId xmlns:p14="http://schemas.microsoft.com/office/powerpoint/2010/main" val="2418631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pic>
        <p:nvPicPr>
          <p:cNvPr id="3" name="Picture 2"/>
          <p:cNvPicPr>
            <a:picLocks noChangeAspect="1"/>
          </p:cNvPicPr>
          <p:nvPr/>
        </p:nvPicPr>
        <p:blipFill>
          <a:blip r:embed="rId2"/>
          <a:stretch>
            <a:fillRect/>
          </a:stretch>
        </p:blipFill>
        <p:spPr>
          <a:xfrm>
            <a:off x="853158" y="1522618"/>
            <a:ext cx="4295238" cy="4714286"/>
          </a:xfrm>
          <a:prstGeom prst="rect">
            <a:avLst/>
          </a:prstGeom>
          <a:ln>
            <a:solidFill>
              <a:schemeClr val="tx1"/>
            </a:solidFill>
          </a:ln>
        </p:spPr>
      </p:pic>
      <p:sp>
        <p:nvSpPr>
          <p:cNvPr id="4" name="TextBox 3"/>
          <p:cNvSpPr txBox="1"/>
          <p:nvPr/>
        </p:nvSpPr>
        <p:spPr>
          <a:xfrm>
            <a:off x="5602310" y="2679432"/>
            <a:ext cx="3025380" cy="1200329"/>
          </a:xfrm>
          <a:prstGeom prst="rect">
            <a:avLst/>
          </a:prstGeom>
          <a:solidFill>
            <a:schemeClr val="accent2"/>
          </a:solidFill>
          <a:ln>
            <a:solidFill>
              <a:schemeClr val="tx1"/>
            </a:solidFill>
          </a:ln>
        </p:spPr>
        <p:txBody>
          <a:bodyPr wrap="none" rtlCol="0">
            <a:spAutoFit/>
          </a:bodyPr>
          <a:lstStyle/>
          <a:p>
            <a:r>
              <a:rPr lang="en-US" dirty="0" smtClean="0"/>
              <a:t>This young penguin that just</a:t>
            </a:r>
          </a:p>
          <a:p>
            <a:r>
              <a:rPr lang="en-US" dirty="0"/>
              <a:t>s</a:t>
            </a:r>
            <a:r>
              <a:rPr lang="en-US" dirty="0" smtClean="0"/>
              <a:t>tarted training did not have</a:t>
            </a:r>
          </a:p>
          <a:p>
            <a:r>
              <a:rPr lang="en-US" dirty="0"/>
              <a:t>a</a:t>
            </a:r>
            <a:r>
              <a:rPr lang="en-US" dirty="0" smtClean="0"/>
              <a:t> very good session and it is</a:t>
            </a:r>
          </a:p>
          <a:p>
            <a:r>
              <a:rPr lang="en-US" dirty="0"/>
              <a:t>n</a:t>
            </a:r>
            <a:r>
              <a:rPr lang="en-US" dirty="0" smtClean="0"/>
              <a:t>oted that molting has begun.</a:t>
            </a:r>
            <a:endParaRPr lang="en-US" dirty="0"/>
          </a:p>
        </p:txBody>
      </p:sp>
      <p:sp>
        <p:nvSpPr>
          <p:cNvPr id="5" name="Slide Number Placeholder 4"/>
          <p:cNvSpPr>
            <a:spLocks noGrp="1"/>
          </p:cNvSpPr>
          <p:nvPr>
            <p:ph type="sldNum" sz="quarter" idx="12"/>
          </p:nvPr>
        </p:nvSpPr>
        <p:spPr/>
        <p:txBody>
          <a:bodyPr/>
          <a:lstStyle/>
          <a:p>
            <a:fld id="{24B6B4B4-C357-4214-BDFB-651E278E170E}" type="slidenum">
              <a:rPr lang="en-US" smtClean="0"/>
              <a:t>41</a:t>
            </a:fld>
            <a:endParaRPr lang="en-US"/>
          </a:p>
        </p:txBody>
      </p:sp>
    </p:spTree>
    <p:extLst>
      <p:ext uri="{BB962C8B-B14F-4D97-AF65-F5344CB8AC3E}">
        <p14:creationId xmlns:p14="http://schemas.microsoft.com/office/powerpoint/2010/main" val="1284035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Log</a:t>
            </a:r>
            <a:endParaRPr lang="en-US" dirty="0"/>
          </a:p>
        </p:txBody>
      </p:sp>
      <p:pic>
        <p:nvPicPr>
          <p:cNvPr id="3" name="Picture 2"/>
          <p:cNvPicPr>
            <a:picLocks noChangeAspect="1"/>
          </p:cNvPicPr>
          <p:nvPr/>
        </p:nvPicPr>
        <p:blipFill>
          <a:blip r:embed="rId3"/>
          <a:stretch>
            <a:fillRect/>
          </a:stretch>
        </p:blipFill>
        <p:spPr>
          <a:xfrm>
            <a:off x="799050" y="1690689"/>
            <a:ext cx="5742857" cy="4371429"/>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24B6B4B4-C357-4214-BDFB-651E278E170E}" type="slidenum">
              <a:rPr lang="en-US" smtClean="0"/>
              <a:t>42</a:t>
            </a:fld>
            <a:endParaRPr lang="en-US"/>
          </a:p>
        </p:txBody>
      </p:sp>
      <p:sp>
        <p:nvSpPr>
          <p:cNvPr id="5" name="TextBox 4"/>
          <p:cNvSpPr txBox="1"/>
          <p:nvPr/>
        </p:nvSpPr>
        <p:spPr>
          <a:xfrm>
            <a:off x="5718220" y="2086377"/>
            <a:ext cx="3266022" cy="1754326"/>
          </a:xfrm>
          <a:prstGeom prst="rect">
            <a:avLst/>
          </a:prstGeom>
          <a:solidFill>
            <a:schemeClr val="accent2"/>
          </a:solidFill>
          <a:ln>
            <a:solidFill>
              <a:schemeClr val="tx1"/>
            </a:solidFill>
          </a:ln>
        </p:spPr>
        <p:txBody>
          <a:bodyPr wrap="none" rtlCol="0">
            <a:spAutoFit/>
          </a:bodyPr>
          <a:lstStyle/>
          <a:p>
            <a:r>
              <a:rPr lang="en-US" dirty="0" smtClean="0"/>
              <a:t>After you record the Training</a:t>
            </a:r>
          </a:p>
          <a:p>
            <a:r>
              <a:rPr lang="en-US" dirty="0" smtClean="0"/>
              <a:t>Session you stay in the Batch</a:t>
            </a:r>
          </a:p>
          <a:p>
            <a:r>
              <a:rPr lang="en-US" dirty="0" smtClean="0"/>
              <a:t>Entry screen and select Feed </a:t>
            </a:r>
          </a:p>
          <a:p>
            <a:r>
              <a:rPr lang="en-US" dirty="0" smtClean="0"/>
              <a:t>Log to record what each penguin</a:t>
            </a:r>
          </a:p>
          <a:p>
            <a:r>
              <a:rPr lang="en-US" dirty="0"/>
              <a:t>a</a:t>
            </a:r>
            <a:r>
              <a:rPr lang="en-US" dirty="0" smtClean="0"/>
              <a:t>te, again selecting a Custom</a:t>
            </a:r>
          </a:p>
          <a:p>
            <a:r>
              <a:rPr lang="en-US" dirty="0" smtClean="0"/>
              <a:t>Entry for each animal.</a:t>
            </a:r>
            <a:endParaRPr lang="en-US" dirty="0"/>
          </a:p>
        </p:txBody>
      </p:sp>
    </p:spTree>
    <p:extLst>
      <p:ext uri="{BB962C8B-B14F-4D97-AF65-F5344CB8AC3E}">
        <p14:creationId xmlns:p14="http://schemas.microsoft.com/office/powerpoint/2010/main" val="2495932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a:t>
            </a:r>
            <a:r>
              <a:rPr lang="en-US" smtClean="0"/>
              <a:t>the Feeding</a:t>
            </a:r>
            <a:endParaRPr lang="en-US"/>
          </a:p>
        </p:txBody>
      </p:sp>
      <p:sp>
        <p:nvSpPr>
          <p:cNvPr id="3" name="Slide Number Placeholder 2"/>
          <p:cNvSpPr>
            <a:spLocks noGrp="1"/>
          </p:cNvSpPr>
          <p:nvPr>
            <p:ph type="sldNum" sz="quarter" idx="12"/>
          </p:nvPr>
        </p:nvSpPr>
        <p:spPr/>
        <p:txBody>
          <a:bodyPr/>
          <a:lstStyle/>
          <a:p>
            <a:fld id="{24B6B4B4-C357-4214-BDFB-651E278E170E}" type="slidenum">
              <a:rPr lang="en-US" smtClean="0"/>
              <a:t>43</a:t>
            </a:fld>
            <a:endParaRPr lang="en-US"/>
          </a:p>
        </p:txBody>
      </p:sp>
      <p:pic>
        <p:nvPicPr>
          <p:cNvPr id="4" name="Picture 3"/>
          <p:cNvPicPr>
            <a:picLocks noChangeAspect="1"/>
          </p:cNvPicPr>
          <p:nvPr/>
        </p:nvPicPr>
        <p:blipFill>
          <a:blip r:embed="rId2"/>
          <a:stretch>
            <a:fillRect/>
          </a:stretch>
        </p:blipFill>
        <p:spPr>
          <a:xfrm>
            <a:off x="413332" y="1506829"/>
            <a:ext cx="4309801" cy="3333422"/>
          </a:xfrm>
          <a:prstGeom prst="rect">
            <a:avLst/>
          </a:prstGeom>
          <a:ln>
            <a:solidFill>
              <a:schemeClr val="tx1"/>
            </a:solidFill>
          </a:ln>
        </p:spPr>
      </p:pic>
      <p:sp>
        <p:nvSpPr>
          <p:cNvPr id="6" name="TextBox 5"/>
          <p:cNvSpPr txBox="1"/>
          <p:nvPr/>
        </p:nvSpPr>
        <p:spPr>
          <a:xfrm>
            <a:off x="5048518" y="1536143"/>
            <a:ext cx="3584956" cy="1477328"/>
          </a:xfrm>
          <a:prstGeom prst="rect">
            <a:avLst/>
          </a:prstGeom>
          <a:solidFill>
            <a:schemeClr val="accent2"/>
          </a:solidFill>
          <a:ln>
            <a:solidFill>
              <a:schemeClr val="tx1"/>
            </a:solidFill>
          </a:ln>
        </p:spPr>
        <p:txBody>
          <a:bodyPr wrap="none" rtlCol="0">
            <a:spAutoFit/>
          </a:bodyPr>
          <a:lstStyle/>
          <a:p>
            <a:r>
              <a:rPr lang="en-US" dirty="0" smtClean="0"/>
              <a:t>Scrolling through the six penguins</a:t>
            </a:r>
          </a:p>
          <a:p>
            <a:r>
              <a:rPr lang="en-US" dirty="0"/>
              <a:t>y</a:t>
            </a:r>
            <a:r>
              <a:rPr lang="en-US" dirty="0" smtClean="0"/>
              <a:t>ou record what was fed, how much</a:t>
            </a:r>
          </a:p>
          <a:p>
            <a:r>
              <a:rPr lang="en-US" dirty="0"/>
              <a:t>w</a:t>
            </a:r>
            <a:r>
              <a:rPr lang="en-US" dirty="0" smtClean="0"/>
              <a:t>as fed and either how much was</a:t>
            </a:r>
          </a:p>
          <a:p>
            <a:r>
              <a:rPr lang="en-US" dirty="0"/>
              <a:t>c</a:t>
            </a:r>
            <a:r>
              <a:rPr lang="en-US" dirty="0" smtClean="0"/>
              <a:t>onsumed or how much was left.</a:t>
            </a:r>
          </a:p>
          <a:p>
            <a:r>
              <a:rPr lang="en-US" dirty="0" smtClean="0"/>
              <a:t>You also add Details as needed.</a:t>
            </a:r>
            <a:endParaRPr lang="en-US" dirty="0"/>
          </a:p>
        </p:txBody>
      </p:sp>
      <p:pic>
        <p:nvPicPr>
          <p:cNvPr id="8" name="Picture 7"/>
          <p:cNvPicPr>
            <a:picLocks noChangeAspect="1"/>
          </p:cNvPicPr>
          <p:nvPr/>
        </p:nvPicPr>
        <p:blipFill>
          <a:blip r:embed="rId3"/>
          <a:stretch>
            <a:fillRect/>
          </a:stretch>
        </p:blipFill>
        <p:spPr>
          <a:xfrm>
            <a:off x="3280559" y="3144016"/>
            <a:ext cx="4279339" cy="3440104"/>
          </a:xfrm>
          <a:prstGeom prst="rect">
            <a:avLst/>
          </a:prstGeom>
          <a:ln>
            <a:solidFill>
              <a:schemeClr val="tx1"/>
            </a:solidFill>
          </a:ln>
        </p:spPr>
      </p:pic>
    </p:spTree>
    <p:extLst>
      <p:ext uri="{BB962C8B-B14F-4D97-AF65-F5344CB8AC3E}">
        <p14:creationId xmlns:p14="http://schemas.microsoft.com/office/powerpoint/2010/main" val="4229999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466" y="164010"/>
            <a:ext cx="7886700" cy="1325563"/>
          </a:xfrm>
        </p:spPr>
        <p:txBody>
          <a:bodyPr/>
          <a:lstStyle/>
          <a:p>
            <a:r>
              <a:rPr lang="en-US" dirty="0" smtClean="0"/>
              <a:t>Batch Measurement Template</a:t>
            </a:r>
            <a:endParaRPr lang="en-US" dirty="0"/>
          </a:p>
        </p:txBody>
      </p:sp>
      <p:sp>
        <p:nvSpPr>
          <p:cNvPr id="4" name="TextBox 3"/>
          <p:cNvSpPr txBox="1"/>
          <p:nvPr/>
        </p:nvSpPr>
        <p:spPr>
          <a:xfrm>
            <a:off x="211171" y="1190271"/>
            <a:ext cx="8520705" cy="923330"/>
          </a:xfrm>
          <a:prstGeom prst="rect">
            <a:avLst/>
          </a:prstGeom>
          <a:solidFill>
            <a:schemeClr val="accent2"/>
          </a:solidFill>
          <a:ln>
            <a:solidFill>
              <a:schemeClr val="tx1"/>
            </a:solidFill>
          </a:ln>
        </p:spPr>
        <p:txBody>
          <a:bodyPr wrap="square" rtlCol="0">
            <a:spAutoFit/>
          </a:bodyPr>
          <a:lstStyle/>
          <a:p>
            <a:r>
              <a:rPr lang="en-US" dirty="0" smtClean="0"/>
              <a:t>Because you weigh the penguins every month your Local Admin has created a Batch Measurement Template “Penguins” for your six penguins with a Measurement of Live weight in kilograms. You select Batch Measurements&gt;Add New Record&gt;Penguins.</a:t>
            </a:r>
            <a:endParaRPr lang="en-US" dirty="0"/>
          </a:p>
        </p:txBody>
      </p:sp>
      <p:pic>
        <p:nvPicPr>
          <p:cNvPr id="6" name="Picture 5"/>
          <p:cNvPicPr>
            <a:picLocks noChangeAspect="1"/>
          </p:cNvPicPr>
          <p:nvPr/>
        </p:nvPicPr>
        <p:blipFill>
          <a:blip r:embed="rId2"/>
          <a:stretch>
            <a:fillRect/>
          </a:stretch>
        </p:blipFill>
        <p:spPr>
          <a:xfrm>
            <a:off x="540314" y="2418832"/>
            <a:ext cx="8282492" cy="1457025"/>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1057584" y="4038220"/>
            <a:ext cx="7032464" cy="2586653"/>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24B6B4B4-C357-4214-BDFB-651E278E170E}" type="slidenum">
              <a:rPr lang="en-US" smtClean="0"/>
              <a:t>44</a:t>
            </a:fld>
            <a:endParaRPr lang="en-US"/>
          </a:p>
        </p:txBody>
      </p:sp>
    </p:spTree>
    <p:extLst>
      <p:ext uri="{BB962C8B-B14F-4D97-AF65-F5344CB8AC3E}">
        <p14:creationId xmlns:p14="http://schemas.microsoft.com/office/powerpoint/2010/main" val="4158327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04" y="65356"/>
            <a:ext cx="7886700" cy="1325563"/>
          </a:xfrm>
        </p:spPr>
        <p:txBody>
          <a:bodyPr/>
          <a:lstStyle/>
          <a:p>
            <a:r>
              <a:rPr lang="en-US" dirty="0" smtClean="0"/>
              <a:t>Using the Template</a:t>
            </a:r>
            <a:endParaRPr lang="en-US" dirty="0"/>
          </a:p>
        </p:txBody>
      </p:sp>
      <p:pic>
        <p:nvPicPr>
          <p:cNvPr id="3" name="Picture 2"/>
          <p:cNvPicPr>
            <a:picLocks noChangeAspect="1"/>
          </p:cNvPicPr>
          <p:nvPr/>
        </p:nvPicPr>
        <p:blipFill>
          <a:blip r:embed="rId2"/>
          <a:stretch>
            <a:fillRect/>
          </a:stretch>
        </p:blipFill>
        <p:spPr>
          <a:xfrm>
            <a:off x="3808159" y="4029011"/>
            <a:ext cx="4876190" cy="22000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53262" y="1390919"/>
            <a:ext cx="3243322" cy="5093276"/>
          </a:xfrm>
          <a:prstGeom prst="rect">
            <a:avLst/>
          </a:prstGeom>
          <a:ln>
            <a:solidFill>
              <a:schemeClr val="tx1"/>
            </a:solidFill>
          </a:ln>
        </p:spPr>
      </p:pic>
      <p:cxnSp>
        <p:nvCxnSpPr>
          <p:cNvPr id="6" name="Straight Arrow Connector 5"/>
          <p:cNvCxnSpPr/>
          <p:nvPr/>
        </p:nvCxnSpPr>
        <p:spPr>
          <a:xfrm>
            <a:off x="2871989" y="3937557"/>
            <a:ext cx="914400" cy="4798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92051" y="1171977"/>
            <a:ext cx="4794839" cy="2585323"/>
          </a:xfrm>
          <a:prstGeom prst="rect">
            <a:avLst/>
          </a:prstGeom>
          <a:solidFill>
            <a:schemeClr val="accent2"/>
          </a:solidFill>
          <a:ln>
            <a:solidFill>
              <a:schemeClr val="tx1"/>
            </a:solidFill>
          </a:ln>
        </p:spPr>
        <p:txBody>
          <a:bodyPr wrap="none" rtlCol="0">
            <a:spAutoFit/>
          </a:bodyPr>
          <a:lstStyle/>
          <a:p>
            <a:r>
              <a:rPr lang="en-US" dirty="0" smtClean="0"/>
              <a:t>Using the template you can quickly record</a:t>
            </a:r>
          </a:p>
          <a:p>
            <a:r>
              <a:rPr lang="en-US" dirty="0"/>
              <a:t>t</a:t>
            </a:r>
            <a:r>
              <a:rPr lang="en-US" dirty="0" smtClean="0"/>
              <a:t>he weights taken on the penguins. You can skip</a:t>
            </a:r>
          </a:p>
          <a:p>
            <a:r>
              <a:rPr lang="en-US" dirty="0"/>
              <a:t>a</a:t>
            </a:r>
            <a:r>
              <a:rPr lang="en-US" dirty="0" smtClean="0"/>
              <a:t> weight if you want and will get a message</a:t>
            </a:r>
          </a:p>
          <a:p>
            <a:r>
              <a:rPr lang="en-US" dirty="0"/>
              <a:t>w</a:t>
            </a:r>
            <a:r>
              <a:rPr lang="en-US" dirty="0" smtClean="0"/>
              <a:t>hen you Save to confirm that you want to </a:t>
            </a:r>
          </a:p>
          <a:p>
            <a:r>
              <a:rPr lang="en-US" dirty="0"/>
              <a:t>c</a:t>
            </a:r>
            <a:r>
              <a:rPr lang="en-US" dirty="0" smtClean="0"/>
              <a:t>ontinue or go back and record. One penguin</a:t>
            </a:r>
          </a:p>
          <a:p>
            <a:r>
              <a:rPr lang="en-US" dirty="0" smtClean="0"/>
              <a:t>(7GRN) was not co-operative (as noted in the</a:t>
            </a:r>
          </a:p>
          <a:p>
            <a:r>
              <a:rPr lang="en-US" dirty="0" smtClean="0"/>
              <a:t>Training Session) so you used the Additional </a:t>
            </a:r>
          </a:p>
          <a:p>
            <a:r>
              <a:rPr lang="en-US" dirty="0" smtClean="0"/>
              <a:t>Information box to record why the weight was </a:t>
            </a:r>
          </a:p>
          <a:p>
            <a:r>
              <a:rPr lang="en-US" dirty="0" smtClean="0"/>
              <a:t>an Estimate and should be Excluded from Norms.</a:t>
            </a:r>
            <a:endParaRPr lang="en-US" dirty="0"/>
          </a:p>
        </p:txBody>
      </p:sp>
      <p:sp>
        <p:nvSpPr>
          <p:cNvPr id="5" name="Slide Number Placeholder 4"/>
          <p:cNvSpPr>
            <a:spLocks noGrp="1"/>
          </p:cNvSpPr>
          <p:nvPr>
            <p:ph type="sldNum" sz="quarter" idx="12"/>
          </p:nvPr>
        </p:nvSpPr>
        <p:spPr/>
        <p:txBody>
          <a:bodyPr/>
          <a:lstStyle/>
          <a:p>
            <a:fld id="{24B6B4B4-C357-4214-BDFB-651E278E170E}" type="slidenum">
              <a:rPr lang="en-US" smtClean="0"/>
              <a:t>45</a:t>
            </a:fld>
            <a:endParaRPr lang="en-US"/>
          </a:p>
        </p:txBody>
      </p:sp>
    </p:spTree>
    <p:extLst>
      <p:ext uri="{BB962C8B-B14F-4D97-AF65-F5344CB8AC3E}">
        <p14:creationId xmlns:p14="http://schemas.microsoft.com/office/powerpoint/2010/main" val="1624402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Milestones</a:t>
            </a:r>
            <a:endParaRPr lang="en-US" dirty="0"/>
          </a:p>
        </p:txBody>
      </p:sp>
      <p:sp>
        <p:nvSpPr>
          <p:cNvPr id="4" name="TextBox 3"/>
          <p:cNvSpPr txBox="1"/>
          <p:nvPr/>
        </p:nvSpPr>
        <p:spPr>
          <a:xfrm>
            <a:off x="4513508" y="1526465"/>
            <a:ext cx="4219425" cy="1477328"/>
          </a:xfrm>
          <a:prstGeom prst="rect">
            <a:avLst/>
          </a:prstGeom>
          <a:solidFill>
            <a:schemeClr val="accent2"/>
          </a:solidFill>
          <a:ln>
            <a:solidFill>
              <a:schemeClr val="tx1"/>
            </a:solidFill>
          </a:ln>
        </p:spPr>
        <p:txBody>
          <a:bodyPr wrap="none" rtlCol="0">
            <a:spAutoFit/>
          </a:bodyPr>
          <a:lstStyle/>
          <a:p>
            <a:r>
              <a:rPr lang="en-US" dirty="0" smtClean="0"/>
              <a:t>During the session with the penguins</a:t>
            </a:r>
          </a:p>
          <a:p>
            <a:r>
              <a:rPr lang="en-US" dirty="0"/>
              <a:t>y</a:t>
            </a:r>
            <a:r>
              <a:rPr lang="en-US" dirty="0" smtClean="0"/>
              <a:t>ou noted that 7GRN has begun its</a:t>
            </a:r>
          </a:p>
          <a:p>
            <a:r>
              <a:rPr lang="en-US" dirty="0"/>
              <a:t>f</a:t>
            </a:r>
            <a:r>
              <a:rPr lang="en-US" dirty="0" smtClean="0"/>
              <a:t>irst molt as recorded in its Training session</a:t>
            </a:r>
          </a:p>
          <a:p>
            <a:r>
              <a:rPr lang="en-US" dirty="0" smtClean="0"/>
              <a:t>Details. You record Molt-first in the </a:t>
            </a:r>
          </a:p>
          <a:p>
            <a:r>
              <a:rPr lang="en-US" dirty="0" smtClean="0"/>
              <a:t>Development Milestone grid.</a:t>
            </a:r>
            <a:endParaRPr lang="en-US" dirty="0"/>
          </a:p>
        </p:txBody>
      </p:sp>
      <p:pic>
        <p:nvPicPr>
          <p:cNvPr id="5" name="Picture 4"/>
          <p:cNvPicPr>
            <a:picLocks noChangeAspect="1"/>
          </p:cNvPicPr>
          <p:nvPr/>
        </p:nvPicPr>
        <p:blipFill>
          <a:blip r:embed="rId2"/>
          <a:stretch>
            <a:fillRect/>
          </a:stretch>
        </p:blipFill>
        <p:spPr>
          <a:xfrm>
            <a:off x="276328" y="2276406"/>
            <a:ext cx="4038095" cy="3180952"/>
          </a:xfrm>
          <a:prstGeom prst="rect">
            <a:avLst/>
          </a:prstGeom>
          <a:ln>
            <a:solidFill>
              <a:schemeClr val="tx1"/>
            </a:solidFill>
          </a:ln>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0604"/>
          <a:stretch/>
        </p:blipFill>
        <p:spPr>
          <a:xfrm>
            <a:off x="4739424" y="3348062"/>
            <a:ext cx="3670479" cy="3085856"/>
          </a:xfrm>
          <a:prstGeom prst="rect">
            <a:avLst/>
          </a:prstGeom>
          <a:effectLst>
            <a:softEdge rad="127000"/>
          </a:effectLst>
        </p:spPr>
      </p:pic>
      <p:sp>
        <p:nvSpPr>
          <p:cNvPr id="3" name="Slide Number Placeholder 2"/>
          <p:cNvSpPr>
            <a:spLocks noGrp="1"/>
          </p:cNvSpPr>
          <p:nvPr>
            <p:ph type="sldNum" sz="quarter" idx="12"/>
          </p:nvPr>
        </p:nvSpPr>
        <p:spPr/>
        <p:txBody>
          <a:bodyPr/>
          <a:lstStyle/>
          <a:p>
            <a:fld id="{24B6B4B4-C357-4214-BDFB-651E278E170E}" type="slidenum">
              <a:rPr lang="en-US" smtClean="0"/>
              <a:t>46</a:t>
            </a:fld>
            <a:endParaRPr lang="en-US"/>
          </a:p>
        </p:txBody>
      </p:sp>
    </p:spTree>
    <p:extLst>
      <p:ext uri="{BB962C8B-B14F-4D97-AF65-F5344CB8AC3E}">
        <p14:creationId xmlns:p14="http://schemas.microsoft.com/office/powerpoint/2010/main" val="38775348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Image</a:t>
            </a:r>
            <a:endParaRPr lang="en-US" dirty="0"/>
          </a:p>
        </p:txBody>
      </p:sp>
      <p:pic>
        <p:nvPicPr>
          <p:cNvPr id="4" name="Picture 3"/>
          <p:cNvPicPr>
            <a:picLocks noChangeAspect="1"/>
          </p:cNvPicPr>
          <p:nvPr/>
        </p:nvPicPr>
        <p:blipFill>
          <a:blip r:embed="rId2"/>
          <a:stretch>
            <a:fillRect/>
          </a:stretch>
        </p:blipFill>
        <p:spPr>
          <a:xfrm>
            <a:off x="365709" y="1411466"/>
            <a:ext cx="4342857" cy="357142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043749" y="4106704"/>
            <a:ext cx="7518151" cy="2294096"/>
          </a:xfrm>
          <a:prstGeom prst="rect">
            <a:avLst/>
          </a:prstGeom>
          <a:ln>
            <a:solidFill>
              <a:schemeClr val="tx1"/>
            </a:solidFill>
          </a:ln>
        </p:spPr>
      </p:pic>
      <p:sp>
        <p:nvSpPr>
          <p:cNvPr id="6" name="TextBox 5"/>
          <p:cNvSpPr txBox="1"/>
          <p:nvPr/>
        </p:nvSpPr>
        <p:spPr>
          <a:xfrm>
            <a:off x="4802824" y="1022697"/>
            <a:ext cx="3960764" cy="2585323"/>
          </a:xfrm>
          <a:prstGeom prst="rect">
            <a:avLst/>
          </a:prstGeom>
          <a:solidFill>
            <a:schemeClr val="accent2"/>
          </a:solidFill>
          <a:ln>
            <a:solidFill>
              <a:schemeClr val="tx1"/>
            </a:solidFill>
          </a:ln>
        </p:spPr>
        <p:txBody>
          <a:bodyPr wrap="none" rtlCol="0">
            <a:spAutoFit/>
          </a:bodyPr>
          <a:lstStyle/>
          <a:p>
            <a:r>
              <a:rPr lang="en-US" dirty="0" smtClean="0"/>
              <a:t>During the session with the penguins</a:t>
            </a:r>
          </a:p>
          <a:p>
            <a:r>
              <a:rPr lang="en-US" dirty="0"/>
              <a:t>y</a:t>
            </a:r>
            <a:r>
              <a:rPr lang="en-US" dirty="0" smtClean="0"/>
              <a:t>ou also took some photographs.</a:t>
            </a:r>
          </a:p>
          <a:p>
            <a:r>
              <a:rPr lang="en-US" dirty="0" smtClean="0"/>
              <a:t>Using Add New Image you download </a:t>
            </a:r>
          </a:p>
          <a:p>
            <a:r>
              <a:rPr lang="en-US" dirty="0" smtClean="0"/>
              <a:t>the photos into the appropriate records.</a:t>
            </a:r>
          </a:p>
          <a:p>
            <a:r>
              <a:rPr lang="en-US" dirty="0" smtClean="0"/>
              <a:t>Provisional data access does not allow</a:t>
            </a:r>
          </a:p>
          <a:p>
            <a:r>
              <a:rPr lang="en-US" dirty="0"/>
              <a:t>y</a:t>
            </a:r>
            <a:r>
              <a:rPr lang="en-US" dirty="0" smtClean="0"/>
              <a:t>ou to make these photos visible to</a:t>
            </a:r>
          </a:p>
          <a:p>
            <a:r>
              <a:rPr lang="en-US" dirty="0"/>
              <a:t>o</a:t>
            </a:r>
            <a:r>
              <a:rPr lang="en-US" dirty="0" smtClean="0"/>
              <a:t>ther ISIS members or to Set as Profile</a:t>
            </a:r>
          </a:p>
          <a:p>
            <a:r>
              <a:rPr lang="en-US" dirty="0" smtClean="0"/>
              <a:t>Image, but they are visible to you in the</a:t>
            </a:r>
          </a:p>
          <a:p>
            <a:r>
              <a:rPr lang="en-US" dirty="0" smtClean="0"/>
              <a:t>Images grid.</a:t>
            </a:r>
            <a:endParaRPr lang="en-US" dirty="0"/>
          </a:p>
        </p:txBody>
      </p:sp>
      <p:sp>
        <p:nvSpPr>
          <p:cNvPr id="3" name="Slide Number Placeholder 2"/>
          <p:cNvSpPr>
            <a:spLocks noGrp="1"/>
          </p:cNvSpPr>
          <p:nvPr>
            <p:ph type="sldNum" sz="quarter" idx="12"/>
          </p:nvPr>
        </p:nvSpPr>
        <p:spPr/>
        <p:txBody>
          <a:bodyPr/>
          <a:lstStyle/>
          <a:p>
            <a:fld id="{24B6B4B4-C357-4214-BDFB-651E278E170E}" type="slidenum">
              <a:rPr lang="en-US" smtClean="0"/>
              <a:t>47</a:t>
            </a:fld>
            <a:endParaRPr lang="en-US"/>
          </a:p>
        </p:txBody>
      </p:sp>
    </p:spTree>
    <p:extLst>
      <p:ext uri="{BB962C8B-B14F-4D97-AF65-F5344CB8AC3E}">
        <p14:creationId xmlns:p14="http://schemas.microsoft.com/office/powerpoint/2010/main" val="3435858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Images</a:t>
            </a:r>
            <a:endParaRPr lang="en-US" dirty="0"/>
          </a:p>
        </p:txBody>
      </p:sp>
      <p:pic>
        <p:nvPicPr>
          <p:cNvPr id="3" name="Picture 2"/>
          <p:cNvPicPr>
            <a:picLocks noChangeAspect="1"/>
          </p:cNvPicPr>
          <p:nvPr/>
        </p:nvPicPr>
        <p:blipFill>
          <a:blip r:embed="rId2"/>
          <a:stretch>
            <a:fillRect/>
          </a:stretch>
        </p:blipFill>
        <p:spPr>
          <a:xfrm>
            <a:off x="262358" y="1455312"/>
            <a:ext cx="4899142" cy="299392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868442" y="3837904"/>
            <a:ext cx="4512905" cy="2788276"/>
          </a:xfrm>
          <a:prstGeom prst="rect">
            <a:avLst/>
          </a:prstGeom>
          <a:ln>
            <a:solidFill>
              <a:schemeClr val="tx1"/>
            </a:solidFill>
          </a:ln>
        </p:spPr>
      </p:pic>
      <p:sp>
        <p:nvSpPr>
          <p:cNvPr id="5" name="TextBox 4"/>
          <p:cNvSpPr txBox="1"/>
          <p:nvPr/>
        </p:nvSpPr>
        <p:spPr>
          <a:xfrm>
            <a:off x="5563673" y="1455312"/>
            <a:ext cx="3301609" cy="2031325"/>
          </a:xfrm>
          <a:prstGeom prst="rect">
            <a:avLst/>
          </a:prstGeom>
          <a:solidFill>
            <a:schemeClr val="accent2"/>
          </a:solidFill>
          <a:ln>
            <a:solidFill>
              <a:schemeClr val="tx1"/>
            </a:solidFill>
          </a:ln>
        </p:spPr>
        <p:txBody>
          <a:bodyPr wrap="none" rtlCol="0">
            <a:spAutoFit/>
          </a:bodyPr>
          <a:lstStyle/>
          <a:p>
            <a:r>
              <a:rPr lang="en-US" dirty="0" smtClean="0"/>
              <a:t>Once the Local Admin approves</a:t>
            </a:r>
          </a:p>
          <a:p>
            <a:r>
              <a:rPr lang="en-US" dirty="0"/>
              <a:t>t</a:t>
            </a:r>
            <a:r>
              <a:rPr lang="en-US" dirty="0" smtClean="0"/>
              <a:t>he Image you imported they can</a:t>
            </a:r>
          </a:p>
          <a:p>
            <a:r>
              <a:rPr lang="en-US" dirty="0"/>
              <a:t>t</a:t>
            </a:r>
            <a:r>
              <a:rPr lang="en-US" dirty="0" smtClean="0"/>
              <a:t>hen mark it as a Profile Image</a:t>
            </a:r>
          </a:p>
          <a:p>
            <a:r>
              <a:rPr lang="en-US" dirty="0"/>
              <a:t>s</a:t>
            </a:r>
            <a:r>
              <a:rPr lang="en-US" dirty="0" smtClean="0"/>
              <a:t>o that it displays in the record.</a:t>
            </a:r>
          </a:p>
          <a:p>
            <a:r>
              <a:rPr lang="en-US" dirty="0" smtClean="0"/>
              <a:t>This is a great help in ensuring</a:t>
            </a:r>
          </a:p>
          <a:p>
            <a:r>
              <a:rPr lang="en-US" dirty="0"/>
              <a:t>t</a:t>
            </a:r>
            <a:r>
              <a:rPr lang="en-US" dirty="0" smtClean="0"/>
              <a:t>hat you are in the correct</a:t>
            </a:r>
          </a:p>
          <a:p>
            <a:r>
              <a:rPr lang="en-US" dirty="0"/>
              <a:t>r</a:t>
            </a:r>
            <a:r>
              <a:rPr lang="en-US" dirty="0" smtClean="0"/>
              <a:t>ecord when doing data entry.</a:t>
            </a:r>
            <a:endParaRPr lang="en-US" dirty="0"/>
          </a:p>
        </p:txBody>
      </p:sp>
      <p:sp>
        <p:nvSpPr>
          <p:cNvPr id="6" name="Slide Number Placeholder 5"/>
          <p:cNvSpPr>
            <a:spLocks noGrp="1"/>
          </p:cNvSpPr>
          <p:nvPr>
            <p:ph type="sldNum" sz="quarter" idx="12"/>
          </p:nvPr>
        </p:nvSpPr>
        <p:spPr/>
        <p:txBody>
          <a:bodyPr/>
          <a:lstStyle/>
          <a:p>
            <a:fld id="{24B6B4B4-C357-4214-BDFB-651E278E170E}" type="slidenum">
              <a:rPr lang="en-US" smtClean="0"/>
              <a:t>48</a:t>
            </a:fld>
            <a:endParaRPr lang="en-US"/>
          </a:p>
        </p:txBody>
      </p:sp>
    </p:spTree>
    <p:extLst>
      <p:ext uri="{BB962C8B-B14F-4D97-AF65-F5344CB8AC3E}">
        <p14:creationId xmlns:p14="http://schemas.microsoft.com/office/powerpoint/2010/main" val="41347159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425198" cy="1325563"/>
          </a:xfrm>
        </p:spPr>
        <p:txBody>
          <a:bodyPr/>
          <a:lstStyle/>
          <a:p>
            <a:r>
              <a:rPr lang="en-US" dirty="0" smtClean="0"/>
              <a:t>2:00 pm - Pool Maintenance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434" y="1690689"/>
            <a:ext cx="6452315" cy="4309945"/>
          </a:xfrm>
          <a:prstGeom prst="rect">
            <a:avLst/>
          </a:prstGeom>
          <a:effectLst>
            <a:softEdge rad="127000"/>
          </a:effectLst>
        </p:spPr>
      </p:pic>
      <p:sp>
        <p:nvSpPr>
          <p:cNvPr id="4" name="Slide Number Placeholder 3"/>
          <p:cNvSpPr>
            <a:spLocks noGrp="1"/>
          </p:cNvSpPr>
          <p:nvPr>
            <p:ph type="sldNum" sz="quarter" idx="12"/>
          </p:nvPr>
        </p:nvSpPr>
        <p:spPr/>
        <p:txBody>
          <a:bodyPr/>
          <a:lstStyle/>
          <a:p>
            <a:fld id="{24B6B4B4-C357-4214-BDFB-651E278E170E}" type="slidenum">
              <a:rPr lang="en-US" smtClean="0"/>
              <a:t>49</a:t>
            </a:fld>
            <a:endParaRPr lang="en-US"/>
          </a:p>
        </p:txBody>
      </p:sp>
    </p:spTree>
    <p:extLst>
      <p:ext uri="{BB962C8B-B14F-4D97-AF65-F5344CB8AC3E}">
        <p14:creationId xmlns:p14="http://schemas.microsoft.com/office/powerpoint/2010/main" val="3169088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514"/>
            <a:ext cx="7886700" cy="1325563"/>
          </a:xfrm>
        </p:spPr>
        <p:txBody>
          <a:bodyPr/>
          <a:lstStyle/>
          <a:p>
            <a:r>
              <a:rPr lang="en-US" dirty="0" smtClean="0"/>
              <a:t>Custom Role Must be Created</a:t>
            </a:r>
            <a:endParaRPr lang="en-US" dirty="0"/>
          </a:p>
        </p:txBody>
      </p:sp>
      <p:sp>
        <p:nvSpPr>
          <p:cNvPr id="3" name="Content Placeholder 2"/>
          <p:cNvSpPr>
            <a:spLocks noGrp="1"/>
          </p:cNvSpPr>
          <p:nvPr>
            <p:ph idx="1"/>
          </p:nvPr>
        </p:nvSpPr>
        <p:spPr>
          <a:xfrm>
            <a:off x="628650" y="893633"/>
            <a:ext cx="7886700" cy="4351338"/>
          </a:xfrm>
        </p:spPr>
        <p:txBody>
          <a:bodyPr>
            <a:normAutofit/>
          </a:bodyPr>
          <a:lstStyle/>
          <a:p>
            <a:r>
              <a:rPr lang="en-US" sz="2000" dirty="0" smtClean="0"/>
              <a:t>Provisional Data is not assigned to any ISIS Template Roles, your institution must create a Custom Role</a:t>
            </a:r>
          </a:p>
          <a:p>
            <a:r>
              <a:rPr lang="en-US" sz="2000" dirty="0" smtClean="0"/>
              <a:t>If Provisional is checked, by default Search/View is checked and Add, Edit and Remove are inactivated</a:t>
            </a:r>
          </a:p>
          <a:p>
            <a:r>
              <a:rPr lang="en-US" sz="2000" b="1" dirty="0" smtClean="0">
                <a:solidFill>
                  <a:srgbClr val="FF0000"/>
                </a:solidFill>
              </a:rPr>
              <a:t>You must also remember to check the Basic Details-Search/View in any modules for the User with that Role to actually see it</a:t>
            </a:r>
          </a:p>
        </p:txBody>
      </p:sp>
      <p:pic>
        <p:nvPicPr>
          <p:cNvPr id="5" name="Picture 4"/>
          <p:cNvPicPr>
            <a:picLocks noChangeAspect="1"/>
          </p:cNvPicPr>
          <p:nvPr/>
        </p:nvPicPr>
        <p:blipFill>
          <a:blip r:embed="rId2"/>
          <a:stretch>
            <a:fillRect/>
          </a:stretch>
        </p:blipFill>
        <p:spPr>
          <a:xfrm>
            <a:off x="1169515" y="3069302"/>
            <a:ext cx="6300232" cy="3588059"/>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24B6B4B4-C357-4214-BDFB-651E278E170E}" type="slidenum">
              <a:rPr lang="en-US" smtClean="0"/>
              <a:t>5</a:t>
            </a:fld>
            <a:endParaRPr lang="en-US"/>
          </a:p>
        </p:txBody>
      </p:sp>
    </p:spTree>
    <p:extLst>
      <p:ext uri="{BB962C8B-B14F-4D97-AF65-F5344CB8AC3E}">
        <p14:creationId xmlns:p14="http://schemas.microsoft.com/office/powerpoint/2010/main" val="423880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 Cleaned and Skim </a:t>
            </a:r>
            <a:r>
              <a:rPr lang="en-US" dirty="0"/>
              <a:t>B</a:t>
            </a:r>
            <a:r>
              <a:rPr lang="en-US" dirty="0" smtClean="0"/>
              <a:t>oxes </a:t>
            </a:r>
            <a:r>
              <a:rPr lang="en-US" dirty="0"/>
              <a:t>E</a:t>
            </a:r>
            <a:r>
              <a:rPr lang="en-US" dirty="0" smtClean="0"/>
              <a:t>mptied</a:t>
            </a:r>
            <a:endParaRPr lang="en-US" dirty="0"/>
          </a:p>
        </p:txBody>
      </p:sp>
      <p:sp>
        <p:nvSpPr>
          <p:cNvPr id="3" name="TextBox 2"/>
          <p:cNvSpPr txBox="1"/>
          <p:nvPr/>
        </p:nvSpPr>
        <p:spPr>
          <a:xfrm>
            <a:off x="5314385" y="2562397"/>
            <a:ext cx="3340728" cy="2585323"/>
          </a:xfrm>
          <a:prstGeom prst="rect">
            <a:avLst/>
          </a:prstGeom>
          <a:solidFill>
            <a:schemeClr val="accent2"/>
          </a:solidFill>
          <a:ln>
            <a:solidFill>
              <a:schemeClr val="tx1"/>
            </a:solidFill>
          </a:ln>
        </p:spPr>
        <p:txBody>
          <a:bodyPr wrap="square" rtlCol="0">
            <a:spAutoFit/>
          </a:bodyPr>
          <a:lstStyle/>
          <a:p>
            <a:r>
              <a:rPr lang="en-US" dirty="0" smtClean="0"/>
              <a:t>Yesterday’s high temperatures have caused the trees around the pool to drop a lot of leaves into the pool. You use a net to clear the floating leaves and the vacuum to clean the bottom </a:t>
            </a:r>
          </a:p>
          <a:p>
            <a:r>
              <a:rPr lang="en-US" dirty="0" smtClean="0"/>
              <a:t>of the pool. In addition you empty the three skim boxes of captured leaves.</a:t>
            </a:r>
            <a:endParaRPr lang="en-US" dirty="0"/>
          </a:p>
        </p:txBody>
      </p:sp>
      <p:pic>
        <p:nvPicPr>
          <p:cNvPr id="4" name="Picture 3"/>
          <p:cNvPicPr>
            <a:picLocks noChangeAspect="1"/>
          </p:cNvPicPr>
          <p:nvPr/>
        </p:nvPicPr>
        <p:blipFill>
          <a:blip r:embed="rId2"/>
          <a:stretch>
            <a:fillRect/>
          </a:stretch>
        </p:blipFill>
        <p:spPr>
          <a:xfrm>
            <a:off x="343671" y="1853984"/>
            <a:ext cx="4780952" cy="3838095"/>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24B6B4B4-C357-4214-BDFB-651E278E170E}" type="slidenum">
              <a:rPr lang="en-US" smtClean="0"/>
              <a:t>50</a:t>
            </a:fld>
            <a:endParaRPr lang="en-US"/>
          </a:p>
        </p:txBody>
      </p:sp>
    </p:spTree>
    <p:extLst>
      <p:ext uri="{BB962C8B-B14F-4D97-AF65-F5344CB8AC3E}">
        <p14:creationId xmlns:p14="http://schemas.microsoft.com/office/powerpoint/2010/main" val="34519708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86" y="132008"/>
            <a:ext cx="7886700" cy="1325563"/>
          </a:xfrm>
        </p:spPr>
        <p:txBody>
          <a:bodyPr/>
          <a:lstStyle/>
          <a:p>
            <a:r>
              <a:rPr lang="en-US" dirty="0" smtClean="0"/>
              <a:t>Filter Backwashed</a:t>
            </a:r>
            <a:endParaRPr lang="en-US" dirty="0"/>
          </a:p>
        </p:txBody>
      </p:sp>
      <p:pic>
        <p:nvPicPr>
          <p:cNvPr id="4" name="Picture 3"/>
          <p:cNvPicPr>
            <a:picLocks noChangeAspect="1"/>
          </p:cNvPicPr>
          <p:nvPr/>
        </p:nvPicPr>
        <p:blipFill>
          <a:blip r:embed="rId2"/>
          <a:stretch>
            <a:fillRect/>
          </a:stretch>
        </p:blipFill>
        <p:spPr>
          <a:xfrm>
            <a:off x="349331" y="1206559"/>
            <a:ext cx="4285714" cy="394285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999894" y="4345789"/>
            <a:ext cx="5761905" cy="2361905"/>
          </a:xfrm>
          <a:prstGeom prst="rect">
            <a:avLst/>
          </a:prstGeom>
          <a:ln>
            <a:solidFill>
              <a:schemeClr val="tx1"/>
            </a:solidFill>
          </a:ln>
        </p:spPr>
      </p:pic>
      <p:sp>
        <p:nvSpPr>
          <p:cNvPr id="6" name="TextBox 5"/>
          <p:cNvSpPr txBox="1"/>
          <p:nvPr/>
        </p:nvSpPr>
        <p:spPr>
          <a:xfrm>
            <a:off x="4880520" y="1683243"/>
            <a:ext cx="3635804" cy="2031325"/>
          </a:xfrm>
          <a:prstGeom prst="rect">
            <a:avLst/>
          </a:prstGeom>
          <a:solidFill>
            <a:schemeClr val="accent2"/>
          </a:solidFill>
          <a:ln>
            <a:solidFill>
              <a:schemeClr val="tx1"/>
            </a:solidFill>
          </a:ln>
        </p:spPr>
        <p:txBody>
          <a:bodyPr wrap="none" rtlCol="0">
            <a:spAutoFit/>
          </a:bodyPr>
          <a:lstStyle/>
          <a:p>
            <a:r>
              <a:rPr lang="en-US" dirty="0" smtClean="0"/>
              <a:t>You also do a long backwash</a:t>
            </a:r>
          </a:p>
          <a:p>
            <a:r>
              <a:rPr lang="en-US" dirty="0"/>
              <a:t>o</a:t>
            </a:r>
            <a:r>
              <a:rPr lang="en-US" dirty="0" smtClean="0"/>
              <a:t>n the filter component to help </a:t>
            </a:r>
          </a:p>
          <a:p>
            <a:r>
              <a:rPr lang="en-US" dirty="0" smtClean="0"/>
              <a:t>clean it so it will better keep the </a:t>
            </a:r>
          </a:p>
          <a:p>
            <a:r>
              <a:rPr lang="en-US" dirty="0" smtClean="0"/>
              <a:t>pool clearer. Recording tasks like</a:t>
            </a:r>
          </a:p>
          <a:p>
            <a:r>
              <a:rPr lang="en-US" dirty="0"/>
              <a:t>t</a:t>
            </a:r>
            <a:r>
              <a:rPr lang="en-US" dirty="0" smtClean="0"/>
              <a:t>his on the components allows </a:t>
            </a:r>
          </a:p>
          <a:p>
            <a:r>
              <a:rPr lang="en-US" dirty="0" smtClean="0"/>
              <a:t>others to view and track component </a:t>
            </a:r>
          </a:p>
          <a:p>
            <a:r>
              <a:rPr lang="en-US" dirty="0"/>
              <a:t>m</a:t>
            </a:r>
            <a:r>
              <a:rPr lang="en-US" dirty="0" smtClean="0"/>
              <a:t>aintenance.</a:t>
            </a:r>
            <a:endParaRPr lang="en-US" dirty="0"/>
          </a:p>
        </p:txBody>
      </p:sp>
      <p:sp>
        <p:nvSpPr>
          <p:cNvPr id="3" name="Slide Number Placeholder 2"/>
          <p:cNvSpPr>
            <a:spLocks noGrp="1"/>
          </p:cNvSpPr>
          <p:nvPr>
            <p:ph type="sldNum" sz="quarter" idx="12"/>
          </p:nvPr>
        </p:nvSpPr>
        <p:spPr/>
        <p:txBody>
          <a:bodyPr/>
          <a:lstStyle/>
          <a:p>
            <a:fld id="{24B6B4B4-C357-4214-BDFB-651E278E170E}" type="slidenum">
              <a:rPr lang="en-US" smtClean="0"/>
              <a:t>51</a:t>
            </a:fld>
            <a:endParaRPr lang="en-US"/>
          </a:p>
        </p:txBody>
      </p:sp>
    </p:spTree>
    <p:extLst>
      <p:ext uri="{BB962C8B-B14F-4D97-AF65-F5344CB8AC3E}">
        <p14:creationId xmlns:p14="http://schemas.microsoft.com/office/powerpoint/2010/main" val="2300763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Temperature Checked</a:t>
            </a:r>
            <a:endParaRPr lang="en-US" dirty="0"/>
          </a:p>
        </p:txBody>
      </p:sp>
      <p:pic>
        <p:nvPicPr>
          <p:cNvPr id="3" name="Picture 2"/>
          <p:cNvPicPr>
            <a:picLocks noChangeAspect="1"/>
          </p:cNvPicPr>
          <p:nvPr/>
        </p:nvPicPr>
        <p:blipFill>
          <a:blip r:embed="rId2"/>
          <a:stretch>
            <a:fillRect/>
          </a:stretch>
        </p:blipFill>
        <p:spPr>
          <a:xfrm>
            <a:off x="291684" y="1480192"/>
            <a:ext cx="4800000" cy="418095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791684" y="4413426"/>
            <a:ext cx="3800000" cy="1019048"/>
          </a:xfrm>
          <a:prstGeom prst="rect">
            <a:avLst/>
          </a:prstGeom>
          <a:ln>
            <a:solidFill>
              <a:schemeClr val="tx1"/>
            </a:solidFill>
          </a:ln>
        </p:spPr>
      </p:pic>
      <p:sp>
        <p:nvSpPr>
          <p:cNvPr id="5" name="TextBox 4"/>
          <p:cNvSpPr txBox="1"/>
          <p:nvPr/>
        </p:nvSpPr>
        <p:spPr>
          <a:xfrm>
            <a:off x="4761099" y="2001007"/>
            <a:ext cx="4084836" cy="3139321"/>
          </a:xfrm>
          <a:prstGeom prst="rect">
            <a:avLst/>
          </a:prstGeom>
          <a:solidFill>
            <a:schemeClr val="accent2"/>
          </a:solidFill>
          <a:ln>
            <a:solidFill>
              <a:schemeClr val="tx1"/>
            </a:solidFill>
          </a:ln>
        </p:spPr>
        <p:txBody>
          <a:bodyPr wrap="none" rtlCol="0">
            <a:spAutoFit/>
          </a:bodyPr>
          <a:lstStyle/>
          <a:p>
            <a:r>
              <a:rPr lang="en-US" dirty="0" smtClean="0"/>
              <a:t>Your Curator has asked that you start </a:t>
            </a:r>
          </a:p>
          <a:p>
            <a:r>
              <a:rPr lang="en-US" dirty="0" smtClean="0"/>
              <a:t>taking weekly Water Temperature</a:t>
            </a:r>
          </a:p>
          <a:p>
            <a:r>
              <a:rPr lang="en-US" dirty="0" smtClean="0"/>
              <a:t>Measurements on the pool. You record</a:t>
            </a:r>
          </a:p>
          <a:p>
            <a:r>
              <a:rPr lang="en-US" dirty="0"/>
              <a:t>a</a:t>
            </a:r>
            <a:r>
              <a:rPr lang="en-US" dirty="0" smtClean="0"/>
              <a:t> temperature of 65 degrees F. When</a:t>
            </a:r>
          </a:p>
          <a:p>
            <a:r>
              <a:rPr lang="en-US" dirty="0"/>
              <a:t>y</a:t>
            </a:r>
            <a:r>
              <a:rPr lang="en-US" dirty="0" smtClean="0"/>
              <a:t>ou save you are surprised to see that</a:t>
            </a:r>
          </a:p>
          <a:p>
            <a:r>
              <a:rPr lang="en-US" dirty="0"/>
              <a:t>m</a:t>
            </a:r>
            <a:r>
              <a:rPr lang="en-US" dirty="0" smtClean="0"/>
              <a:t>easurement is outside the desired</a:t>
            </a:r>
          </a:p>
          <a:p>
            <a:r>
              <a:rPr lang="en-US" dirty="0"/>
              <a:t>t</a:t>
            </a:r>
            <a:r>
              <a:rPr lang="en-US" dirty="0" smtClean="0"/>
              <a:t>emperature range of 40 to 60 degrees F. </a:t>
            </a:r>
          </a:p>
          <a:p>
            <a:r>
              <a:rPr lang="en-US" dirty="0" smtClean="0"/>
              <a:t>This information is sourced from the </a:t>
            </a:r>
          </a:p>
          <a:p>
            <a:r>
              <a:rPr lang="en-US" dirty="0" smtClean="0"/>
              <a:t>Measurement Range Template the </a:t>
            </a:r>
          </a:p>
          <a:p>
            <a:r>
              <a:rPr lang="en-US" dirty="0" smtClean="0"/>
              <a:t>Curator had created. You save the entry</a:t>
            </a:r>
          </a:p>
          <a:p>
            <a:r>
              <a:rPr lang="en-US" dirty="0"/>
              <a:t>b</a:t>
            </a:r>
            <a:r>
              <a:rPr lang="en-US" dirty="0" smtClean="0"/>
              <a:t>ecause it is correct.</a:t>
            </a:r>
            <a:endParaRPr lang="en-US" dirty="0"/>
          </a:p>
        </p:txBody>
      </p:sp>
      <p:sp>
        <p:nvSpPr>
          <p:cNvPr id="6" name="Slide Number Placeholder 5"/>
          <p:cNvSpPr>
            <a:spLocks noGrp="1"/>
          </p:cNvSpPr>
          <p:nvPr>
            <p:ph type="sldNum" sz="quarter" idx="12"/>
          </p:nvPr>
        </p:nvSpPr>
        <p:spPr/>
        <p:txBody>
          <a:bodyPr/>
          <a:lstStyle/>
          <a:p>
            <a:fld id="{24B6B4B4-C357-4214-BDFB-651E278E170E}" type="slidenum">
              <a:rPr lang="en-US" smtClean="0"/>
              <a:t>52</a:t>
            </a:fld>
            <a:endParaRPr lang="en-US"/>
          </a:p>
        </p:txBody>
      </p:sp>
    </p:spTree>
    <p:extLst>
      <p:ext uri="{BB962C8B-B14F-4D97-AF65-F5344CB8AC3E}">
        <p14:creationId xmlns:p14="http://schemas.microsoft.com/office/powerpoint/2010/main" val="2441864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a Problem</a:t>
            </a:r>
            <a:endParaRPr lang="en-US" dirty="0"/>
          </a:p>
        </p:txBody>
      </p:sp>
      <p:pic>
        <p:nvPicPr>
          <p:cNvPr id="3" name="Picture 2"/>
          <p:cNvPicPr>
            <a:picLocks noChangeAspect="1"/>
          </p:cNvPicPr>
          <p:nvPr/>
        </p:nvPicPr>
        <p:blipFill>
          <a:blip r:embed="rId2"/>
          <a:stretch>
            <a:fillRect/>
          </a:stretch>
        </p:blipFill>
        <p:spPr>
          <a:xfrm>
            <a:off x="248073" y="1690689"/>
            <a:ext cx="5331385" cy="188429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48073" y="3859608"/>
            <a:ext cx="5231985" cy="2743467"/>
          </a:xfrm>
          <a:prstGeom prst="rect">
            <a:avLst/>
          </a:prstGeom>
          <a:ln>
            <a:solidFill>
              <a:schemeClr val="tx1"/>
            </a:solidFill>
          </a:ln>
        </p:spPr>
      </p:pic>
      <p:sp>
        <p:nvSpPr>
          <p:cNvPr id="5" name="TextBox 4"/>
          <p:cNvSpPr txBox="1"/>
          <p:nvPr/>
        </p:nvSpPr>
        <p:spPr>
          <a:xfrm>
            <a:off x="5678914" y="2664442"/>
            <a:ext cx="3316614" cy="2585323"/>
          </a:xfrm>
          <a:prstGeom prst="rect">
            <a:avLst/>
          </a:prstGeom>
          <a:solidFill>
            <a:schemeClr val="accent2"/>
          </a:solidFill>
          <a:ln>
            <a:solidFill>
              <a:schemeClr val="tx1"/>
            </a:solidFill>
          </a:ln>
        </p:spPr>
        <p:txBody>
          <a:bodyPr wrap="none" rtlCol="0">
            <a:spAutoFit/>
          </a:bodyPr>
          <a:lstStyle/>
          <a:p>
            <a:r>
              <a:rPr lang="en-US" dirty="0" smtClean="0"/>
              <a:t>Looking at the measurements</a:t>
            </a:r>
          </a:p>
          <a:p>
            <a:r>
              <a:rPr lang="en-US" dirty="0"/>
              <a:t>t</a:t>
            </a:r>
            <a:r>
              <a:rPr lang="en-US" dirty="0" smtClean="0"/>
              <a:t>hat have been recorded on the </a:t>
            </a:r>
          </a:p>
          <a:p>
            <a:r>
              <a:rPr lang="en-US" dirty="0"/>
              <a:t>p</a:t>
            </a:r>
            <a:r>
              <a:rPr lang="en-US" dirty="0" smtClean="0"/>
              <a:t>ool water temperature you</a:t>
            </a:r>
          </a:p>
          <a:p>
            <a:r>
              <a:rPr lang="en-US" dirty="0" smtClean="0"/>
              <a:t>see that they have been steadily</a:t>
            </a:r>
          </a:p>
          <a:p>
            <a:r>
              <a:rPr lang="en-US" dirty="0"/>
              <a:t>i</a:t>
            </a:r>
            <a:r>
              <a:rPr lang="en-US" dirty="0" smtClean="0"/>
              <a:t>ncreasing. Looking at the</a:t>
            </a:r>
          </a:p>
          <a:p>
            <a:r>
              <a:rPr lang="en-US" dirty="0" smtClean="0"/>
              <a:t>Measurement Graph makes it</a:t>
            </a:r>
          </a:p>
          <a:p>
            <a:r>
              <a:rPr lang="en-US" dirty="0"/>
              <a:t>e</a:t>
            </a:r>
            <a:r>
              <a:rPr lang="en-US" dirty="0" smtClean="0"/>
              <a:t>ven more obvious to you that</a:t>
            </a:r>
          </a:p>
          <a:p>
            <a:r>
              <a:rPr lang="en-US" dirty="0" smtClean="0"/>
              <a:t>there may be a problem with</a:t>
            </a:r>
          </a:p>
          <a:p>
            <a:r>
              <a:rPr lang="en-US" dirty="0"/>
              <a:t>t</a:t>
            </a:r>
            <a:r>
              <a:rPr lang="en-US" dirty="0" smtClean="0"/>
              <a:t>he chiller.</a:t>
            </a:r>
            <a:endParaRPr lang="en-US" dirty="0"/>
          </a:p>
        </p:txBody>
      </p:sp>
      <p:sp>
        <p:nvSpPr>
          <p:cNvPr id="6" name="Slide Number Placeholder 5"/>
          <p:cNvSpPr>
            <a:spLocks noGrp="1"/>
          </p:cNvSpPr>
          <p:nvPr>
            <p:ph type="sldNum" sz="quarter" idx="12"/>
          </p:nvPr>
        </p:nvSpPr>
        <p:spPr/>
        <p:txBody>
          <a:bodyPr/>
          <a:lstStyle/>
          <a:p>
            <a:fld id="{24B6B4B4-C357-4214-BDFB-651E278E170E}" type="slidenum">
              <a:rPr lang="en-US" smtClean="0"/>
              <a:t>53</a:t>
            </a:fld>
            <a:endParaRPr lang="en-US"/>
          </a:p>
        </p:txBody>
      </p:sp>
    </p:spTree>
    <p:extLst>
      <p:ext uri="{BB962C8B-B14F-4D97-AF65-F5344CB8AC3E}">
        <p14:creationId xmlns:p14="http://schemas.microsoft.com/office/powerpoint/2010/main" val="310668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98" y="184821"/>
            <a:ext cx="7886700" cy="1325563"/>
          </a:xfrm>
        </p:spPr>
        <p:txBody>
          <a:bodyPr/>
          <a:lstStyle/>
          <a:p>
            <a:r>
              <a:rPr lang="en-US" dirty="0" smtClean="0"/>
              <a:t>Add an Action</a:t>
            </a:r>
            <a:endParaRPr lang="en-US" dirty="0"/>
          </a:p>
        </p:txBody>
      </p:sp>
      <p:pic>
        <p:nvPicPr>
          <p:cNvPr id="3" name="Picture 2"/>
          <p:cNvPicPr>
            <a:picLocks noChangeAspect="1"/>
          </p:cNvPicPr>
          <p:nvPr/>
        </p:nvPicPr>
        <p:blipFill>
          <a:blip r:embed="rId2"/>
          <a:stretch>
            <a:fillRect/>
          </a:stretch>
        </p:blipFill>
        <p:spPr>
          <a:xfrm>
            <a:off x="186705" y="1326524"/>
            <a:ext cx="3692755" cy="321913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999390" y="3768513"/>
            <a:ext cx="5695238" cy="2695238"/>
          </a:xfrm>
          <a:prstGeom prst="rect">
            <a:avLst/>
          </a:prstGeom>
          <a:ln>
            <a:solidFill>
              <a:schemeClr val="tx1"/>
            </a:solidFill>
          </a:ln>
        </p:spPr>
      </p:pic>
      <p:sp>
        <p:nvSpPr>
          <p:cNvPr id="6" name="TextBox 5"/>
          <p:cNvSpPr txBox="1"/>
          <p:nvPr/>
        </p:nvSpPr>
        <p:spPr>
          <a:xfrm>
            <a:off x="3986554" y="847602"/>
            <a:ext cx="4976427" cy="2585323"/>
          </a:xfrm>
          <a:prstGeom prst="rect">
            <a:avLst/>
          </a:prstGeom>
          <a:solidFill>
            <a:schemeClr val="accent2"/>
          </a:solidFill>
          <a:ln>
            <a:solidFill>
              <a:schemeClr val="tx1"/>
            </a:solidFill>
          </a:ln>
        </p:spPr>
        <p:txBody>
          <a:bodyPr wrap="none" rtlCol="0">
            <a:spAutoFit/>
          </a:bodyPr>
          <a:lstStyle/>
          <a:p>
            <a:r>
              <a:rPr lang="en-US" dirty="0" smtClean="0"/>
              <a:t>You check the chiller and it is making intermittent</a:t>
            </a:r>
          </a:p>
          <a:p>
            <a:r>
              <a:rPr lang="en-US" dirty="0"/>
              <a:t>s</a:t>
            </a:r>
            <a:r>
              <a:rPr lang="en-US" dirty="0" smtClean="0"/>
              <a:t>creeching sounds. It also has some debris piled</a:t>
            </a:r>
          </a:p>
          <a:p>
            <a:r>
              <a:rPr lang="en-US" dirty="0"/>
              <a:t>a</a:t>
            </a:r>
            <a:r>
              <a:rPr lang="en-US" dirty="0" smtClean="0"/>
              <a:t>round it. You remove the debris in hopes that</a:t>
            </a:r>
          </a:p>
          <a:p>
            <a:r>
              <a:rPr lang="en-US" dirty="0"/>
              <a:t>w</a:t>
            </a:r>
            <a:r>
              <a:rPr lang="en-US" dirty="0" smtClean="0"/>
              <a:t>ill help but it does not. You reopen the </a:t>
            </a:r>
          </a:p>
          <a:p>
            <a:r>
              <a:rPr lang="en-US" dirty="0" smtClean="0"/>
              <a:t>measurement record to record your Actions Taken. </a:t>
            </a:r>
          </a:p>
          <a:p>
            <a:r>
              <a:rPr lang="en-US" dirty="0" smtClean="0"/>
              <a:t>In addition you check the Create Enclosure </a:t>
            </a:r>
          </a:p>
          <a:p>
            <a:r>
              <a:rPr lang="en-US" dirty="0" smtClean="0"/>
              <a:t>Maintenance Record. This will automatically place </a:t>
            </a:r>
          </a:p>
          <a:p>
            <a:r>
              <a:rPr lang="en-US" dirty="0" smtClean="0"/>
              <a:t>the information you entered in the Details box </a:t>
            </a:r>
          </a:p>
          <a:p>
            <a:r>
              <a:rPr lang="en-US" dirty="0" smtClean="0"/>
              <a:t>into the Maintenance grid.</a:t>
            </a:r>
            <a:endParaRPr lang="en-US" dirty="0"/>
          </a:p>
        </p:txBody>
      </p:sp>
      <p:sp>
        <p:nvSpPr>
          <p:cNvPr id="4" name="Slide Number Placeholder 3"/>
          <p:cNvSpPr>
            <a:spLocks noGrp="1"/>
          </p:cNvSpPr>
          <p:nvPr>
            <p:ph type="sldNum" sz="quarter" idx="12"/>
          </p:nvPr>
        </p:nvSpPr>
        <p:spPr/>
        <p:txBody>
          <a:bodyPr/>
          <a:lstStyle/>
          <a:p>
            <a:fld id="{24B6B4B4-C357-4214-BDFB-651E278E170E}" type="slidenum">
              <a:rPr lang="en-US" smtClean="0"/>
              <a:t>54</a:t>
            </a:fld>
            <a:endParaRPr lang="en-US"/>
          </a:p>
        </p:txBody>
      </p:sp>
    </p:spTree>
    <p:extLst>
      <p:ext uri="{BB962C8B-B14F-4D97-AF65-F5344CB8AC3E}">
        <p14:creationId xmlns:p14="http://schemas.microsoft.com/office/powerpoint/2010/main" val="30469949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 Maintenance Task</a:t>
            </a:r>
            <a:endParaRPr lang="en-US" dirty="0"/>
          </a:p>
        </p:txBody>
      </p:sp>
      <p:sp>
        <p:nvSpPr>
          <p:cNvPr id="3" name="TextBox 2"/>
          <p:cNvSpPr txBox="1"/>
          <p:nvPr/>
        </p:nvSpPr>
        <p:spPr>
          <a:xfrm>
            <a:off x="5849733" y="1690689"/>
            <a:ext cx="2627033" cy="2308324"/>
          </a:xfrm>
          <a:prstGeom prst="rect">
            <a:avLst/>
          </a:prstGeom>
          <a:solidFill>
            <a:schemeClr val="accent2"/>
          </a:solidFill>
          <a:ln>
            <a:solidFill>
              <a:schemeClr val="tx1"/>
            </a:solidFill>
          </a:ln>
        </p:spPr>
        <p:txBody>
          <a:bodyPr wrap="square" rtlCol="0">
            <a:spAutoFit/>
          </a:bodyPr>
          <a:lstStyle/>
          <a:p>
            <a:r>
              <a:rPr lang="en-US" dirty="0" smtClean="0"/>
              <a:t>Using the Calendar you </a:t>
            </a:r>
          </a:p>
          <a:p>
            <a:r>
              <a:rPr lang="en-US" dirty="0" smtClean="0"/>
              <a:t>schedule a task for </a:t>
            </a:r>
          </a:p>
          <a:p>
            <a:r>
              <a:rPr lang="en-US" dirty="0" smtClean="0"/>
              <a:t>maintenance to repair </a:t>
            </a:r>
          </a:p>
          <a:p>
            <a:r>
              <a:rPr lang="en-US" dirty="0" smtClean="0"/>
              <a:t>the malfunctioning water </a:t>
            </a:r>
          </a:p>
          <a:p>
            <a:r>
              <a:rPr lang="en-US" dirty="0"/>
              <a:t>c</a:t>
            </a:r>
            <a:r>
              <a:rPr lang="en-US" dirty="0" smtClean="0"/>
              <a:t>hiller. You can tell this was entered under a Provisional Role as the “?”</a:t>
            </a:r>
          </a:p>
          <a:p>
            <a:r>
              <a:rPr lang="en-US" dirty="0"/>
              <a:t>i</a:t>
            </a:r>
            <a:r>
              <a:rPr lang="en-US" dirty="0" smtClean="0"/>
              <a:t>s displayed.</a:t>
            </a:r>
            <a:endParaRPr lang="en-US" dirty="0"/>
          </a:p>
        </p:txBody>
      </p:sp>
      <p:pic>
        <p:nvPicPr>
          <p:cNvPr id="6" name="Picture 5"/>
          <p:cNvPicPr>
            <a:picLocks noChangeAspect="1"/>
          </p:cNvPicPr>
          <p:nvPr/>
        </p:nvPicPr>
        <p:blipFill>
          <a:blip r:embed="rId2"/>
          <a:stretch>
            <a:fillRect/>
          </a:stretch>
        </p:blipFill>
        <p:spPr>
          <a:xfrm>
            <a:off x="4511261" y="4331275"/>
            <a:ext cx="4279654" cy="232368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176707" y="2161129"/>
            <a:ext cx="5358878" cy="2729455"/>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24B6B4B4-C357-4214-BDFB-651E278E170E}" type="slidenum">
              <a:rPr lang="en-US" smtClean="0"/>
              <a:t>55</a:t>
            </a:fld>
            <a:endParaRPr lang="en-US"/>
          </a:p>
        </p:txBody>
      </p:sp>
    </p:spTree>
    <p:extLst>
      <p:ext uri="{BB962C8B-B14F-4D97-AF65-F5344CB8AC3E}">
        <p14:creationId xmlns:p14="http://schemas.microsoft.com/office/powerpoint/2010/main" val="38114968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3:30 Record a Life Stage Change</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4471"/>
          <a:stretch/>
        </p:blipFill>
        <p:spPr>
          <a:xfrm>
            <a:off x="1868926" y="2018955"/>
            <a:ext cx="5406148" cy="3621992"/>
          </a:xfrm>
          <a:prstGeom prst="rect">
            <a:avLst/>
          </a:prstGeom>
          <a:effectLst>
            <a:softEdge rad="127000"/>
          </a:effectLst>
        </p:spPr>
      </p:pic>
      <p:sp>
        <p:nvSpPr>
          <p:cNvPr id="4" name="Slide Number Placeholder 3"/>
          <p:cNvSpPr>
            <a:spLocks noGrp="1"/>
          </p:cNvSpPr>
          <p:nvPr>
            <p:ph type="sldNum" sz="quarter" idx="12"/>
          </p:nvPr>
        </p:nvSpPr>
        <p:spPr/>
        <p:txBody>
          <a:bodyPr/>
          <a:lstStyle/>
          <a:p>
            <a:fld id="{24B6B4B4-C357-4214-BDFB-651E278E170E}" type="slidenum">
              <a:rPr lang="en-US" smtClean="0"/>
              <a:t>56</a:t>
            </a:fld>
            <a:endParaRPr lang="en-US"/>
          </a:p>
        </p:txBody>
      </p:sp>
    </p:spTree>
    <p:extLst>
      <p:ext uri="{BB962C8B-B14F-4D97-AF65-F5344CB8AC3E}">
        <p14:creationId xmlns:p14="http://schemas.microsoft.com/office/powerpoint/2010/main" val="8509994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67" y="0"/>
            <a:ext cx="7886700" cy="1325563"/>
          </a:xfrm>
        </p:spPr>
        <p:txBody>
          <a:bodyPr/>
          <a:lstStyle/>
          <a:p>
            <a:r>
              <a:rPr lang="en-US" dirty="0" smtClean="0"/>
              <a:t>Update the Record</a:t>
            </a:r>
            <a:endParaRPr lang="en-US" dirty="0"/>
          </a:p>
        </p:txBody>
      </p:sp>
      <p:pic>
        <p:nvPicPr>
          <p:cNvPr id="9" name="Picture 8"/>
          <p:cNvPicPr>
            <a:picLocks noChangeAspect="1"/>
          </p:cNvPicPr>
          <p:nvPr/>
        </p:nvPicPr>
        <p:blipFill>
          <a:blip r:embed="rId2"/>
          <a:stretch>
            <a:fillRect/>
          </a:stretch>
        </p:blipFill>
        <p:spPr>
          <a:xfrm>
            <a:off x="290749" y="1046153"/>
            <a:ext cx="6180952" cy="1666667"/>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312349" y="2237023"/>
            <a:ext cx="3263576" cy="2500258"/>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3645174" y="4874409"/>
            <a:ext cx="5394391" cy="1620811"/>
          </a:xfrm>
          <a:prstGeom prst="rect">
            <a:avLst/>
          </a:prstGeom>
          <a:ln>
            <a:solidFill>
              <a:schemeClr val="tx1"/>
            </a:solidFill>
          </a:ln>
        </p:spPr>
      </p:pic>
      <p:sp>
        <p:nvSpPr>
          <p:cNvPr id="8" name="TextBox 7"/>
          <p:cNvSpPr txBox="1"/>
          <p:nvPr/>
        </p:nvSpPr>
        <p:spPr>
          <a:xfrm>
            <a:off x="290750" y="2889250"/>
            <a:ext cx="3225636" cy="3139321"/>
          </a:xfrm>
          <a:prstGeom prst="rect">
            <a:avLst/>
          </a:prstGeom>
          <a:solidFill>
            <a:schemeClr val="accent2"/>
          </a:solidFill>
          <a:ln>
            <a:solidFill>
              <a:schemeClr val="tx1"/>
            </a:solidFill>
          </a:ln>
        </p:spPr>
        <p:txBody>
          <a:bodyPr wrap="square" rtlCol="0">
            <a:spAutoFit/>
          </a:bodyPr>
          <a:lstStyle/>
          <a:p>
            <a:r>
              <a:rPr lang="en-US" dirty="0" smtClean="0"/>
              <a:t>After the penguins you walk by your tanager Aviary and note that a hatchling you had been</a:t>
            </a:r>
          </a:p>
          <a:p>
            <a:r>
              <a:rPr lang="en-US" dirty="0"/>
              <a:t>w</a:t>
            </a:r>
            <a:r>
              <a:rPr lang="en-US" dirty="0" smtClean="0"/>
              <a:t>atching has fledged. The record currently has it as a Hatchling with no End Date. When you record the Fledgling the End Date will automatically</a:t>
            </a:r>
          </a:p>
          <a:p>
            <a:r>
              <a:rPr lang="en-US" dirty="0"/>
              <a:t>b</a:t>
            </a:r>
            <a:r>
              <a:rPr lang="en-US" dirty="0" smtClean="0"/>
              <a:t>e filled in. It cannot be marked as a Current Life Stage until Approved by your Local Admin.</a:t>
            </a:r>
            <a:endParaRPr lang="en-US" dirty="0"/>
          </a:p>
        </p:txBody>
      </p:sp>
      <p:sp>
        <p:nvSpPr>
          <p:cNvPr id="3" name="Slide Number Placeholder 2"/>
          <p:cNvSpPr>
            <a:spLocks noGrp="1"/>
          </p:cNvSpPr>
          <p:nvPr>
            <p:ph type="sldNum" sz="quarter" idx="12"/>
          </p:nvPr>
        </p:nvSpPr>
        <p:spPr/>
        <p:txBody>
          <a:bodyPr/>
          <a:lstStyle/>
          <a:p>
            <a:fld id="{24B6B4B4-C357-4214-BDFB-651E278E170E}" type="slidenum">
              <a:rPr lang="en-US" smtClean="0"/>
              <a:t>57</a:t>
            </a:fld>
            <a:endParaRPr lang="en-US"/>
          </a:p>
        </p:txBody>
      </p:sp>
    </p:spTree>
    <p:extLst>
      <p:ext uri="{BB962C8B-B14F-4D97-AF65-F5344CB8AC3E}">
        <p14:creationId xmlns:p14="http://schemas.microsoft.com/office/powerpoint/2010/main" val="25102820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3:45 pm – Record a Rearing Change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642" y="1922976"/>
            <a:ext cx="6048519" cy="4361913"/>
          </a:xfrm>
          <a:prstGeom prst="rect">
            <a:avLst/>
          </a:prstGeom>
          <a:effectLst>
            <a:softEdge rad="127000"/>
          </a:effectLst>
        </p:spPr>
      </p:pic>
      <p:sp>
        <p:nvSpPr>
          <p:cNvPr id="4" name="Slide Number Placeholder 3"/>
          <p:cNvSpPr>
            <a:spLocks noGrp="1"/>
          </p:cNvSpPr>
          <p:nvPr>
            <p:ph type="sldNum" sz="quarter" idx="12"/>
          </p:nvPr>
        </p:nvSpPr>
        <p:spPr/>
        <p:txBody>
          <a:bodyPr/>
          <a:lstStyle/>
          <a:p>
            <a:fld id="{24B6B4B4-C357-4214-BDFB-651E278E170E}" type="slidenum">
              <a:rPr lang="en-US" smtClean="0"/>
              <a:t>58</a:t>
            </a:fld>
            <a:endParaRPr lang="en-US"/>
          </a:p>
        </p:txBody>
      </p:sp>
    </p:spTree>
    <p:extLst>
      <p:ext uri="{BB962C8B-B14F-4D97-AF65-F5344CB8AC3E}">
        <p14:creationId xmlns:p14="http://schemas.microsoft.com/office/powerpoint/2010/main" val="14889368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738"/>
            <a:ext cx="7886700" cy="1325563"/>
          </a:xfrm>
        </p:spPr>
        <p:txBody>
          <a:bodyPr/>
          <a:lstStyle/>
          <a:p>
            <a:r>
              <a:rPr lang="en-US" dirty="0" smtClean="0"/>
              <a:t>Update the Record</a:t>
            </a:r>
            <a:endParaRPr lang="en-US" dirty="0"/>
          </a:p>
        </p:txBody>
      </p:sp>
      <p:pic>
        <p:nvPicPr>
          <p:cNvPr id="4" name="Picture 3"/>
          <p:cNvPicPr>
            <a:picLocks noChangeAspect="1"/>
          </p:cNvPicPr>
          <p:nvPr/>
        </p:nvPicPr>
        <p:blipFill>
          <a:blip r:embed="rId2"/>
          <a:stretch>
            <a:fillRect/>
          </a:stretch>
        </p:blipFill>
        <p:spPr>
          <a:xfrm>
            <a:off x="244434" y="1136966"/>
            <a:ext cx="6104762" cy="140952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21461" y="5117872"/>
            <a:ext cx="6095238" cy="1619048"/>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890663" y="2286403"/>
            <a:ext cx="3083220" cy="3114286"/>
          </a:xfrm>
          <a:prstGeom prst="rect">
            <a:avLst/>
          </a:prstGeom>
          <a:ln>
            <a:solidFill>
              <a:schemeClr val="tx1"/>
            </a:solidFill>
          </a:ln>
        </p:spPr>
      </p:pic>
      <p:sp>
        <p:nvSpPr>
          <p:cNvPr id="7" name="TextBox 6"/>
          <p:cNvSpPr txBox="1"/>
          <p:nvPr/>
        </p:nvSpPr>
        <p:spPr>
          <a:xfrm>
            <a:off x="244434" y="2719664"/>
            <a:ext cx="5393400" cy="2308324"/>
          </a:xfrm>
          <a:prstGeom prst="rect">
            <a:avLst/>
          </a:prstGeom>
          <a:solidFill>
            <a:schemeClr val="accent2"/>
          </a:solidFill>
          <a:ln>
            <a:solidFill>
              <a:schemeClr val="tx1"/>
            </a:solidFill>
          </a:ln>
        </p:spPr>
        <p:txBody>
          <a:bodyPr wrap="none" rtlCol="0">
            <a:spAutoFit/>
          </a:bodyPr>
          <a:lstStyle/>
          <a:p>
            <a:r>
              <a:rPr lang="en-US" dirty="0" smtClean="0"/>
              <a:t>When you check on the </a:t>
            </a:r>
            <a:r>
              <a:rPr lang="en-US" dirty="0"/>
              <a:t>t</a:t>
            </a:r>
            <a:r>
              <a:rPr lang="en-US" dirty="0" smtClean="0"/>
              <a:t>enrec babies again you find</a:t>
            </a:r>
          </a:p>
          <a:p>
            <a:r>
              <a:rPr lang="en-US" dirty="0"/>
              <a:t>t</a:t>
            </a:r>
            <a:r>
              <a:rPr lang="en-US" dirty="0" smtClean="0"/>
              <a:t>hat one is outside of the nest. You try to put it back</a:t>
            </a:r>
          </a:p>
          <a:p>
            <a:r>
              <a:rPr lang="en-US" dirty="0" smtClean="0"/>
              <a:t>With the dam but she pushes it back out. Because </a:t>
            </a:r>
          </a:p>
          <a:p>
            <a:r>
              <a:rPr lang="en-US" dirty="0" smtClean="0"/>
              <a:t>the baby will be hand reared for a few days you need </a:t>
            </a:r>
          </a:p>
          <a:p>
            <a:r>
              <a:rPr lang="en-US" dirty="0" smtClean="0"/>
              <a:t>to update the record. Because Provisional Data does </a:t>
            </a:r>
          </a:p>
          <a:p>
            <a:r>
              <a:rPr lang="en-US" dirty="0" smtClean="0"/>
              <a:t>not allow editing of regular information, someone with </a:t>
            </a:r>
          </a:p>
          <a:p>
            <a:r>
              <a:rPr lang="en-US" dirty="0" smtClean="0"/>
              <a:t>that access will need to update the End Date for the </a:t>
            </a:r>
          </a:p>
          <a:p>
            <a:r>
              <a:rPr lang="en-US" dirty="0" smtClean="0"/>
              <a:t>Parent rearing record. You take the baby to </a:t>
            </a:r>
            <a:r>
              <a:rPr lang="en-US" smtClean="0"/>
              <a:t>the hospital.</a:t>
            </a:r>
            <a:endParaRPr lang="en-US" dirty="0"/>
          </a:p>
        </p:txBody>
      </p:sp>
      <p:sp>
        <p:nvSpPr>
          <p:cNvPr id="3" name="Slide Number Placeholder 2"/>
          <p:cNvSpPr>
            <a:spLocks noGrp="1"/>
          </p:cNvSpPr>
          <p:nvPr>
            <p:ph type="sldNum" sz="quarter" idx="12"/>
          </p:nvPr>
        </p:nvSpPr>
        <p:spPr/>
        <p:txBody>
          <a:bodyPr/>
          <a:lstStyle/>
          <a:p>
            <a:fld id="{24B6B4B4-C357-4214-BDFB-651E278E170E}" type="slidenum">
              <a:rPr lang="en-US" smtClean="0"/>
              <a:t>59</a:t>
            </a:fld>
            <a:endParaRPr lang="en-US"/>
          </a:p>
        </p:txBody>
      </p:sp>
    </p:spTree>
    <p:extLst>
      <p:ext uri="{BB962C8B-B14F-4D97-AF65-F5344CB8AC3E}">
        <p14:creationId xmlns:p14="http://schemas.microsoft.com/office/powerpoint/2010/main" val="3993524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15" y="128327"/>
            <a:ext cx="7886700" cy="1325563"/>
          </a:xfrm>
        </p:spPr>
        <p:txBody>
          <a:bodyPr/>
          <a:lstStyle/>
          <a:p>
            <a:r>
              <a:rPr lang="en-US" dirty="0" smtClean="0"/>
              <a:t>Provisional Data Display</a:t>
            </a:r>
            <a:endParaRPr lang="en-US" dirty="0"/>
          </a:p>
        </p:txBody>
      </p:sp>
      <p:sp>
        <p:nvSpPr>
          <p:cNvPr id="4" name="Content Placeholder 3"/>
          <p:cNvSpPr>
            <a:spLocks noGrp="1"/>
          </p:cNvSpPr>
          <p:nvPr>
            <p:ph idx="1"/>
          </p:nvPr>
        </p:nvSpPr>
        <p:spPr>
          <a:xfrm>
            <a:off x="305432" y="1300198"/>
            <a:ext cx="8596285" cy="4351338"/>
          </a:xfrm>
        </p:spPr>
        <p:txBody>
          <a:bodyPr>
            <a:normAutofit/>
          </a:bodyPr>
          <a:lstStyle/>
          <a:p>
            <a:r>
              <a:rPr lang="en-US" sz="2400" dirty="0" smtClean="0"/>
              <a:t>In the record (left) Provisional Data will display as greyed out</a:t>
            </a:r>
          </a:p>
          <a:p>
            <a:r>
              <a:rPr lang="en-US" sz="2400" dirty="0"/>
              <a:t>Hovering over the “?” will also indicate that it is Provisional</a:t>
            </a:r>
          </a:p>
          <a:p>
            <a:r>
              <a:rPr lang="en-US" sz="2400" dirty="0" smtClean="0"/>
              <a:t>In the reports (right) that have the option to include Provisional Data it will be marked with an asterisk</a:t>
            </a:r>
          </a:p>
          <a:p>
            <a:r>
              <a:rPr lang="en-US" sz="2400" dirty="0" smtClean="0"/>
              <a:t>Only Users with Provisional Data access can edit Provisional Data</a:t>
            </a:r>
          </a:p>
          <a:p>
            <a:r>
              <a:rPr lang="en-US" sz="2400" dirty="0" smtClean="0"/>
              <a:t>Once Approved the data becomes part of the ZIMS database and can no longer be edited by a User with Provisional Data access</a:t>
            </a:r>
            <a:endParaRPr lang="en-US" sz="2400" dirty="0"/>
          </a:p>
        </p:txBody>
      </p:sp>
      <p:pic>
        <p:nvPicPr>
          <p:cNvPr id="3" name="Picture 2"/>
          <p:cNvPicPr>
            <a:picLocks noChangeAspect="1"/>
          </p:cNvPicPr>
          <p:nvPr/>
        </p:nvPicPr>
        <p:blipFill>
          <a:blip r:embed="rId2"/>
          <a:stretch>
            <a:fillRect/>
          </a:stretch>
        </p:blipFill>
        <p:spPr>
          <a:xfrm>
            <a:off x="305432" y="4627292"/>
            <a:ext cx="5828571" cy="153333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882669" y="4327291"/>
            <a:ext cx="4019048" cy="2133333"/>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24B6B4B4-C357-4214-BDFB-651E278E170E}" type="slidenum">
              <a:rPr lang="en-US" smtClean="0"/>
              <a:t>6</a:t>
            </a:fld>
            <a:endParaRPr lang="en-US"/>
          </a:p>
        </p:txBody>
      </p:sp>
    </p:spTree>
    <p:extLst>
      <p:ext uri="{BB962C8B-B14F-4D97-AF65-F5344CB8AC3E}">
        <p14:creationId xmlns:p14="http://schemas.microsoft.com/office/powerpoint/2010/main" val="96404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4:00 pm Run Daily Report</a:t>
            </a:r>
            <a:endParaRPr lang="en-US" dirty="0"/>
          </a:p>
        </p:txBody>
      </p:sp>
      <p:pic>
        <p:nvPicPr>
          <p:cNvPr id="3" name="Picture 2"/>
          <p:cNvPicPr>
            <a:picLocks noChangeAspect="1"/>
          </p:cNvPicPr>
          <p:nvPr/>
        </p:nvPicPr>
        <p:blipFill>
          <a:blip r:embed="rId2"/>
          <a:stretch>
            <a:fillRect/>
          </a:stretch>
        </p:blipFill>
        <p:spPr>
          <a:xfrm>
            <a:off x="1609455" y="1392297"/>
            <a:ext cx="5925089" cy="3385765"/>
          </a:xfrm>
          <a:prstGeom prst="rect">
            <a:avLst/>
          </a:prstGeom>
          <a:ln>
            <a:solidFill>
              <a:schemeClr val="tx1"/>
            </a:solidFill>
          </a:ln>
        </p:spPr>
      </p:pic>
      <p:sp>
        <p:nvSpPr>
          <p:cNvPr id="4" name="TextBox 3"/>
          <p:cNvSpPr txBox="1"/>
          <p:nvPr/>
        </p:nvSpPr>
        <p:spPr>
          <a:xfrm>
            <a:off x="238100" y="5022761"/>
            <a:ext cx="8905900" cy="1477328"/>
          </a:xfrm>
          <a:prstGeom prst="rect">
            <a:avLst/>
          </a:prstGeom>
          <a:solidFill>
            <a:schemeClr val="accent2"/>
          </a:solidFill>
          <a:ln>
            <a:solidFill>
              <a:schemeClr val="tx1"/>
            </a:solidFill>
          </a:ln>
        </p:spPr>
        <p:txBody>
          <a:bodyPr wrap="none" rtlCol="0">
            <a:spAutoFit/>
          </a:bodyPr>
          <a:lstStyle/>
          <a:p>
            <a:r>
              <a:rPr lang="en-US" dirty="0" smtClean="0"/>
              <a:t>You radio the other keepers and they are done with their day’s work. You run a Daily</a:t>
            </a:r>
          </a:p>
          <a:p>
            <a:r>
              <a:rPr lang="en-US" dirty="0" smtClean="0"/>
              <a:t>Report for the institution. To do this you select to run by Enclosure (your top level institution)</a:t>
            </a:r>
          </a:p>
          <a:p>
            <a:r>
              <a:rPr lang="en-US" dirty="0"/>
              <a:t>a</a:t>
            </a:r>
            <a:r>
              <a:rPr lang="en-US" dirty="0" smtClean="0"/>
              <a:t>nd check Include Enclosure Below. The Include Ambient Temperature is sourced from</a:t>
            </a:r>
          </a:p>
          <a:p>
            <a:r>
              <a:rPr lang="en-US" dirty="0"/>
              <a:t>m</a:t>
            </a:r>
            <a:r>
              <a:rPr lang="en-US" dirty="0" smtClean="0"/>
              <a:t>easurement entries made on your institution record. You add some Non-ZIMS notes</a:t>
            </a:r>
          </a:p>
          <a:p>
            <a:r>
              <a:rPr lang="en-US" dirty="0"/>
              <a:t>r</a:t>
            </a:r>
            <a:r>
              <a:rPr lang="en-US" dirty="0" smtClean="0"/>
              <a:t>egarding the penguin chiller and the baby tenrec. This report can be printed or saved.</a:t>
            </a:r>
            <a:endParaRPr lang="en-US" dirty="0"/>
          </a:p>
        </p:txBody>
      </p:sp>
      <p:sp>
        <p:nvSpPr>
          <p:cNvPr id="5" name="Slide Number Placeholder 4"/>
          <p:cNvSpPr>
            <a:spLocks noGrp="1"/>
          </p:cNvSpPr>
          <p:nvPr>
            <p:ph type="sldNum" sz="quarter" idx="12"/>
          </p:nvPr>
        </p:nvSpPr>
        <p:spPr/>
        <p:txBody>
          <a:bodyPr/>
          <a:lstStyle/>
          <a:p>
            <a:fld id="{24B6B4B4-C357-4214-BDFB-651E278E170E}" type="slidenum">
              <a:rPr lang="en-US" smtClean="0"/>
              <a:t>60</a:t>
            </a:fld>
            <a:endParaRPr lang="en-US"/>
          </a:p>
        </p:txBody>
      </p:sp>
    </p:spTree>
    <p:extLst>
      <p:ext uri="{BB962C8B-B14F-4D97-AF65-F5344CB8AC3E}">
        <p14:creationId xmlns:p14="http://schemas.microsoft.com/office/powerpoint/2010/main" val="3980932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Calendar Task as Complete</a:t>
            </a:r>
            <a:endParaRPr lang="en-US" dirty="0"/>
          </a:p>
        </p:txBody>
      </p:sp>
      <p:sp>
        <p:nvSpPr>
          <p:cNvPr id="3" name="Slide Number Placeholder 2"/>
          <p:cNvSpPr>
            <a:spLocks noGrp="1"/>
          </p:cNvSpPr>
          <p:nvPr>
            <p:ph type="sldNum" sz="quarter" idx="12"/>
          </p:nvPr>
        </p:nvSpPr>
        <p:spPr/>
        <p:txBody>
          <a:bodyPr/>
          <a:lstStyle/>
          <a:p>
            <a:fld id="{24B6B4B4-C357-4214-BDFB-651E278E170E}" type="slidenum">
              <a:rPr lang="en-US" smtClean="0"/>
              <a:t>61</a:t>
            </a:fld>
            <a:endParaRPr lang="en-US"/>
          </a:p>
        </p:txBody>
      </p:sp>
      <p:pic>
        <p:nvPicPr>
          <p:cNvPr id="6" name="Picture 5"/>
          <p:cNvPicPr>
            <a:picLocks noChangeAspect="1"/>
          </p:cNvPicPr>
          <p:nvPr/>
        </p:nvPicPr>
        <p:blipFill>
          <a:blip r:embed="rId2"/>
          <a:stretch>
            <a:fillRect/>
          </a:stretch>
        </p:blipFill>
        <p:spPr>
          <a:xfrm>
            <a:off x="461491" y="1442434"/>
            <a:ext cx="5894429" cy="2994244"/>
          </a:xfrm>
          <a:prstGeom prst="rect">
            <a:avLst/>
          </a:prstGeom>
        </p:spPr>
      </p:pic>
      <p:pic>
        <p:nvPicPr>
          <p:cNvPr id="5" name="Picture 4"/>
          <p:cNvPicPr>
            <a:picLocks noChangeAspect="1"/>
          </p:cNvPicPr>
          <p:nvPr/>
        </p:nvPicPr>
        <p:blipFill>
          <a:blip r:embed="rId3"/>
          <a:stretch>
            <a:fillRect/>
          </a:stretch>
        </p:blipFill>
        <p:spPr>
          <a:xfrm>
            <a:off x="3887898" y="2422699"/>
            <a:ext cx="5140103" cy="2634971"/>
          </a:xfrm>
          <a:prstGeom prst="rect">
            <a:avLst/>
          </a:prstGeom>
          <a:ln>
            <a:solidFill>
              <a:schemeClr val="tx1"/>
            </a:solidFill>
          </a:ln>
        </p:spPr>
      </p:pic>
      <p:sp>
        <p:nvSpPr>
          <p:cNvPr id="7" name="TextBox 6"/>
          <p:cNvSpPr txBox="1"/>
          <p:nvPr/>
        </p:nvSpPr>
        <p:spPr>
          <a:xfrm>
            <a:off x="628650" y="5338584"/>
            <a:ext cx="8199360" cy="1200329"/>
          </a:xfrm>
          <a:prstGeom prst="rect">
            <a:avLst/>
          </a:prstGeom>
          <a:solidFill>
            <a:schemeClr val="accent2"/>
          </a:solidFill>
          <a:ln>
            <a:solidFill>
              <a:schemeClr val="tx1"/>
            </a:solidFill>
          </a:ln>
        </p:spPr>
        <p:txBody>
          <a:bodyPr wrap="none" rtlCol="0">
            <a:spAutoFit/>
          </a:bodyPr>
          <a:lstStyle/>
          <a:p>
            <a:r>
              <a:rPr lang="en-US" dirty="0" smtClean="0"/>
              <a:t>Because you completed the tasks assigned to you in the Calendar you want to mark</a:t>
            </a:r>
          </a:p>
          <a:p>
            <a:r>
              <a:rPr lang="en-US" dirty="0"/>
              <a:t>t</a:t>
            </a:r>
            <a:r>
              <a:rPr lang="en-US" dirty="0" smtClean="0"/>
              <a:t>hem as such. You open up the penguin task and select Mark Complete. When a task</a:t>
            </a:r>
          </a:p>
          <a:p>
            <a:r>
              <a:rPr lang="en-US" dirty="0"/>
              <a:t>i</a:t>
            </a:r>
            <a:r>
              <a:rPr lang="en-US" dirty="0" smtClean="0"/>
              <a:t>s marked as complete the red “!” will go away. You can also choose to hide from view</a:t>
            </a:r>
          </a:p>
          <a:p>
            <a:r>
              <a:rPr lang="en-US" dirty="0" smtClean="0"/>
              <a:t>any tasks that have been marked as completed.</a:t>
            </a:r>
            <a:endParaRPr lang="en-US" dirty="0"/>
          </a:p>
        </p:txBody>
      </p:sp>
    </p:spTree>
    <p:extLst>
      <p:ext uri="{BB962C8B-B14F-4D97-AF65-F5344CB8AC3E}">
        <p14:creationId xmlns:p14="http://schemas.microsoft.com/office/powerpoint/2010/main" val="19311589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4:10 pm Go Home to Care for Your Own Family</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1690689"/>
            <a:ext cx="7741920" cy="4584192"/>
          </a:xfrm>
          <a:prstGeom prst="rect">
            <a:avLst/>
          </a:prstGeom>
          <a:effectLst>
            <a:softEdge rad="127000"/>
          </a:effectLst>
        </p:spPr>
      </p:pic>
      <p:sp>
        <p:nvSpPr>
          <p:cNvPr id="4" name="Slide Number Placeholder 3"/>
          <p:cNvSpPr>
            <a:spLocks noGrp="1"/>
          </p:cNvSpPr>
          <p:nvPr>
            <p:ph type="sldNum" sz="quarter" idx="12"/>
          </p:nvPr>
        </p:nvSpPr>
        <p:spPr/>
        <p:txBody>
          <a:bodyPr/>
          <a:lstStyle/>
          <a:p>
            <a:fld id="{24B6B4B4-C357-4214-BDFB-651E278E170E}" type="slidenum">
              <a:rPr lang="en-US" smtClean="0"/>
              <a:t>62</a:t>
            </a:fld>
            <a:endParaRPr lang="en-US"/>
          </a:p>
        </p:txBody>
      </p:sp>
    </p:spTree>
    <p:extLst>
      <p:ext uri="{BB962C8B-B14F-4D97-AF65-F5344CB8AC3E}">
        <p14:creationId xmlns:p14="http://schemas.microsoft.com/office/powerpoint/2010/main" val="2689398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7:45 am - Grab some caffeine, read the last two day’s Daily Reports and check My Calendar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188" y="2049619"/>
            <a:ext cx="4381500" cy="4381500"/>
          </a:xfrm>
          <a:prstGeom prst="rect">
            <a:avLst/>
          </a:prstGeom>
          <a:effectLst>
            <a:softEdge rad="127000"/>
          </a:effectLst>
        </p:spPr>
      </p:pic>
      <p:sp>
        <p:nvSpPr>
          <p:cNvPr id="3" name="Slide Number Placeholder 2"/>
          <p:cNvSpPr>
            <a:spLocks noGrp="1"/>
          </p:cNvSpPr>
          <p:nvPr>
            <p:ph type="sldNum" sz="quarter" idx="12"/>
          </p:nvPr>
        </p:nvSpPr>
        <p:spPr/>
        <p:txBody>
          <a:bodyPr/>
          <a:lstStyle/>
          <a:p>
            <a:fld id="{24B6B4B4-C357-4214-BDFB-651E278E170E}" type="slidenum">
              <a:rPr lang="en-US" smtClean="0"/>
              <a:t>7</a:t>
            </a:fld>
            <a:endParaRPr lang="en-US"/>
          </a:p>
        </p:txBody>
      </p:sp>
    </p:spTree>
    <p:extLst>
      <p:ext uri="{BB962C8B-B14F-4D97-AF65-F5344CB8AC3E}">
        <p14:creationId xmlns:p14="http://schemas.microsoft.com/office/powerpoint/2010/main" val="4012015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Report</a:t>
            </a:r>
            <a:endParaRPr lang="en-US" dirty="0"/>
          </a:p>
        </p:txBody>
      </p:sp>
      <p:pic>
        <p:nvPicPr>
          <p:cNvPr id="5" name="Picture 4"/>
          <p:cNvPicPr>
            <a:picLocks noChangeAspect="1"/>
          </p:cNvPicPr>
          <p:nvPr/>
        </p:nvPicPr>
        <p:blipFill>
          <a:blip r:embed="rId2"/>
          <a:stretch>
            <a:fillRect/>
          </a:stretch>
        </p:blipFill>
        <p:spPr>
          <a:xfrm>
            <a:off x="140176" y="1581446"/>
            <a:ext cx="7266667" cy="4400000"/>
          </a:xfrm>
          <a:prstGeom prst="rect">
            <a:avLst/>
          </a:prstGeom>
          <a:ln>
            <a:solidFill>
              <a:schemeClr val="tx1"/>
            </a:solidFill>
          </a:ln>
        </p:spPr>
      </p:pic>
      <p:sp>
        <p:nvSpPr>
          <p:cNvPr id="3" name="TextBox 2"/>
          <p:cNvSpPr txBox="1"/>
          <p:nvPr/>
        </p:nvSpPr>
        <p:spPr>
          <a:xfrm>
            <a:off x="2410765" y="2627284"/>
            <a:ext cx="6529588" cy="2308324"/>
          </a:xfrm>
          <a:prstGeom prst="rect">
            <a:avLst/>
          </a:prstGeom>
          <a:solidFill>
            <a:schemeClr val="accent2"/>
          </a:solidFill>
          <a:ln>
            <a:solidFill>
              <a:schemeClr val="tx1"/>
            </a:solidFill>
          </a:ln>
        </p:spPr>
        <p:txBody>
          <a:bodyPr wrap="square" rtlCol="0">
            <a:spAutoFit/>
          </a:bodyPr>
          <a:lstStyle/>
          <a:p>
            <a:r>
              <a:rPr lang="en-US" dirty="0" smtClean="0"/>
              <a:t>You are a small institution and your Daily Reports are stored in a binder in the Keeper lounge so they are available for all to read. In addition, they are exported and saved to a networked drive. You note two things of interest on yesterday’s Daily Report. First, the ambient temperatures recorded yesterday were much higher than normal. You make a mental note to watch for any remaining heat stress on the animals housed outside. Second, there is a Non-ZIMS</a:t>
            </a:r>
          </a:p>
          <a:p>
            <a:r>
              <a:rPr lang="en-US" dirty="0"/>
              <a:t>n</a:t>
            </a:r>
            <a:r>
              <a:rPr lang="en-US" dirty="0" smtClean="0"/>
              <a:t>ote that flamingo pellets need to be restocked.</a:t>
            </a:r>
            <a:endParaRPr lang="en-US" dirty="0"/>
          </a:p>
        </p:txBody>
      </p:sp>
      <p:sp>
        <p:nvSpPr>
          <p:cNvPr id="4" name="Slide Number Placeholder 3"/>
          <p:cNvSpPr>
            <a:spLocks noGrp="1"/>
          </p:cNvSpPr>
          <p:nvPr>
            <p:ph type="sldNum" sz="quarter" idx="12"/>
          </p:nvPr>
        </p:nvSpPr>
        <p:spPr/>
        <p:txBody>
          <a:bodyPr/>
          <a:lstStyle/>
          <a:p>
            <a:fld id="{24B6B4B4-C357-4214-BDFB-651E278E170E}" type="slidenum">
              <a:rPr lang="en-US" smtClean="0"/>
              <a:t>8</a:t>
            </a:fld>
            <a:endParaRPr lang="en-US"/>
          </a:p>
        </p:txBody>
      </p:sp>
    </p:spTree>
    <p:extLst>
      <p:ext uri="{BB962C8B-B14F-4D97-AF65-F5344CB8AC3E}">
        <p14:creationId xmlns:p14="http://schemas.microsoft.com/office/powerpoint/2010/main" val="713858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Animal Care Staff Medical Summary</a:t>
            </a:r>
            <a:endParaRPr lang="en-US" dirty="0"/>
          </a:p>
        </p:txBody>
      </p:sp>
      <p:pic>
        <p:nvPicPr>
          <p:cNvPr id="3" name="Picture 2"/>
          <p:cNvPicPr>
            <a:picLocks noChangeAspect="1"/>
          </p:cNvPicPr>
          <p:nvPr/>
        </p:nvPicPr>
        <p:blipFill>
          <a:blip r:embed="rId2"/>
          <a:stretch>
            <a:fillRect/>
          </a:stretch>
        </p:blipFill>
        <p:spPr>
          <a:xfrm>
            <a:off x="210949" y="3858608"/>
            <a:ext cx="8722102" cy="1559792"/>
          </a:xfrm>
          <a:prstGeom prst="rect">
            <a:avLst/>
          </a:prstGeom>
          <a:ln>
            <a:solidFill>
              <a:schemeClr val="tx1"/>
            </a:solidFill>
          </a:ln>
        </p:spPr>
      </p:pic>
      <p:sp>
        <p:nvSpPr>
          <p:cNvPr id="4" name="TextBox 3"/>
          <p:cNvSpPr txBox="1"/>
          <p:nvPr/>
        </p:nvSpPr>
        <p:spPr>
          <a:xfrm>
            <a:off x="1238844" y="1970468"/>
            <a:ext cx="6666312" cy="1200329"/>
          </a:xfrm>
          <a:prstGeom prst="rect">
            <a:avLst/>
          </a:prstGeom>
          <a:solidFill>
            <a:schemeClr val="accent2"/>
          </a:solidFill>
          <a:ln>
            <a:solidFill>
              <a:schemeClr val="tx1"/>
            </a:solidFill>
          </a:ln>
        </p:spPr>
        <p:txBody>
          <a:bodyPr wrap="none" rtlCol="0">
            <a:spAutoFit/>
          </a:bodyPr>
          <a:lstStyle/>
          <a:p>
            <a:r>
              <a:rPr lang="en-US" dirty="0" smtClean="0"/>
              <a:t>The Daily Report also noted a health issue with your giant tortoise.</a:t>
            </a:r>
          </a:p>
          <a:p>
            <a:r>
              <a:rPr lang="en-US" dirty="0" smtClean="0"/>
              <a:t>You read the Animal Care Staff Medical Summary for the animal that</a:t>
            </a:r>
          </a:p>
          <a:p>
            <a:r>
              <a:rPr lang="en-US" dirty="0"/>
              <a:t>w</a:t>
            </a:r>
            <a:r>
              <a:rPr lang="en-US" dirty="0" smtClean="0"/>
              <a:t>as entered by the Vet in the medical record. This lets you know that</a:t>
            </a:r>
          </a:p>
          <a:p>
            <a:r>
              <a:rPr lang="en-US" dirty="0"/>
              <a:t>y</a:t>
            </a:r>
            <a:r>
              <a:rPr lang="en-US" dirty="0" smtClean="0"/>
              <a:t>ou will need to apply </a:t>
            </a:r>
            <a:r>
              <a:rPr lang="en-US" dirty="0" err="1" smtClean="0"/>
              <a:t>Nolvasan</a:t>
            </a:r>
            <a:r>
              <a:rPr lang="en-US" dirty="0" smtClean="0"/>
              <a:t> solution to the abscess site.</a:t>
            </a:r>
            <a:endParaRPr lang="en-US" dirty="0"/>
          </a:p>
        </p:txBody>
      </p:sp>
      <p:sp>
        <p:nvSpPr>
          <p:cNvPr id="5" name="Slide Number Placeholder 4"/>
          <p:cNvSpPr>
            <a:spLocks noGrp="1"/>
          </p:cNvSpPr>
          <p:nvPr>
            <p:ph type="sldNum" sz="quarter" idx="12"/>
          </p:nvPr>
        </p:nvSpPr>
        <p:spPr/>
        <p:txBody>
          <a:bodyPr/>
          <a:lstStyle/>
          <a:p>
            <a:fld id="{24B6B4B4-C357-4214-BDFB-651E278E170E}" type="slidenum">
              <a:rPr lang="en-US" smtClean="0"/>
              <a:t>9</a:t>
            </a:fld>
            <a:endParaRPr lang="en-US"/>
          </a:p>
        </p:txBody>
      </p:sp>
    </p:spTree>
    <p:extLst>
      <p:ext uri="{BB962C8B-B14F-4D97-AF65-F5344CB8AC3E}">
        <p14:creationId xmlns:p14="http://schemas.microsoft.com/office/powerpoint/2010/main" val="553889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4000</Module>
    <Review xmlns="00558959-21e2-49b6-8bc1-d46e8fb3ce16" xsi:nil="tru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D55219-8D45-413E-AB26-C9683B848BC5}"/>
</file>

<file path=customXml/itemProps2.xml><?xml version="1.0" encoding="utf-8"?>
<ds:datastoreItem xmlns:ds="http://schemas.openxmlformats.org/officeDocument/2006/customXml" ds:itemID="{AE6D740C-2433-435C-AFF9-F983D37A4031}"/>
</file>

<file path=customXml/itemProps3.xml><?xml version="1.0" encoding="utf-8"?>
<ds:datastoreItem xmlns:ds="http://schemas.openxmlformats.org/officeDocument/2006/customXml" ds:itemID="{6FB8E734-BAD4-4ED7-9DA9-9F7C2409CD2F}"/>
</file>

<file path=docProps/app.xml><?xml version="1.0" encoding="utf-8"?>
<Properties xmlns="http://schemas.openxmlformats.org/officeDocument/2006/extended-properties" xmlns:vt="http://schemas.openxmlformats.org/officeDocument/2006/docPropsVTypes">
  <Template>Office Theme</Template>
  <TotalTime>1410</TotalTime>
  <Words>3007</Words>
  <Application>Microsoft Office PowerPoint</Application>
  <PresentationFormat>On-screen Show (4:3)</PresentationFormat>
  <Paragraphs>377</Paragraphs>
  <Slides>62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Office Theme</vt:lpstr>
      <vt:lpstr>PowerPoint Presentation</vt:lpstr>
      <vt:lpstr>ZIMS Updates!</vt:lpstr>
      <vt:lpstr>The Scenario</vt:lpstr>
      <vt:lpstr>Notes on Provisional Data Entry</vt:lpstr>
      <vt:lpstr>Custom Role Must be Created</vt:lpstr>
      <vt:lpstr>Provisional Data Display</vt:lpstr>
      <vt:lpstr>7:45 am - Grab some caffeine, read the last two day’s Daily Reports and check My Calendar </vt:lpstr>
      <vt:lpstr>Daily Report</vt:lpstr>
      <vt:lpstr>Read Animal Care Staff Medical Summary</vt:lpstr>
      <vt:lpstr>My Calendar</vt:lpstr>
      <vt:lpstr>Calendar Tasks</vt:lpstr>
      <vt:lpstr>8:10 am -Start Morning Animal Check</vt:lpstr>
      <vt:lpstr>Tortoise Medical Treatment</vt:lpstr>
      <vt:lpstr>Record Lengths</vt:lpstr>
      <vt:lpstr>8:30 am – Give Female Lemur Contraception</vt:lpstr>
      <vt:lpstr>Contraception</vt:lpstr>
      <vt:lpstr>8:45 am - Check Flamingos &amp; Let Them Out</vt:lpstr>
      <vt:lpstr>Change Leg Bands</vt:lpstr>
      <vt:lpstr>9:15 – Check tenrec babies</vt:lpstr>
      <vt:lpstr>Observe the dam and offspring </vt:lpstr>
      <vt:lpstr>Record the Observation</vt:lpstr>
      <vt:lpstr>9:30 Check Education Animals</vt:lpstr>
      <vt:lpstr>Feed Log Check</vt:lpstr>
      <vt:lpstr>10:00 Time to Clean Exhibits!</vt:lpstr>
      <vt:lpstr>Strip and Disinfect Skink Exhibit</vt:lpstr>
      <vt:lpstr>Remove and Add Substrate</vt:lpstr>
      <vt:lpstr>View Substrate History</vt:lpstr>
      <vt:lpstr>Add Some Furniture</vt:lpstr>
      <vt:lpstr>Add a Plant</vt:lpstr>
      <vt:lpstr>11:30 am – Meet Vets for Bird of Prey Beak Care</vt:lpstr>
      <vt:lpstr>Record the Beak Care</vt:lpstr>
      <vt:lpstr>Record Custom Entry</vt:lpstr>
      <vt:lpstr>Record Enclosure Information</vt:lpstr>
      <vt:lpstr>Dimensions and Barriers</vt:lpstr>
      <vt:lpstr>12:30 pm – Time for a Quick Healthy Lunch!</vt:lpstr>
      <vt:lpstr>1:15 pm – Give the Zebras Enrichment</vt:lpstr>
      <vt:lpstr>Record the Enrichment</vt:lpstr>
      <vt:lpstr>1:30 pm – To Penguins for Feeding, Training, Weighing and a Photo Shoot</vt:lpstr>
      <vt:lpstr>Training</vt:lpstr>
      <vt:lpstr>Training</vt:lpstr>
      <vt:lpstr>Training</vt:lpstr>
      <vt:lpstr>Feed Log</vt:lpstr>
      <vt:lpstr>Record the Feeding</vt:lpstr>
      <vt:lpstr>Batch Measurement Template</vt:lpstr>
      <vt:lpstr>Using the Template</vt:lpstr>
      <vt:lpstr>Development Milestones</vt:lpstr>
      <vt:lpstr>Add Image</vt:lpstr>
      <vt:lpstr>Profile Images</vt:lpstr>
      <vt:lpstr>2:00 pm - Pool Maintenance</vt:lpstr>
      <vt:lpstr>Pool Cleaned and Skim Boxes Emptied</vt:lpstr>
      <vt:lpstr>Filter Backwashed</vt:lpstr>
      <vt:lpstr>Water Temperature Checked</vt:lpstr>
      <vt:lpstr>Notice a Problem</vt:lpstr>
      <vt:lpstr>Add an Action</vt:lpstr>
      <vt:lpstr>Schedule a Maintenance Task</vt:lpstr>
      <vt:lpstr>3:30 Record a Life Stage Change</vt:lpstr>
      <vt:lpstr>Update the Record</vt:lpstr>
      <vt:lpstr>3:45 pm – Record a Rearing Change</vt:lpstr>
      <vt:lpstr>Update the Record</vt:lpstr>
      <vt:lpstr>4:00 pm Run Daily Report</vt:lpstr>
      <vt:lpstr>Mark Calendar Task as Complete</vt:lpstr>
      <vt:lpstr>4:10 pm Go Home to Care for Your Own Family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&amp; Tricks April 2016</dc:title>
  <dc:creator>Adrienne Miller</dc:creator>
  <cp:lastModifiedBy>Josh Courteau</cp:lastModifiedBy>
  <cp:revision>44</cp:revision>
  <dcterms:created xsi:type="dcterms:W3CDTF">2016-03-03T14:28:44Z</dcterms:created>
  <dcterms:modified xsi:type="dcterms:W3CDTF">2018-11-12T19:24:19Z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158600</vt:r8>
  </property>
  <property fmtid="{D5CDD505-2E9C-101B-9397-08002B2CF9AE}" pid="4" name="Tracked">
    <vt:bool>true</vt:bool>
  </property>
  <property fmtid="{D5CDD505-2E9C-101B-9397-08002B2CF9AE}" pid="5" name="Metrics URL">
    <vt:lpwstr/>
  </property>
  <property fmtid="{D5CDD505-2E9C-101B-9397-08002B2CF9AE}" pid="6" name="Tracking URL">
    <vt:lpwstr/>
  </property>
  <property fmtid="{D5CDD505-2E9C-101B-9397-08002B2CF9AE}" pid="7" name="Updated on?">
    <vt:lpwstr>2018-07-03T14:52:54+00:00</vt:lpwstr>
  </property>
</Properties>
</file>