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65"/>
  </p:notesMasterIdLst>
  <p:sldIdLst>
    <p:sldId id="256" r:id="rId20"/>
    <p:sldId id="300"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A1DE1-DCDA-428B-8A40-0650D14643B6}" type="datetimeFigureOut">
              <a:rPr lang="en-US" smtClean="0"/>
              <a:t>12-Nov-18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4EE35-FB8B-4261-B8C6-21E8AB292017}" type="slidenum">
              <a:rPr lang="en-US" smtClean="0"/>
              <a:t>‹#›</a:t>
            </a:fld>
            <a:endParaRPr lang="en-US"/>
          </a:p>
        </p:txBody>
      </p:sp>
    </p:spTree>
    <p:extLst>
      <p:ext uri="{BB962C8B-B14F-4D97-AF65-F5344CB8AC3E}">
        <p14:creationId xmlns:p14="http://schemas.microsoft.com/office/powerpoint/2010/main" val="160767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1801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87649" y="3729932"/>
            <a:ext cx="6858000" cy="1194650"/>
          </a:xfrm>
        </p:spPr>
        <p:txBody>
          <a:bodyPr>
            <a:noAutofit/>
          </a:bodyPr>
          <a:lstStyle/>
          <a:p>
            <a:r>
              <a:rPr lang="en-US" sz="4400" dirty="0" smtClean="0"/>
              <a:t>A Curator’s Year in ZIMS</a:t>
            </a:r>
            <a:endParaRPr lang="en-US" sz="4400"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Check Animals Available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78501" y="1105964"/>
            <a:ext cx="7580644" cy="1921075"/>
          </a:xfrm>
          <a:prstGeom prst="rect">
            <a:avLst/>
          </a:prstGeom>
          <a:ln>
            <a:solidFill>
              <a:schemeClr val="bg1"/>
            </a:solidFill>
          </a:ln>
        </p:spPr>
      </p:pic>
      <p:pic>
        <p:nvPicPr>
          <p:cNvPr id="5" name="Picture 3"/>
          <p:cNvPicPr>
            <a:picLocks noChangeAspect="1"/>
          </p:cNvPicPr>
          <p:nvPr/>
        </p:nvPicPr>
        <p:blipFill>
          <a:blip r:embed="rId3"/>
          <a:stretch>
            <a:fillRect/>
          </a:stretch>
        </p:blipFill>
        <p:spPr>
          <a:xfrm>
            <a:off x="395313" y="3243848"/>
            <a:ext cx="4176687" cy="2933115"/>
          </a:xfrm>
          <a:prstGeom prst="rect">
            <a:avLst/>
          </a:prstGeom>
          <a:ln>
            <a:solidFill>
              <a:schemeClr val="bg1"/>
            </a:solidFill>
          </a:ln>
        </p:spPr>
      </p:pic>
      <p:sp>
        <p:nvSpPr>
          <p:cNvPr id="6" name="TextBox 4"/>
          <p:cNvSpPr txBox="1"/>
          <p:nvPr/>
        </p:nvSpPr>
        <p:spPr>
          <a:xfrm>
            <a:off x="4905066" y="3148357"/>
            <a:ext cx="3610284" cy="2585323"/>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then check Animals Available to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see if any of the species you want to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add to your collection are available.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There are five black swans listed but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they are all in the European region.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do not want a global transport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so you select to check only the AZA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box (you are in North America) for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your next searches.</a:t>
            </a:r>
          </a:p>
        </p:txBody>
      </p:sp>
    </p:spTree>
    <p:extLst>
      <p:ext uri="{BB962C8B-B14F-4D97-AF65-F5344CB8AC3E}">
        <p14:creationId xmlns:p14="http://schemas.microsoft.com/office/powerpoint/2010/main" val="238112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Check for Alternate Species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06628" y="1359098"/>
            <a:ext cx="7111602" cy="2419679"/>
          </a:xfrm>
          <a:prstGeom prst="rect">
            <a:avLst/>
          </a:prstGeom>
          <a:ln>
            <a:solidFill>
              <a:schemeClr val="bg1"/>
            </a:solidFill>
          </a:ln>
        </p:spPr>
      </p:pic>
      <p:pic>
        <p:nvPicPr>
          <p:cNvPr id="5" name="Picture 3"/>
          <p:cNvPicPr>
            <a:picLocks noChangeAspect="1"/>
          </p:cNvPicPr>
          <p:nvPr/>
        </p:nvPicPr>
        <p:blipFill>
          <a:blip r:embed="rId3"/>
          <a:stretch>
            <a:fillRect/>
          </a:stretch>
        </p:blipFill>
        <p:spPr>
          <a:xfrm>
            <a:off x="2495496" y="3006044"/>
            <a:ext cx="6339411" cy="1772225"/>
          </a:xfrm>
          <a:prstGeom prst="rect">
            <a:avLst/>
          </a:prstGeom>
          <a:ln>
            <a:solidFill>
              <a:schemeClr val="bg1"/>
            </a:solidFill>
          </a:ln>
        </p:spPr>
      </p:pic>
      <p:cxnSp>
        <p:nvCxnSpPr>
          <p:cNvPr id="7" name="Straight Arrow Connector 5"/>
          <p:cNvCxnSpPr/>
          <p:nvPr/>
        </p:nvCxnSpPr>
        <p:spPr>
          <a:xfrm>
            <a:off x="4662152" y="2665927"/>
            <a:ext cx="25758" cy="7212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6628" y="4562250"/>
            <a:ext cx="5475986" cy="1446550"/>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Unfortunately none of your species are listed as Available in your region at this time.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You decide to expand the search for Parma wallabies by looking at all Macropods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listed (remembering to check the Include Taxon Below box). You see that Toledo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has a group of 1.4 red-necked wallabies available. Using the hyperlink a list of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animals is displayed and using the GAN hyperlink you can look at their global records.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orbel" panose="020B0503020204020204"/>
              </a:rPr>
              <a:t>This species may be a viable option for your Walkabout needs</a:t>
            </a:r>
            <a:r>
              <a:rPr kumimoji="0" lang="en-US" sz="1600" b="0" i="0" u="none" strike="noStrike" kern="0" cap="none" spc="0" normalizeH="0" baseline="0" noProof="0" dirty="0" smtClean="0">
                <a:ln>
                  <a:noFill/>
                </a:ln>
                <a:solidFill>
                  <a:prstClr val="black"/>
                </a:solidFill>
                <a:effectLst/>
                <a:uLnTx/>
                <a:uFillTx/>
                <a:latin typeface="Corbel" panose="020B0503020204020204"/>
              </a:rPr>
              <a:t>.</a:t>
            </a:r>
          </a:p>
        </p:txBody>
      </p:sp>
    </p:spTree>
    <p:extLst>
      <p:ext uri="{BB962C8B-B14F-4D97-AF65-F5344CB8AC3E}">
        <p14:creationId xmlns:p14="http://schemas.microsoft.com/office/powerpoint/2010/main" val="233778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Check Species Holdings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6005" y="979966"/>
            <a:ext cx="8523809" cy="2657143"/>
          </a:xfrm>
          <a:prstGeom prst="rect">
            <a:avLst/>
          </a:prstGeom>
          <a:ln>
            <a:solidFill>
              <a:schemeClr val="bg1"/>
            </a:solidFill>
          </a:ln>
        </p:spPr>
      </p:pic>
      <p:pic>
        <p:nvPicPr>
          <p:cNvPr id="5" name="Picture 4"/>
          <p:cNvPicPr>
            <a:picLocks noChangeAspect="1"/>
          </p:cNvPicPr>
          <p:nvPr/>
        </p:nvPicPr>
        <p:blipFill>
          <a:blip r:embed="rId3"/>
          <a:stretch>
            <a:fillRect/>
          </a:stretch>
        </p:blipFill>
        <p:spPr>
          <a:xfrm>
            <a:off x="3202527" y="2033733"/>
            <a:ext cx="5964519" cy="3428661"/>
          </a:xfrm>
          <a:prstGeom prst="rect">
            <a:avLst/>
          </a:prstGeom>
          <a:ln>
            <a:solidFill>
              <a:schemeClr val="bg1"/>
            </a:solidFill>
          </a:ln>
        </p:spPr>
      </p:pic>
      <p:sp>
        <p:nvSpPr>
          <p:cNvPr id="6" name="TextBox 5"/>
          <p:cNvSpPr txBox="1"/>
          <p:nvPr/>
        </p:nvSpPr>
        <p:spPr>
          <a:xfrm>
            <a:off x="360716" y="3124655"/>
            <a:ext cx="2589001" cy="3416320"/>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are still interested in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obtaining Parma wallabies so you check species holdings at your Country level. At first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glance it looks like only San Diego Zoo may have surplus animals unless others are willing to close out the species. The red-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necked wallabies may be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a better option.</a:t>
            </a:r>
          </a:p>
        </p:txBody>
      </p:sp>
    </p:spTree>
    <p:extLst>
      <p:ext uri="{BB962C8B-B14F-4D97-AF65-F5344CB8AC3E}">
        <p14:creationId xmlns:p14="http://schemas.microsoft.com/office/powerpoint/2010/main" val="386238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APRIL</a:t>
            </a:r>
            <a:br>
              <a:rPr lang="en-US" dirty="0" smtClean="0"/>
            </a:br>
            <a:r>
              <a:rPr lang="en-US" dirty="0" smtClean="0"/>
              <a:t>TAG Meeting</a:t>
            </a:r>
            <a:endParaRPr lang="en-GB" dirty="0"/>
          </a:p>
        </p:txBody>
      </p:sp>
      <p:sp>
        <p:nvSpPr>
          <p:cNvPr id="3" name="Tijdelijke aanduiding voor inhoud 2"/>
          <p:cNvSpPr>
            <a:spLocks noGrp="1"/>
          </p:cNvSpPr>
          <p:nvPr>
            <p:ph idx="1"/>
          </p:nvPr>
        </p:nvSpPr>
        <p:spPr/>
        <p:txBody>
          <a:bodyPr/>
          <a:lstStyle/>
          <a:p>
            <a:r>
              <a:rPr lang="en-US" dirty="0"/>
              <a:t>In preparation for the annual Felid TAG meeting you run TAG Export and Population Overview Reports</a:t>
            </a:r>
          </a:p>
          <a:p>
            <a:endParaRPr lang="en-GB" dirty="0"/>
          </a:p>
        </p:txBody>
      </p:sp>
      <p:pic>
        <p:nvPicPr>
          <p:cNvPr id="4" name="Picture 2" descr="http://4997-presscdn-0-37.pagely.netdna-cdn.com/wp-content/uploads/2014/12/Lion-Cub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760" y="3145957"/>
            <a:ext cx="5087156" cy="33956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1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TAG Export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1483401"/>
            <a:ext cx="5571429" cy="3476190"/>
          </a:xfrm>
          <a:prstGeom prst="rect">
            <a:avLst/>
          </a:prstGeom>
          <a:ln>
            <a:solidFill>
              <a:schemeClr val="bg1"/>
            </a:solidFill>
          </a:ln>
        </p:spPr>
      </p:pic>
      <p:sp>
        <p:nvSpPr>
          <p:cNvPr id="5" name="TextBox 5"/>
          <p:cNvSpPr txBox="1"/>
          <p:nvPr/>
        </p:nvSpPr>
        <p:spPr>
          <a:xfrm>
            <a:off x="3623861" y="4288664"/>
            <a:ext cx="5226303" cy="1477328"/>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For the TAG Export you select to Exclude Domestics,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Breeds and Varieties and to Export Only Taxa that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are currently held at institutions. This will help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report display only those species of interest. You also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select to run it at the Association level.</a:t>
            </a:r>
          </a:p>
        </p:txBody>
      </p:sp>
    </p:spTree>
    <p:extLst>
      <p:ext uri="{BB962C8B-B14F-4D97-AF65-F5344CB8AC3E}">
        <p14:creationId xmlns:p14="http://schemas.microsoft.com/office/powerpoint/2010/main" val="2411262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TAG Export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49357" y="1227049"/>
            <a:ext cx="8045286" cy="3460860"/>
          </a:xfrm>
          <a:prstGeom prst="rect">
            <a:avLst/>
          </a:prstGeom>
          <a:ln>
            <a:solidFill>
              <a:schemeClr val="bg1"/>
            </a:solidFill>
          </a:ln>
        </p:spPr>
      </p:pic>
      <p:sp>
        <p:nvSpPr>
          <p:cNvPr id="6" name="TextBox 3"/>
          <p:cNvSpPr txBox="1"/>
          <p:nvPr/>
        </p:nvSpPr>
        <p:spPr>
          <a:xfrm>
            <a:off x="813581" y="4903501"/>
            <a:ext cx="7741415" cy="646331"/>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export the report to Excel. On the Raw Data sheet you remove any columns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don’t need.</a:t>
            </a:r>
          </a:p>
        </p:txBody>
      </p:sp>
    </p:spTree>
    <p:extLst>
      <p:ext uri="{BB962C8B-B14F-4D97-AF65-F5344CB8AC3E}">
        <p14:creationId xmlns:p14="http://schemas.microsoft.com/office/powerpoint/2010/main" val="83447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7565"/>
            <a:ext cx="7886700" cy="1325563"/>
          </a:xfrm>
        </p:spPr>
        <p:txBody>
          <a:bodyPr/>
          <a:lstStyle/>
          <a:p>
            <a:r>
              <a:rPr lang="en-US" dirty="0"/>
              <a:t>TAG Export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25619" y="1027907"/>
            <a:ext cx="7790476" cy="4571429"/>
          </a:xfrm>
          <a:prstGeom prst="rect">
            <a:avLst/>
          </a:prstGeom>
          <a:ln>
            <a:solidFill>
              <a:schemeClr val="bg1"/>
            </a:solidFill>
          </a:ln>
        </p:spPr>
      </p:pic>
      <p:sp>
        <p:nvSpPr>
          <p:cNvPr id="7" name="TextBox 3"/>
          <p:cNvSpPr txBox="1"/>
          <p:nvPr/>
        </p:nvSpPr>
        <p:spPr>
          <a:xfrm>
            <a:off x="1365161" y="4649273"/>
            <a:ext cx="6339236" cy="923330"/>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On the IUCN Summary sheet you adjust the columns and quickly</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review the statuses. You save the report and email it to the other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TAG members for their review prior to the meeting.</a:t>
            </a:r>
          </a:p>
        </p:txBody>
      </p:sp>
    </p:spTree>
    <p:extLst>
      <p:ext uri="{BB962C8B-B14F-4D97-AF65-F5344CB8AC3E}">
        <p14:creationId xmlns:p14="http://schemas.microsoft.com/office/powerpoint/2010/main" val="3207450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Population Overview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316" y="1365048"/>
            <a:ext cx="6184274" cy="4376738"/>
          </a:xfrm>
          <a:prstGeom prst="rect">
            <a:avLst/>
          </a:prstGeom>
          <a:ln>
            <a:solidFill>
              <a:schemeClr val="bg1"/>
            </a:solidFill>
          </a:ln>
        </p:spPr>
      </p:pic>
      <p:sp>
        <p:nvSpPr>
          <p:cNvPr id="6" name="TextBox 3"/>
          <p:cNvSpPr txBox="1"/>
          <p:nvPr/>
        </p:nvSpPr>
        <p:spPr>
          <a:xfrm>
            <a:off x="6787167" y="1893193"/>
            <a:ext cx="2152256" cy="3416320"/>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run a Population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Overview report for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all of the species of</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interest. The caracal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population appears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to have stabilized.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However, there is an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older animal that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should be identified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as it is probably 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records error and 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deceased.</a:t>
            </a:r>
          </a:p>
        </p:txBody>
      </p:sp>
    </p:spTree>
    <p:extLst>
      <p:ext uri="{BB962C8B-B14F-4D97-AF65-F5344CB8AC3E}">
        <p14:creationId xmlns:p14="http://schemas.microsoft.com/office/powerpoint/2010/main" val="1072302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2198"/>
            <a:ext cx="7886700" cy="1325563"/>
          </a:xfrm>
        </p:spPr>
        <p:txBody>
          <a:bodyPr/>
          <a:lstStyle/>
          <a:p>
            <a:r>
              <a:rPr lang="en-US" dirty="0"/>
              <a:t>Population Overview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85535" y="1027907"/>
            <a:ext cx="6583126" cy="4721733"/>
          </a:xfrm>
          <a:prstGeom prst="rect">
            <a:avLst/>
          </a:prstGeom>
          <a:ln>
            <a:solidFill>
              <a:schemeClr val="bg1"/>
            </a:solidFill>
          </a:ln>
        </p:spPr>
      </p:pic>
      <p:sp>
        <p:nvSpPr>
          <p:cNvPr id="5" name="TextBox 4"/>
          <p:cNvSpPr txBox="1"/>
          <p:nvPr/>
        </p:nvSpPr>
        <p:spPr>
          <a:xfrm>
            <a:off x="6351248" y="2788608"/>
            <a:ext cx="2792752" cy="1200329"/>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 cheetah population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appears to be strong</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and the Age Pyramid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is good for future offspring.</a:t>
            </a:r>
          </a:p>
        </p:txBody>
      </p:sp>
    </p:spTree>
    <p:extLst>
      <p:ext uri="{BB962C8B-B14F-4D97-AF65-F5344CB8AC3E}">
        <p14:creationId xmlns:p14="http://schemas.microsoft.com/office/powerpoint/2010/main" val="426729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9593"/>
            <a:ext cx="7886700" cy="1325563"/>
          </a:xfrm>
        </p:spPr>
        <p:txBody>
          <a:bodyPr/>
          <a:lstStyle/>
          <a:p>
            <a:r>
              <a:rPr lang="en-US" dirty="0"/>
              <a:t>Population Overview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852843"/>
            <a:ext cx="7440283" cy="4613706"/>
          </a:xfrm>
          <a:prstGeom prst="rect">
            <a:avLst/>
          </a:prstGeom>
          <a:ln>
            <a:solidFill>
              <a:schemeClr val="bg1"/>
            </a:solidFill>
          </a:ln>
        </p:spPr>
      </p:pic>
      <p:sp>
        <p:nvSpPr>
          <p:cNvPr id="5" name="TextBox 3"/>
          <p:cNvSpPr txBox="1"/>
          <p:nvPr/>
        </p:nvSpPr>
        <p:spPr>
          <a:xfrm>
            <a:off x="6568225" y="3503053"/>
            <a:ext cx="2232919" cy="1477328"/>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also Export these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reports to Raw Excel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for actual numbers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that can be used in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your TAG discussions.</a:t>
            </a:r>
          </a:p>
        </p:txBody>
      </p:sp>
    </p:spTree>
    <p:extLst>
      <p:ext uri="{BB962C8B-B14F-4D97-AF65-F5344CB8AC3E}">
        <p14:creationId xmlns:p14="http://schemas.microsoft.com/office/powerpoint/2010/main" val="1925163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03281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7548"/>
            <a:ext cx="7886700" cy="1325563"/>
          </a:xfrm>
        </p:spPr>
        <p:txBody>
          <a:bodyPr>
            <a:normAutofit/>
          </a:bodyPr>
          <a:lstStyle/>
          <a:p>
            <a:r>
              <a:rPr lang="en-US" sz="4000" dirty="0"/>
              <a:t>MAY</a:t>
            </a:r>
            <a:br>
              <a:rPr lang="en-US" sz="4000" dirty="0"/>
            </a:br>
            <a:r>
              <a:rPr lang="en-US" sz="4000" dirty="0"/>
              <a:t>Share an animal record</a:t>
            </a:r>
            <a:endParaRPr lang="en-GB" sz="4000" dirty="0"/>
          </a:p>
        </p:txBody>
      </p:sp>
      <p:sp>
        <p:nvSpPr>
          <p:cNvPr id="3" name="Tijdelijke aanduiding voor inhoud 2"/>
          <p:cNvSpPr>
            <a:spLocks noGrp="1"/>
          </p:cNvSpPr>
          <p:nvPr>
            <p:ph idx="1"/>
          </p:nvPr>
        </p:nvSpPr>
        <p:spPr>
          <a:xfrm>
            <a:off x="628650" y="1336228"/>
            <a:ext cx="7886700" cy="4351338"/>
          </a:xfrm>
        </p:spPr>
        <p:txBody>
          <a:bodyPr/>
          <a:lstStyle/>
          <a:p>
            <a:r>
              <a:rPr lang="en-US" dirty="0"/>
              <a:t>Shipping season is here! You will be sending a brown lemur to the Audubon Zoo and all of your sun </a:t>
            </a:r>
            <a:r>
              <a:rPr lang="en-US" dirty="0" err="1"/>
              <a:t>conures</a:t>
            </a:r>
            <a:r>
              <a:rPr lang="en-US" dirty="0"/>
              <a:t> to Philadelphia.</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9059" y="2850477"/>
            <a:ext cx="5585071" cy="3489026"/>
          </a:xfrm>
          <a:prstGeom prst="rect">
            <a:avLst/>
          </a:prstGeom>
          <a:effectLst>
            <a:softEdge rad="127000"/>
          </a:effectLst>
        </p:spPr>
      </p:pic>
    </p:spTree>
    <p:extLst>
      <p:ext uri="{BB962C8B-B14F-4D97-AF65-F5344CB8AC3E}">
        <p14:creationId xmlns:p14="http://schemas.microsoft.com/office/powerpoint/2010/main" val="1908983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Share From the Record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74104" y="1355838"/>
            <a:ext cx="7295238" cy="3247619"/>
          </a:xfrm>
          <a:prstGeom prst="rect">
            <a:avLst/>
          </a:prstGeom>
        </p:spPr>
      </p:pic>
      <p:sp>
        <p:nvSpPr>
          <p:cNvPr id="5" name="TextBox 8"/>
          <p:cNvSpPr txBox="1"/>
          <p:nvPr/>
        </p:nvSpPr>
        <p:spPr>
          <a:xfrm>
            <a:off x="515155" y="1410615"/>
            <a:ext cx="5054589" cy="2308324"/>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Sharing a record allows other institutions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to see more of the record than the global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view allows. This is useful for viewing 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record of an animal you will be receiving,</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or keeping up-to-date on animals you have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Out on Loan. The Species360 Global Administrator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must activate sharing for your Institution.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Your Local Admin then turns it on. </a:t>
            </a:r>
          </a:p>
        </p:txBody>
      </p:sp>
      <p:sp>
        <p:nvSpPr>
          <p:cNvPr id="6" name="TextBox 7"/>
          <p:cNvSpPr txBox="1"/>
          <p:nvPr/>
        </p:nvSpPr>
        <p:spPr>
          <a:xfrm>
            <a:off x="0" y="3963078"/>
            <a:ext cx="5924282" cy="1815882"/>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Individual records can be shared from within the record itself.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You simply need to record the institution you wish to share a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record with and then select if you are sharing the Husbandry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records, the Medical Records or both. Medical records have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three tiers of sharing and you can only view the records to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lowest common denominator of sharing between the facilities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involved.</a:t>
            </a:r>
          </a:p>
        </p:txBody>
      </p:sp>
      <p:pic>
        <p:nvPicPr>
          <p:cNvPr id="7" name="Picture 4"/>
          <p:cNvPicPr>
            <a:picLocks noChangeAspect="1"/>
          </p:cNvPicPr>
          <p:nvPr/>
        </p:nvPicPr>
        <p:blipFill>
          <a:blip r:embed="rId3"/>
          <a:stretch>
            <a:fillRect/>
          </a:stretch>
        </p:blipFill>
        <p:spPr>
          <a:xfrm>
            <a:off x="6307541" y="3752276"/>
            <a:ext cx="2614507" cy="1972234"/>
          </a:xfrm>
          <a:prstGeom prst="rect">
            <a:avLst/>
          </a:prstGeom>
          <a:ln>
            <a:solidFill>
              <a:schemeClr val="bg1"/>
            </a:solidFill>
          </a:ln>
        </p:spPr>
      </p:pic>
      <p:cxnSp>
        <p:nvCxnSpPr>
          <p:cNvPr id="8" name="Straight Arrow Connector 6"/>
          <p:cNvCxnSpPr/>
          <p:nvPr/>
        </p:nvCxnSpPr>
        <p:spPr>
          <a:xfrm>
            <a:off x="6698221" y="3255299"/>
            <a:ext cx="243492" cy="6083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09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Share from My Institution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199871" y="1005946"/>
            <a:ext cx="6571429" cy="3885714"/>
          </a:xfrm>
          <a:prstGeom prst="rect">
            <a:avLst/>
          </a:prstGeom>
          <a:ln>
            <a:solidFill>
              <a:schemeClr val="bg1"/>
            </a:solidFill>
          </a:ln>
        </p:spPr>
      </p:pic>
      <p:pic>
        <p:nvPicPr>
          <p:cNvPr id="5" name="Picture 3"/>
          <p:cNvPicPr>
            <a:picLocks noChangeAspect="1"/>
          </p:cNvPicPr>
          <p:nvPr/>
        </p:nvPicPr>
        <p:blipFill>
          <a:blip r:embed="rId3"/>
          <a:stretch>
            <a:fillRect/>
          </a:stretch>
        </p:blipFill>
        <p:spPr>
          <a:xfrm>
            <a:off x="4493533" y="3292840"/>
            <a:ext cx="4149792" cy="2347636"/>
          </a:xfrm>
          <a:prstGeom prst="rect">
            <a:avLst/>
          </a:prstGeom>
          <a:ln>
            <a:solidFill>
              <a:schemeClr val="bg1"/>
            </a:solidFill>
          </a:ln>
        </p:spPr>
      </p:pic>
      <p:sp>
        <p:nvSpPr>
          <p:cNvPr id="6" name="TextBox 4"/>
          <p:cNvSpPr txBox="1"/>
          <p:nvPr/>
        </p:nvSpPr>
        <p:spPr>
          <a:xfrm>
            <a:off x="381261" y="3575216"/>
            <a:ext cx="3812582" cy="2862322"/>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Sharing an entire taxonomy must be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done from within the External Sharing</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grid in My Institution. You can also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share a single record here. All your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active shared records will display in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this External Sharing grid as well as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within the animal record itself.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record will continue to be shared until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delete it from either the record or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 My Institution grid.</a:t>
            </a:r>
          </a:p>
        </p:txBody>
      </p:sp>
    </p:spTree>
    <p:extLst>
      <p:ext uri="{BB962C8B-B14F-4D97-AF65-F5344CB8AC3E}">
        <p14:creationId xmlns:p14="http://schemas.microsoft.com/office/powerpoint/2010/main" val="407065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6185"/>
            <a:ext cx="7886700" cy="1325563"/>
          </a:xfrm>
        </p:spPr>
        <p:txBody>
          <a:bodyPr/>
          <a:lstStyle/>
          <a:p>
            <a:r>
              <a:rPr lang="en-US" dirty="0"/>
              <a:t>JUNE</a:t>
            </a:r>
            <a:br>
              <a:rPr lang="en-US" dirty="0"/>
            </a:br>
            <a:r>
              <a:rPr lang="en-US" dirty="0"/>
              <a:t>Update your studbook</a:t>
            </a:r>
            <a:endParaRPr lang="en-GB" dirty="0"/>
          </a:p>
        </p:txBody>
      </p:sp>
      <p:sp>
        <p:nvSpPr>
          <p:cNvPr id="3" name="Tijdelijke aanduiding voor inhoud 2"/>
          <p:cNvSpPr>
            <a:spLocks noGrp="1"/>
          </p:cNvSpPr>
          <p:nvPr>
            <p:ph idx="1"/>
          </p:nvPr>
        </p:nvSpPr>
        <p:spPr>
          <a:xfrm>
            <a:off x="628650" y="1471748"/>
            <a:ext cx="7886700" cy="4351338"/>
          </a:xfrm>
        </p:spPr>
        <p:txBody>
          <a:bodyPr/>
          <a:lstStyle/>
          <a:p>
            <a:r>
              <a:rPr lang="en-US" dirty="0"/>
              <a:t>You have just been awarded the studbook for Parma wallabies. The previous studbook keeper had it up-to-date but you need to check the Studbook News Feed for recent activity.</a:t>
            </a:r>
          </a:p>
          <a:p>
            <a:endParaRPr lang="en-GB" dirty="0"/>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529" y="3219718"/>
            <a:ext cx="4311223" cy="3306467"/>
          </a:xfrm>
          <a:prstGeom prst="rect">
            <a:avLst/>
          </a:prstGeom>
          <a:effectLst>
            <a:softEdge rad="127000"/>
          </a:effectLst>
        </p:spPr>
      </p:pic>
    </p:spTree>
    <p:extLst>
      <p:ext uri="{BB962C8B-B14F-4D97-AF65-F5344CB8AC3E}">
        <p14:creationId xmlns:p14="http://schemas.microsoft.com/office/powerpoint/2010/main" val="4162152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Studbook News Feed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884868" y="867265"/>
            <a:ext cx="6027313" cy="4891467"/>
          </a:xfrm>
          <a:prstGeom prst="rect">
            <a:avLst/>
          </a:prstGeom>
          <a:ln>
            <a:solidFill>
              <a:schemeClr val="bg2"/>
            </a:solidFill>
          </a:ln>
        </p:spPr>
      </p:pic>
      <p:sp>
        <p:nvSpPr>
          <p:cNvPr id="5" name="TextBox 6"/>
          <p:cNvSpPr txBox="1"/>
          <p:nvPr/>
        </p:nvSpPr>
        <p:spPr>
          <a:xfrm>
            <a:off x="193183" y="4687910"/>
            <a:ext cx="4028860" cy="1477328"/>
          </a:xfrm>
          <a:prstGeom prst="rect">
            <a:avLst/>
          </a:prstGeom>
          <a:solidFill>
            <a:srgbClr val="4775E7">
              <a:lumMod val="40000"/>
              <a:lumOff val="60000"/>
            </a:srgbClr>
          </a:solidFill>
          <a:ln>
            <a:solidFill>
              <a:srgbClr val="454551"/>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want to look at recently recorded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Moves, so you filter by Event Type of</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Move and Sort Order by Recorded Date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to capture any previous moves that may</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have been recently recorded.</a:t>
            </a:r>
          </a:p>
        </p:txBody>
      </p:sp>
    </p:spTree>
    <p:extLst>
      <p:ext uri="{BB962C8B-B14F-4D97-AF65-F5344CB8AC3E}">
        <p14:creationId xmlns:p14="http://schemas.microsoft.com/office/powerpoint/2010/main" val="2238110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JULY</a:t>
            </a:r>
            <a:br>
              <a:rPr lang="en-US" dirty="0"/>
            </a:br>
            <a:r>
              <a:rPr lang="en-US" dirty="0"/>
              <a:t>USDA Inspection</a:t>
            </a:r>
            <a:endParaRPr lang="en-GB" dirty="0"/>
          </a:p>
        </p:txBody>
      </p:sp>
      <p:sp>
        <p:nvSpPr>
          <p:cNvPr id="3" name="Tijdelijke aanduiding voor inhoud 2"/>
          <p:cNvSpPr>
            <a:spLocks noGrp="1"/>
          </p:cNvSpPr>
          <p:nvPr>
            <p:ph idx="1"/>
          </p:nvPr>
        </p:nvSpPr>
        <p:spPr>
          <a:xfrm>
            <a:off x="628650" y="1604093"/>
            <a:ext cx="7886700" cy="4351338"/>
          </a:xfrm>
        </p:spPr>
        <p:txBody>
          <a:bodyPr/>
          <a:lstStyle/>
          <a:p>
            <a:r>
              <a:rPr lang="en-US" dirty="0" err="1"/>
              <a:t>Ack</a:t>
            </a:r>
            <a:r>
              <a:rPr lang="en-US" dirty="0"/>
              <a:t>! Your USDA inspector unexpectedly arrives! He wants to know your last years holdings and has some questions on your exhibits.</a:t>
            </a:r>
          </a:p>
          <a:p>
            <a:endParaRPr lang="en-GB" dirty="0"/>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09" y="3115605"/>
            <a:ext cx="4797738" cy="3401596"/>
          </a:xfrm>
          <a:prstGeom prst="rect">
            <a:avLst/>
          </a:prstGeom>
          <a:effectLst>
            <a:softEdge rad="127000"/>
          </a:effectLst>
        </p:spPr>
      </p:pic>
    </p:spTree>
    <p:extLst>
      <p:ext uri="{BB962C8B-B14F-4D97-AF65-F5344CB8AC3E}">
        <p14:creationId xmlns:p14="http://schemas.microsoft.com/office/powerpoint/2010/main" val="1176785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Run a Peak Holdings Report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255163" y="1067985"/>
            <a:ext cx="5741286" cy="4554270"/>
          </a:xfrm>
          <a:prstGeom prst="rect">
            <a:avLst/>
          </a:prstGeom>
          <a:ln>
            <a:solidFill>
              <a:schemeClr val="bg1"/>
            </a:solidFill>
          </a:ln>
        </p:spPr>
      </p:pic>
      <p:sp>
        <p:nvSpPr>
          <p:cNvPr id="6" name="TextBox 2"/>
          <p:cNvSpPr txBox="1"/>
          <p:nvPr/>
        </p:nvSpPr>
        <p:spPr>
          <a:xfrm>
            <a:off x="5342802" y="3345120"/>
            <a:ext cx="3546035" cy="2308324"/>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This report indicates the highest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number of animals you held 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 date this number was held.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can filter by Wild or Domestic</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Natural State. You print this report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for your inspector. In addition 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would like it emailed so you export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it to pdf (or Excel).</a:t>
            </a:r>
          </a:p>
        </p:txBody>
      </p:sp>
    </p:spTree>
    <p:extLst>
      <p:ext uri="{BB962C8B-B14F-4D97-AF65-F5344CB8AC3E}">
        <p14:creationId xmlns:p14="http://schemas.microsoft.com/office/powerpoint/2010/main" val="257694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r>
              <a:rPr lang="en-US" sz="4000" dirty="0"/>
              <a:t>Coliform Control in Sea Lion Pool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6970" y="853562"/>
            <a:ext cx="5714286" cy="4114286"/>
          </a:xfrm>
          <a:prstGeom prst="rect">
            <a:avLst/>
          </a:prstGeom>
        </p:spPr>
      </p:pic>
      <p:pic>
        <p:nvPicPr>
          <p:cNvPr id="5"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1261" y="3703171"/>
            <a:ext cx="3943350" cy="2085881"/>
          </a:xfrm>
          <a:prstGeom prst="rect">
            <a:avLst/>
          </a:prstGeom>
        </p:spPr>
      </p:pic>
      <p:sp>
        <p:nvSpPr>
          <p:cNvPr id="6" name="TextBox 4"/>
          <p:cNvSpPr txBox="1"/>
          <p:nvPr/>
        </p:nvSpPr>
        <p:spPr>
          <a:xfrm>
            <a:off x="4572000" y="2189408"/>
            <a:ext cx="4463658" cy="1477328"/>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He also wants to review your coliform test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results in your sea lion pool and what actions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took should the reading be &gt;1,000  CFUs.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Looking at the Measurement Graph can give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a quick view of how you are doing.</a:t>
            </a:r>
          </a:p>
        </p:txBody>
      </p:sp>
    </p:spTree>
    <p:extLst>
      <p:ext uri="{BB962C8B-B14F-4D97-AF65-F5344CB8AC3E}">
        <p14:creationId xmlns:p14="http://schemas.microsoft.com/office/powerpoint/2010/main" val="1885432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AUGUST</a:t>
            </a:r>
            <a:br>
              <a:rPr lang="en-US" dirty="0"/>
            </a:br>
            <a:r>
              <a:rPr lang="en-US" dirty="0"/>
              <a:t>Accreditation Visit</a:t>
            </a:r>
            <a:endParaRPr lang="en-GB" dirty="0"/>
          </a:p>
        </p:txBody>
      </p:sp>
      <p:sp>
        <p:nvSpPr>
          <p:cNvPr id="3" name="Tijdelijke aanduiding voor inhoud 2"/>
          <p:cNvSpPr>
            <a:spLocks noGrp="1"/>
          </p:cNvSpPr>
          <p:nvPr>
            <p:ph idx="1"/>
          </p:nvPr>
        </p:nvSpPr>
        <p:spPr/>
        <p:txBody>
          <a:bodyPr/>
          <a:lstStyle/>
          <a:p>
            <a:r>
              <a:rPr lang="en-US" dirty="0"/>
              <a:t>Soon after your USDA inspection you get visited by the AZA Accreditation inspectors!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397" y="2627290"/>
            <a:ext cx="5196311" cy="3895859"/>
          </a:xfrm>
          <a:prstGeom prst="rect">
            <a:avLst/>
          </a:prstGeom>
          <a:effectLst>
            <a:softEdge rad="127000"/>
          </a:effectLst>
        </p:spPr>
      </p:pic>
    </p:spTree>
    <p:extLst>
      <p:ext uri="{BB962C8B-B14F-4D97-AF65-F5344CB8AC3E}">
        <p14:creationId xmlns:p14="http://schemas.microsoft.com/office/powerpoint/2010/main" val="150548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Tiger Holding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01163" y="1107584"/>
            <a:ext cx="8741673" cy="4335588"/>
          </a:xfrm>
          <a:prstGeom prst="rect">
            <a:avLst/>
          </a:prstGeom>
        </p:spPr>
      </p:pic>
      <p:sp>
        <p:nvSpPr>
          <p:cNvPr id="5" name="TextBox 4"/>
          <p:cNvSpPr txBox="1"/>
          <p:nvPr/>
        </p:nvSpPr>
        <p:spPr>
          <a:xfrm>
            <a:off x="422587" y="3596200"/>
            <a:ext cx="4149412" cy="2677656"/>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One of the items on the visiting team’s list is to assure that the facilities for your tigers are meeting the requirements in the updated tiger husbandry manual.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Since you have entered details into your enclosure records you can very quickly answer their questions. First they want to know your holding area size, stall barriers and any furnishings. The dimensions meet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the 12x12x8 requirements. There is the required resting platform also. However, the new requirements for chain link is a minimum of 8 gauge. You have 9 gauge. You will need to replace all of the chain link in your tiger holding.</a:t>
            </a:r>
          </a:p>
        </p:txBody>
      </p:sp>
    </p:spTree>
    <p:extLst>
      <p:ext uri="{BB962C8B-B14F-4D97-AF65-F5344CB8AC3E}">
        <p14:creationId xmlns:p14="http://schemas.microsoft.com/office/powerpoint/2010/main" val="16175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Scenario</a:t>
            </a:r>
            <a:endParaRPr lang="en-GB" dirty="0"/>
          </a:p>
        </p:txBody>
      </p:sp>
      <p:sp>
        <p:nvSpPr>
          <p:cNvPr id="3" name="Tijdelijke aanduiding voor inhoud 2"/>
          <p:cNvSpPr>
            <a:spLocks noGrp="1"/>
          </p:cNvSpPr>
          <p:nvPr>
            <p:ph idx="1"/>
          </p:nvPr>
        </p:nvSpPr>
        <p:spPr/>
        <p:txBody>
          <a:bodyPr/>
          <a:lstStyle/>
          <a:p>
            <a:r>
              <a:rPr lang="en-US" dirty="0"/>
              <a:t>You are a Curator for the Australasian section of your institution</a:t>
            </a:r>
          </a:p>
          <a:p>
            <a:r>
              <a:rPr lang="en-US" dirty="0"/>
              <a:t>Your ZIMS Role is a Custom Role that allows Viewing all data (both Husbandry and Medical) and Add/Edit/Delete rights to selected institution, animal and enclosure fields</a:t>
            </a:r>
          </a:p>
          <a:p>
            <a:r>
              <a:rPr lang="en-US" dirty="0"/>
              <a:t>We will go through your year and highlight how ZIMS can help make your job easily and more effective</a:t>
            </a:r>
          </a:p>
          <a:p>
            <a:endParaRPr lang="en-GB" dirty="0"/>
          </a:p>
        </p:txBody>
      </p:sp>
    </p:spTree>
    <p:extLst>
      <p:ext uri="{BB962C8B-B14F-4D97-AF65-F5344CB8AC3E}">
        <p14:creationId xmlns:p14="http://schemas.microsoft.com/office/powerpoint/2010/main" val="27287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4423"/>
            <a:ext cx="7886700" cy="1325563"/>
          </a:xfrm>
        </p:spPr>
        <p:txBody>
          <a:bodyPr/>
          <a:lstStyle/>
          <a:p>
            <a:r>
              <a:rPr lang="en-US" dirty="0"/>
              <a:t>Tiger Exhibit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36412" y="796088"/>
            <a:ext cx="8871176" cy="4919729"/>
          </a:xfrm>
          <a:prstGeom prst="rect">
            <a:avLst/>
          </a:prstGeom>
        </p:spPr>
      </p:pic>
      <p:sp>
        <p:nvSpPr>
          <p:cNvPr id="5" name="TextBox 3"/>
          <p:cNvSpPr txBox="1"/>
          <p:nvPr/>
        </p:nvSpPr>
        <p:spPr>
          <a:xfrm>
            <a:off x="280919" y="3709115"/>
            <a:ext cx="4303959" cy="1754326"/>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then look at your tiger exhibit. The area is 12,000 sq feet (200 ft x 60 ft). There are fake trees for climbing and real stumps for scratching and scent  marking. The chain link on the sides meets the requirements at 8 gauge. There is a stream water feature.</a:t>
            </a:r>
          </a:p>
        </p:txBody>
      </p:sp>
    </p:spTree>
    <p:extLst>
      <p:ext uri="{BB962C8B-B14F-4D97-AF65-F5344CB8AC3E}">
        <p14:creationId xmlns:p14="http://schemas.microsoft.com/office/powerpoint/2010/main" val="2770716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You use ZIMS to help answer many more questions during the visit</a:t>
            </a:r>
            <a:endParaRPr lang="en-GB" sz="3600" dirty="0"/>
          </a:p>
        </p:txBody>
      </p:sp>
      <p:sp>
        <p:nvSpPr>
          <p:cNvPr id="3" name="Tijdelijke aanduiding voor inhoud 2"/>
          <p:cNvSpPr>
            <a:spLocks noGrp="1"/>
          </p:cNvSpPr>
          <p:nvPr>
            <p:ph idx="1"/>
          </p:nvPr>
        </p:nvSpPr>
        <p:spPr/>
        <p:txBody>
          <a:bodyPr>
            <a:normAutofit fontScale="92500" lnSpcReduction="20000"/>
          </a:bodyPr>
          <a:lstStyle/>
          <a:p>
            <a:r>
              <a:rPr lang="en-US" dirty="0"/>
              <a:t>Aquatic water quality</a:t>
            </a:r>
          </a:p>
          <a:p>
            <a:r>
              <a:rPr lang="en-US" dirty="0"/>
              <a:t>Your Collection Plans</a:t>
            </a:r>
          </a:p>
          <a:p>
            <a:r>
              <a:rPr lang="en-US" dirty="0"/>
              <a:t>Current Inventory</a:t>
            </a:r>
          </a:p>
          <a:p>
            <a:pPr lvl="1"/>
            <a:r>
              <a:rPr lang="en-US" dirty="0"/>
              <a:t>Animals In on Loan or Out on Loan</a:t>
            </a:r>
          </a:p>
          <a:p>
            <a:r>
              <a:rPr lang="en-US" dirty="0"/>
              <a:t>Exhibit maintenance programs</a:t>
            </a:r>
          </a:p>
          <a:p>
            <a:r>
              <a:rPr lang="en-US" dirty="0"/>
              <a:t>Staff listing</a:t>
            </a:r>
          </a:p>
          <a:p>
            <a:r>
              <a:rPr lang="en-US" dirty="0"/>
              <a:t>Details on animal identification system</a:t>
            </a:r>
          </a:p>
          <a:p>
            <a:r>
              <a:rPr lang="en-US" dirty="0"/>
              <a:t>Controlled substances</a:t>
            </a:r>
          </a:p>
          <a:p>
            <a:r>
              <a:rPr lang="en-US" dirty="0"/>
              <a:t>Enrichment &amp; Training</a:t>
            </a:r>
          </a:p>
          <a:p>
            <a:r>
              <a:rPr lang="en-US" dirty="0"/>
              <a:t>Animals involved in managed programs</a:t>
            </a:r>
          </a:p>
          <a:p>
            <a:r>
              <a:rPr lang="en-US" dirty="0"/>
              <a:t>Education animal collection</a:t>
            </a:r>
          </a:p>
          <a:p>
            <a:endParaRPr lang="en-GB" dirty="0"/>
          </a:p>
        </p:txBody>
      </p:sp>
    </p:spTree>
    <p:extLst>
      <p:ext uri="{BB962C8B-B14F-4D97-AF65-F5344CB8AC3E}">
        <p14:creationId xmlns:p14="http://schemas.microsoft.com/office/powerpoint/2010/main" val="2410408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SEPTEMBER</a:t>
            </a:r>
            <a:endParaRPr lang="en-GB" dirty="0"/>
          </a:p>
        </p:txBody>
      </p:sp>
      <p:sp>
        <p:nvSpPr>
          <p:cNvPr id="3" name="Tijdelijke aanduiding voor inhoud 2"/>
          <p:cNvSpPr>
            <a:spLocks noGrp="1"/>
          </p:cNvSpPr>
          <p:nvPr>
            <p:ph idx="1"/>
          </p:nvPr>
        </p:nvSpPr>
        <p:spPr>
          <a:xfrm>
            <a:off x="628650" y="1258955"/>
            <a:ext cx="7886700" cy="4351338"/>
          </a:xfrm>
        </p:spPr>
        <p:txBody>
          <a:bodyPr/>
          <a:lstStyle/>
          <a:p>
            <a:r>
              <a:rPr lang="en-US" dirty="0"/>
              <a:t>You finally heard back from the company that will be doing the repairs on your  sea lion pool with dates. You add a maintenance task to your calendar.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57675"/>
            <a:ext cx="5952143" cy="3346447"/>
          </a:xfrm>
          <a:prstGeom prst="rect">
            <a:avLst/>
          </a:prstGeom>
          <a:effectLst>
            <a:softEdge rad="127000"/>
          </a:effectLst>
        </p:spPr>
      </p:pic>
    </p:spTree>
    <p:extLst>
      <p:ext uri="{BB962C8B-B14F-4D97-AF65-F5344CB8AC3E}">
        <p14:creationId xmlns:p14="http://schemas.microsoft.com/office/powerpoint/2010/main" val="4009034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Schedule Maintenance Task</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77631" y="1690689"/>
            <a:ext cx="7219048" cy="4123809"/>
          </a:xfrm>
          <a:prstGeom prst="rect">
            <a:avLst/>
          </a:prstGeom>
          <a:ln>
            <a:solidFill>
              <a:schemeClr val="bg2"/>
            </a:solidFill>
          </a:ln>
        </p:spPr>
      </p:pic>
      <p:sp>
        <p:nvSpPr>
          <p:cNvPr id="5" name="TextBox 4"/>
          <p:cNvSpPr txBox="1"/>
          <p:nvPr/>
        </p:nvSpPr>
        <p:spPr>
          <a:xfrm>
            <a:off x="875763" y="4572000"/>
            <a:ext cx="4897879" cy="1477328"/>
          </a:xfrm>
          <a:prstGeom prst="rect">
            <a:avLst/>
          </a:prstGeom>
          <a:solidFill>
            <a:srgbClr val="4775E7">
              <a:lumMod val="40000"/>
              <a:lumOff val="60000"/>
            </a:srgbClr>
          </a:solidFill>
          <a:ln>
            <a:solidFill>
              <a:srgbClr val="454551"/>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first schedule the dates when Positively Pools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will be coming. Using the Save &amp; Repeat function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can then select Same Enclosure, New Date to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schedule that maintenance has to drain the pool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the day before.</a:t>
            </a:r>
          </a:p>
        </p:txBody>
      </p:sp>
    </p:spTree>
    <p:extLst>
      <p:ext uri="{BB962C8B-B14F-4D97-AF65-F5344CB8AC3E}">
        <p14:creationId xmlns:p14="http://schemas.microsoft.com/office/powerpoint/2010/main" val="3557781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Schedule Animal Alerts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7141" y="2959948"/>
            <a:ext cx="5028209" cy="2726073"/>
          </a:xfrm>
          <a:prstGeom prst="rect">
            <a:avLst/>
          </a:prstGeom>
          <a:ln>
            <a:solidFill>
              <a:schemeClr val="bg2"/>
            </a:solidFill>
          </a:ln>
        </p:spPr>
      </p:pic>
      <p:pic>
        <p:nvPicPr>
          <p:cNvPr id="5" name="Picture 2"/>
          <p:cNvPicPr>
            <a:picLocks noChangeAspect="1"/>
          </p:cNvPicPr>
          <p:nvPr/>
        </p:nvPicPr>
        <p:blipFill>
          <a:blip r:embed="rId3"/>
          <a:stretch>
            <a:fillRect/>
          </a:stretch>
        </p:blipFill>
        <p:spPr>
          <a:xfrm>
            <a:off x="628650" y="1070126"/>
            <a:ext cx="5823665" cy="2931168"/>
          </a:xfrm>
          <a:prstGeom prst="rect">
            <a:avLst/>
          </a:prstGeom>
          <a:ln>
            <a:solidFill>
              <a:schemeClr val="bg2"/>
            </a:solidFill>
          </a:ln>
        </p:spPr>
      </p:pic>
      <p:sp>
        <p:nvSpPr>
          <p:cNvPr id="6" name="TextBox 5"/>
          <p:cNvSpPr txBox="1"/>
          <p:nvPr/>
        </p:nvSpPr>
        <p:spPr>
          <a:xfrm>
            <a:off x="982634" y="4535452"/>
            <a:ext cx="5115696" cy="1200329"/>
          </a:xfrm>
          <a:prstGeom prst="rect">
            <a:avLst/>
          </a:prstGeom>
          <a:solidFill>
            <a:srgbClr val="4775E7">
              <a:lumMod val="40000"/>
              <a:lumOff val="60000"/>
            </a:srgbClr>
          </a:solidFill>
          <a:ln>
            <a:solidFill>
              <a:srgbClr val="454551"/>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then schedule Animal Alerts for the three sea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lions and assign to the Australasia Team. They must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be locked into holding so the pool can be drained.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can easily view these tasks on the Calendar.</a:t>
            </a:r>
          </a:p>
        </p:txBody>
      </p:sp>
    </p:spTree>
    <p:extLst>
      <p:ext uri="{BB962C8B-B14F-4D97-AF65-F5344CB8AC3E}">
        <p14:creationId xmlns:p14="http://schemas.microsoft.com/office/powerpoint/2010/main" val="2774326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OCTOBER</a:t>
            </a:r>
            <a:br>
              <a:rPr lang="en-US" dirty="0"/>
            </a:br>
            <a:r>
              <a:rPr lang="en-US" dirty="0"/>
              <a:t>Local Newspaper Article</a:t>
            </a:r>
            <a:endParaRPr lang="en-GB" dirty="0"/>
          </a:p>
        </p:txBody>
      </p:sp>
      <p:sp>
        <p:nvSpPr>
          <p:cNvPr id="3" name="Tijdelijke aanduiding voor inhoud 2"/>
          <p:cNvSpPr>
            <a:spLocks noGrp="1"/>
          </p:cNvSpPr>
          <p:nvPr>
            <p:ph idx="1"/>
          </p:nvPr>
        </p:nvSpPr>
        <p:spPr/>
        <p:txBody>
          <a:bodyPr/>
          <a:lstStyle/>
          <a:p>
            <a:r>
              <a:rPr lang="en-US" dirty="0"/>
              <a:t>Your local newspaper is running an article about your zoo in preparation for your annual </a:t>
            </a:r>
            <a:r>
              <a:rPr lang="en-US" dirty="0" err="1"/>
              <a:t>Octobear</a:t>
            </a:r>
            <a:r>
              <a:rPr lang="en-US" dirty="0"/>
              <a:t> Fest. They have several questions for you.</a:t>
            </a:r>
          </a:p>
        </p:txBody>
      </p:sp>
      <p:pic>
        <p:nvPicPr>
          <p:cNvPr id="4"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939" y="3322124"/>
            <a:ext cx="5080418" cy="3384214"/>
          </a:xfrm>
          <a:prstGeom prst="rect">
            <a:avLst/>
          </a:prstGeom>
          <a:effectLst>
            <a:softEdge rad="127000"/>
          </a:effectLst>
        </p:spPr>
      </p:pic>
    </p:spTree>
    <p:extLst>
      <p:ext uri="{BB962C8B-B14F-4D97-AF65-F5344CB8AC3E}">
        <p14:creationId xmlns:p14="http://schemas.microsoft.com/office/powerpoint/2010/main" val="2994807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Animal Charts – Taxonomy/Birth Type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084028" y="1027907"/>
            <a:ext cx="5931183" cy="4466876"/>
          </a:xfrm>
          <a:prstGeom prst="rect">
            <a:avLst/>
          </a:prstGeom>
        </p:spPr>
      </p:pic>
      <p:sp>
        <p:nvSpPr>
          <p:cNvPr id="7" name="TextBox 3"/>
          <p:cNvSpPr txBox="1"/>
          <p:nvPr/>
        </p:nvSpPr>
        <p:spPr>
          <a:xfrm>
            <a:off x="141008" y="2395471"/>
            <a:ext cx="2724079" cy="3693319"/>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Their first question 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how many of your animals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are Captive Born versus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Wild Born. This question is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very easy to answer using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 Animal Charts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found under the Animal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Statistics tab in My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Institution. Hovering</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over the columns will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give actual counts that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can provide for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article.</a:t>
            </a:r>
          </a:p>
        </p:txBody>
      </p:sp>
    </p:spTree>
    <p:extLst>
      <p:ext uri="{BB962C8B-B14F-4D97-AF65-F5344CB8AC3E}">
        <p14:creationId xmlns:p14="http://schemas.microsoft.com/office/powerpoint/2010/main" val="2035943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306"/>
            <a:ext cx="7886700" cy="1325563"/>
          </a:xfrm>
        </p:spPr>
        <p:txBody>
          <a:bodyPr/>
          <a:lstStyle/>
          <a:p>
            <a:r>
              <a:rPr lang="en-US" dirty="0"/>
              <a:t>Institution Statistics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67014" y="1108925"/>
            <a:ext cx="4720142" cy="4964551"/>
          </a:xfrm>
          <a:prstGeom prst="rect">
            <a:avLst/>
          </a:prstGeom>
          <a:ln>
            <a:solidFill>
              <a:schemeClr val="bg1"/>
            </a:solidFill>
          </a:ln>
        </p:spPr>
      </p:pic>
      <p:sp>
        <p:nvSpPr>
          <p:cNvPr id="5" name="TextBox 3"/>
          <p:cNvSpPr txBox="1"/>
          <p:nvPr/>
        </p:nvSpPr>
        <p:spPr>
          <a:xfrm>
            <a:off x="5357611" y="2588654"/>
            <a:ext cx="3534942" cy="2308324"/>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They then asked for how many</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births you’ve had in the past year,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how many animals you have in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the zoo and how many species you</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are caring for. You find quick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answers to all of these questions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on the Institution Statistics tab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in My Institution.</a:t>
            </a:r>
          </a:p>
        </p:txBody>
      </p:sp>
    </p:spTree>
    <p:extLst>
      <p:ext uri="{BB962C8B-B14F-4D97-AF65-F5344CB8AC3E}">
        <p14:creationId xmlns:p14="http://schemas.microsoft.com/office/powerpoint/2010/main" val="690653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0522"/>
            <a:ext cx="7886700" cy="1325563"/>
          </a:xfrm>
        </p:spPr>
        <p:txBody>
          <a:bodyPr/>
          <a:lstStyle/>
          <a:p>
            <a:r>
              <a:rPr lang="en-US" dirty="0"/>
              <a:t>Provide Images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7430" y="942286"/>
            <a:ext cx="5713354" cy="3262227"/>
          </a:xfrm>
          <a:prstGeom prst="rect">
            <a:avLst/>
          </a:prstGeom>
        </p:spPr>
      </p:pic>
      <p:pic>
        <p:nvPicPr>
          <p:cNvPr id="5" name="Picture 4"/>
          <p:cNvPicPr>
            <a:picLocks noChangeAspect="1"/>
          </p:cNvPicPr>
          <p:nvPr/>
        </p:nvPicPr>
        <p:blipFill>
          <a:blip r:embed="rId3"/>
          <a:stretch>
            <a:fillRect/>
          </a:stretch>
        </p:blipFill>
        <p:spPr>
          <a:xfrm>
            <a:off x="2602852" y="2779942"/>
            <a:ext cx="5168788" cy="2989472"/>
          </a:xfrm>
          <a:prstGeom prst="rect">
            <a:avLst/>
          </a:prstGeom>
        </p:spPr>
      </p:pic>
      <p:sp>
        <p:nvSpPr>
          <p:cNvPr id="6" name="TextBox 5"/>
          <p:cNvSpPr txBox="1"/>
          <p:nvPr/>
        </p:nvSpPr>
        <p:spPr>
          <a:xfrm>
            <a:off x="6189787" y="259528"/>
            <a:ext cx="2838303" cy="2554545"/>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orbel" panose="020B0503020204020204"/>
              </a:rPr>
              <a:t>They also want some details on your two sun bears and ask how you tell them apart. Jake and Jonah have very different chest markings. Since you have included images in ZIMS you simply copy and send them so the article can include that visual and visitors will be able to know who is who.</a:t>
            </a:r>
          </a:p>
        </p:txBody>
      </p:sp>
    </p:spTree>
    <p:extLst>
      <p:ext uri="{BB962C8B-B14F-4D97-AF65-F5344CB8AC3E}">
        <p14:creationId xmlns:p14="http://schemas.microsoft.com/office/powerpoint/2010/main" val="533494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NOVEMBER</a:t>
            </a:r>
            <a:br>
              <a:rPr lang="en-US" dirty="0"/>
            </a:br>
            <a:r>
              <a:rPr lang="en-US" dirty="0"/>
              <a:t>Check status of a permit</a:t>
            </a:r>
            <a:endParaRPr lang="en-GB" dirty="0"/>
          </a:p>
        </p:txBody>
      </p:sp>
      <p:sp>
        <p:nvSpPr>
          <p:cNvPr id="3" name="Tijdelijke aanduiding voor inhoud 2"/>
          <p:cNvSpPr>
            <a:spLocks noGrp="1"/>
          </p:cNvSpPr>
          <p:nvPr>
            <p:ph idx="1"/>
          </p:nvPr>
        </p:nvSpPr>
        <p:spPr/>
        <p:txBody>
          <a:bodyPr/>
          <a:lstStyle/>
          <a:p>
            <a:r>
              <a:rPr lang="en-US" dirty="0"/>
              <a:t>You are hoping to add some fruit bats to your collection early next year and you want to check the status of the permit</a:t>
            </a:r>
          </a:p>
          <a:p>
            <a:endParaRPr lang="en-GB" dirty="0"/>
          </a:p>
        </p:txBody>
      </p:sp>
      <p:pic>
        <p:nvPicPr>
          <p:cNvPr id="4" name="Picture 2" descr="https://upload.wikimedia.org/wikipedia/commons/5/50/Lesser_short-nosed_fruit_bat_(Cynopterus_brachyoti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650" y="3214512"/>
            <a:ext cx="5146890" cy="33097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5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6046"/>
            <a:ext cx="7886700" cy="1325563"/>
          </a:xfrm>
        </p:spPr>
        <p:txBody>
          <a:bodyPr>
            <a:normAutofit/>
          </a:bodyPr>
          <a:lstStyle/>
          <a:p>
            <a:r>
              <a:rPr lang="en-US" sz="4000" dirty="0"/>
              <a:t>JANUARY</a:t>
            </a:r>
            <a:br>
              <a:rPr lang="en-US" sz="4000" dirty="0"/>
            </a:br>
            <a:r>
              <a:rPr lang="en-US" sz="4000" dirty="0"/>
              <a:t>Run Reports </a:t>
            </a:r>
            <a:endParaRPr lang="en-GB" sz="4000" dirty="0"/>
          </a:p>
        </p:txBody>
      </p:sp>
      <p:sp>
        <p:nvSpPr>
          <p:cNvPr id="3" name="Tijdelijke aanduiding voor inhoud 2"/>
          <p:cNvSpPr>
            <a:spLocks noGrp="1"/>
          </p:cNvSpPr>
          <p:nvPr>
            <p:ph idx="1"/>
          </p:nvPr>
        </p:nvSpPr>
        <p:spPr>
          <a:xfrm>
            <a:off x="628650" y="1481609"/>
            <a:ext cx="7886700" cy="4351338"/>
          </a:xfrm>
        </p:spPr>
        <p:txBody>
          <a:bodyPr>
            <a:normAutofit/>
          </a:bodyPr>
          <a:lstStyle/>
          <a:p>
            <a:r>
              <a:rPr lang="en-US" sz="2400" dirty="0"/>
              <a:t>After a joyful New Years Eve celebration you are back to work for the new year. First thing to do is run a Loan Report to check that you have received updates on all your Out on Loan animals.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107" y="3029767"/>
            <a:ext cx="5299629" cy="3285150"/>
          </a:xfrm>
          <a:prstGeom prst="rect">
            <a:avLst/>
          </a:prstGeom>
          <a:effectLst>
            <a:softEdge rad="127000"/>
          </a:effectLst>
        </p:spPr>
      </p:pic>
    </p:spTree>
    <p:extLst>
      <p:ext uri="{BB962C8B-B14F-4D97-AF65-F5344CB8AC3E}">
        <p14:creationId xmlns:p14="http://schemas.microsoft.com/office/powerpoint/2010/main" val="2544568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View Status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572000" y="1172936"/>
            <a:ext cx="3800000" cy="2390476"/>
          </a:xfrm>
          <a:prstGeom prst="rect">
            <a:avLst/>
          </a:prstGeom>
        </p:spPr>
      </p:pic>
      <p:pic>
        <p:nvPicPr>
          <p:cNvPr id="5" name="Picture 4"/>
          <p:cNvPicPr>
            <a:picLocks noChangeAspect="1"/>
          </p:cNvPicPr>
          <p:nvPr/>
        </p:nvPicPr>
        <p:blipFill>
          <a:blip r:embed="rId3"/>
          <a:stretch>
            <a:fillRect/>
          </a:stretch>
        </p:blipFill>
        <p:spPr>
          <a:xfrm>
            <a:off x="162016" y="4045141"/>
            <a:ext cx="8819967" cy="1650093"/>
          </a:xfrm>
          <a:prstGeom prst="rect">
            <a:avLst/>
          </a:prstGeom>
        </p:spPr>
      </p:pic>
      <p:cxnSp>
        <p:nvCxnSpPr>
          <p:cNvPr id="6" name="Straight Arrow Connector 7"/>
          <p:cNvCxnSpPr/>
          <p:nvPr/>
        </p:nvCxnSpPr>
        <p:spPr>
          <a:xfrm flipV="1">
            <a:off x="4428650" y="3160333"/>
            <a:ext cx="1339403" cy="128788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p:nvPicPr>
        <p:blipFill>
          <a:blip r:embed="rId4"/>
          <a:stretch>
            <a:fillRect/>
          </a:stretch>
        </p:blipFill>
        <p:spPr>
          <a:xfrm>
            <a:off x="2367387" y="2926999"/>
            <a:ext cx="1419048" cy="466667"/>
          </a:xfrm>
          <a:prstGeom prst="rect">
            <a:avLst/>
          </a:prstGeom>
        </p:spPr>
      </p:pic>
      <p:cxnSp>
        <p:nvCxnSpPr>
          <p:cNvPr id="8" name="Straight Arrow Connector 11"/>
          <p:cNvCxnSpPr/>
          <p:nvPr/>
        </p:nvCxnSpPr>
        <p:spPr>
          <a:xfrm flipH="1">
            <a:off x="3687163" y="3160332"/>
            <a:ext cx="1016341" cy="27289"/>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p:nvPicPr>
        <p:blipFill>
          <a:blip r:embed="rId5"/>
          <a:stretch>
            <a:fillRect/>
          </a:stretch>
        </p:blipFill>
        <p:spPr>
          <a:xfrm>
            <a:off x="2157731" y="1780965"/>
            <a:ext cx="2180952" cy="466667"/>
          </a:xfrm>
          <a:prstGeom prst="rect">
            <a:avLst/>
          </a:prstGeom>
        </p:spPr>
      </p:pic>
      <p:cxnSp>
        <p:nvCxnSpPr>
          <p:cNvPr id="10" name="Straight Arrow Connector 12"/>
          <p:cNvCxnSpPr/>
          <p:nvPr/>
        </p:nvCxnSpPr>
        <p:spPr>
          <a:xfrm flipH="1" flipV="1">
            <a:off x="3968698" y="2293028"/>
            <a:ext cx="739970" cy="150292"/>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p:cNvPicPr>
          <p:nvPr/>
        </p:nvPicPr>
        <p:blipFill>
          <a:blip r:embed="rId6"/>
          <a:stretch>
            <a:fillRect/>
          </a:stretch>
        </p:blipFill>
        <p:spPr>
          <a:xfrm>
            <a:off x="3823389" y="578097"/>
            <a:ext cx="2847619" cy="438095"/>
          </a:xfrm>
          <a:prstGeom prst="rect">
            <a:avLst/>
          </a:prstGeom>
        </p:spPr>
      </p:pic>
      <p:cxnSp>
        <p:nvCxnSpPr>
          <p:cNvPr id="12" name="Straight Arrow Connector 13"/>
          <p:cNvCxnSpPr/>
          <p:nvPr/>
        </p:nvCxnSpPr>
        <p:spPr>
          <a:xfrm flipH="1" flipV="1">
            <a:off x="4572000" y="966330"/>
            <a:ext cx="231820" cy="478622"/>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a:xfrm>
            <a:off x="43828" y="1267131"/>
            <a:ext cx="1912885" cy="2462213"/>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In the Permits grid you</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open the View Status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History for the permit.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You are happy to see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that the permit will be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issued. However, you</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decide that you will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prepare the next permit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orbel" panose="020B0503020204020204"/>
              </a:rPr>
              <a:t>as it was returned twice.</a:t>
            </a:r>
          </a:p>
        </p:txBody>
      </p:sp>
    </p:spTree>
    <p:extLst>
      <p:ext uri="{BB962C8B-B14F-4D97-AF65-F5344CB8AC3E}">
        <p14:creationId xmlns:p14="http://schemas.microsoft.com/office/powerpoint/2010/main" val="3719974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DECEMBER</a:t>
            </a:r>
            <a:br>
              <a:rPr lang="en-US" sz="4000" dirty="0"/>
            </a:br>
            <a:r>
              <a:rPr lang="en-US" sz="4000" dirty="0"/>
              <a:t>Weight Comparison Report</a:t>
            </a:r>
            <a:endParaRPr lang="en-GB" sz="4000" dirty="0"/>
          </a:p>
        </p:txBody>
      </p:sp>
      <p:sp>
        <p:nvSpPr>
          <p:cNvPr id="3" name="Tijdelijke aanduiding voor inhoud 2"/>
          <p:cNvSpPr>
            <a:spLocks noGrp="1"/>
          </p:cNvSpPr>
          <p:nvPr>
            <p:ph idx="1"/>
          </p:nvPr>
        </p:nvSpPr>
        <p:spPr>
          <a:xfrm>
            <a:off x="628650" y="1690689"/>
            <a:ext cx="7886700" cy="4351338"/>
          </a:xfrm>
        </p:spPr>
        <p:txBody>
          <a:bodyPr/>
          <a:lstStyle/>
          <a:p>
            <a:r>
              <a:rPr lang="en-US" dirty="0"/>
              <a:t>Your new Lead Primate Keeper is concerned that “Bob” the orangutan is underweight </a:t>
            </a:r>
          </a:p>
        </p:txBody>
      </p:sp>
      <p:pic>
        <p:nvPicPr>
          <p:cNvPr id="4" name="Picture 2" descr="http://i351.photobucket.com/albums/q445/nicholeg7/0_61_070731_orangut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062" y="2832535"/>
            <a:ext cx="5008853" cy="37566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72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Select the Filters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79893" y="1576748"/>
            <a:ext cx="3926640" cy="4600215"/>
          </a:xfrm>
          <a:prstGeom prst="rect">
            <a:avLst/>
          </a:prstGeom>
        </p:spPr>
      </p:pic>
      <p:sp>
        <p:nvSpPr>
          <p:cNvPr id="5" name="TextBox 4"/>
          <p:cNvSpPr txBox="1"/>
          <p:nvPr/>
        </p:nvSpPr>
        <p:spPr>
          <a:xfrm>
            <a:off x="5576552" y="2073499"/>
            <a:ext cx="3339376" cy="2862322"/>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want to check Bob’s weights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against other male orangutans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in the ZIMS database. You select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Single Animal &amp; Global Data.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You also filter by North America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to compare with other weights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In your region. Bob is 9 years old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so you select an ending age so as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not to have a lengthy graph with</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no related weights.</a:t>
            </a:r>
          </a:p>
        </p:txBody>
      </p:sp>
    </p:spTree>
    <p:extLst>
      <p:ext uri="{BB962C8B-B14F-4D97-AF65-F5344CB8AC3E}">
        <p14:creationId xmlns:p14="http://schemas.microsoft.com/office/powerpoint/2010/main" val="3925346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7"/>
            <a:ext cx="7886700" cy="1325563"/>
          </a:xfrm>
        </p:spPr>
        <p:txBody>
          <a:bodyPr/>
          <a:lstStyle/>
          <a:p>
            <a:r>
              <a:rPr lang="en-US" dirty="0"/>
              <a:t>Compared to Global Data</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12123" y="886240"/>
            <a:ext cx="6498927" cy="4810729"/>
          </a:xfrm>
          <a:prstGeom prst="rect">
            <a:avLst/>
          </a:prstGeom>
        </p:spPr>
      </p:pic>
      <p:sp>
        <p:nvSpPr>
          <p:cNvPr id="5" name="TextBox 4"/>
          <p:cNvSpPr txBox="1"/>
          <p:nvPr/>
        </p:nvSpPr>
        <p:spPr>
          <a:xfrm>
            <a:off x="5769735" y="3103238"/>
            <a:ext cx="3148619" cy="2308324"/>
          </a:xfrm>
          <a:prstGeom prst="rect">
            <a:avLst/>
          </a:prstGeom>
          <a:solidFill>
            <a:srgbClr val="4775E7">
              <a:lumMod val="40000"/>
              <a:lumOff val="6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Bob has been on the light side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for his entire life so he 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probably at a weight that 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appropriate for him. His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yearly physical is scheduled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for the beginning of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year so you can discuss this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rbel" panose="020B0503020204020204"/>
              </a:rPr>
              <a:t>with the Veterinarian.</a:t>
            </a:r>
          </a:p>
        </p:txBody>
      </p:sp>
    </p:spTree>
    <p:extLst>
      <p:ext uri="{BB962C8B-B14F-4D97-AF65-F5344CB8AC3E}">
        <p14:creationId xmlns:p14="http://schemas.microsoft.com/office/powerpoint/2010/main" val="2227275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dirty="0"/>
              <a:t>December 31: Sit back and toast to the New Year with a glass of a fine malt Scotch….tomorrow is another year in ZIMS!</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2020965"/>
            <a:ext cx="4577411" cy="4155998"/>
          </a:xfrm>
          <a:prstGeom prst="rect">
            <a:avLst/>
          </a:prstGeom>
          <a:effectLst>
            <a:softEdge rad="127000"/>
          </a:effectLst>
        </p:spPr>
      </p:pic>
    </p:spTree>
    <p:extLst>
      <p:ext uri="{BB962C8B-B14F-4D97-AF65-F5344CB8AC3E}">
        <p14:creationId xmlns:p14="http://schemas.microsoft.com/office/powerpoint/2010/main" val="1090399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1657350" y="4464028"/>
            <a:ext cx="6858000" cy="1194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Any Questions?</a:t>
            </a:r>
            <a:endParaRPr lang="en-US" dirty="0"/>
          </a:p>
        </p:txBody>
      </p:sp>
      <p:sp>
        <p:nvSpPr>
          <p:cNvPr id="5" name="Subtitle 2"/>
          <p:cNvSpPr txBox="1">
            <a:spLocks/>
          </p:cNvSpPr>
          <p:nvPr/>
        </p:nvSpPr>
        <p:spPr>
          <a:xfrm>
            <a:off x="1657349" y="3829878"/>
            <a:ext cx="6858000" cy="618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On a Curator’s Year in ZIMS</a:t>
            </a:r>
            <a:endParaRPr lang="en-US" dirty="0"/>
          </a:p>
        </p:txBody>
      </p:sp>
    </p:spTree>
    <p:extLst>
      <p:ext uri="{BB962C8B-B14F-4D97-AF65-F5344CB8AC3E}">
        <p14:creationId xmlns:p14="http://schemas.microsoft.com/office/powerpoint/2010/main" val="381811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Loan Report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56" y="1690689"/>
            <a:ext cx="5555364" cy="4678201"/>
          </a:xfrm>
          <a:prstGeom prst="rect">
            <a:avLst/>
          </a:prstGeom>
          <a:ln>
            <a:solidFill>
              <a:schemeClr val="bg2"/>
            </a:solidFill>
          </a:ln>
        </p:spPr>
      </p:pic>
      <p:sp>
        <p:nvSpPr>
          <p:cNvPr id="5" name="TextBox 3"/>
          <p:cNvSpPr txBox="1"/>
          <p:nvPr/>
        </p:nvSpPr>
        <p:spPr>
          <a:xfrm>
            <a:off x="4056845" y="239924"/>
            <a:ext cx="4658648" cy="3785652"/>
          </a:xfrm>
          <a:prstGeom prst="rect">
            <a:avLst/>
          </a:prstGeom>
          <a:solidFill>
            <a:schemeClr val="accent1">
              <a:lumMod val="20000"/>
              <a:lumOff val="80000"/>
            </a:schemeClr>
          </a:solidFill>
          <a:ln>
            <a:solidFill>
              <a:schemeClr val="bg2"/>
            </a:solidFill>
          </a:ln>
        </p:spPr>
        <p:txBody>
          <a:bodyPr wrap="none" rtlCol="0">
            <a:spAutoFit/>
          </a:bodyPr>
          <a:lstStyle/>
          <a:p>
            <a:r>
              <a:rPr lang="en-US" sz="1600" dirty="0" smtClean="0">
                <a:ln>
                  <a:solidFill>
                    <a:schemeClr val="tx1"/>
                  </a:solidFill>
                </a:ln>
                <a:solidFill>
                  <a:schemeClr val="bg2"/>
                </a:solidFill>
              </a:rPr>
              <a:t>The Loan Report can be run for either animals</a:t>
            </a:r>
          </a:p>
          <a:p>
            <a:r>
              <a:rPr lang="en-US" sz="1600" dirty="0">
                <a:ln>
                  <a:solidFill>
                    <a:schemeClr val="tx1"/>
                  </a:solidFill>
                </a:ln>
                <a:solidFill>
                  <a:schemeClr val="bg2"/>
                </a:solidFill>
              </a:rPr>
              <a:t>y</a:t>
            </a:r>
            <a:r>
              <a:rPr lang="en-US" sz="1600" dirty="0" smtClean="0">
                <a:ln>
                  <a:solidFill>
                    <a:schemeClr val="tx1"/>
                  </a:solidFill>
                </a:ln>
                <a:solidFill>
                  <a:schemeClr val="bg2"/>
                </a:solidFill>
              </a:rPr>
              <a:t>ou have In on Loan or Out on Loan. By default</a:t>
            </a:r>
          </a:p>
          <a:p>
            <a:r>
              <a:rPr lang="en-US" sz="1600" dirty="0">
                <a:ln>
                  <a:solidFill>
                    <a:schemeClr val="tx1"/>
                  </a:solidFill>
                </a:ln>
                <a:solidFill>
                  <a:schemeClr val="bg2"/>
                </a:solidFill>
              </a:rPr>
              <a:t>a</a:t>
            </a:r>
            <a:r>
              <a:rPr lang="en-US" sz="1600" dirty="0" smtClean="0">
                <a:ln>
                  <a:solidFill>
                    <a:schemeClr val="tx1"/>
                  </a:solidFill>
                </a:ln>
                <a:solidFill>
                  <a:schemeClr val="bg2"/>
                </a:solidFill>
              </a:rPr>
              <a:t>ll Collections are included but you can exclude</a:t>
            </a:r>
          </a:p>
          <a:p>
            <a:r>
              <a:rPr lang="en-US" sz="1600" dirty="0">
                <a:ln>
                  <a:solidFill>
                    <a:schemeClr val="tx1"/>
                  </a:solidFill>
                </a:ln>
                <a:solidFill>
                  <a:schemeClr val="bg2"/>
                </a:solidFill>
              </a:rPr>
              <a:t>b</a:t>
            </a:r>
            <a:r>
              <a:rPr lang="en-US" sz="1600" dirty="0" smtClean="0">
                <a:ln>
                  <a:solidFill>
                    <a:schemeClr val="tx1"/>
                  </a:solidFill>
                </a:ln>
                <a:solidFill>
                  <a:schemeClr val="bg2"/>
                </a:solidFill>
              </a:rPr>
              <a:t>y unchecking. If Specific Party is left blank the </a:t>
            </a:r>
          </a:p>
          <a:p>
            <a:r>
              <a:rPr lang="en-US" sz="1600" dirty="0" smtClean="0">
                <a:ln>
                  <a:solidFill>
                    <a:schemeClr val="tx1"/>
                  </a:solidFill>
                </a:ln>
                <a:solidFill>
                  <a:schemeClr val="bg2"/>
                </a:solidFill>
              </a:rPr>
              <a:t>report will indicate all animals of the selected </a:t>
            </a:r>
          </a:p>
          <a:p>
            <a:r>
              <a:rPr lang="en-US" sz="1600" dirty="0" smtClean="0">
                <a:ln>
                  <a:solidFill>
                    <a:schemeClr val="tx1"/>
                  </a:solidFill>
                </a:ln>
                <a:solidFill>
                  <a:schemeClr val="bg2"/>
                </a:solidFill>
              </a:rPr>
              <a:t>Loan Type, or you can select a single Institution </a:t>
            </a:r>
          </a:p>
          <a:p>
            <a:r>
              <a:rPr lang="en-US" sz="1600" dirty="0" smtClean="0">
                <a:ln>
                  <a:solidFill>
                    <a:schemeClr val="tx1"/>
                  </a:solidFill>
                </a:ln>
                <a:solidFill>
                  <a:schemeClr val="bg2"/>
                </a:solidFill>
              </a:rPr>
              <a:t>to run the report for. You have six animals Out on </a:t>
            </a:r>
          </a:p>
          <a:p>
            <a:r>
              <a:rPr lang="en-US" sz="1600" dirty="0" smtClean="0">
                <a:ln>
                  <a:solidFill>
                    <a:schemeClr val="tx1"/>
                  </a:solidFill>
                </a:ln>
                <a:solidFill>
                  <a:schemeClr val="bg2"/>
                </a:solidFill>
              </a:rPr>
              <a:t>Loan. Checking their Notes you see you have </a:t>
            </a:r>
          </a:p>
          <a:p>
            <a:r>
              <a:rPr lang="en-US" sz="1600" dirty="0" smtClean="0">
                <a:ln>
                  <a:solidFill>
                    <a:schemeClr val="tx1"/>
                  </a:solidFill>
                </a:ln>
                <a:solidFill>
                  <a:schemeClr val="bg2"/>
                </a:solidFill>
              </a:rPr>
              <a:t>received paper updates on three. Two are sharing</a:t>
            </a:r>
          </a:p>
          <a:p>
            <a:r>
              <a:rPr lang="en-US" sz="1600" dirty="0">
                <a:ln>
                  <a:solidFill>
                    <a:schemeClr val="tx1"/>
                  </a:solidFill>
                </a:ln>
                <a:solidFill>
                  <a:schemeClr val="bg2"/>
                </a:solidFill>
              </a:rPr>
              <a:t>t</a:t>
            </a:r>
            <a:r>
              <a:rPr lang="en-US" sz="1600" dirty="0" smtClean="0">
                <a:ln>
                  <a:solidFill>
                    <a:schemeClr val="tx1"/>
                  </a:solidFill>
                </a:ln>
                <a:solidFill>
                  <a:schemeClr val="bg2"/>
                </a:solidFill>
              </a:rPr>
              <a:t>heir records with you so you can review any</a:t>
            </a:r>
          </a:p>
          <a:p>
            <a:r>
              <a:rPr lang="en-US" sz="1600" dirty="0">
                <a:ln>
                  <a:solidFill>
                    <a:schemeClr val="tx1"/>
                  </a:solidFill>
                </a:ln>
                <a:solidFill>
                  <a:schemeClr val="bg2"/>
                </a:solidFill>
              </a:rPr>
              <a:t>r</a:t>
            </a:r>
            <a:r>
              <a:rPr lang="en-US" sz="1600" dirty="0" smtClean="0">
                <a:ln>
                  <a:solidFill>
                    <a:schemeClr val="tx1"/>
                  </a:solidFill>
                </a:ln>
                <a:solidFill>
                  <a:schemeClr val="bg2"/>
                </a:solidFill>
              </a:rPr>
              <a:t>ecent data entered on them. You have had no </a:t>
            </a:r>
          </a:p>
          <a:p>
            <a:r>
              <a:rPr lang="en-US" sz="1600" dirty="0" smtClean="0">
                <a:ln>
                  <a:solidFill>
                    <a:schemeClr val="tx1"/>
                  </a:solidFill>
                </a:ln>
                <a:solidFill>
                  <a:schemeClr val="bg2"/>
                </a:solidFill>
              </a:rPr>
              <a:t>update from one. You will need to confirm that the</a:t>
            </a:r>
          </a:p>
          <a:p>
            <a:r>
              <a:rPr lang="en-US" sz="1600" dirty="0">
                <a:ln>
                  <a:solidFill>
                    <a:schemeClr val="tx1"/>
                  </a:solidFill>
                </a:ln>
                <a:solidFill>
                  <a:schemeClr val="bg2"/>
                </a:solidFill>
              </a:rPr>
              <a:t>t</a:t>
            </a:r>
            <a:r>
              <a:rPr lang="en-US" sz="1600" dirty="0" smtClean="0">
                <a:ln>
                  <a:solidFill>
                    <a:schemeClr val="tx1"/>
                  </a:solidFill>
                </a:ln>
                <a:solidFill>
                  <a:schemeClr val="bg2"/>
                </a:solidFill>
              </a:rPr>
              <a:t>wo sharing records wish to continue with the loan.</a:t>
            </a:r>
          </a:p>
          <a:p>
            <a:r>
              <a:rPr lang="en-US" sz="1600" dirty="0" smtClean="0">
                <a:ln>
                  <a:solidFill>
                    <a:schemeClr val="tx1"/>
                  </a:solidFill>
                </a:ln>
                <a:solidFill>
                  <a:schemeClr val="bg2"/>
                </a:solidFill>
              </a:rPr>
              <a:t>You will need to try once again to get an update from</a:t>
            </a:r>
          </a:p>
          <a:p>
            <a:r>
              <a:rPr lang="en-US" sz="1600" dirty="0">
                <a:ln>
                  <a:solidFill>
                    <a:schemeClr val="tx1"/>
                  </a:solidFill>
                </a:ln>
                <a:solidFill>
                  <a:schemeClr val="bg2"/>
                </a:solidFill>
              </a:rPr>
              <a:t>t</a:t>
            </a:r>
            <a:r>
              <a:rPr lang="en-US" sz="1600" dirty="0" smtClean="0">
                <a:ln>
                  <a:solidFill>
                    <a:schemeClr val="tx1"/>
                  </a:solidFill>
                </a:ln>
                <a:solidFill>
                  <a:schemeClr val="bg2"/>
                </a:solidFill>
              </a:rPr>
              <a:t>he remaining facility</a:t>
            </a:r>
            <a:endParaRPr lang="en-US" sz="1600" dirty="0">
              <a:ln>
                <a:solidFill>
                  <a:schemeClr val="tx1"/>
                </a:solidFill>
              </a:ln>
              <a:solidFill>
                <a:schemeClr val="bg2"/>
              </a:solidFill>
            </a:endParaRPr>
          </a:p>
        </p:txBody>
      </p:sp>
    </p:spTree>
    <p:extLst>
      <p:ext uri="{BB962C8B-B14F-4D97-AF65-F5344CB8AC3E}">
        <p14:creationId xmlns:p14="http://schemas.microsoft.com/office/powerpoint/2010/main" val="390488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4822"/>
            <a:ext cx="7886700" cy="1325563"/>
          </a:xfrm>
        </p:spPr>
        <p:txBody>
          <a:bodyPr>
            <a:normAutofit/>
          </a:bodyPr>
          <a:lstStyle/>
          <a:p>
            <a:r>
              <a:rPr lang="en-US" sz="3600" dirty="0"/>
              <a:t>FEBRUARY</a:t>
            </a:r>
            <a:br>
              <a:rPr lang="en-US" sz="3600" dirty="0"/>
            </a:br>
            <a:r>
              <a:rPr lang="en-US" sz="3600" dirty="0"/>
              <a:t>Collection Planning</a:t>
            </a:r>
            <a:endParaRPr lang="en-GB" sz="3600" dirty="0"/>
          </a:p>
        </p:txBody>
      </p:sp>
      <p:sp>
        <p:nvSpPr>
          <p:cNvPr id="3" name="Tijdelijke aanduiding voor inhoud 2"/>
          <p:cNvSpPr>
            <a:spLocks noGrp="1"/>
          </p:cNvSpPr>
          <p:nvPr>
            <p:ph idx="1"/>
          </p:nvPr>
        </p:nvSpPr>
        <p:spPr>
          <a:xfrm>
            <a:off x="628650" y="1510385"/>
            <a:ext cx="7886700" cy="4351338"/>
          </a:xfrm>
        </p:spPr>
        <p:txBody>
          <a:bodyPr/>
          <a:lstStyle/>
          <a:p>
            <a:r>
              <a:rPr lang="en-US" dirty="0"/>
              <a:t>February is when you routinely review your Collection Plans for the upcoming years with the other Curators</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940" y="2928333"/>
            <a:ext cx="5640947" cy="3525592"/>
          </a:xfrm>
          <a:prstGeom prst="rect">
            <a:avLst/>
          </a:prstGeom>
          <a:effectLst>
            <a:softEdge rad="127000"/>
          </a:effectLst>
        </p:spPr>
      </p:pic>
    </p:spTree>
    <p:extLst>
      <p:ext uri="{BB962C8B-B14F-4D97-AF65-F5344CB8AC3E}">
        <p14:creationId xmlns:p14="http://schemas.microsoft.com/office/powerpoint/2010/main" val="1329581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Planned Taxa</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80073" y="1565338"/>
            <a:ext cx="4752381" cy="2047619"/>
          </a:xfrm>
          <a:prstGeom prst="rect">
            <a:avLst/>
          </a:prstGeom>
          <a:ln>
            <a:solidFill>
              <a:schemeClr val="bg2"/>
            </a:solidFill>
          </a:ln>
        </p:spPr>
      </p:pic>
      <p:pic>
        <p:nvPicPr>
          <p:cNvPr id="5"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727" y="333282"/>
            <a:ext cx="3754200" cy="2714814"/>
          </a:xfrm>
          <a:prstGeom prst="rect">
            <a:avLst/>
          </a:prstGeom>
          <a:ln>
            <a:solidFill>
              <a:schemeClr val="bg2"/>
            </a:solidFill>
          </a:ln>
        </p:spPr>
      </p:pic>
      <p:cxnSp>
        <p:nvCxnSpPr>
          <p:cNvPr id="6" name="Straight Arrow Connector 9"/>
          <p:cNvCxnSpPr/>
          <p:nvPr/>
        </p:nvCxnSpPr>
        <p:spPr>
          <a:xfrm flipV="1">
            <a:off x="1348249" y="1027907"/>
            <a:ext cx="3796082" cy="70833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0073" y="3928448"/>
            <a:ext cx="3940438" cy="2800767"/>
          </a:xfrm>
          <a:prstGeom prst="rect">
            <a:avLst/>
          </a:prstGeom>
          <a:solidFill>
            <a:schemeClr val="accent1">
              <a:lumMod val="20000"/>
              <a:lumOff val="80000"/>
            </a:schemeClr>
          </a:solidFill>
          <a:ln>
            <a:solidFill>
              <a:schemeClr val="bg2"/>
            </a:solidFill>
          </a:ln>
        </p:spPr>
        <p:txBody>
          <a:bodyPr wrap="none" rtlCol="0">
            <a:spAutoFit/>
          </a:bodyPr>
          <a:lstStyle/>
          <a:p>
            <a:r>
              <a:rPr lang="en-US" sz="1600" dirty="0" smtClean="0">
                <a:ln>
                  <a:solidFill>
                    <a:schemeClr val="tx1"/>
                  </a:solidFill>
                </a:ln>
                <a:solidFill>
                  <a:schemeClr val="bg2"/>
                </a:solidFill>
              </a:rPr>
              <a:t>Before the meeting you export the Planned</a:t>
            </a:r>
          </a:p>
          <a:p>
            <a:r>
              <a:rPr lang="en-US" sz="1600" dirty="0" smtClean="0">
                <a:ln>
                  <a:solidFill>
                    <a:schemeClr val="tx1"/>
                  </a:solidFill>
                </a:ln>
                <a:solidFill>
                  <a:schemeClr val="bg2"/>
                </a:solidFill>
              </a:rPr>
              <a:t>Taxa that you have added to your Enclosure</a:t>
            </a:r>
          </a:p>
          <a:p>
            <a:r>
              <a:rPr lang="en-US" sz="1600" dirty="0">
                <a:ln>
                  <a:solidFill>
                    <a:schemeClr val="tx1"/>
                  </a:solidFill>
                </a:ln>
                <a:solidFill>
                  <a:schemeClr val="bg2"/>
                </a:solidFill>
              </a:rPr>
              <a:t>r</a:t>
            </a:r>
            <a:r>
              <a:rPr lang="en-US" sz="1600" dirty="0" smtClean="0">
                <a:ln>
                  <a:solidFill>
                    <a:schemeClr val="tx1"/>
                  </a:solidFill>
                </a:ln>
                <a:solidFill>
                  <a:schemeClr val="bg2"/>
                </a:solidFill>
              </a:rPr>
              <a:t>ecords. You have recorded taxa for both the</a:t>
            </a:r>
          </a:p>
          <a:p>
            <a:r>
              <a:rPr lang="en-US" sz="1600" dirty="0" smtClean="0">
                <a:ln>
                  <a:solidFill>
                    <a:schemeClr val="tx1"/>
                  </a:solidFill>
                </a:ln>
                <a:solidFill>
                  <a:schemeClr val="bg2"/>
                </a:solidFill>
              </a:rPr>
              <a:t>Australian Aviary and the Walkabout exhibit.</a:t>
            </a:r>
          </a:p>
          <a:p>
            <a:r>
              <a:rPr lang="en-US" sz="1600" dirty="0" smtClean="0">
                <a:ln>
                  <a:solidFill>
                    <a:schemeClr val="tx1"/>
                  </a:solidFill>
                </a:ln>
                <a:solidFill>
                  <a:schemeClr val="bg2"/>
                </a:solidFill>
              </a:rPr>
              <a:t>You can track planned species that you</a:t>
            </a:r>
          </a:p>
          <a:p>
            <a:r>
              <a:rPr lang="en-US" sz="1600" dirty="0">
                <a:ln>
                  <a:solidFill>
                    <a:schemeClr val="tx1"/>
                  </a:solidFill>
                </a:ln>
                <a:solidFill>
                  <a:schemeClr val="bg2"/>
                </a:solidFill>
              </a:rPr>
              <a:t>c</a:t>
            </a:r>
            <a:r>
              <a:rPr lang="en-US" sz="1600" dirty="0" smtClean="0">
                <a:ln>
                  <a:solidFill>
                    <a:schemeClr val="tx1"/>
                  </a:solidFill>
                </a:ln>
                <a:solidFill>
                  <a:schemeClr val="bg2"/>
                </a:solidFill>
              </a:rPr>
              <a:t>hanged your mind on by not checking the</a:t>
            </a:r>
          </a:p>
          <a:p>
            <a:r>
              <a:rPr lang="en-US" sz="1600" dirty="0" smtClean="0">
                <a:ln>
                  <a:solidFill>
                    <a:schemeClr val="tx1"/>
                  </a:solidFill>
                </a:ln>
                <a:solidFill>
                  <a:schemeClr val="bg2"/>
                </a:solidFill>
              </a:rPr>
              <a:t>Active checkbox. This can save you time in</a:t>
            </a:r>
          </a:p>
          <a:p>
            <a:r>
              <a:rPr lang="en-US" sz="1600" dirty="0">
                <a:ln>
                  <a:solidFill>
                    <a:schemeClr val="tx1"/>
                  </a:solidFill>
                </a:ln>
                <a:solidFill>
                  <a:schemeClr val="bg2"/>
                </a:solidFill>
              </a:rPr>
              <a:t>t</a:t>
            </a:r>
            <a:r>
              <a:rPr lang="en-US" sz="1600" dirty="0" smtClean="0">
                <a:ln>
                  <a:solidFill>
                    <a:schemeClr val="tx1"/>
                  </a:solidFill>
                </a:ln>
                <a:solidFill>
                  <a:schemeClr val="bg2"/>
                </a:solidFill>
              </a:rPr>
              <a:t>he future should that species come up in</a:t>
            </a:r>
          </a:p>
          <a:p>
            <a:r>
              <a:rPr lang="en-US" sz="1600" dirty="0">
                <a:ln>
                  <a:solidFill>
                    <a:schemeClr val="tx1"/>
                  </a:solidFill>
                </a:ln>
                <a:solidFill>
                  <a:schemeClr val="bg2"/>
                </a:solidFill>
              </a:rPr>
              <a:t>d</a:t>
            </a:r>
            <a:r>
              <a:rPr lang="en-US" sz="1600" dirty="0" smtClean="0">
                <a:ln>
                  <a:solidFill>
                    <a:schemeClr val="tx1"/>
                  </a:solidFill>
                </a:ln>
                <a:solidFill>
                  <a:schemeClr val="bg2"/>
                </a:solidFill>
              </a:rPr>
              <a:t>iscussions for that exhibit again. You export</a:t>
            </a:r>
          </a:p>
          <a:p>
            <a:r>
              <a:rPr lang="en-US" sz="1600" dirty="0">
                <a:ln>
                  <a:solidFill>
                    <a:schemeClr val="tx1"/>
                  </a:solidFill>
                </a:ln>
                <a:solidFill>
                  <a:schemeClr val="bg2"/>
                </a:solidFill>
              </a:rPr>
              <a:t>t</a:t>
            </a:r>
            <a:r>
              <a:rPr lang="en-US" sz="1600" dirty="0" smtClean="0">
                <a:ln>
                  <a:solidFill>
                    <a:schemeClr val="tx1"/>
                  </a:solidFill>
                </a:ln>
                <a:solidFill>
                  <a:schemeClr val="bg2"/>
                </a:solidFill>
              </a:rPr>
              <a:t>he information to take with you into the</a:t>
            </a:r>
          </a:p>
          <a:p>
            <a:r>
              <a:rPr lang="en-US" sz="1600" dirty="0">
                <a:ln>
                  <a:solidFill>
                    <a:schemeClr val="tx1"/>
                  </a:solidFill>
                </a:ln>
                <a:solidFill>
                  <a:schemeClr val="bg2"/>
                </a:solidFill>
              </a:rPr>
              <a:t>m</a:t>
            </a:r>
            <a:r>
              <a:rPr lang="en-US" sz="1600" dirty="0" smtClean="0">
                <a:ln>
                  <a:solidFill>
                    <a:schemeClr val="tx1"/>
                  </a:solidFill>
                </a:ln>
                <a:solidFill>
                  <a:schemeClr val="bg2"/>
                </a:solidFill>
              </a:rPr>
              <a:t>eeting.</a:t>
            </a:r>
            <a:endParaRPr lang="en-US" sz="1600" dirty="0">
              <a:ln>
                <a:solidFill>
                  <a:schemeClr val="tx1"/>
                </a:solidFill>
              </a:ln>
              <a:solidFill>
                <a:schemeClr val="bg2"/>
              </a:solidFill>
            </a:endParaRPr>
          </a:p>
        </p:txBody>
      </p:sp>
      <p:pic>
        <p:nvPicPr>
          <p:cNvPr id="8"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4331" y="3048096"/>
            <a:ext cx="3754200" cy="2679578"/>
          </a:xfrm>
          <a:prstGeom prst="rect">
            <a:avLst/>
          </a:prstGeom>
          <a:ln>
            <a:solidFill>
              <a:schemeClr val="bg2"/>
            </a:solidFill>
          </a:ln>
        </p:spPr>
      </p:pic>
    </p:spTree>
    <p:extLst>
      <p:ext uri="{BB962C8B-B14F-4D97-AF65-F5344CB8AC3E}">
        <p14:creationId xmlns:p14="http://schemas.microsoft.com/office/powerpoint/2010/main" val="14398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3600" dirty="0"/>
              <a:t>MARCH</a:t>
            </a:r>
            <a:br>
              <a:rPr lang="en-US" sz="3600" dirty="0"/>
            </a:br>
            <a:r>
              <a:rPr lang="en-US" sz="3600" dirty="0"/>
              <a:t>Update SW and check AA </a:t>
            </a:r>
            <a:endParaRPr lang="en-GB" sz="3600" dirty="0"/>
          </a:p>
        </p:txBody>
      </p:sp>
      <p:sp>
        <p:nvSpPr>
          <p:cNvPr id="3" name="Tijdelijke aanduiding voor inhoud 2"/>
          <p:cNvSpPr>
            <a:spLocks noGrp="1"/>
          </p:cNvSpPr>
          <p:nvPr>
            <p:ph idx="1"/>
          </p:nvPr>
        </p:nvSpPr>
        <p:spPr>
          <a:xfrm>
            <a:off x="628650" y="1325563"/>
            <a:ext cx="7886700" cy="4351338"/>
          </a:xfrm>
        </p:spPr>
        <p:txBody>
          <a:bodyPr/>
          <a:lstStyle/>
          <a:p>
            <a:r>
              <a:rPr lang="en-US" dirty="0"/>
              <a:t>Your Planned Taxa was approved at the Collection Planning meeting so you want to update your list of Species Wanted and check Animals Available list for any that may be available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3287332"/>
            <a:ext cx="4572000" cy="3429000"/>
          </a:xfrm>
          <a:prstGeom prst="rect">
            <a:avLst/>
          </a:prstGeom>
          <a:effectLst>
            <a:softEdge rad="127000"/>
          </a:effectLst>
        </p:spPr>
      </p:pic>
    </p:spTree>
    <p:extLst>
      <p:ext uri="{BB962C8B-B14F-4D97-AF65-F5344CB8AC3E}">
        <p14:creationId xmlns:p14="http://schemas.microsoft.com/office/powerpoint/2010/main" val="139968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Add Species Wanted</a:t>
            </a:r>
            <a:endParaRPr lang="en-GB"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5184523" y="1034139"/>
            <a:ext cx="3785060" cy="2585323"/>
          </a:xfrm>
          <a:prstGeom prst="rect">
            <a:avLst/>
          </a:prstGeom>
          <a:solidFill>
            <a:srgbClr val="4775E7">
              <a:lumMod val="40000"/>
              <a:lumOff val="60000"/>
            </a:srgbClr>
          </a:solid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start by entering the three female Parma wallabies for the Walkabout exhibit. You would prefer juveniles or adults. Your terms are negotiable and you are willing to pay shipment, but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you would prefer a transfer from</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within your country to avoid  possible permitting delays. You then add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454551"/>
                </a:solidFill>
                <a:effectLst/>
                <a:uLnTx/>
                <a:uFillTx/>
                <a:latin typeface="Corbel" panose="020B0503020204020204"/>
              </a:rPr>
              <a:t>rest of your desired species.</a:t>
            </a:r>
          </a:p>
        </p:txBody>
      </p:sp>
      <p:pic>
        <p:nvPicPr>
          <p:cNvPr id="5" name="Picture 6"/>
          <p:cNvPicPr>
            <a:picLocks noChangeAspect="1"/>
          </p:cNvPicPr>
          <p:nvPr/>
        </p:nvPicPr>
        <p:blipFill>
          <a:blip r:embed="rId2"/>
          <a:stretch>
            <a:fillRect/>
          </a:stretch>
        </p:blipFill>
        <p:spPr>
          <a:xfrm>
            <a:off x="608290" y="1007964"/>
            <a:ext cx="4291025" cy="3557293"/>
          </a:xfrm>
          <a:prstGeom prst="rect">
            <a:avLst/>
          </a:prstGeom>
          <a:ln>
            <a:solidFill>
              <a:schemeClr val="bg1"/>
            </a:solidFill>
          </a:ln>
        </p:spPr>
      </p:pic>
      <p:pic>
        <p:nvPicPr>
          <p:cNvPr id="6" name="Picture 8"/>
          <p:cNvPicPr>
            <a:picLocks noChangeAspect="1"/>
          </p:cNvPicPr>
          <p:nvPr/>
        </p:nvPicPr>
        <p:blipFill>
          <a:blip r:embed="rId3"/>
          <a:stretch>
            <a:fillRect/>
          </a:stretch>
        </p:blipFill>
        <p:spPr>
          <a:xfrm>
            <a:off x="1589308" y="4119524"/>
            <a:ext cx="4038705" cy="2703821"/>
          </a:xfrm>
          <a:prstGeom prst="rect">
            <a:avLst/>
          </a:prstGeom>
          <a:ln>
            <a:solidFill>
              <a:schemeClr val="bg1"/>
            </a:solidFill>
          </a:ln>
        </p:spPr>
      </p:pic>
    </p:spTree>
    <p:extLst>
      <p:ext uri="{BB962C8B-B14F-4D97-AF65-F5344CB8AC3E}">
        <p14:creationId xmlns:p14="http://schemas.microsoft.com/office/powerpoint/2010/main" val="261468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4000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2C95A-DF37-48A6-9857-85B2E87A3A7F}"/>
</file>

<file path=customXml/itemProps2.xml><?xml version="1.0" encoding="utf-8"?>
<ds:datastoreItem xmlns:ds="http://schemas.openxmlformats.org/officeDocument/2006/customXml" ds:itemID="{B3933324-3C78-4DFB-A61A-0B2CF6A2212C}"/>
</file>

<file path=customXml/itemProps3.xml><?xml version="1.0" encoding="utf-8"?>
<ds:datastoreItem xmlns:ds="http://schemas.openxmlformats.org/officeDocument/2006/customXml" ds:itemID="{CC558351-9C00-476A-A5A6-958955136E0F}"/>
</file>

<file path=docProps/app.xml><?xml version="1.0" encoding="utf-8"?>
<Properties xmlns="http://schemas.openxmlformats.org/officeDocument/2006/extended-properties" xmlns:vt="http://schemas.openxmlformats.org/officeDocument/2006/docPropsVTypes">
  <Template/>
  <TotalTime>377</TotalTime>
  <Words>2108</Words>
  <Application>Microsoft Office PowerPoint</Application>
  <PresentationFormat>On-screen Show (4:3)</PresentationFormat>
  <Paragraphs>265</Paragraphs>
  <Slides>45</Slides>
  <Notes>1</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45</vt:i4>
      </vt:variant>
    </vt:vector>
  </HeadingPairs>
  <TitlesOfParts>
    <vt:vector size="64" baseType="lpstr">
      <vt:lpstr>Arial</vt:lpstr>
      <vt:lpstr>Calibri</vt:lpstr>
      <vt:lpstr>Corbel</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A Curator’s Year in ZIMS</vt:lpstr>
      <vt:lpstr>ZIMS Updates!</vt:lpstr>
      <vt:lpstr>The Scenario</vt:lpstr>
      <vt:lpstr>JANUARY Run Reports </vt:lpstr>
      <vt:lpstr>Loan Report</vt:lpstr>
      <vt:lpstr>FEBRUARY Collection Planning</vt:lpstr>
      <vt:lpstr>Planned Taxa</vt:lpstr>
      <vt:lpstr>MARCH Update SW and check AA </vt:lpstr>
      <vt:lpstr>Add Species Wanted</vt:lpstr>
      <vt:lpstr>Check Animals Available</vt:lpstr>
      <vt:lpstr>Check for Alternate Species</vt:lpstr>
      <vt:lpstr>Check Species Holdings</vt:lpstr>
      <vt:lpstr>APRIL TAG Meeting</vt:lpstr>
      <vt:lpstr>TAG Export</vt:lpstr>
      <vt:lpstr>TAG Export</vt:lpstr>
      <vt:lpstr>TAG Export</vt:lpstr>
      <vt:lpstr>Population Overview</vt:lpstr>
      <vt:lpstr>Population Overview</vt:lpstr>
      <vt:lpstr>Population Overview</vt:lpstr>
      <vt:lpstr>MAY Share an animal record</vt:lpstr>
      <vt:lpstr>Share From the Record</vt:lpstr>
      <vt:lpstr>Share from My Institution</vt:lpstr>
      <vt:lpstr>JUNE Update your studbook</vt:lpstr>
      <vt:lpstr>Studbook News Feed</vt:lpstr>
      <vt:lpstr>JULY USDA Inspection</vt:lpstr>
      <vt:lpstr>Run a Peak Holdings Report</vt:lpstr>
      <vt:lpstr>Coliform Control in Sea Lion Pool</vt:lpstr>
      <vt:lpstr>AUGUST Accreditation Visit</vt:lpstr>
      <vt:lpstr>Tiger Holding</vt:lpstr>
      <vt:lpstr>Tiger Exhibit</vt:lpstr>
      <vt:lpstr>You use ZIMS to help answer many more questions during the visit</vt:lpstr>
      <vt:lpstr>SEPTEMBER</vt:lpstr>
      <vt:lpstr>Schedule Maintenance Task</vt:lpstr>
      <vt:lpstr>Schedule Animal Alerts</vt:lpstr>
      <vt:lpstr>OCTOBER Local Newspaper Article</vt:lpstr>
      <vt:lpstr>Animal Charts – Taxonomy/Birth Type</vt:lpstr>
      <vt:lpstr>Institution Statistics</vt:lpstr>
      <vt:lpstr>Provide Images</vt:lpstr>
      <vt:lpstr>NOVEMBER Check status of a permit</vt:lpstr>
      <vt:lpstr>View Status</vt:lpstr>
      <vt:lpstr>DECEMBER Weight Comparison Report</vt:lpstr>
      <vt:lpstr>Select the Filters</vt:lpstr>
      <vt:lpstr>Compared to Global Data</vt:lpstr>
      <vt:lpstr>December 31: Sit back and toast to the New Year with a glass of a fine malt Scotch….tomorrow is another year in ZIMS!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19</cp:revision>
  <dcterms:created xsi:type="dcterms:W3CDTF">2016-07-26T18:48:10Z</dcterms:created>
  <dcterms:modified xsi:type="dcterms:W3CDTF">2018-11-12T19:37:37Z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161400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2018-07-04T01:43:43+00:00</vt:lpwstr>
  </property>
</Properties>
</file>