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Courier New" panose="02070309020205020404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354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FA9728-AC2E-455F-9729-31B65988E5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7470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4637F-008D-4239-A319-914115E720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395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41FB63-565B-428B-B4FF-374A02FE7E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626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67A4D-D85E-43F3-B66A-4599D7F348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438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72FC-01CB-41B0-A8CD-50E5094CC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176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AF5105-A56A-4479-84AC-FD65520E7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97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23021-43CF-4111-9745-32AB668512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88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F654D9-F567-4CD5-8827-2DF00EFC64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975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87AB7-75BD-4FE2-89F0-43FA1006C7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14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948288-B51D-4C3F-9780-34F4529813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068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C00D0D-EE65-49E4-B4C3-F064D448FA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2820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CB8C2562-17D5-4D37-B6B9-DB77E8731A3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0"/>
            <a:ext cx="3810000" cy="457200"/>
          </a:xfrm>
        </p:spPr>
        <p:txBody>
          <a:bodyPr/>
          <a:lstStyle/>
          <a:p>
            <a:pPr eaLnBrk="1" hangingPunct="1"/>
            <a:r>
              <a:rPr lang="en-US" altLang="en-US" sz="1400" b="1" smtClean="0">
                <a:latin typeface="Times New Roman" panose="02020603050405020304" pitchFamily="18" charset="0"/>
              </a:rPr>
              <a:t>CLINICAL PATHOLOGY WORKSHEET</a:t>
            </a: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152400" y="457200"/>
            <a:ext cx="3124200" cy="3886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152400" y="457200"/>
            <a:ext cx="3025775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sz="1200" u="sng">
                <a:latin typeface="Gill Sans Ultra Bold" panose="020B0A02020104020203" pitchFamily="34" charset="0"/>
              </a:rPr>
              <a:t>Collection Information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Type of Restraint:         Phys.      Chemical      Behav.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Date of Collection: Day______ Mo_______Yr______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Time of Collection:________:_________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Health Status:          Normal           Abnormal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Fasting Time:           &lt; 2 hours 	    24-48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   2-8 hours	     &gt; 48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   8-16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  16-24 hours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Activity:        very low     low       elev.      highly elev.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                        variable               indeterminate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Actual Weight:__________        kg         lb         gm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Collection Site: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Jugular Vein                        Femoral Artery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Cephalic Vein                      Saphenous Vein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Femoral Vein                       Ear Vein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Cardiac Puncture                Tail Vein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Wing Vein                             Other</a:t>
            </a:r>
          </a:p>
          <a:p>
            <a:pPr eaLnBrk="1" hangingPunct="1"/>
            <a:endParaRPr lang="en-US" altLang="en-US" sz="10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Person Collecting Sample:_____ ______ ______</a:t>
            </a:r>
          </a:p>
        </p:txBody>
      </p:sp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1371600" y="762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4" name="Rectangle 12"/>
          <p:cNvSpPr>
            <a:spLocks noChangeArrowheads="1"/>
          </p:cNvSpPr>
          <p:nvPr/>
        </p:nvSpPr>
        <p:spPr bwMode="auto">
          <a:xfrm>
            <a:off x="1905000" y="7715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152400" y="4495800"/>
            <a:ext cx="3200400" cy="441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6" name="Rectangle 14"/>
          <p:cNvSpPr>
            <a:spLocks noChangeArrowheads="1"/>
          </p:cNvSpPr>
          <p:nvPr/>
        </p:nvSpPr>
        <p:spPr bwMode="auto">
          <a:xfrm>
            <a:off x="3505200" y="1371600"/>
            <a:ext cx="3200400" cy="4343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7" name="Rectangle 15"/>
          <p:cNvSpPr>
            <a:spLocks noChangeArrowheads="1"/>
          </p:cNvSpPr>
          <p:nvPr/>
        </p:nvSpPr>
        <p:spPr bwMode="auto">
          <a:xfrm>
            <a:off x="1143000" y="1447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8" name="Rectangle 16"/>
          <p:cNvSpPr>
            <a:spLocks noChangeArrowheads="1"/>
          </p:cNvSpPr>
          <p:nvPr/>
        </p:nvSpPr>
        <p:spPr bwMode="auto">
          <a:xfrm>
            <a:off x="1905000" y="1447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59" name="Rectangle 17"/>
          <p:cNvSpPr>
            <a:spLocks noChangeArrowheads="1"/>
          </p:cNvSpPr>
          <p:nvPr/>
        </p:nvSpPr>
        <p:spPr bwMode="auto">
          <a:xfrm>
            <a:off x="1219200" y="1676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0" name="Rectangle 18"/>
          <p:cNvSpPr>
            <a:spLocks noChangeArrowheads="1"/>
          </p:cNvSpPr>
          <p:nvPr/>
        </p:nvSpPr>
        <p:spPr bwMode="auto">
          <a:xfrm>
            <a:off x="1219200" y="18669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1" name="Rectangle 19"/>
          <p:cNvSpPr>
            <a:spLocks noChangeArrowheads="1"/>
          </p:cNvSpPr>
          <p:nvPr/>
        </p:nvSpPr>
        <p:spPr bwMode="auto">
          <a:xfrm>
            <a:off x="1219200" y="20288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2" name="Rectangle 20"/>
          <p:cNvSpPr>
            <a:spLocks noChangeArrowheads="1"/>
          </p:cNvSpPr>
          <p:nvPr/>
        </p:nvSpPr>
        <p:spPr bwMode="auto">
          <a:xfrm>
            <a:off x="1219200" y="21717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3" name="Rectangle 21"/>
          <p:cNvSpPr>
            <a:spLocks noChangeArrowheads="1"/>
          </p:cNvSpPr>
          <p:nvPr/>
        </p:nvSpPr>
        <p:spPr bwMode="auto">
          <a:xfrm>
            <a:off x="8382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4" name="Rectangle 22"/>
          <p:cNvSpPr>
            <a:spLocks noChangeArrowheads="1"/>
          </p:cNvSpPr>
          <p:nvPr/>
        </p:nvSpPr>
        <p:spPr bwMode="auto">
          <a:xfrm>
            <a:off x="14478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5" name="Rectangle 23"/>
          <p:cNvSpPr>
            <a:spLocks noChangeArrowheads="1"/>
          </p:cNvSpPr>
          <p:nvPr/>
        </p:nvSpPr>
        <p:spPr bwMode="auto">
          <a:xfrm>
            <a:off x="1905000" y="236537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66" name="Rectangle 24"/>
          <p:cNvSpPr>
            <a:spLocks noChangeArrowheads="1"/>
          </p:cNvSpPr>
          <p:nvPr/>
        </p:nvSpPr>
        <p:spPr bwMode="auto">
          <a:xfrm>
            <a:off x="304800" y="31718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7" name="Rectangle 25"/>
          <p:cNvSpPr>
            <a:spLocks noChangeArrowheads="1"/>
          </p:cNvSpPr>
          <p:nvPr/>
        </p:nvSpPr>
        <p:spPr bwMode="auto">
          <a:xfrm>
            <a:off x="304800" y="33147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304800" y="34766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69" name="Rectangle 27"/>
          <p:cNvSpPr>
            <a:spLocks noChangeArrowheads="1"/>
          </p:cNvSpPr>
          <p:nvPr/>
        </p:nvSpPr>
        <p:spPr bwMode="auto">
          <a:xfrm>
            <a:off x="314325" y="363855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0" name="Rectangle 28"/>
          <p:cNvSpPr>
            <a:spLocks noChangeArrowheads="1"/>
          </p:cNvSpPr>
          <p:nvPr/>
        </p:nvSpPr>
        <p:spPr bwMode="auto">
          <a:xfrm>
            <a:off x="304800" y="37719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1" name="Rectangle 29"/>
          <p:cNvSpPr>
            <a:spLocks noChangeArrowheads="1"/>
          </p:cNvSpPr>
          <p:nvPr/>
        </p:nvSpPr>
        <p:spPr bwMode="auto">
          <a:xfrm>
            <a:off x="1838325" y="281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2" name="Rectangle 30"/>
          <p:cNvSpPr>
            <a:spLocks noChangeArrowheads="1"/>
          </p:cNvSpPr>
          <p:nvPr/>
        </p:nvSpPr>
        <p:spPr bwMode="auto">
          <a:xfrm>
            <a:off x="2209800" y="28289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3" name="Rectangle 31"/>
          <p:cNvSpPr>
            <a:spLocks noChangeArrowheads="1"/>
          </p:cNvSpPr>
          <p:nvPr/>
        </p:nvSpPr>
        <p:spPr bwMode="auto">
          <a:xfrm>
            <a:off x="2590800" y="28289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4" name="Rectangle 32"/>
          <p:cNvSpPr>
            <a:spLocks noChangeArrowheads="1"/>
          </p:cNvSpPr>
          <p:nvPr/>
        </p:nvSpPr>
        <p:spPr bwMode="auto">
          <a:xfrm>
            <a:off x="1752600" y="31718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5" name="Rectangle 33"/>
          <p:cNvSpPr>
            <a:spLocks noChangeArrowheads="1"/>
          </p:cNvSpPr>
          <p:nvPr/>
        </p:nvSpPr>
        <p:spPr bwMode="auto">
          <a:xfrm>
            <a:off x="1752600" y="33147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6" name="Rectangle 34"/>
          <p:cNvSpPr>
            <a:spLocks noChangeArrowheads="1"/>
          </p:cNvSpPr>
          <p:nvPr/>
        </p:nvSpPr>
        <p:spPr bwMode="auto">
          <a:xfrm>
            <a:off x="1752600" y="34671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7" name="Rectangle 35"/>
          <p:cNvSpPr>
            <a:spLocks noChangeArrowheads="1"/>
          </p:cNvSpPr>
          <p:nvPr/>
        </p:nvSpPr>
        <p:spPr bwMode="auto">
          <a:xfrm>
            <a:off x="1752600" y="35909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8" name="Rectangle 36"/>
          <p:cNvSpPr>
            <a:spLocks noChangeArrowheads="1"/>
          </p:cNvSpPr>
          <p:nvPr/>
        </p:nvSpPr>
        <p:spPr bwMode="auto">
          <a:xfrm>
            <a:off x="1752600" y="3733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79" name="Text Box 37"/>
          <p:cNvSpPr txBox="1">
            <a:spLocks noChangeArrowheads="1"/>
          </p:cNvSpPr>
          <p:nvPr/>
        </p:nvSpPr>
        <p:spPr bwMode="auto">
          <a:xfrm>
            <a:off x="152400" y="4495800"/>
            <a:ext cx="3159125" cy="4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sz="1100" u="sng">
                <a:latin typeface="Gill Sans Ultra Bold" panose="020B0A02020104020203" pitchFamily="34" charset="0"/>
              </a:rPr>
              <a:t>Hematology Analysis Information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Date of Analysis:   Day______ Mo______Yr_______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Time of Analysis:__________:___________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Time of Blood Smear:_________:_________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Laboratory:_______________________________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Automated Analysis:           Yes             No</a:t>
            </a:r>
          </a:p>
          <a:p>
            <a:pPr eaLnBrk="1" hangingPunct="1"/>
            <a:endParaRPr lang="en-US" altLang="en-US" sz="10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Person Performing:______  _______  _______</a:t>
            </a:r>
          </a:p>
          <a:p>
            <a:pPr eaLnBrk="1" hangingPunct="1"/>
            <a:endParaRPr lang="en-US" altLang="en-US" sz="10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Additive	    EDTA               Citrate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Heparin             Other___________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Oxalate              Not recorded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Anticoagulant Form:         Dry           Liquid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Sample Clotted:        Yes               No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     Diff Quik        Wrights Giemsa       May-Grumwald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Sample Appearance:      </a:t>
            </a:r>
            <a:r>
              <a:rPr lang="en-US" altLang="en-US" b="1">
                <a:latin typeface="Times New Roman" panose="02020603050405020304" pitchFamily="18" charset="0"/>
              </a:rPr>
              <a:t>Hemolytic       Lipemic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Sample too small:         Yes           No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Initial  Conditions:         Ambient       &lt; 10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           Chilled         10-24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                                           Frozen          24-48 hours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		        &gt;48 hours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Condition:        not deteriorated           deteriorated</a:t>
            </a: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Manual Differential:            Yes             No</a:t>
            </a:r>
          </a:p>
        </p:txBody>
      </p:sp>
      <p:sp>
        <p:nvSpPr>
          <p:cNvPr id="2080" name="Line 38"/>
          <p:cNvSpPr>
            <a:spLocks noChangeShapeType="1"/>
          </p:cNvSpPr>
          <p:nvPr/>
        </p:nvSpPr>
        <p:spPr bwMode="auto">
          <a:xfrm>
            <a:off x="3505200" y="4572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1" name="Line 39"/>
          <p:cNvSpPr>
            <a:spLocks noChangeShapeType="1"/>
          </p:cNvSpPr>
          <p:nvPr/>
        </p:nvSpPr>
        <p:spPr bwMode="auto">
          <a:xfrm>
            <a:off x="3581400" y="457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2" name="Line 40"/>
          <p:cNvSpPr>
            <a:spLocks noChangeShapeType="1"/>
          </p:cNvSpPr>
          <p:nvPr/>
        </p:nvSpPr>
        <p:spPr bwMode="auto">
          <a:xfrm>
            <a:off x="3505200" y="4572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3" name="Line 41"/>
          <p:cNvSpPr>
            <a:spLocks noChangeShapeType="1"/>
          </p:cNvSpPr>
          <p:nvPr/>
        </p:nvSpPr>
        <p:spPr bwMode="auto">
          <a:xfrm>
            <a:off x="3505200" y="12954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4" name="Line 42"/>
          <p:cNvSpPr>
            <a:spLocks noChangeShapeType="1"/>
          </p:cNvSpPr>
          <p:nvPr/>
        </p:nvSpPr>
        <p:spPr bwMode="auto">
          <a:xfrm>
            <a:off x="6629400" y="4572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5" name="Text Box 43"/>
          <p:cNvSpPr txBox="1">
            <a:spLocks noChangeArrowheads="1"/>
          </p:cNvSpPr>
          <p:nvPr/>
        </p:nvSpPr>
        <p:spPr bwMode="auto">
          <a:xfrm>
            <a:off x="3503613" y="533400"/>
            <a:ext cx="1841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086" name="Text Box 45"/>
          <p:cNvSpPr txBox="1">
            <a:spLocks noChangeArrowheads="1"/>
          </p:cNvSpPr>
          <p:nvPr/>
        </p:nvSpPr>
        <p:spPr bwMode="auto">
          <a:xfrm>
            <a:off x="3505200" y="1371600"/>
            <a:ext cx="3248025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1200" u="sng">
                <a:latin typeface="Gill Sans Ultra Bold" panose="020B0A02020104020203" pitchFamily="34" charset="0"/>
              </a:rPr>
              <a:t>Hematology Tests and Results</a:t>
            </a:r>
            <a:endParaRPr lang="en-US" altLang="en-US" sz="1200">
              <a:latin typeface="Gill Sans Ultra Bold" panose="020B0A02020104020203" pitchFamily="34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WBC:__________ x 10(3)/mm(3)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RBC:___________ x 10(6)/mm(3)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HGB:___________gm/dl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HCT:___________%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Reticulocytes:___________%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Segmented Neutrophils:___________%________/mm(3)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Neutrophilic Bands:___________%___________/mm(3)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Lymphocytes:______________%_____________/mm(3)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Monocytes:________________%_____________/mm(3)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Eosinophils:________________%_____________/mm(3)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Basophils:_______________%_______________/mm(3)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Metamyelocytes:_____________%___________/mm(3)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Nucleated RBCs:_______________________/100 WBC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Azurophils:__________________%___________/mm(3)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Coarse Eos Granulocytes:__________%_______/mm(3)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Fine Eos Granulocytes:___________%_________/mm(3)</a:t>
            </a:r>
            <a:endParaRPr lang="en-US" altLang="en-US" sz="1000" b="1"/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Platelet Estimate:___________________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Granulated Thrombocytes:________%________/mm(3)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Thrombocyte Estimate:__________________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Erythrocyte Sed Rate:________________/mm/hr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Total Protein (refractometer):______________mg/dl</a:t>
            </a:r>
          </a:p>
          <a:p>
            <a:pPr eaLnBrk="1" hangingPunct="1">
              <a:lnSpc>
                <a:spcPct val="130000"/>
              </a:lnSpc>
            </a:pPr>
            <a:endParaRPr lang="en-US" altLang="en-US" sz="1000" b="1" u="sng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1000" b="1" u="sng">
              <a:latin typeface="Times New Roman" panose="02020603050405020304" pitchFamily="18" charset="0"/>
            </a:endParaRPr>
          </a:p>
        </p:txBody>
      </p:sp>
      <p:sp>
        <p:nvSpPr>
          <p:cNvPr id="2087" name="Rectangle 46"/>
          <p:cNvSpPr>
            <a:spLocks noChangeArrowheads="1"/>
          </p:cNvSpPr>
          <p:nvPr/>
        </p:nvSpPr>
        <p:spPr bwMode="auto">
          <a:xfrm>
            <a:off x="1524000" y="5715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88" name="Rectangle 47"/>
          <p:cNvSpPr>
            <a:spLocks noChangeArrowheads="1"/>
          </p:cNvSpPr>
          <p:nvPr/>
        </p:nvSpPr>
        <p:spPr bwMode="auto">
          <a:xfrm>
            <a:off x="2133600" y="5715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89" name="Rectangle 48"/>
          <p:cNvSpPr>
            <a:spLocks noChangeArrowheads="1"/>
          </p:cNvSpPr>
          <p:nvPr/>
        </p:nvSpPr>
        <p:spPr bwMode="auto">
          <a:xfrm>
            <a:off x="1143000" y="6248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0" name="Rectangle 49"/>
          <p:cNvSpPr>
            <a:spLocks noChangeArrowheads="1"/>
          </p:cNvSpPr>
          <p:nvPr/>
        </p:nvSpPr>
        <p:spPr bwMode="auto">
          <a:xfrm>
            <a:off x="1143000" y="6400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1" name="Rectangle 50"/>
          <p:cNvSpPr>
            <a:spLocks noChangeArrowheads="1"/>
          </p:cNvSpPr>
          <p:nvPr/>
        </p:nvSpPr>
        <p:spPr bwMode="auto">
          <a:xfrm>
            <a:off x="1143000" y="6553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2" name="Rectangle 51"/>
          <p:cNvSpPr>
            <a:spLocks noChangeArrowheads="1"/>
          </p:cNvSpPr>
          <p:nvPr/>
        </p:nvSpPr>
        <p:spPr bwMode="auto">
          <a:xfrm>
            <a:off x="1981200" y="6248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3" name="Rectangle 52"/>
          <p:cNvSpPr>
            <a:spLocks noChangeArrowheads="1"/>
          </p:cNvSpPr>
          <p:nvPr/>
        </p:nvSpPr>
        <p:spPr bwMode="auto">
          <a:xfrm>
            <a:off x="1981200" y="6400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4" name="Rectangle 53"/>
          <p:cNvSpPr>
            <a:spLocks noChangeArrowheads="1"/>
          </p:cNvSpPr>
          <p:nvPr/>
        </p:nvSpPr>
        <p:spPr bwMode="auto">
          <a:xfrm>
            <a:off x="1981200" y="6553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5" name="Rectangle 54"/>
          <p:cNvSpPr>
            <a:spLocks noChangeArrowheads="1"/>
          </p:cNvSpPr>
          <p:nvPr/>
        </p:nvSpPr>
        <p:spPr bwMode="auto">
          <a:xfrm>
            <a:off x="20574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6" name="Rectangle 55"/>
          <p:cNvSpPr>
            <a:spLocks noChangeArrowheads="1"/>
          </p:cNvSpPr>
          <p:nvPr/>
        </p:nvSpPr>
        <p:spPr bwMode="auto">
          <a:xfrm>
            <a:off x="15240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7" name="Rectangle 56"/>
          <p:cNvSpPr>
            <a:spLocks noChangeArrowheads="1"/>
          </p:cNvSpPr>
          <p:nvPr/>
        </p:nvSpPr>
        <p:spPr bwMode="auto">
          <a:xfrm>
            <a:off x="1905000" y="7010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8" name="Rectangle 57"/>
          <p:cNvSpPr>
            <a:spLocks noChangeArrowheads="1"/>
          </p:cNvSpPr>
          <p:nvPr/>
        </p:nvSpPr>
        <p:spPr bwMode="auto">
          <a:xfrm>
            <a:off x="1219200" y="7010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099" name="Rectangle 58"/>
          <p:cNvSpPr>
            <a:spLocks noChangeArrowheads="1"/>
          </p:cNvSpPr>
          <p:nvPr/>
        </p:nvSpPr>
        <p:spPr bwMode="auto">
          <a:xfrm>
            <a:off x="21336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0" name="Rectangle 59"/>
          <p:cNvSpPr>
            <a:spLocks noChangeArrowheads="1"/>
          </p:cNvSpPr>
          <p:nvPr/>
        </p:nvSpPr>
        <p:spPr bwMode="auto">
          <a:xfrm>
            <a:off x="9906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1" name="Rectangle 60"/>
          <p:cNvSpPr>
            <a:spLocks noChangeArrowheads="1"/>
          </p:cNvSpPr>
          <p:nvPr/>
        </p:nvSpPr>
        <p:spPr bwMode="auto">
          <a:xfrm>
            <a:off x="2286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2" name="Rectangle 61"/>
          <p:cNvSpPr>
            <a:spLocks noChangeArrowheads="1"/>
          </p:cNvSpPr>
          <p:nvPr/>
        </p:nvSpPr>
        <p:spPr bwMode="auto">
          <a:xfrm>
            <a:off x="14478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3" name="Rectangle 62"/>
          <p:cNvSpPr>
            <a:spLocks noChangeArrowheads="1"/>
          </p:cNvSpPr>
          <p:nvPr/>
        </p:nvSpPr>
        <p:spPr bwMode="auto">
          <a:xfrm>
            <a:off x="21336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4" name="Rectangle 63"/>
          <p:cNvSpPr>
            <a:spLocks noChangeArrowheads="1"/>
          </p:cNvSpPr>
          <p:nvPr/>
        </p:nvSpPr>
        <p:spPr bwMode="auto">
          <a:xfrm>
            <a:off x="2590800" y="762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5" name="Rectangle 64"/>
          <p:cNvSpPr>
            <a:spLocks noChangeArrowheads="1"/>
          </p:cNvSpPr>
          <p:nvPr/>
        </p:nvSpPr>
        <p:spPr bwMode="auto">
          <a:xfrm>
            <a:off x="1905000" y="7620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6" name="Rectangle 65"/>
          <p:cNvSpPr>
            <a:spLocks noChangeArrowheads="1"/>
          </p:cNvSpPr>
          <p:nvPr/>
        </p:nvSpPr>
        <p:spPr bwMode="auto">
          <a:xfrm>
            <a:off x="1295400" y="7620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7" name="Rectangle 66"/>
          <p:cNvSpPr>
            <a:spLocks noChangeArrowheads="1"/>
          </p:cNvSpPr>
          <p:nvPr/>
        </p:nvSpPr>
        <p:spPr bwMode="auto">
          <a:xfrm>
            <a:off x="2181225" y="7772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8" name="Rectangle 67"/>
          <p:cNvSpPr>
            <a:spLocks noChangeArrowheads="1"/>
          </p:cNvSpPr>
          <p:nvPr/>
        </p:nvSpPr>
        <p:spPr bwMode="auto">
          <a:xfrm>
            <a:off x="1447800" y="8077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09" name="Rectangle 68"/>
          <p:cNvSpPr>
            <a:spLocks noChangeArrowheads="1"/>
          </p:cNvSpPr>
          <p:nvPr/>
        </p:nvSpPr>
        <p:spPr bwMode="auto">
          <a:xfrm>
            <a:off x="1447800" y="7924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0" name="Rectangle 69"/>
          <p:cNvSpPr>
            <a:spLocks noChangeArrowheads="1"/>
          </p:cNvSpPr>
          <p:nvPr/>
        </p:nvSpPr>
        <p:spPr bwMode="auto">
          <a:xfrm>
            <a:off x="1447800" y="7772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1" name="Rectangle 70"/>
          <p:cNvSpPr>
            <a:spLocks noChangeArrowheads="1"/>
          </p:cNvSpPr>
          <p:nvPr/>
        </p:nvSpPr>
        <p:spPr bwMode="auto">
          <a:xfrm>
            <a:off x="2209800" y="8610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2" name="Rectangle 71"/>
          <p:cNvSpPr>
            <a:spLocks noChangeArrowheads="1"/>
          </p:cNvSpPr>
          <p:nvPr/>
        </p:nvSpPr>
        <p:spPr bwMode="auto">
          <a:xfrm>
            <a:off x="1600200" y="8610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3" name="Rectangle 72"/>
          <p:cNvSpPr>
            <a:spLocks noChangeArrowheads="1"/>
          </p:cNvSpPr>
          <p:nvPr/>
        </p:nvSpPr>
        <p:spPr bwMode="auto">
          <a:xfrm>
            <a:off x="2133600" y="8458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4" name="Rectangle 73"/>
          <p:cNvSpPr>
            <a:spLocks noChangeArrowheads="1"/>
          </p:cNvSpPr>
          <p:nvPr/>
        </p:nvSpPr>
        <p:spPr bwMode="auto">
          <a:xfrm>
            <a:off x="914400" y="8458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15" name="Line 74"/>
          <p:cNvSpPr>
            <a:spLocks noChangeShapeType="1"/>
          </p:cNvSpPr>
          <p:nvPr/>
        </p:nvSpPr>
        <p:spPr bwMode="auto">
          <a:xfrm>
            <a:off x="3505200" y="58674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6" name="Line 78"/>
          <p:cNvSpPr>
            <a:spLocks noChangeShapeType="1"/>
          </p:cNvSpPr>
          <p:nvPr/>
        </p:nvSpPr>
        <p:spPr bwMode="auto">
          <a:xfrm>
            <a:off x="3505200" y="89154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7" name="Text Box 79"/>
          <p:cNvSpPr txBox="1">
            <a:spLocks noChangeArrowheads="1"/>
          </p:cNvSpPr>
          <p:nvPr/>
        </p:nvSpPr>
        <p:spPr bwMode="auto">
          <a:xfrm>
            <a:off x="3429000" y="5867400"/>
            <a:ext cx="3263900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Morphology                     Occ.            Mild         Mod       Marked</a:t>
            </a:r>
          </a:p>
          <a:p>
            <a:pPr eaLnBrk="1" hangingPunct="1"/>
            <a:endParaRPr lang="en-US" altLang="en-US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                                             1+               2+             3+             4+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Anisocytosis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Poikilocytosis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Polychromoasia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Howell-Jolly Bodies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Target Cells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Basophilic Stippling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Hypochromis</a:t>
            </a:r>
          </a:p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Rouleaux Formation</a:t>
            </a:r>
          </a:p>
        </p:txBody>
      </p:sp>
      <p:sp>
        <p:nvSpPr>
          <p:cNvPr id="2118" name="Line 82"/>
          <p:cNvSpPr>
            <a:spLocks noChangeShapeType="1"/>
          </p:cNvSpPr>
          <p:nvPr/>
        </p:nvSpPr>
        <p:spPr bwMode="auto">
          <a:xfrm>
            <a:off x="3505200" y="60960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9" name="Rectangle 83"/>
          <p:cNvSpPr>
            <a:spLocks noChangeArrowheads="1"/>
          </p:cNvSpPr>
          <p:nvPr/>
        </p:nvSpPr>
        <p:spPr bwMode="auto">
          <a:xfrm>
            <a:off x="63246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0" name="Rectangle 84"/>
          <p:cNvSpPr>
            <a:spLocks noChangeArrowheads="1"/>
          </p:cNvSpPr>
          <p:nvPr/>
        </p:nvSpPr>
        <p:spPr bwMode="auto">
          <a:xfrm>
            <a:off x="58674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1" name="Rectangle 85"/>
          <p:cNvSpPr>
            <a:spLocks noChangeArrowheads="1"/>
          </p:cNvSpPr>
          <p:nvPr/>
        </p:nvSpPr>
        <p:spPr bwMode="auto">
          <a:xfrm>
            <a:off x="53340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2" name="Rectangle 86"/>
          <p:cNvSpPr>
            <a:spLocks noChangeArrowheads="1"/>
          </p:cNvSpPr>
          <p:nvPr/>
        </p:nvSpPr>
        <p:spPr bwMode="auto">
          <a:xfrm>
            <a:off x="48006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3" name="Rectangle 87"/>
          <p:cNvSpPr>
            <a:spLocks noChangeArrowheads="1"/>
          </p:cNvSpPr>
          <p:nvPr/>
        </p:nvSpPr>
        <p:spPr bwMode="auto">
          <a:xfrm>
            <a:off x="63246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4" name="Rectangle 88"/>
          <p:cNvSpPr>
            <a:spLocks noChangeArrowheads="1"/>
          </p:cNvSpPr>
          <p:nvPr/>
        </p:nvSpPr>
        <p:spPr bwMode="auto">
          <a:xfrm>
            <a:off x="58674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5" name="Rectangle 89"/>
          <p:cNvSpPr>
            <a:spLocks noChangeArrowheads="1"/>
          </p:cNvSpPr>
          <p:nvPr/>
        </p:nvSpPr>
        <p:spPr bwMode="auto">
          <a:xfrm>
            <a:off x="53340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6" name="Rectangle 90"/>
          <p:cNvSpPr>
            <a:spLocks noChangeArrowheads="1"/>
          </p:cNvSpPr>
          <p:nvPr/>
        </p:nvSpPr>
        <p:spPr bwMode="auto">
          <a:xfrm>
            <a:off x="48006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7" name="Rectangle 91"/>
          <p:cNvSpPr>
            <a:spLocks noChangeArrowheads="1"/>
          </p:cNvSpPr>
          <p:nvPr/>
        </p:nvSpPr>
        <p:spPr bwMode="auto">
          <a:xfrm>
            <a:off x="63246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8" name="Rectangle 92"/>
          <p:cNvSpPr>
            <a:spLocks noChangeArrowheads="1"/>
          </p:cNvSpPr>
          <p:nvPr/>
        </p:nvSpPr>
        <p:spPr bwMode="auto">
          <a:xfrm>
            <a:off x="58674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29" name="Rectangle 93"/>
          <p:cNvSpPr>
            <a:spLocks noChangeArrowheads="1"/>
          </p:cNvSpPr>
          <p:nvPr/>
        </p:nvSpPr>
        <p:spPr bwMode="auto">
          <a:xfrm>
            <a:off x="53340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0" name="Rectangle 94"/>
          <p:cNvSpPr>
            <a:spLocks noChangeArrowheads="1"/>
          </p:cNvSpPr>
          <p:nvPr/>
        </p:nvSpPr>
        <p:spPr bwMode="auto">
          <a:xfrm>
            <a:off x="4800600" y="6781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1" name="Rectangle 95"/>
          <p:cNvSpPr>
            <a:spLocks noChangeArrowheads="1"/>
          </p:cNvSpPr>
          <p:nvPr/>
        </p:nvSpPr>
        <p:spPr bwMode="auto">
          <a:xfrm>
            <a:off x="6324600" y="6934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2" name="Rectangle 96"/>
          <p:cNvSpPr>
            <a:spLocks noChangeArrowheads="1"/>
          </p:cNvSpPr>
          <p:nvPr/>
        </p:nvSpPr>
        <p:spPr bwMode="auto">
          <a:xfrm>
            <a:off x="5867400" y="6934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3" name="Rectangle 97"/>
          <p:cNvSpPr>
            <a:spLocks noChangeArrowheads="1"/>
          </p:cNvSpPr>
          <p:nvPr/>
        </p:nvSpPr>
        <p:spPr bwMode="auto">
          <a:xfrm>
            <a:off x="5334000" y="6934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4" name="Rectangle 98"/>
          <p:cNvSpPr>
            <a:spLocks noChangeArrowheads="1"/>
          </p:cNvSpPr>
          <p:nvPr/>
        </p:nvSpPr>
        <p:spPr bwMode="auto">
          <a:xfrm>
            <a:off x="4800600" y="6934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5" name="Rectangle 99"/>
          <p:cNvSpPr>
            <a:spLocks noChangeArrowheads="1"/>
          </p:cNvSpPr>
          <p:nvPr/>
        </p:nvSpPr>
        <p:spPr bwMode="auto">
          <a:xfrm>
            <a:off x="6324600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6" name="Rectangle 100"/>
          <p:cNvSpPr>
            <a:spLocks noChangeArrowheads="1"/>
          </p:cNvSpPr>
          <p:nvPr/>
        </p:nvSpPr>
        <p:spPr bwMode="auto">
          <a:xfrm>
            <a:off x="5867400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7" name="Rectangle 101"/>
          <p:cNvSpPr>
            <a:spLocks noChangeArrowheads="1"/>
          </p:cNvSpPr>
          <p:nvPr/>
        </p:nvSpPr>
        <p:spPr bwMode="auto">
          <a:xfrm>
            <a:off x="5334000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8" name="Rectangle 102"/>
          <p:cNvSpPr>
            <a:spLocks noChangeArrowheads="1"/>
          </p:cNvSpPr>
          <p:nvPr/>
        </p:nvSpPr>
        <p:spPr bwMode="auto">
          <a:xfrm>
            <a:off x="4800600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39" name="Rectangle 103"/>
          <p:cNvSpPr>
            <a:spLocks noChangeArrowheads="1"/>
          </p:cNvSpPr>
          <p:nvPr/>
        </p:nvSpPr>
        <p:spPr bwMode="auto">
          <a:xfrm>
            <a:off x="63246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0" name="Rectangle 104"/>
          <p:cNvSpPr>
            <a:spLocks noChangeArrowheads="1"/>
          </p:cNvSpPr>
          <p:nvPr/>
        </p:nvSpPr>
        <p:spPr bwMode="auto">
          <a:xfrm>
            <a:off x="58674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1" name="Rectangle 105"/>
          <p:cNvSpPr>
            <a:spLocks noChangeArrowheads="1"/>
          </p:cNvSpPr>
          <p:nvPr/>
        </p:nvSpPr>
        <p:spPr bwMode="auto">
          <a:xfrm>
            <a:off x="53340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2" name="Rectangle 106"/>
          <p:cNvSpPr>
            <a:spLocks noChangeArrowheads="1"/>
          </p:cNvSpPr>
          <p:nvPr/>
        </p:nvSpPr>
        <p:spPr bwMode="auto">
          <a:xfrm>
            <a:off x="4800600" y="7239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3" name="Rectangle 108"/>
          <p:cNvSpPr>
            <a:spLocks noChangeArrowheads="1"/>
          </p:cNvSpPr>
          <p:nvPr/>
        </p:nvSpPr>
        <p:spPr bwMode="auto">
          <a:xfrm>
            <a:off x="5638800" y="7620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4" name="Rectangle 109"/>
          <p:cNvSpPr>
            <a:spLocks noChangeArrowheads="1"/>
          </p:cNvSpPr>
          <p:nvPr/>
        </p:nvSpPr>
        <p:spPr bwMode="auto">
          <a:xfrm>
            <a:off x="4953000" y="7620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5" name="Rectangle 110"/>
          <p:cNvSpPr>
            <a:spLocks noChangeArrowheads="1"/>
          </p:cNvSpPr>
          <p:nvPr/>
        </p:nvSpPr>
        <p:spPr bwMode="auto">
          <a:xfrm>
            <a:off x="3886200" y="7620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6" name="Rectangle 111"/>
          <p:cNvSpPr>
            <a:spLocks noChangeArrowheads="1"/>
          </p:cNvSpPr>
          <p:nvPr/>
        </p:nvSpPr>
        <p:spPr bwMode="auto">
          <a:xfrm>
            <a:off x="63246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7" name="Rectangle 112"/>
          <p:cNvSpPr>
            <a:spLocks noChangeArrowheads="1"/>
          </p:cNvSpPr>
          <p:nvPr/>
        </p:nvSpPr>
        <p:spPr bwMode="auto">
          <a:xfrm>
            <a:off x="58674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8" name="Rectangle 113"/>
          <p:cNvSpPr>
            <a:spLocks noChangeArrowheads="1"/>
          </p:cNvSpPr>
          <p:nvPr/>
        </p:nvSpPr>
        <p:spPr bwMode="auto">
          <a:xfrm>
            <a:off x="53340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49" name="Rectangle 114"/>
          <p:cNvSpPr>
            <a:spLocks noChangeArrowheads="1"/>
          </p:cNvSpPr>
          <p:nvPr/>
        </p:nvSpPr>
        <p:spPr bwMode="auto">
          <a:xfrm>
            <a:off x="4800600" y="7391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50" name="Line 116"/>
          <p:cNvSpPr>
            <a:spLocks noChangeShapeType="1"/>
          </p:cNvSpPr>
          <p:nvPr/>
        </p:nvSpPr>
        <p:spPr bwMode="auto">
          <a:xfrm>
            <a:off x="3505200" y="75438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" name="Text Box 118"/>
          <p:cNvSpPr txBox="1">
            <a:spLocks noChangeArrowheads="1"/>
          </p:cNvSpPr>
          <p:nvPr/>
        </p:nvSpPr>
        <p:spPr bwMode="auto">
          <a:xfrm>
            <a:off x="3505200" y="7543800"/>
            <a:ext cx="32194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RBC:        Normal     WBC:         Normal        WBC is estimate</a:t>
            </a:r>
          </a:p>
        </p:txBody>
      </p:sp>
      <p:sp>
        <p:nvSpPr>
          <p:cNvPr id="2152" name="Line 119"/>
          <p:cNvSpPr>
            <a:spLocks noChangeShapeType="1"/>
          </p:cNvSpPr>
          <p:nvPr/>
        </p:nvSpPr>
        <p:spPr bwMode="auto">
          <a:xfrm>
            <a:off x="3505200" y="77724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" name="Text Box 120"/>
          <p:cNvSpPr txBox="1">
            <a:spLocks noChangeArrowheads="1"/>
          </p:cNvSpPr>
          <p:nvPr/>
        </p:nvSpPr>
        <p:spPr bwMode="auto">
          <a:xfrm>
            <a:off x="3429000" y="7772400"/>
            <a:ext cx="3270250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en-US" b="1">
                <a:latin typeface="Times New Roman" panose="02020603050405020304" pitchFamily="18" charset="0"/>
              </a:rPr>
              <a:t>Morphology Comments:_________________________________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b="1">
                <a:latin typeface="Times New Roman" panose="02020603050405020304" pitchFamily="18" charset="0"/>
              </a:rPr>
              <a:t>______________________________________________________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b="1">
                <a:latin typeface="Times New Roman" panose="02020603050405020304" pitchFamily="18" charset="0"/>
              </a:rPr>
              <a:t>______________________________________________________</a:t>
            </a:r>
          </a:p>
        </p:txBody>
      </p:sp>
      <p:sp>
        <p:nvSpPr>
          <p:cNvPr id="2154" name="Line 121"/>
          <p:cNvSpPr>
            <a:spLocks noChangeShapeType="1"/>
          </p:cNvSpPr>
          <p:nvPr/>
        </p:nvSpPr>
        <p:spPr bwMode="auto">
          <a:xfrm>
            <a:off x="3505200" y="8382000"/>
            <a:ext cx="3200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" name="Text Box 126"/>
          <p:cNvSpPr txBox="1">
            <a:spLocks noChangeArrowheads="1"/>
          </p:cNvSpPr>
          <p:nvPr/>
        </p:nvSpPr>
        <p:spPr bwMode="auto">
          <a:xfrm>
            <a:off x="3429000" y="8382000"/>
            <a:ext cx="18192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b="1">
                <a:latin typeface="Times New Roman" panose="02020603050405020304" pitchFamily="18" charset="0"/>
              </a:rPr>
              <a:t>Reason for tests/Tests Requested:</a:t>
            </a:r>
          </a:p>
        </p:txBody>
      </p:sp>
      <p:sp>
        <p:nvSpPr>
          <p:cNvPr id="2156" name="Line 128"/>
          <p:cNvSpPr>
            <a:spLocks noChangeShapeType="1"/>
          </p:cNvSpPr>
          <p:nvPr/>
        </p:nvSpPr>
        <p:spPr bwMode="auto">
          <a:xfrm>
            <a:off x="3505200" y="5867400"/>
            <a:ext cx="0" cy="3048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7" name="Line 129"/>
          <p:cNvSpPr>
            <a:spLocks noChangeShapeType="1"/>
          </p:cNvSpPr>
          <p:nvPr/>
        </p:nvSpPr>
        <p:spPr bwMode="auto">
          <a:xfrm>
            <a:off x="6705600" y="5867400"/>
            <a:ext cx="0" cy="3048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8" name="Text Box 130"/>
          <p:cNvSpPr txBox="1">
            <a:spLocks noChangeArrowheads="1"/>
          </p:cNvSpPr>
          <p:nvPr/>
        </p:nvSpPr>
        <p:spPr bwMode="auto">
          <a:xfrm>
            <a:off x="3505200" y="411163"/>
            <a:ext cx="3111500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>
              <a:lnSpc>
                <a:spcPct val="75000"/>
              </a:lnSpc>
            </a:pPr>
            <a:endParaRPr lang="en-US" altLang="en-US" sz="10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Accession #____________________________________</a:t>
            </a:r>
          </a:p>
          <a:p>
            <a:pPr eaLnBrk="1" hangingPunct="1">
              <a:lnSpc>
                <a:spcPct val="75000"/>
              </a:lnSpc>
            </a:pPr>
            <a:endParaRPr lang="en-US" altLang="en-US" sz="10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en-US" altLang="en-US" sz="1000" b="1">
                <a:latin typeface="Times New Roman" panose="02020603050405020304" pitchFamily="18" charset="0"/>
              </a:rPr>
              <a:t>Common Name:________________________________</a:t>
            </a:r>
          </a:p>
          <a:p>
            <a:pPr eaLnBrk="1" hangingPunct="1">
              <a:lnSpc>
                <a:spcPct val="75000"/>
              </a:lnSpc>
            </a:pPr>
            <a:endParaRPr lang="en-US" altLang="en-US" sz="10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latin typeface="Times New Roman" panose="02020603050405020304" pitchFamily="18" charset="0"/>
              </a:rPr>
              <a:t>ID #__________________________________________</a:t>
            </a:r>
          </a:p>
        </p:txBody>
      </p:sp>
      <p:sp>
        <p:nvSpPr>
          <p:cNvPr id="2159" name="Line 131"/>
          <p:cNvSpPr>
            <a:spLocks noChangeShapeType="1"/>
          </p:cNvSpPr>
          <p:nvPr/>
        </p:nvSpPr>
        <p:spPr bwMode="auto">
          <a:xfrm>
            <a:off x="3505200" y="86106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0" name="Rectangle 132"/>
          <p:cNvSpPr>
            <a:spLocks noChangeArrowheads="1"/>
          </p:cNvSpPr>
          <p:nvPr/>
        </p:nvSpPr>
        <p:spPr bwMode="auto">
          <a:xfrm>
            <a:off x="48006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1" name="Rectangle 133"/>
          <p:cNvSpPr>
            <a:spLocks noChangeArrowheads="1"/>
          </p:cNvSpPr>
          <p:nvPr/>
        </p:nvSpPr>
        <p:spPr bwMode="auto">
          <a:xfrm>
            <a:off x="53340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2" name="Rectangle 134"/>
          <p:cNvSpPr>
            <a:spLocks noChangeArrowheads="1"/>
          </p:cNvSpPr>
          <p:nvPr/>
        </p:nvSpPr>
        <p:spPr bwMode="auto">
          <a:xfrm>
            <a:off x="58674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3" name="Rectangle 135"/>
          <p:cNvSpPr>
            <a:spLocks noChangeArrowheads="1"/>
          </p:cNvSpPr>
          <p:nvPr/>
        </p:nvSpPr>
        <p:spPr bwMode="auto">
          <a:xfrm>
            <a:off x="63246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4" name="Rectangle 69"/>
          <p:cNvSpPr>
            <a:spLocks noChangeArrowheads="1"/>
          </p:cNvSpPr>
          <p:nvPr/>
        </p:nvSpPr>
        <p:spPr bwMode="auto">
          <a:xfrm>
            <a:off x="2181225" y="7924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5" name="Rectangle 69"/>
          <p:cNvSpPr>
            <a:spLocks noChangeArrowheads="1"/>
          </p:cNvSpPr>
          <p:nvPr/>
        </p:nvSpPr>
        <p:spPr bwMode="auto">
          <a:xfrm>
            <a:off x="2171700" y="8077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6" name="Rectangle 68"/>
          <p:cNvSpPr>
            <a:spLocks noChangeArrowheads="1"/>
          </p:cNvSpPr>
          <p:nvPr/>
        </p:nvSpPr>
        <p:spPr bwMode="auto">
          <a:xfrm>
            <a:off x="2171700" y="8250238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7" name="Rectangle 17"/>
          <p:cNvSpPr>
            <a:spLocks noChangeArrowheads="1"/>
          </p:cNvSpPr>
          <p:nvPr/>
        </p:nvSpPr>
        <p:spPr bwMode="auto">
          <a:xfrm>
            <a:off x="2085975" y="16859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8" name="Rectangle 17"/>
          <p:cNvSpPr>
            <a:spLocks noChangeArrowheads="1"/>
          </p:cNvSpPr>
          <p:nvPr/>
        </p:nvSpPr>
        <p:spPr bwMode="auto">
          <a:xfrm>
            <a:off x="2085975" y="185737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169" name="Rectangle 23"/>
          <p:cNvSpPr>
            <a:spLocks noChangeArrowheads="1"/>
          </p:cNvSpPr>
          <p:nvPr/>
        </p:nvSpPr>
        <p:spPr bwMode="auto">
          <a:xfrm>
            <a:off x="1781175" y="2608263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170" name="Rectangle 23"/>
          <p:cNvSpPr>
            <a:spLocks noChangeArrowheads="1"/>
          </p:cNvSpPr>
          <p:nvPr/>
        </p:nvSpPr>
        <p:spPr bwMode="auto">
          <a:xfrm>
            <a:off x="876300" y="2608263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171" name="Rectangle 23"/>
          <p:cNvSpPr>
            <a:spLocks noChangeArrowheads="1"/>
          </p:cNvSpPr>
          <p:nvPr/>
        </p:nvSpPr>
        <p:spPr bwMode="auto">
          <a:xfrm>
            <a:off x="2362200" y="236537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0"/>
            <a:ext cx="3810000" cy="457200"/>
          </a:xfrm>
        </p:spPr>
        <p:txBody>
          <a:bodyPr/>
          <a:lstStyle/>
          <a:p>
            <a:pPr eaLnBrk="1" hangingPunct="1"/>
            <a:r>
              <a:rPr lang="en-US" altLang="en-US" sz="1400" b="1" smtClean="0">
                <a:latin typeface="Times New Roman" panose="02020603050405020304" pitchFamily="18" charset="0"/>
              </a:rPr>
              <a:t>CLINICAL PATHOLOGY WORKSHEET</a:t>
            </a: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152400" y="457200"/>
            <a:ext cx="3124200" cy="3886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152400" y="457200"/>
            <a:ext cx="3025775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sz="1200" u="sng">
                <a:solidFill>
                  <a:srgbClr val="000000"/>
                </a:solidFill>
                <a:latin typeface="Gill Sans Ultra Bold" panose="020B0A02020104020203" pitchFamily="34" charset="0"/>
              </a:rPr>
              <a:t>Collection Information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Type of Restraint:        Phys.      Chemical      Behav.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Date of Collection: Day______ Mo_______Yr______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Time of Collection:________:_________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Health Status:          Normal           Abnormal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Fasting Time:           &lt; 2 hours 	    24-48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2-8 hours	     &gt; 48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8-16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16-24 hours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Activity:        very low     low       elev.      highly elev.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variable               indeterminate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Actual Weight:__________        kg         lb         gm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Collection Site: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Jugular Vein                        Femoral Artery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Cephalic Vein                      Saphenous Vein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Femoral Vein                       Ear Vein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Cardiac Puncture                Tail Vein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Wing Vein                             Other</a:t>
            </a:r>
          </a:p>
          <a:p>
            <a:pPr eaLnBrk="1" hangingPunct="1"/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Person Collecting Sample:_____ ______ ______</a:t>
            </a:r>
          </a:p>
        </p:txBody>
      </p:sp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1371600" y="762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4" name="Rectangle 12"/>
          <p:cNvSpPr>
            <a:spLocks noChangeArrowheads="1"/>
          </p:cNvSpPr>
          <p:nvPr/>
        </p:nvSpPr>
        <p:spPr bwMode="auto">
          <a:xfrm>
            <a:off x="1857375" y="762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152400" y="4495800"/>
            <a:ext cx="3200400" cy="441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6" name="Rectangle 14"/>
          <p:cNvSpPr>
            <a:spLocks noChangeArrowheads="1"/>
          </p:cNvSpPr>
          <p:nvPr/>
        </p:nvSpPr>
        <p:spPr bwMode="auto">
          <a:xfrm>
            <a:off x="3505200" y="1371600"/>
            <a:ext cx="3200400" cy="5562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7" name="Rectangle 15"/>
          <p:cNvSpPr>
            <a:spLocks noChangeArrowheads="1"/>
          </p:cNvSpPr>
          <p:nvPr/>
        </p:nvSpPr>
        <p:spPr bwMode="auto">
          <a:xfrm>
            <a:off x="1143000" y="1447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8" name="Rectangle 16"/>
          <p:cNvSpPr>
            <a:spLocks noChangeArrowheads="1"/>
          </p:cNvSpPr>
          <p:nvPr/>
        </p:nvSpPr>
        <p:spPr bwMode="auto">
          <a:xfrm>
            <a:off x="1905000" y="1447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59" name="Rectangle 17"/>
          <p:cNvSpPr>
            <a:spLocks noChangeArrowheads="1"/>
          </p:cNvSpPr>
          <p:nvPr/>
        </p:nvSpPr>
        <p:spPr bwMode="auto">
          <a:xfrm>
            <a:off x="1219200" y="1676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0" name="Rectangle 18"/>
          <p:cNvSpPr>
            <a:spLocks noChangeArrowheads="1"/>
          </p:cNvSpPr>
          <p:nvPr/>
        </p:nvSpPr>
        <p:spPr bwMode="auto">
          <a:xfrm>
            <a:off x="1219200" y="1828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1" name="Rectangle 19"/>
          <p:cNvSpPr>
            <a:spLocks noChangeArrowheads="1"/>
          </p:cNvSpPr>
          <p:nvPr/>
        </p:nvSpPr>
        <p:spPr bwMode="auto">
          <a:xfrm>
            <a:off x="1219200" y="1981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2" name="Rectangle 20"/>
          <p:cNvSpPr>
            <a:spLocks noChangeArrowheads="1"/>
          </p:cNvSpPr>
          <p:nvPr/>
        </p:nvSpPr>
        <p:spPr bwMode="auto">
          <a:xfrm>
            <a:off x="1219200" y="2133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3" name="Rectangle 21"/>
          <p:cNvSpPr>
            <a:spLocks noChangeArrowheads="1"/>
          </p:cNvSpPr>
          <p:nvPr/>
        </p:nvSpPr>
        <p:spPr bwMode="auto">
          <a:xfrm>
            <a:off x="8382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4" name="Rectangle 22"/>
          <p:cNvSpPr>
            <a:spLocks noChangeArrowheads="1"/>
          </p:cNvSpPr>
          <p:nvPr/>
        </p:nvSpPr>
        <p:spPr bwMode="auto">
          <a:xfrm>
            <a:off x="14478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5" name="Rectangle 23"/>
          <p:cNvSpPr>
            <a:spLocks noChangeArrowheads="1"/>
          </p:cNvSpPr>
          <p:nvPr/>
        </p:nvSpPr>
        <p:spPr bwMode="auto">
          <a:xfrm>
            <a:off x="23241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66" name="Rectangle 24"/>
          <p:cNvSpPr>
            <a:spLocks noChangeArrowheads="1"/>
          </p:cNvSpPr>
          <p:nvPr/>
        </p:nvSpPr>
        <p:spPr bwMode="auto">
          <a:xfrm>
            <a:off x="304800" y="31623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7" name="Rectangle 25"/>
          <p:cNvSpPr>
            <a:spLocks noChangeArrowheads="1"/>
          </p:cNvSpPr>
          <p:nvPr/>
        </p:nvSpPr>
        <p:spPr bwMode="auto">
          <a:xfrm>
            <a:off x="304800" y="33242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304800" y="34766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69" name="Rectangle 27"/>
          <p:cNvSpPr>
            <a:spLocks noChangeArrowheads="1"/>
          </p:cNvSpPr>
          <p:nvPr/>
        </p:nvSpPr>
        <p:spPr bwMode="auto">
          <a:xfrm>
            <a:off x="304800" y="36195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0" name="Rectangle 28"/>
          <p:cNvSpPr>
            <a:spLocks noChangeArrowheads="1"/>
          </p:cNvSpPr>
          <p:nvPr/>
        </p:nvSpPr>
        <p:spPr bwMode="auto">
          <a:xfrm>
            <a:off x="304800" y="37433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1" name="Rectangle 29"/>
          <p:cNvSpPr>
            <a:spLocks noChangeArrowheads="1"/>
          </p:cNvSpPr>
          <p:nvPr/>
        </p:nvSpPr>
        <p:spPr bwMode="auto">
          <a:xfrm>
            <a:off x="1828800" y="2590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2" name="Rectangle 30"/>
          <p:cNvSpPr>
            <a:spLocks noChangeArrowheads="1"/>
          </p:cNvSpPr>
          <p:nvPr/>
        </p:nvSpPr>
        <p:spPr bwMode="auto">
          <a:xfrm>
            <a:off x="1866900" y="281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3" name="Rectangle 31"/>
          <p:cNvSpPr>
            <a:spLocks noChangeArrowheads="1"/>
          </p:cNvSpPr>
          <p:nvPr/>
        </p:nvSpPr>
        <p:spPr bwMode="auto">
          <a:xfrm>
            <a:off x="2276475" y="281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4" name="Rectangle 32"/>
          <p:cNvSpPr>
            <a:spLocks noChangeArrowheads="1"/>
          </p:cNvSpPr>
          <p:nvPr/>
        </p:nvSpPr>
        <p:spPr bwMode="auto">
          <a:xfrm>
            <a:off x="1752600" y="31623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5" name="Rectangle 33"/>
          <p:cNvSpPr>
            <a:spLocks noChangeArrowheads="1"/>
          </p:cNvSpPr>
          <p:nvPr/>
        </p:nvSpPr>
        <p:spPr bwMode="auto">
          <a:xfrm>
            <a:off x="1752600" y="33242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6" name="Rectangle 34"/>
          <p:cNvSpPr>
            <a:spLocks noChangeArrowheads="1"/>
          </p:cNvSpPr>
          <p:nvPr/>
        </p:nvSpPr>
        <p:spPr bwMode="auto">
          <a:xfrm>
            <a:off x="1752600" y="348615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7" name="Rectangle 35"/>
          <p:cNvSpPr>
            <a:spLocks noChangeArrowheads="1"/>
          </p:cNvSpPr>
          <p:nvPr/>
        </p:nvSpPr>
        <p:spPr bwMode="auto">
          <a:xfrm>
            <a:off x="1752600" y="36195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8" name="Rectangle 36"/>
          <p:cNvSpPr>
            <a:spLocks noChangeArrowheads="1"/>
          </p:cNvSpPr>
          <p:nvPr/>
        </p:nvSpPr>
        <p:spPr bwMode="auto">
          <a:xfrm>
            <a:off x="1752600" y="375285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79" name="Text Box 37"/>
          <p:cNvSpPr txBox="1">
            <a:spLocks noChangeArrowheads="1"/>
          </p:cNvSpPr>
          <p:nvPr/>
        </p:nvSpPr>
        <p:spPr bwMode="auto">
          <a:xfrm>
            <a:off x="152400" y="4495800"/>
            <a:ext cx="3159125" cy="428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sz="1100" u="sng">
                <a:solidFill>
                  <a:srgbClr val="000000"/>
                </a:solidFill>
                <a:latin typeface="Gill Sans Ultra Bold" panose="020B0A02020104020203" pitchFamily="34" charset="0"/>
              </a:rPr>
              <a:t>Chemistry Analysis Information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Date of Analysis:   Day______ Mo______Yr_______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Time of Analysis:__________:___________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Laboratory:_______________________________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Automated Analysis:           Yes             No</a:t>
            </a:r>
          </a:p>
          <a:p>
            <a:pPr eaLnBrk="1" hangingPunct="1"/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Person Performing:______  _______  _______</a:t>
            </a:r>
          </a:p>
          <a:p>
            <a:pPr eaLnBrk="1" hangingPunct="1"/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Type of Sample:     Serum        Plasma      Whole Blood</a:t>
            </a:r>
          </a:p>
          <a:p>
            <a:pPr eaLnBrk="1" hangingPunct="1"/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Anticoagulant:       EDTA               Citrate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Heparin             Other___________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Oxalate              Not recorded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Anticoagulant Form:         Dry           Liquid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Sample Quality:      </a:t>
            </a: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Hemolytic      Lipemia</a:t>
            </a:r>
          </a:p>
          <a:p>
            <a:pPr eaLnBrk="1" hangingPunct="1">
              <a:lnSpc>
                <a:spcPct val="130000"/>
              </a:lnSpc>
            </a:pPr>
            <a:endParaRPr lang="en-US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Sample too small:         Yes           No</a:t>
            </a:r>
          </a:p>
          <a:p>
            <a:pPr eaLnBrk="1" hangingPunct="1">
              <a:lnSpc>
                <a:spcPct val="130000"/>
              </a:lnSpc>
            </a:pPr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Initial  Conditions:         Ambient       &lt; 10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Chilled         10-24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Frozen          24-48 hours</a:t>
            </a:r>
          </a:p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		        &gt;48 hours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Condition:        not deteriorated           deteriorated</a:t>
            </a:r>
          </a:p>
          <a:p>
            <a:pPr eaLnBrk="1" hangingPunct="1"/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80" name="Line 38"/>
          <p:cNvSpPr>
            <a:spLocks noChangeShapeType="1"/>
          </p:cNvSpPr>
          <p:nvPr/>
        </p:nvSpPr>
        <p:spPr bwMode="auto">
          <a:xfrm>
            <a:off x="3505200" y="4572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81" name="Line 39"/>
          <p:cNvSpPr>
            <a:spLocks noChangeShapeType="1"/>
          </p:cNvSpPr>
          <p:nvPr/>
        </p:nvSpPr>
        <p:spPr bwMode="auto">
          <a:xfrm>
            <a:off x="3581400" y="457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82" name="Line 40"/>
          <p:cNvSpPr>
            <a:spLocks noChangeShapeType="1"/>
          </p:cNvSpPr>
          <p:nvPr/>
        </p:nvSpPr>
        <p:spPr bwMode="auto">
          <a:xfrm>
            <a:off x="3505200" y="4572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83" name="Line 41"/>
          <p:cNvSpPr>
            <a:spLocks noChangeShapeType="1"/>
          </p:cNvSpPr>
          <p:nvPr/>
        </p:nvSpPr>
        <p:spPr bwMode="auto">
          <a:xfrm>
            <a:off x="3505200" y="12954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84" name="Line 42"/>
          <p:cNvSpPr>
            <a:spLocks noChangeShapeType="1"/>
          </p:cNvSpPr>
          <p:nvPr/>
        </p:nvSpPr>
        <p:spPr bwMode="auto">
          <a:xfrm>
            <a:off x="6629400" y="4572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85" name="Text Box 43"/>
          <p:cNvSpPr txBox="1">
            <a:spLocks noChangeArrowheads="1"/>
          </p:cNvSpPr>
          <p:nvPr/>
        </p:nvSpPr>
        <p:spPr bwMode="auto">
          <a:xfrm>
            <a:off x="3503613" y="533400"/>
            <a:ext cx="1841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86" name="Text Box 44"/>
          <p:cNvSpPr txBox="1">
            <a:spLocks noChangeArrowheads="1"/>
          </p:cNvSpPr>
          <p:nvPr/>
        </p:nvSpPr>
        <p:spPr bwMode="auto">
          <a:xfrm>
            <a:off x="3489325" y="463550"/>
            <a:ext cx="298291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Accession #______________________________</a:t>
            </a:r>
          </a:p>
          <a:p>
            <a:pPr eaLnBrk="1" hangingPunct="1"/>
            <a:endParaRPr lang="en-US" altLang="en-US" b="1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Common Name:_____________________________</a:t>
            </a:r>
          </a:p>
          <a:p>
            <a:pPr eaLnBrk="1" hangingPunct="1"/>
            <a:endParaRPr lang="en-US" altLang="en-US" b="1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ID #:____________________________________</a:t>
            </a:r>
          </a:p>
        </p:txBody>
      </p:sp>
      <p:sp>
        <p:nvSpPr>
          <p:cNvPr id="2087" name="Text Box 45"/>
          <p:cNvSpPr txBox="1">
            <a:spLocks noChangeArrowheads="1"/>
          </p:cNvSpPr>
          <p:nvPr/>
        </p:nvSpPr>
        <p:spPr bwMode="auto">
          <a:xfrm>
            <a:off x="3429000" y="1447800"/>
            <a:ext cx="2863850" cy="600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1200" u="sng">
                <a:solidFill>
                  <a:srgbClr val="000000"/>
                </a:solidFill>
                <a:latin typeface="Gill Sans Ultra Bold" panose="020B0A02020104020203" pitchFamily="34" charset="0"/>
              </a:rPr>
              <a:t>Chemistry Tests and Results</a:t>
            </a:r>
            <a:endParaRPr lang="en-US" altLang="en-US" sz="1200">
              <a:solidFill>
                <a:srgbClr val="000000"/>
              </a:solidFill>
              <a:latin typeface="Gill Sans Ultra Bold" panose="020B0A02020104020203" pitchFamily="34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Glucsose:________________________mg/dl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BUN:___________________________mgdl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Creatinine:______________________mg/dl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Uric Acid:_______________________mg/dl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Calcium:________________________mg/dl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Phosphorus:_____________________mg/dl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Sodium:_________________________meq/dl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Potassium:_______________________meq/dl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Chloride:________________________meq/dl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CO2:____________________________MMOL/L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Alk Phos:________________________IU/L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AST (SGOT):_____________________IU/L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ALT (SGPT):_____________________IU/L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Cholestrol:_______________________mg/dl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Total Protein (C):__________________gm/dl</a:t>
            </a:r>
            <a:endParaRPr lang="en-US" altLang="en-US" sz="1000" b="1">
              <a:solidFill>
                <a:srgbClr val="00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Total Protein (R):__________________gm/dl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Total Bilirubin:____________________mg/dl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GGT:____________________________IU/L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Amylase:_________________________IU/L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BUN/Creatinine Ratio:________________mg/dl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Albumin:__________________________g/dl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CK:______________________________U/L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Globulin:__________________________g/L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en-US" sz="1000" b="1">
                <a:solidFill>
                  <a:srgbClr val="000000"/>
                </a:solidFill>
                <a:latin typeface="Times New Roman" panose="02020603050405020304" pitchFamily="18" charset="0"/>
              </a:rPr>
              <a:t>Alb/Glob Rato:____________________</a:t>
            </a:r>
          </a:p>
          <a:p>
            <a:pPr eaLnBrk="1" hangingPunct="1">
              <a:lnSpc>
                <a:spcPct val="130000"/>
              </a:lnSpc>
            </a:pPr>
            <a:endParaRPr lang="en-US" altLang="en-US" sz="1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en-US" sz="1000" b="1" u="sng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1000" b="1" u="sng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88" name="Rectangle 46"/>
          <p:cNvSpPr>
            <a:spLocks noChangeArrowheads="1"/>
          </p:cNvSpPr>
          <p:nvPr/>
        </p:nvSpPr>
        <p:spPr bwMode="auto">
          <a:xfrm>
            <a:off x="1524000" y="5410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89" name="Rectangle 47"/>
          <p:cNvSpPr>
            <a:spLocks noChangeArrowheads="1"/>
          </p:cNvSpPr>
          <p:nvPr/>
        </p:nvSpPr>
        <p:spPr bwMode="auto">
          <a:xfrm>
            <a:off x="2133600" y="5410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0" name="Rectangle 48"/>
          <p:cNvSpPr>
            <a:spLocks noChangeArrowheads="1"/>
          </p:cNvSpPr>
          <p:nvPr/>
        </p:nvSpPr>
        <p:spPr bwMode="auto">
          <a:xfrm>
            <a:off x="11430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1" name="Rectangle 49"/>
          <p:cNvSpPr>
            <a:spLocks noChangeArrowheads="1"/>
          </p:cNvSpPr>
          <p:nvPr/>
        </p:nvSpPr>
        <p:spPr bwMode="auto">
          <a:xfrm>
            <a:off x="11430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2" name="Rectangle 50"/>
          <p:cNvSpPr>
            <a:spLocks noChangeArrowheads="1"/>
          </p:cNvSpPr>
          <p:nvPr/>
        </p:nvSpPr>
        <p:spPr bwMode="auto">
          <a:xfrm>
            <a:off x="11430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3" name="Rectangle 51"/>
          <p:cNvSpPr>
            <a:spLocks noChangeArrowheads="1"/>
          </p:cNvSpPr>
          <p:nvPr/>
        </p:nvSpPr>
        <p:spPr bwMode="auto">
          <a:xfrm>
            <a:off x="1981200" y="6324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4" name="Rectangle 52"/>
          <p:cNvSpPr>
            <a:spLocks noChangeArrowheads="1"/>
          </p:cNvSpPr>
          <p:nvPr/>
        </p:nvSpPr>
        <p:spPr bwMode="auto">
          <a:xfrm>
            <a:off x="1981200" y="6477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5" name="Rectangle 53"/>
          <p:cNvSpPr>
            <a:spLocks noChangeArrowheads="1"/>
          </p:cNvSpPr>
          <p:nvPr/>
        </p:nvSpPr>
        <p:spPr bwMode="auto">
          <a:xfrm>
            <a:off x="1981200" y="662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6" name="Rectangle 54"/>
          <p:cNvSpPr>
            <a:spLocks noChangeArrowheads="1"/>
          </p:cNvSpPr>
          <p:nvPr/>
        </p:nvSpPr>
        <p:spPr bwMode="auto">
          <a:xfrm>
            <a:off x="2133600" y="6858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7" name="Rectangle 55"/>
          <p:cNvSpPr>
            <a:spLocks noChangeArrowheads="1"/>
          </p:cNvSpPr>
          <p:nvPr/>
        </p:nvSpPr>
        <p:spPr bwMode="auto">
          <a:xfrm>
            <a:off x="1524000" y="68580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8" name="Rectangle 58"/>
          <p:cNvSpPr>
            <a:spLocks noChangeArrowheads="1"/>
          </p:cNvSpPr>
          <p:nvPr/>
        </p:nvSpPr>
        <p:spPr bwMode="auto">
          <a:xfrm>
            <a:off x="1857375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99" name="Rectangle 59"/>
          <p:cNvSpPr>
            <a:spLocks noChangeArrowheads="1"/>
          </p:cNvSpPr>
          <p:nvPr/>
        </p:nvSpPr>
        <p:spPr bwMode="auto">
          <a:xfrm>
            <a:off x="1219200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0" name="Rectangle 61"/>
          <p:cNvSpPr>
            <a:spLocks noChangeArrowheads="1"/>
          </p:cNvSpPr>
          <p:nvPr/>
        </p:nvSpPr>
        <p:spPr bwMode="auto">
          <a:xfrm>
            <a:off x="1371600" y="7467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1" name="Rectangle 62"/>
          <p:cNvSpPr>
            <a:spLocks noChangeArrowheads="1"/>
          </p:cNvSpPr>
          <p:nvPr/>
        </p:nvSpPr>
        <p:spPr bwMode="auto">
          <a:xfrm>
            <a:off x="1905000" y="7467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2" name="Rectangle 63"/>
          <p:cNvSpPr>
            <a:spLocks noChangeArrowheads="1"/>
          </p:cNvSpPr>
          <p:nvPr/>
        </p:nvSpPr>
        <p:spPr bwMode="auto">
          <a:xfrm>
            <a:off x="2486025" y="70866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3" name="Rectangle 65"/>
          <p:cNvSpPr>
            <a:spLocks noChangeArrowheads="1"/>
          </p:cNvSpPr>
          <p:nvPr/>
        </p:nvSpPr>
        <p:spPr bwMode="auto">
          <a:xfrm>
            <a:off x="1447800" y="78105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4" name="Rectangle 67"/>
          <p:cNvSpPr>
            <a:spLocks noChangeArrowheads="1"/>
          </p:cNvSpPr>
          <p:nvPr/>
        </p:nvSpPr>
        <p:spPr bwMode="auto">
          <a:xfrm>
            <a:off x="2171700" y="78105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5" name="Rectangle 68"/>
          <p:cNvSpPr>
            <a:spLocks noChangeArrowheads="1"/>
          </p:cNvSpPr>
          <p:nvPr/>
        </p:nvSpPr>
        <p:spPr bwMode="auto">
          <a:xfrm>
            <a:off x="1447800" y="81153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6" name="Rectangle 69"/>
          <p:cNvSpPr>
            <a:spLocks noChangeArrowheads="1"/>
          </p:cNvSpPr>
          <p:nvPr/>
        </p:nvSpPr>
        <p:spPr bwMode="auto">
          <a:xfrm>
            <a:off x="1447800" y="79629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7" name="Rectangle 70"/>
          <p:cNvSpPr>
            <a:spLocks noChangeArrowheads="1"/>
          </p:cNvSpPr>
          <p:nvPr/>
        </p:nvSpPr>
        <p:spPr bwMode="auto">
          <a:xfrm>
            <a:off x="1752600" y="6019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8" name="Rectangle 71"/>
          <p:cNvSpPr>
            <a:spLocks noChangeArrowheads="1"/>
          </p:cNvSpPr>
          <p:nvPr/>
        </p:nvSpPr>
        <p:spPr bwMode="auto">
          <a:xfrm>
            <a:off x="1143000" y="6019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09" name="Rectangle 72"/>
          <p:cNvSpPr>
            <a:spLocks noChangeArrowheads="1"/>
          </p:cNvSpPr>
          <p:nvPr/>
        </p:nvSpPr>
        <p:spPr bwMode="auto">
          <a:xfrm>
            <a:off x="2209800" y="8458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10" name="Rectangle 73"/>
          <p:cNvSpPr>
            <a:spLocks noChangeArrowheads="1"/>
          </p:cNvSpPr>
          <p:nvPr/>
        </p:nvSpPr>
        <p:spPr bwMode="auto">
          <a:xfrm>
            <a:off x="914400" y="8458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11" name="Text Box 120"/>
          <p:cNvSpPr txBox="1">
            <a:spLocks noChangeArrowheads="1"/>
          </p:cNvSpPr>
          <p:nvPr/>
        </p:nvSpPr>
        <p:spPr bwMode="auto">
          <a:xfrm>
            <a:off x="3429000" y="7086600"/>
            <a:ext cx="327025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Extra Chemistry Tests:__________________________________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______________________________________________________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____________________________________________________________________________________________________________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Comments:____________________________________________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______________________________________________________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______________________________________________________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____________________________________________________________________________________________________________</a:t>
            </a:r>
          </a:p>
        </p:txBody>
      </p:sp>
      <p:sp>
        <p:nvSpPr>
          <p:cNvPr id="2112" name="Rectangle 127"/>
          <p:cNvSpPr>
            <a:spLocks noChangeArrowheads="1"/>
          </p:cNvSpPr>
          <p:nvPr/>
        </p:nvSpPr>
        <p:spPr bwMode="auto">
          <a:xfrm>
            <a:off x="2362200" y="6019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13" name="Line 128"/>
          <p:cNvSpPr>
            <a:spLocks noChangeShapeType="1"/>
          </p:cNvSpPr>
          <p:nvPr/>
        </p:nvSpPr>
        <p:spPr bwMode="auto">
          <a:xfrm>
            <a:off x="3505200" y="70866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14" name="Line 129"/>
          <p:cNvSpPr>
            <a:spLocks noChangeShapeType="1"/>
          </p:cNvSpPr>
          <p:nvPr/>
        </p:nvSpPr>
        <p:spPr bwMode="auto">
          <a:xfrm>
            <a:off x="3505200" y="7086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15" name="Line 132"/>
          <p:cNvSpPr>
            <a:spLocks noChangeShapeType="1"/>
          </p:cNvSpPr>
          <p:nvPr/>
        </p:nvSpPr>
        <p:spPr bwMode="auto">
          <a:xfrm>
            <a:off x="3505200" y="88392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16" name="Line 133"/>
          <p:cNvSpPr>
            <a:spLocks noChangeShapeType="1"/>
          </p:cNvSpPr>
          <p:nvPr/>
        </p:nvSpPr>
        <p:spPr bwMode="auto">
          <a:xfrm>
            <a:off x="6705600" y="7086600"/>
            <a:ext cx="0" cy="1752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17" name="Line 134"/>
          <p:cNvSpPr>
            <a:spLocks noChangeShapeType="1"/>
          </p:cNvSpPr>
          <p:nvPr/>
        </p:nvSpPr>
        <p:spPr bwMode="auto">
          <a:xfrm>
            <a:off x="3505200" y="7086600"/>
            <a:ext cx="0" cy="1752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18" name="Rectangle 16"/>
          <p:cNvSpPr>
            <a:spLocks noChangeArrowheads="1"/>
          </p:cNvSpPr>
          <p:nvPr/>
        </p:nvSpPr>
        <p:spPr bwMode="auto">
          <a:xfrm>
            <a:off x="2057400" y="18764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19" name="Rectangle 16"/>
          <p:cNvSpPr>
            <a:spLocks noChangeArrowheads="1"/>
          </p:cNvSpPr>
          <p:nvPr/>
        </p:nvSpPr>
        <p:spPr bwMode="auto">
          <a:xfrm>
            <a:off x="2057400" y="1676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0" name="Rectangle 16"/>
          <p:cNvSpPr>
            <a:spLocks noChangeArrowheads="1"/>
          </p:cNvSpPr>
          <p:nvPr/>
        </p:nvSpPr>
        <p:spPr bwMode="auto">
          <a:xfrm>
            <a:off x="1866900" y="23622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1" name="Rectangle 16"/>
          <p:cNvSpPr>
            <a:spLocks noChangeArrowheads="1"/>
          </p:cNvSpPr>
          <p:nvPr/>
        </p:nvSpPr>
        <p:spPr bwMode="auto">
          <a:xfrm>
            <a:off x="838200" y="25908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2" name="Rectangle 16"/>
          <p:cNvSpPr>
            <a:spLocks noChangeArrowheads="1"/>
          </p:cNvSpPr>
          <p:nvPr/>
        </p:nvSpPr>
        <p:spPr bwMode="auto">
          <a:xfrm>
            <a:off x="2647950" y="28194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3" name="Rectangle 16"/>
          <p:cNvSpPr>
            <a:spLocks noChangeArrowheads="1"/>
          </p:cNvSpPr>
          <p:nvPr/>
        </p:nvSpPr>
        <p:spPr bwMode="auto">
          <a:xfrm>
            <a:off x="2562225" y="7747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4" name="Rectangle 16"/>
          <p:cNvSpPr>
            <a:spLocks noChangeArrowheads="1"/>
          </p:cNvSpPr>
          <p:nvPr/>
        </p:nvSpPr>
        <p:spPr bwMode="auto">
          <a:xfrm>
            <a:off x="2171700" y="79629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5" name="Rectangle 16"/>
          <p:cNvSpPr>
            <a:spLocks noChangeArrowheads="1"/>
          </p:cNvSpPr>
          <p:nvPr/>
        </p:nvSpPr>
        <p:spPr bwMode="auto">
          <a:xfrm>
            <a:off x="2171700" y="8115300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126" name="Rectangle 16"/>
          <p:cNvSpPr>
            <a:spLocks noChangeArrowheads="1"/>
          </p:cNvSpPr>
          <p:nvPr/>
        </p:nvSpPr>
        <p:spPr bwMode="auto">
          <a:xfrm>
            <a:off x="2171700" y="8277225"/>
            <a:ext cx="762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1225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Module xmlns="00558959-21e2-49b6-8bc1-d46e8fb3ce16">2000</Module>
    <PublishingExpirationDate xmlns="http://schemas.microsoft.com/sharepoint/v3" xsi:nil="true"/>
    <Community_x0020_Author_x0020__x007c__x0020_Editor xmlns="00558959-21e2-49b6-8bc1-d46e8fb3ce16">
      <UserInfo>
        <DisplayName>Rachel Thompson</DisplayName>
        <AccountId>173</AccountId>
        <AccountType/>
      </UserInfo>
    </Community_x0020_Author_x0020__x007c__x0020_Editor>
    <PublishingStartDate xmlns="http://schemas.microsoft.com/sharepoint/v3" xsi:nil="true"/>
    <Best_x0020_Practices xmlns="00558959-21e2-49b6-8bc1-d46e8fb3ce16">false</Best_x0020_Practices>
    <Language xmlns="00558959-21e2-49b6-8bc1-d46e8fb3ce16" xsi:nil="true"/>
    <Metrics_x0020_URL xmlns="00558959-21e2-49b6-8bc1-d46e8fb3ce16">
      <Url xsi:nil="true"/>
      <Description xsi:nil="true"/>
    </Metrics_x0020_URL>
    <Tracking_x0020_URL xmlns="00558959-21e2-49b6-8bc1-d46e8fb3ce16">
      <Url xsi:nil="true"/>
      <Description xsi:nil="true"/>
    </Tracking_x0020_URL>
    <Tracked xmlns="00558959-21e2-49b6-8bc1-d46e8fb3ce16">false</Tracked>
    <Review xmlns="00558959-21e2-49b6-8bc1-d46e8fb3ce16">false</Review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A61D1EAB4F114BB81E10F743FBEB16" ma:contentTypeVersion="14" ma:contentTypeDescription="Create a new document." ma:contentTypeScope="" ma:versionID="89897bfe863aceebd7e407840413e2b1">
  <xsd:schema xmlns:xsd="http://www.w3.org/2001/XMLSchema" xmlns:p="http://schemas.microsoft.com/office/2006/metadata/properties" xmlns:ns1="http://schemas.microsoft.com/sharepoint/v3" xmlns:ns2="00558959-21e2-49b6-8bc1-d46e8fb3ce16" targetNamespace="http://schemas.microsoft.com/office/2006/metadata/properties" ma:root="true" ma:fieldsID="ed896482cddd9e2982a9ef82c9f47f56" ns1:_="" ns2:_="">
    <xsd:import namespace="http://schemas.microsoft.com/sharepoint/v3"/>
    <xsd:import namespace="00558959-21e2-49b6-8bc1-d46e8fb3ce16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odule" minOccurs="0"/>
                <xsd:element ref="ns2:Community_x0020_Author_x0020__x007c__x0020_Editor" minOccurs="0"/>
                <xsd:element ref="ns2:Best_x0020_Practices" minOccurs="0"/>
                <xsd:element ref="ns2:Language" minOccurs="0"/>
                <xsd:element ref="ns2:Tracking_x0020_URL" minOccurs="0"/>
                <xsd:element ref="ns2:Metrics_x0020_URL" minOccurs="0"/>
                <xsd:element ref="ns2:Tracked" minOccurs="0"/>
                <xsd:element ref="ns2:Review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00558959-21e2-49b6-8bc1-d46e8fb3ce16" elementFormDefault="qualified">
    <xsd:import namespace="http://schemas.microsoft.com/office/2006/documentManagement/types"/>
    <xsd:element name="Module" ma:index="10" nillable="true" ma:displayName="Module" ma:format="RadioButtons" ma:internalName="Module">
      <xsd:simpleType>
        <xsd:restriction base="dms:Choice">
          <xsd:enumeration value="Self Directed"/>
          <xsd:enumeration value="1000"/>
          <xsd:enumeration value="1001"/>
          <xsd:enumeration value="1002"/>
          <xsd:enumeration value="1003"/>
          <xsd:enumeration value="1004"/>
          <xsd:enumeration value="1005"/>
          <xsd:enumeration value="1006"/>
          <xsd:enumeration value="1007"/>
          <xsd:enumeration value="5000"/>
          <xsd:enumeration value="5001"/>
          <xsd:enumeration value="2000"/>
          <xsd:enumeration value="TNT"/>
          <xsd:enumeration value="3000"/>
          <xsd:enumeration value="Legacy"/>
          <xsd:enumeration value="SharingIsCaring"/>
          <xsd:enumeration value="4000"/>
          <xsd:enumeration value="Help"/>
          <xsd:enumeration value="3001"/>
        </xsd:restriction>
      </xsd:simpleType>
    </xsd:element>
    <xsd:element name="Community_x0020_Author_x0020__x007c__x0020_Editor" ma:index="11" nillable="true" ma:displayName="Community Author | Editor" ma:description="The member of the community how owns the document." ma:list="UserInfo" ma:internalName="Community_x0020_Author_x0020__x007c__x0020_Edito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est_x0020_Practices" ma:index="12" nillable="true" ma:displayName="Best Practices" ma:default="0" ma:description="Is a best practices document" ma:internalName="Best_x0020_Practices">
      <xsd:simpleType>
        <xsd:restriction base="dms:Boolean"/>
      </xsd:simpleType>
    </xsd:element>
    <xsd:element name="Language" ma:index="13" nillable="true" ma:displayName="Language" ma:default="EN" ma:format="Dropdown" ma:internalName="Language">
      <xsd:simpleType>
        <xsd:restriction base="dms:Choice">
          <xsd:enumeration value="EN"/>
          <xsd:enumeration value="ES"/>
        </xsd:restriction>
      </xsd:simpleType>
    </xsd:element>
    <xsd:element name="Tracking_x0020_URL" ma:index="14" nillable="true" ma:displayName="Tracking URL" ma:description="The short URL" ma:format="Hyperlink" ma:internalName="Tracking_x0020_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trics_x0020_URL" ma:index="15" nillable="true" ma:displayName="Metrics URL" ma:description="Click through metrics" ma:format="Hyperlink" ma:internalName="Metrics_x0020_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Tracked" ma:index="16" nillable="true" ma:displayName="Tracked" ma:default="0" ma:description="Is linked in WalkMe?" ma:internalName="Tracked">
      <xsd:simpleType>
        <xsd:restriction base="dms:Boolean"/>
      </xsd:simpleType>
    </xsd:element>
    <xsd:element name="Review" ma:index="17" nillable="true" ma:displayName="Review" ma:default="0" ma:description="Mark for review" ma:internalName="Review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6EF440-CC5A-41EA-A6C2-6B70126DCF59}"/>
</file>

<file path=customXml/itemProps2.xml><?xml version="1.0" encoding="utf-8"?>
<ds:datastoreItem xmlns:ds="http://schemas.openxmlformats.org/officeDocument/2006/customXml" ds:itemID="{2D12CA6B-B58A-4987-AD25-0FC14317F09C}"/>
</file>

<file path=customXml/itemProps3.xml><?xml version="1.0" encoding="utf-8"?>
<ds:datastoreItem xmlns:ds="http://schemas.openxmlformats.org/officeDocument/2006/customXml" ds:itemID="{BB80117D-74BF-4DC8-B010-55DE8AB5CCB2}"/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452</Words>
  <Application>Microsoft Office PowerPoint</Application>
  <PresentationFormat>On-screen Show (4:3)</PresentationFormat>
  <Paragraphs>170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Courier New</vt:lpstr>
      <vt:lpstr>Arial</vt:lpstr>
      <vt:lpstr>Calibri</vt:lpstr>
      <vt:lpstr>Times New Roman</vt:lpstr>
      <vt:lpstr>Gill Sans Ultra Bold</vt:lpstr>
      <vt:lpstr>Default Design</vt:lpstr>
      <vt:lpstr>CLINICAL PATHOLOGY WORKSHEET</vt:lpstr>
      <vt:lpstr>CLINICAL PATHOLOGY WORKSHEET</vt:lpstr>
    </vt:vector>
  </TitlesOfParts>
  <Company>Minnesota Zoo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PATHOLOGY WORKSHEET</dc:title>
  <dc:creator>Josh Courteau</dc:creator>
  <cp:lastModifiedBy>Josh Courteau</cp:lastModifiedBy>
  <cp:revision>20</cp:revision>
  <dcterms:created xsi:type="dcterms:W3CDTF">2011-04-05T18:41:57Z</dcterms:created>
  <dcterms:modified xsi:type="dcterms:W3CDTF">2014-03-10T16:15:36Z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0x010100B8A61D1EAB4F114BB81E10F743FBEB16</vt:lpwstr>
  </property>
  <property fmtid="{D5CDD505-2E9C-101B-9397-08002B2CF9AE}" pid="3" name="Order">
    <vt:r8>125300</vt:r8>
  </property>
  <property fmtid="{D5CDD505-2E9C-101B-9397-08002B2CF9AE}" pid="4" name="Sp360">
    <vt:bool>true</vt:bool>
  </property>
</Properties>
</file>