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1"/>
  </p:notesMasterIdLst>
  <p:sldIdLst>
    <p:sldId id="256" r:id="rId20"/>
    <p:sldId id="284" r:id="rId21"/>
    <p:sldId id="257" r:id="rId22"/>
    <p:sldId id="258" r:id="rId23"/>
    <p:sldId id="259" r:id="rId24"/>
    <p:sldId id="260" r:id="rId25"/>
    <p:sldId id="261" r:id="rId26"/>
    <p:sldId id="262" r:id="rId27"/>
    <p:sldId id="263" r:id="rId28"/>
    <p:sldId id="285" r:id="rId29"/>
    <p:sldId id="264" r:id="rId30"/>
    <p:sldId id="265" r:id="rId31"/>
    <p:sldId id="266" r:id="rId32"/>
    <p:sldId id="267" r:id="rId33"/>
    <p:sldId id="268" r:id="rId34"/>
    <p:sldId id="269" r:id="rId35"/>
    <p:sldId id="270" r:id="rId36"/>
    <p:sldId id="271" r:id="rId37"/>
    <p:sldId id="286"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showGuides="1">
      <p:cViewPr varScale="1">
        <p:scale>
          <a:sx n="127" d="100"/>
          <a:sy n="127" d="100"/>
        </p:scale>
        <p:origin x="11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3F5A4-282C-4063-A129-4570A9C5F4E4}" type="datetimeFigureOut">
              <a:rPr lang="en-US" smtClean="0"/>
              <a:t>1/13/25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A94FC-4333-4B13-9FF1-85808170BD6A}" type="slidenum">
              <a:rPr lang="en-US" smtClean="0"/>
              <a:t>‹#›</a:t>
            </a:fld>
            <a:endParaRPr lang="en-US"/>
          </a:p>
        </p:txBody>
      </p:sp>
    </p:spTree>
    <p:extLst>
      <p:ext uri="{BB962C8B-B14F-4D97-AF65-F5344CB8AC3E}">
        <p14:creationId xmlns:p14="http://schemas.microsoft.com/office/powerpoint/2010/main" val="341739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422743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1/13/25</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MedicalLibr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952" y="3054194"/>
            <a:ext cx="7772400" cy="1543564"/>
          </a:xfrm>
        </p:spPr>
        <p:txBody>
          <a:bodyPr>
            <a:normAutofit/>
          </a:bodyPr>
          <a:lstStyle/>
          <a:p>
            <a:r>
              <a:rPr lang="en-US" sz="3600" dirty="0"/>
              <a:t>2008 Physiological Measurements</a:t>
            </a:r>
          </a:p>
        </p:txBody>
      </p:sp>
      <p:sp>
        <p:nvSpPr>
          <p:cNvPr id="3" name="Subtitle 2"/>
          <p:cNvSpPr>
            <a:spLocks noGrp="1"/>
          </p:cNvSpPr>
          <p:nvPr>
            <p:ph type="subTitle" idx="1"/>
          </p:nvPr>
        </p:nvSpPr>
        <p:spPr>
          <a:xfrm>
            <a:off x="1143000" y="4812651"/>
            <a:ext cx="6858000" cy="2335123"/>
          </a:xfrm>
        </p:spPr>
        <p:txBody>
          <a:bodyPr>
            <a:normAutofit/>
          </a:bodyPr>
          <a:lstStyle/>
          <a:p>
            <a:r>
              <a:rPr lang="en-US" dirty="0"/>
              <a:t>Focusing on measurements that assess the function of the major body systems</a:t>
            </a:r>
            <a:endParaRPr lang="en-GB" dirty="0"/>
          </a:p>
          <a:p>
            <a:endParaRPr lang="en-US" dirty="0"/>
          </a:p>
        </p:txBody>
      </p:sp>
      <p:pic>
        <p:nvPicPr>
          <p:cNvPr id="4"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33044"/>
            <a:ext cx="1685544" cy="2362912"/>
          </a:xfrm>
          <a:prstGeom prst="rect">
            <a:avLst/>
          </a:prstGeom>
          <a:effectLst>
            <a:softEdge rad="127000"/>
          </a:effectLst>
        </p:spPr>
      </p:pic>
      <p:pic>
        <p:nvPicPr>
          <p:cNvPr id="5"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500"/>
          <a:stretch/>
        </p:blipFill>
        <p:spPr>
          <a:xfrm>
            <a:off x="5105400" y="533400"/>
            <a:ext cx="1811020" cy="2362200"/>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From Source</a:t>
            </a:r>
          </a:p>
        </p:txBody>
      </p:sp>
      <p:pic>
        <p:nvPicPr>
          <p:cNvPr id="3" name="Picture 2"/>
          <p:cNvPicPr>
            <a:picLocks noChangeAspect="1"/>
          </p:cNvPicPr>
          <p:nvPr/>
        </p:nvPicPr>
        <p:blipFill>
          <a:blip r:embed="rId2"/>
          <a:stretch>
            <a:fillRect/>
          </a:stretch>
        </p:blipFill>
        <p:spPr>
          <a:xfrm>
            <a:off x="485676" y="1454809"/>
            <a:ext cx="7700382" cy="2881654"/>
          </a:xfrm>
          <a:prstGeom prst="rect">
            <a:avLst/>
          </a:prstGeom>
          <a:ln>
            <a:solidFill>
              <a:schemeClr val="tx1"/>
            </a:solidFill>
          </a:ln>
        </p:spPr>
      </p:pic>
      <p:sp>
        <p:nvSpPr>
          <p:cNvPr id="4" name="TextBox 3"/>
          <p:cNvSpPr txBox="1"/>
          <p:nvPr/>
        </p:nvSpPr>
        <p:spPr>
          <a:xfrm>
            <a:off x="291406" y="4171406"/>
            <a:ext cx="836959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edit a record you must do so from the source of the data. The top Body Temperature</a:t>
            </a:r>
          </a:p>
          <a:p>
            <a:r>
              <a:rPr lang="en-US" dirty="0"/>
              <a:t>was recorded in the Physiological Measurements module, so you can edit or delete it</a:t>
            </a:r>
          </a:p>
          <a:p>
            <a:r>
              <a:rPr lang="en-US" dirty="0"/>
              <a:t>here. The other measurements were recorded in the Anesthesia module. Selecting the</a:t>
            </a:r>
          </a:p>
          <a:p>
            <a:r>
              <a:rPr lang="en-US" dirty="0"/>
              <a:t>icon will open the tab in the Anesthesia module were it was recorded and you can edit</a:t>
            </a:r>
          </a:p>
          <a:p>
            <a:r>
              <a:rPr lang="en-US" dirty="0"/>
              <a:t>or delete it from there.</a:t>
            </a:r>
          </a:p>
        </p:txBody>
      </p:sp>
    </p:spTree>
    <p:extLst>
      <p:ext uri="{BB962C8B-B14F-4D97-AF65-F5344CB8AC3E}">
        <p14:creationId xmlns:p14="http://schemas.microsoft.com/office/powerpoint/2010/main" val="152940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Maximized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44910" y="1524000"/>
            <a:ext cx="8176619" cy="3559330"/>
          </a:xfrm>
          <a:prstGeom prst="rect">
            <a:avLst/>
          </a:prstGeom>
          <a:ln>
            <a:solidFill>
              <a:schemeClr val="tx1"/>
            </a:solidFill>
          </a:ln>
        </p:spPr>
      </p:pic>
      <p:sp>
        <p:nvSpPr>
          <p:cNvPr id="5" name="TextBox 3"/>
          <p:cNvSpPr txBox="1"/>
          <p:nvPr/>
        </p:nvSpPr>
        <p:spPr>
          <a:xfrm>
            <a:off x="831874" y="3456065"/>
            <a:ext cx="3897990"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maximized view will display the</a:t>
            </a:r>
          </a:p>
          <a:p>
            <a:r>
              <a:rPr lang="en-US" dirty="0"/>
              <a:t>measurement recorded and the</a:t>
            </a:r>
          </a:p>
          <a:p>
            <a:r>
              <a:rPr lang="en-US" dirty="0"/>
              <a:t>measurement in a graph. </a:t>
            </a:r>
          </a:p>
          <a:p>
            <a:endParaRPr lang="en-GB" dirty="0"/>
          </a:p>
          <a:p>
            <a:r>
              <a:rPr lang="en-GB" dirty="0"/>
              <a:t>Using the Previous and Next arrows,</a:t>
            </a:r>
          </a:p>
          <a:p>
            <a:r>
              <a:rPr lang="en-US" dirty="0"/>
              <a:t>you can quickly move to measurements</a:t>
            </a:r>
          </a:p>
          <a:p>
            <a:r>
              <a:rPr lang="en-US" dirty="0"/>
              <a:t>taken on other dates.</a:t>
            </a:r>
            <a:endParaRPr lang="en-GB" dirty="0"/>
          </a:p>
        </p:txBody>
      </p:sp>
      <p:cxnSp>
        <p:nvCxnSpPr>
          <p:cNvPr id="6" name="Elbow Connector 9"/>
          <p:cNvCxnSpPr/>
          <p:nvPr/>
        </p:nvCxnSpPr>
        <p:spPr>
          <a:xfrm rot="16200000" flipV="1">
            <a:off x="-903365" y="3341765"/>
            <a:ext cx="3254530" cy="228600"/>
          </a:xfrm>
          <a:prstGeom prst="bentConnector3">
            <a:avLst>
              <a:gd name="adj1" fmla="val 60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20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Creating a Measurement Panel</a:t>
            </a:r>
            <a:endParaRPr lang="en-GB" sz="3600" dirty="0"/>
          </a:p>
        </p:txBody>
      </p:sp>
      <p:pic>
        <p:nvPicPr>
          <p:cNvPr id="4" name="Picture 3"/>
          <p:cNvPicPr>
            <a:picLocks noChangeAspect="1"/>
          </p:cNvPicPr>
          <p:nvPr/>
        </p:nvPicPr>
        <p:blipFill>
          <a:blip r:embed="rId2"/>
          <a:stretch>
            <a:fillRect/>
          </a:stretch>
        </p:blipFill>
        <p:spPr>
          <a:xfrm>
            <a:off x="1395809" y="1456845"/>
            <a:ext cx="6352381" cy="2771429"/>
          </a:xfrm>
          <a:prstGeom prst="rect">
            <a:avLst/>
          </a:prstGeom>
          <a:ln>
            <a:solidFill>
              <a:schemeClr val="tx1"/>
            </a:solidFill>
          </a:ln>
        </p:spPr>
      </p:pic>
      <p:sp>
        <p:nvSpPr>
          <p:cNvPr id="5" name="TextBox 4"/>
          <p:cNvSpPr txBox="1"/>
          <p:nvPr/>
        </p:nvSpPr>
        <p:spPr>
          <a:xfrm>
            <a:off x="2142891" y="3345666"/>
            <a:ext cx="5700407"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save data entry time, you can create a Panel for</a:t>
            </a:r>
          </a:p>
          <a:p>
            <a:r>
              <a:rPr lang="en-US" dirty="0"/>
              <a:t>the Physiological Measurements that are commonly</a:t>
            </a:r>
          </a:p>
          <a:p>
            <a:r>
              <a:rPr lang="en-US" dirty="0"/>
              <a:t>recorded simultaneously. A Panel fills multiple data </a:t>
            </a:r>
          </a:p>
          <a:p>
            <a:r>
              <a:rPr lang="en-US" dirty="0"/>
              <a:t>fields and can create multiple records with a single </a:t>
            </a:r>
          </a:p>
          <a:p>
            <a:r>
              <a:rPr lang="en-US" dirty="0"/>
              <a:t>selection. Open the Add New Physiological Measurements </a:t>
            </a:r>
          </a:p>
          <a:p>
            <a:r>
              <a:rPr lang="en-US" dirty="0"/>
              <a:t>screen. Select the wheel icon to bring up the Panel List </a:t>
            </a:r>
          </a:p>
          <a:p>
            <a:r>
              <a:rPr lang="en-US" dirty="0"/>
              <a:t>screen and select Add New Panel.</a:t>
            </a:r>
            <a:endParaRPr lang="en-GB" dirty="0"/>
          </a:p>
        </p:txBody>
      </p:sp>
    </p:spTree>
    <p:extLst>
      <p:ext uri="{BB962C8B-B14F-4D97-AF65-F5344CB8AC3E}">
        <p14:creationId xmlns:p14="http://schemas.microsoft.com/office/powerpoint/2010/main" val="3358746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Creating a Measurement Panel</a:t>
            </a:r>
            <a:endParaRPr lang="en-GB" sz="3600" dirty="0"/>
          </a:p>
        </p:txBody>
      </p:sp>
      <p:pic>
        <p:nvPicPr>
          <p:cNvPr id="4" name="Picture 3"/>
          <p:cNvPicPr>
            <a:picLocks noChangeAspect="1"/>
          </p:cNvPicPr>
          <p:nvPr/>
        </p:nvPicPr>
        <p:blipFill>
          <a:blip r:embed="rId2"/>
          <a:stretch>
            <a:fillRect/>
          </a:stretch>
        </p:blipFill>
        <p:spPr>
          <a:xfrm>
            <a:off x="628650" y="1303863"/>
            <a:ext cx="7412810" cy="3505200"/>
          </a:xfrm>
          <a:prstGeom prst="rect">
            <a:avLst/>
          </a:prstGeom>
          <a:ln>
            <a:solidFill>
              <a:schemeClr val="tx1"/>
            </a:solidFill>
          </a:ln>
        </p:spPr>
      </p:pic>
      <p:sp>
        <p:nvSpPr>
          <p:cNvPr id="5" name="TextBox 4"/>
          <p:cNvSpPr txBox="1"/>
          <p:nvPr/>
        </p:nvSpPr>
        <p:spPr>
          <a:xfrm>
            <a:off x="4572000" y="3505200"/>
            <a:ext cx="3651834"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Panel Name must be unique</a:t>
            </a:r>
          </a:p>
          <a:p>
            <a:r>
              <a:rPr lang="en-US" dirty="0"/>
              <a:t>within your facility.</a:t>
            </a:r>
          </a:p>
          <a:p>
            <a:endParaRPr lang="en-US" dirty="0"/>
          </a:p>
          <a:p>
            <a:r>
              <a:rPr lang="en-US" dirty="0"/>
              <a:t>Use the dropdown arrow to select</a:t>
            </a:r>
          </a:p>
          <a:p>
            <a:r>
              <a:rPr lang="en-US" dirty="0"/>
              <a:t>the Measurement Item you want</a:t>
            </a:r>
          </a:p>
          <a:p>
            <a:r>
              <a:rPr lang="en-US" dirty="0"/>
              <a:t>to have in the Panel. Then select the </a:t>
            </a:r>
          </a:p>
          <a:p>
            <a:r>
              <a:rPr lang="en-US" dirty="0"/>
              <a:t>Add to List button.</a:t>
            </a:r>
          </a:p>
        </p:txBody>
      </p:sp>
    </p:spTree>
    <p:extLst>
      <p:ext uri="{BB962C8B-B14F-4D97-AF65-F5344CB8AC3E}">
        <p14:creationId xmlns:p14="http://schemas.microsoft.com/office/powerpoint/2010/main" val="174381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Selecting Default Information</a:t>
            </a:r>
            <a:endParaRPr lang="en-GB" sz="4000" dirty="0"/>
          </a:p>
        </p:txBody>
      </p:sp>
      <p:pic>
        <p:nvPicPr>
          <p:cNvPr id="4" name="Picture 2"/>
          <p:cNvPicPr>
            <a:picLocks noChangeAspect="1"/>
          </p:cNvPicPr>
          <p:nvPr/>
        </p:nvPicPr>
        <p:blipFill>
          <a:blip r:embed="rId2"/>
          <a:stretch>
            <a:fillRect/>
          </a:stretch>
        </p:blipFill>
        <p:spPr>
          <a:xfrm>
            <a:off x="1152611" y="1362497"/>
            <a:ext cx="6695238" cy="3180952"/>
          </a:xfrm>
          <a:prstGeom prst="rect">
            <a:avLst/>
          </a:prstGeom>
        </p:spPr>
      </p:pic>
      <p:sp>
        <p:nvSpPr>
          <p:cNvPr id="5" name="TextBox 3"/>
          <p:cNvSpPr txBox="1"/>
          <p:nvPr/>
        </p:nvSpPr>
        <p:spPr>
          <a:xfrm>
            <a:off x="1435289" y="4700760"/>
            <a:ext cx="612988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We have selected three measurements to include in our Panel.</a:t>
            </a:r>
          </a:p>
          <a:p>
            <a:r>
              <a:rPr lang="en-US" dirty="0"/>
              <a:t>To select the Defaults double click in the space to bring up the</a:t>
            </a:r>
          </a:p>
          <a:p>
            <a:r>
              <a:rPr lang="en-US" dirty="0"/>
              <a:t>dropdown list to select the desired Default.</a:t>
            </a:r>
            <a:endParaRPr lang="en-GB" dirty="0"/>
          </a:p>
        </p:txBody>
      </p:sp>
    </p:spTree>
    <p:extLst>
      <p:ext uri="{BB962C8B-B14F-4D97-AF65-F5344CB8AC3E}">
        <p14:creationId xmlns:p14="http://schemas.microsoft.com/office/powerpoint/2010/main" val="4265350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Editing the Panel</a:t>
            </a:r>
            <a:endParaRPr lang="en-GB" sz="4000" dirty="0"/>
          </a:p>
        </p:txBody>
      </p:sp>
      <p:pic>
        <p:nvPicPr>
          <p:cNvPr id="4" name="Picture 2"/>
          <p:cNvPicPr>
            <a:picLocks noChangeAspect="1"/>
          </p:cNvPicPr>
          <p:nvPr/>
        </p:nvPicPr>
        <p:blipFill>
          <a:blip r:embed="rId2"/>
          <a:stretch>
            <a:fillRect/>
          </a:stretch>
        </p:blipFill>
        <p:spPr>
          <a:xfrm>
            <a:off x="1233905" y="1291531"/>
            <a:ext cx="6676190" cy="3171429"/>
          </a:xfrm>
          <a:prstGeom prst="rect">
            <a:avLst/>
          </a:prstGeom>
          <a:ln>
            <a:solidFill>
              <a:schemeClr val="tx1"/>
            </a:solidFill>
          </a:ln>
        </p:spPr>
      </p:pic>
      <p:sp>
        <p:nvSpPr>
          <p:cNvPr id="5" name="TextBox 3"/>
          <p:cNvSpPr txBox="1"/>
          <p:nvPr/>
        </p:nvSpPr>
        <p:spPr>
          <a:xfrm>
            <a:off x="628650" y="3308798"/>
            <a:ext cx="5695598"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use the arrows to arrange the measurements</a:t>
            </a:r>
          </a:p>
          <a:p>
            <a:r>
              <a:rPr lang="en-US" dirty="0"/>
              <a:t>in the order that you want them to appear when using</a:t>
            </a:r>
          </a:p>
          <a:p>
            <a:r>
              <a:rPr lang="en-US" dirty="0"/>
              <a:t>the Panel.</a:t>
            </a:r>
          </a:p>
          <a:p>
            <a:endParaRPr lang="en-US" dirty="0"/>
          </a:p>
          <a:p>
            <a:r>
              <a:rPr lang="en-US" dirty="0"/>
              <a:t>To delete a measurement from the panel use the red “X”</a:t>
            </a:r>
          </a:p>
          <a:p>
            <a:endParaRPr lang="en-US" dirty="0"/>
          </a:p>
          <a:p>
            <a:r>
              <a:rPr lang="en-US" dirty="0"/>
              <a:t>You can add new Measurement Items anytime by selecting</a:t>
            </a:r>
          </a:p>
          <a:p>
            <a:r>
              <a:rPr lang="en-US" dirty="0"/>
              <a:t>the measurement and then “Add to List” button.</a:t>
            </a:r>
            <a:endParaRPr lang="en-GB" dirty="0"/>
          </a:p>
        </p:txBody>
      </p:sp>
    </p:spTree>
    <p:extLst>
      <p:ext uri="{BB962C8B-B14F-4D97-AF65-F5344CB8AC3E}">
        <p14:creationId xmlns:p14="http://schemas.microsoft.com/office/powerpoint/2010/main" val="127705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Using the Panel</a:t>
            </a:r>
            <a:endParaRPr lang="en-GB" sz="4000" dirty="0"/>
          </a:p>
        </p:txBody>
      </p:sp>
      <p:sp>
        <p:nvSpPr>
          <p:cNvPr id="5" name="TextBox 3"/>
          <p:cNvSpPr txBox="1"/>
          <p:nvPr/>
        </p:nvSpPr>
        <p:spPr>
          <a:xfrm>
            <a:off x="747995" y="5029200"/>
            <a:ext cx="7872348"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use the Panel select it from the dropdown list and then select the “Add” button</a:t>
            </a:r>
            <a:endParaRPr lang="en-GB" dirty="0"/>
          </a:p>
        </p:txBody>
      </p:sp>
      <p:pic>
        <p:nvPicPr>
          <p:cNvPr id="6" name="Afbeelding 18" descr="physmeas7d.jpg"/>
          <p:cNvPicPr/>
          <p:nvPr/>
        </p:nvPicPr>
        <p:blipFill>
          <a:blip r:embed="rId2">
            <a:extLst>
              <a:ext uri="{28A0092B-C50C-407E-A947-70E740481C1C}">
                <a14:useLocalDpi xmlns:a14="http://schemas.microsoft.com/office/drawing/2010/main" val="0"/>
              </a:ext>
            </a:extLst>
          </a:blip>
          <a:srcRect/>
          <a:stretch>
            <a:fillRect/>
          </a:stretch>
        </p:blipFill>
        <p:spPr bwMode="auto">
          <a:xfrm>
            <a:off x="1447165" y="2040732"/>
            <a:ext cx="6249670" cy="2638425"/>
          </a:xfrm>
          <a:prstGeom prst="rect">
            <a:avLst/>
          </a:prstGeom>
          <a:noFill/>
          <a:ln>
            <a:solidFill>
              <a:schemeClr val="tx1"/>
            </a:solidFill>
          </a:ln>
        </p:spPr>
      </p:pic>
    </p:spTree>
    <p:extLst>
      <p:ext uri="{BB962C8B-B14F-4D97-AF65-F5344CB8AC3E}">
        <p14:creationId xmlns:p14="http://schemas.microsoft.com/office/powerpoint/2010/main" val="643392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Entering the Data in a Panel</a:t>
            </a:r>
            <a:endParaRPr lang="en-GB" sz="3600" dirty="0"/>
          </a:p>
        </p:txBody>
      </p:sp>
      <p:pic>
        <p:nvPicPr>
          <p:cNvPr id="4" name="Picture 4"/>
          <p:cNvPicPr>
            <a:picLocks noChangeAspect="1"/>
          </p:cNvPicPr>
          <p:nvPr/>
        </p:nvPicPr>
        <p:blipFill>
          <a:blip r:embed="rId2"/>
          <a:stretch>
            <a:fillRect/>
          </a:stretch>
        </p:blipFill>
        <p:spPr>
          <a:xfrm>
            <a:off x="543918" y="1464021"/>
            <a:ext cx="7668266" cy="4352033"/>
          </a:xfrm>
          <a:prstGeom prst="rect">
            <a:avLst/>
          </a:prstGeom>
          <a:ln>
            <a:solidFill>
              <a:schemeClr val="tx1"/>
            </a:solidFill>
          </a:ln>
        </p:spPr>
      </p:pic>
      <p:sp>
        <p:nvSpPr>
          <p:cNvPr id="5" name="TextBox 3"/>
          <p:cNvSpPr txBox="1"/>
          <p:nvPr/>
        </p:nvSpPr>
        <p:spPr>
          <a:xfrm>
            <a:off x="824631" y="3674472"/>
            <a:ext cx="7239000"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You will need to select the Restraint Method from the dropdown list and you should enter a measurement collection time. The measurements will appear in the order that you selected in the Panel. Any defaults that you selected in the Panel will prefill but the</a:t>
            </a:r>
            <a:r>
              <a:rPr lang="en-GB" sz="1400" dirty="0"/>
              <a:t>y </a:t>
            </a:r>
            <a:r>
              <a:rPr lang="en-US" sz="1400" dirty="0"/>
              <a:t>are editable. If you did not collect a measurement that is part of the Panel, you can leave the result value blank and no measurement record will be created when the rest of the Panel is saved. If you want to add notes select the Note icon. If a note has been added this icon will display as green instead of blue. We have added notes to the Heart Rate and the Body Temperature. If you do not want the measurement included in the Reference Intervals then check the Exclude box.</a:t>
            </a:r>
          </a:p>
        </p:txBody>
      </p:sp>
    </p:spTree>
    <p:extLst>
      <p:ext uri="{BB962C8B-B14F-4D97-AF65-F5344CB8AC3E}">
        <p14:creationId xmlns:p14="http://schemas.microsoft.com/office/powerpoint/2010/main" val="102449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736" y="27192"/>
            <a:ext cx="7886700" cy="1325563"/>
          </a:xfrm>
        </p:spPr>
        <p:txBody>
          <a:bodyPr/>
          <a:lstStyle/>
          <a:p>
            <a:pPr algn="ctr"/>
            <a:r>
              <a:rPr lang="en-US" dirty="0"/>
              <a:t>The Display</a:t>
            </a:r>
            <a:endParaRPr lang="en-GB" dirty="0"/>
          </a:p>
        </p:txBody>
      </p:sp>
      <p:pic>
        <p:nvPicPr>
          <p:cNvPr id="4" name="Picture 2"/>
          <p:cNvPicPr>
            <a:picLocks noChangeAspect="1"/>
          </p:cNvPicPr>
          <p:nvPr/>
        </p:nvPicPr>
        <p:blipFill>
          <a:blip r:embed="rId2"/>
          <a:stretch>
            <a:fillRect/>
          </a:stretch>
        </p:blipFill>
        <p:spPr>
          <a:xfrm>
            <a:off x="609600" y="1234834"/>
            <a:ext cx="7728972" cy="388480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528679" y="2885059"/>
            <a:ext cx="3247396" cy="1966733"/>
          </a:xfrm>
          <a:prstGeom prst="rect">
            <a:avLst/>
          </a:prstGeom>
          <a:ln>
            <a:solidFill>
              <a:schemeClr val="tx1"/>
            </a:solidFill>
          </a:ln>
        </p:spPr>
      </p:pic>
      <p:cxnSp>
        <p:nvCxnSpPr>
          <p:cNvPr id="6" name="Straight Arrow Connector 5"/>
          <p:cNvCxnSpPr/>
          <p:nvPr/>
        </p:nvCxnSpPr>
        <p:spPr>
          <a:xfrm>
            <a:off x="4474086" y="2796238"/>
            <a:ext cx="1054593" cy="380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3"/>
          <p:cNvSpPr txBox="1"/>
          <p:nvPr/>
        </p:nvSpPr>
        <p:spPr>
          <a:xfrm>
            <a:off x="444519" y="3733801"/>
            <a:ext cx="5084160" cy="255454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Once you Save, the information will display.</a:t>
            </a:r>
          </a:p>
          <a:p>
            <a:endParaRPr lang="en-US" sz="1600" dirty="0"/>
          </a:p>
          <a:p>
            <a:r>
              <a:rPr lang="en-US" sz="1600" dirty="0"/>
              <a:t>You can edit or delete individual measurements by  selecting the Edit or Delete icons.</a:t>
            </a:r>
          </a:p>
          <a:p>
            <a:endParaRPr lang="en-US" sz="1600" dirty="0"/>
          </a:p>
          <a:p>
            <a:r>
              <a:rPr lang="en-US" sz="1600" dirty="0"/>
              <a:t>You can change what is displayed in the graph by selecting from the display dropdown which includes any measurement types recorded. You can also highlight a record in the grid on the left and the graph will switch to the measurement type of the highlighted record.</a:t>
            </a:r>
            <a:endParaRPr lang="en-GB" sz="1600" dirty="0"/>
          </a:p>
        </p:txBody>
      </p:sp>
    </p:spTree>
    <p:extLst>
      <p:ext uri="{BB962C8B-B14F-4D97-AF65-F5344CB8AC3E}">
        <p14:creationId xmlns:p14="http://schemas.microsoft.com/office/powerpoint/2010/main" val="125928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7C35B8-EB49-574F-93D0-DF7105BAFAD6}"/>
              </a:ext>
            </a:extLst>
          </p:cNvPr>
          <p:cNvPicPr>
            <a:picLocks noChangeAspect="1"/>
          </p:cNvPicPr>
          <p:nvPr/>
        </p:nvPicPr>
        <p:blipFill>
          <a:blip r:embed="rId2"/>
          <a:stretch>
            <a:fillRect/>
          </a:stretch>
        </p:blipFill>
        <p:spPr>
          <a:xfrm>
            <a:off x="368167" y="1367646"/>
            <a:ext cx="8407666" cy="4355422"/>
          </a:xfrm>
          <a:prstGeom prst="rect">
            <a:avLst/>
          </a:prstGeom>
        </p:spPr>
      </p:pic>
      <p:sp>
        <p:nvSpPr>
          <p:cNvPr id="2" name="Titel 1"/>
          <p:cNvSpPr>
            <a:spLocks noGrp="1"/>
          </p:cNvSpPr>
          <p:nvPr>
            <p:ph type="title"/>
          </p:nvPr>
        </p:nvSpPr>
        <p:spPr/>
        <p:txBody>
          <a:bodyPr>
            <a:normAutofit/>
          </a:bodyPr>
          <a:lstStyle/>
          <a:p>
            <a:pPr algn="ctr"/>
            <a:r>
              <a:rPr lang="en-US" sz="3600" dirty="0"/>
              <a:t>Entering Data – Save and Repeat</a:t>
            </a:r>
            <a:endParaRPr lang="en-GB" sz="3600" dirty="0"/>
          </a:p>
        </p:txBody>
      </p:sp>
      <p:sp>
        <p:nvSpPr>
          <p:cNvPr id="5" name="TextBox 3"/>
          <p:cNvSpPr txBox="1"/>
          <p:nvPr/>
        </p:nvSpPr>
        <p:spPr>
          <a:xfrm>
            <a:off x="952500" y="3059668"/>
            <a:ext cx="7239000"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When entering data using the panel option from either a Physiological Measurement record or from the Physiological Measurements tab on a Clinical Note or in an Anesthesia record, you will be presented with a Save and Repeat option.</a:t>
            </a:r>
          </a:p>
        </p:txBody>
      </p:sp>
    </p:spTree>
    <p:extLst>
      <p:ext uri="{BB962C8B-B14F-4D97-AF65-F5344CB8AC3E}">
        <p14:creationId xmlns:p14="http://schemas.microsoft.com/office/powerpoint/2010/main" val="389564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ZIMS Updates!</a:t>
            </a:r>
          </a:p>
        </p:txBody>
      </p:sp>
      <p:sp>
        <p:nvSpPr>
          <p:cNvPr id="3" name="Content Placeholder 2"/>
          <p:cNvSpPr>
            <a:spLocks noGrp="1"/>
          </p:cNvSpPr>
          <p:nvPr>
            <p:ph idx="1"/>
          </p:nvPr>
        </p:nvSpPr>
        <p:spPr/>
        <p:txBody>
          <a:bodyPr/>
          <a:lstStyle/>
          <a:p>
            <a:r>
              <a:rPr lang="en-US" dirty="0"/>
              <a:t>These PowerPoints are no longer updated.</a:t>
            </a:r>
            <a:br>
              <a:rPr lang="en-US" dirty="0"/>
            </a:br>
            <a:r>
              <a:rPr lang="en-US" dirty="0"/>
              <a:t>Last update is up-to-date as of: </a:t>
            </a:r>
            <a:r>
              <a:rPr lang="en-US" b="1" dirty="0"/>
              <a:t>Jan 2025</a:t>
            </a:r>
            <a:endParaRPr lang="en-US" dirty="0"/>
          </a:p>
          <a:p>
            <a:r>
              <a:rPr lang="en-US" dirty="0"/>
              <a:t>For all topics related to Medical See:</a:t>
            </a:r>
          </a:p>
          <a:p>
            <a:pPr marL="0" indent="0">
              <a:buNone/>
            </a:pPr>
            <a:r>
              <a:rPr lang="en-US" dirty="0">
                <a:hlinkClick r:id="rId3"/>
              </a:rPr>
              <a:t>https://training.species360.org/MedicalLibrary/</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99851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Dashboard Display</a:t>
            </a:r>
            <a:endParaRPr lang="en-GB" sz="4000" dirty="0"/>
          </a:p>
        </p:txBody>
      </p:sp>
      <p:pic>
        <p:nvPicPr>
          <p:cNvPr id="4" name="Picture 2"/>
          <p:cNvPicPr>
            <a:picLocks noChangeAspect="1"/>
          </p:cNvPicPr>
          <p:nvPr/>
        </p:nvPicPr>
        <p:blipFill>
          <a:blip r:embed="rId2"/>
          <a:stretch>
            <a:fillRect/>
          </a:stretch>
        </p:blipFill>
        <p:spPr>
          <a:xfrm>
            <a:off x="937653" y="1347722"/>
            <a:ext cx="4416822" cy="4971757"/>
          </a:xfrm>
          <a:prstGeom prst="rect">
            <a:avLst/>
          </a:prstGeom>
          <a:ln>
            <a:solidFill>
              <a:schemeClr val="tx1"/>
            </a:solidFill>
          </a:ln>
        </p:spPr>
      </p:pic>
      <p:sp>
        <p:nvSpPr>
          <p:cNvPr id="5" name="TextBox 3"/>
          <p:cNvSpPr txBox="1"/>
          <p:nvPr/>
        </p:nvSpPr>
        <p:spPr>
          <a:xfrm>
            <a:off x="3146064" y="3276600"/>
            <a:ext cx="519494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measurements recorded using a Panel will</a:t>
            </a:r>
          </a:p>
          <a:p>
            <a:r>
              <a:rPr lang="en-US" dirty="0"/>
              <a:t>display in the Dashboard just as single measurements</a:t>
            </a:r>
          </a:p>
          <a:p>
            <a:r>
              <a:rPr lang="en-US" dirty="0"/>
              <a:t>will display. Highlighting the record will open up the</a:t>
            </a:r>
          </a:p>
          <a:p>
            <a:r>
              <a:rPr lang="en-US" dirty="0"/>
              <a:t>Preview box at the bottom where you will see all</a:t>
            </a:r>
          </a:p>
          <a:p>
            <a:r>
              <a:rPr lang="en-US" dirty="0"/>
              <a:t>the measurements taken.</a:t>
            </a:r>
            <a:endParaRPr lang="en-GB" dirty="0"/>
          </a:p>
        </p:txBody>
      </p:sp>
    </p:spTree>
    <p:extLst>
      <p:ext uri="{BB962C8B-B14F-4D97-AF65-F5344CB8AC3E}">
        <p14:creationId xmlns:p14="http://schemas.microsoft.com/office/powerpoint/2010/main" val="1335269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Upload Measurement Data</a:t>
            </a:r>
            <a:endParaRPr lang="en-GB" sz="3600" dirty="0"/>
          </a:p>
        </p:txBody>
      </p:sp>
      <p:pic>
        <p:nvPicPr>
          <p:cNvPr id="4" name="Picture 2"/>
          <p:cNvPicPr>
            <a:picLocks noChangeAspect="1"/>
          </p:cNvPicPr>
          <p:nvPr/>
        </p:nvPicPr>
        <p:blipFill>
          <a:blip r:embed="rId2"/>
          <a:stretch>
            <a:fillRect/>
          </a:stretch>
        </p:blipFill>
        <p:spPr>
          <a:xfrm>
            <a:off x="457200" y="1728850"/>
            <a:ext cx="4800000" cy="218757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57200" y="4227633"/>
            <a:ext cx="4800000" cy="2200000"/>
          </a:xfrm>
          <a:prstGeom prst="rect">
            <a:avLst/>
          </a:prstGeom>
          <a:ln>
            <a:solidFill>
              <a:schemeClr val="tx1"/>
            </a:solidFill>
          </a:ln>
        </p:spPr>
      </p:pic>
      <p:sp>
        <p:nvSpPr>
          <p:cNvPr id="6" name="TextBox 4"/>
          <p:cNvSpPr txBox="1"/>
          <p:nvPr/>
        </p:nvSpPr>
        <p:spPr>
          <a:xfrm>
            <a:off x="5410200" y="1375186"/>
            <a:ext cx="3532249"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a:t>If you have measurement</a:t>
            </a:r>
          </a:p>
          <a:p>
            <a:r>
              <a:rPr lang="en-US" dirty="0"/>
              <a:t>data recorded in an Excel</a:t>
            </a:r>
          </a:p>
          <a:p>
            <a:r>
              <a:rPr lang="en-US" dirty="0"/>
              <a:t>file or you would prefer to</a:t>
            </a:r>
          </a:p>
          <a:p>
            <a:r>
              <a:rPr lang="en-US" dirty="0"/>
              <a:t>have staff enter data into an</a:t>
            </a:r>
          </a:p>
          <a:p>
            <a:r>
              <a:rPr lang="en-US" dirty="0"/>
              <a:t>Excel file, you </a:t>
            </a:r>
            <a:r>
              <a:rPr lang="en-US"/>
              <a:t>can upload </a:t>
            </a:r>
            <a:endParaRPr lang="en-US" dirty="0"/>
          </a:p>
          <a:p>
            <a:r>
              <a:rPr lang="en-US" dirty="0"/>
              <a:t>it into the animal record.</a:t>
            </a:r>
          </a:p>
          <a:p>
            <a:endParaRPr lang="en-US" dirty="0"/>
          </a:p>
          <a:p>
            <a:r>
              <a:rPr lang="en-US" dirty="0"/>
              <a:t>Select the Upload Measurement</a:t>
            </a:r>
          </a:p>
          <a:p>
            <a:r>
              <a:rPr lang="en-US" dirty="0"/>
              <a:t>Data button.</a:t>
            </a:r>
          </a:p>
          <a:p>
            <a:endParaRPr lang="en-US" dirty="0"/>
          </a:p>
          <a:p>
            <a:r>
              <a:rPr lang="en-US" dirty="0"/>
              <a:t>You will then need to download</a:t>
            </a:r>
          </a:p>
          <a:p>
            <a:r>
              <a:rPr lang="en-US" dirty="0"/>
              <a:t>a sample blank template. You</a:t>
            </a:r>
          </a:p>
          <a:p>
            <a:r>
              <a:rPr lang="en-US" dirty="0"/>
              <a:t>can save this template somewhere </a:t>
            </a:r>
          </a:p>
          <a:p>
            <a:r>
              <a:rPr lang="en-US" dirty="0"/>
              <a:t>so you do not need to download</a:t>
            </a:r>
          </a:p>
          <a:p>
            <a:r>
              <a:rPr lang="en-US" dirty="0"/>
              <a:t>it every time.</a:t>
            </a:r>
            <a:endParaRPr lang="en-GB" dirty="0"/>
          </a:p>
        </p:txBody>
      </p:sp>
    </p:spTree>
    <p:extLst>
      <p:ext uri="{BB962C8B-B14F-4D97-AF65-F5344CB8AC3E}">
        <p14:creationId xmlns:p14="http://schemas.microsoft.com/office/powerpoint/2010/main" val="43027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The Excel File</a:t>
            </a:r>
            <a:endParaRPr lang="en-GB" sz="3600" dirty="0"/>
          </a:p>
        </p:txBody>
      </p:sp>
      <p:sp>
        <p:nvSpPr>
          <p:cNvPr id="4" name="TextBox 4"/>
          <p:cNvSpPr txBox="1"/>
          <p:nvPr/>
        </p:nvSpPr>
        <p:spPr>
          <a:xfrm>
            <a:off x="956330" y="4262689"/>
            <a:ext cx="723133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download will look like the top grid. You will need to complete</a:t>
            </a:r>
          </a:p>
          <a:p>
            <a:r>
              <a:rPr lang="en-US" dirty="0"/>
              <a:t>it using the terms as they are found in ZIMS. You can make template</a:t>
            </a:r>
          </a:p>
          <a:p>
            <a:r>
              <a:rPr lang="en-US" dirty="0"/>
              <a:t>files where only the date and measurement value need to be entered. </a:t>
            </a:r>
          </a:p>
          <a:p>
            <a:r>
              <a:rPr lang="en-US" dirty="0"/>
              <a:t>Make sure the date is entered in the format that is your default date entry</a:t>
            </a:r>
          </a:p>
          <a:p>
            <a:r>
              <a:rPr lang="en-US" dirty="0"/>
              <a:t>format for ZIMS. Save this file.</a:t>
            </a:r>
            <a:endParaRPr lang="en-GB" dirty="0"/>
          </a:p>
        </p:txBody>
      </p:sp>
      <p:pic>
        <p:nvPicPr>
          <p:cNvPr id="5" name="Picture 3"/>
          <p:cNvPicPr>
            <a:picLocks noChangeAspect="1"/>
          </p:cNvPicPr>
          <p:nvPr/>
        </p:nvPicPr>
        <p:blipFill>
          <a:blip r:embed="rId2"/>
          <a:stretch>
            <a:fillRect/>
          </a:stretch>
        </p:blipFill>
        <p:spPr>
          <a:xfrm>
            <a:off x="1138664" y="1361443"/>
            <a:ext cx="6866667" cy="1733333"/>
          </a:xfrm>
          <a:prstGeom prst="rect">
            <a:avLst/>
          </a:prstGeom>
          <a:ln>
            <a:solidFill>
              <a:schemeClr val="tx1"/>
            </a:solidFill>
          </a:ln>
        </p:spPr>
      </p:pic>
      <p:pic>
        <p:nvPicPr>
          <p:cNvPr id="6" name="Picture 2"/>
          <p:cNvPicPr>
            <a:picLocks noChangeAspect="1"/>
          </p:cNvPicPr>
          <p:nvPr/>
        </p:nvPicPr>
        <p:blipFill>
          <a:blip r:embed="rId3"/>
          <a:stretch>
            <a:fillRect/>
          </a:stretch>
        </p:blipFill>
        <p:spPr>
          <a:xfrm>
            <a:off x="221741" y="2765529"/>
            <a:ext cx="8700514" cy="1400394"/>
          </a:xfrm>
          <a:prstGeom prst="rect">
            <a:avLst/>
          </a:prstGeom>
          <a:ln>
            <a:solidFill>
              <a:schemeClr val="tx1"/>
            </a:solidFill>
          </a:ln>
        </p:spPr>
      </p:pic>
    </p:spTree>
    <p:extLst>
      <p:ext uri="{BB962C8B-B14F-4D97-AF65-F5344CB8AC3E}">
        <p14:creationId xmlns:p14="http://schemas.microsoft.com/office/powerpoint/2010/main" val="131112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Find the File</a:t>
            </a:r>
            <a:endParaRPr lang="en-GB" dirty="0"/>
          </a:p>
        </p:txBody>
      </p:sp>
      <p:pic>
        <p:nvPicPr>
          <p:cNvPr id="4" name="Picture 2"/>
          <p:cNvPicPr>
            <a:picLocks noChangeAspect="1"/>
          </p:cNvPicPr>
          <p:nvPr/>
        </p:nvPicPr>
        <p:blipFill>
          <a:blip r:embed="rId2"/>
          <a:stretch>
            <a:fillRect/>
          </a:stretch>
        </p:blipFill>
        <p:spPr>
          <a:xfrm>
            <a:off x="2176762" y="1690689"/>
            <a:ext cx="4790476" cy="4019048"/>
          </a:xfrm>
          <a:prstGeom prst="rect">
            <a:avLst/>
          </a:prstGeom>
          <a:ln>
            <a:solidFill>
              <a:schemeClr val="tx1"/>
            </a:solidFill>
          </a:ln>
        </p:spPr>
      </p:pic>
      <p:sp>
        <p:nvSpPr>
          <p:cNvPr id="5" name="TextBox 3"/>
          <p:cNvSpPr txBox="1"/>
          <p:nvPr/>
        </p:nvSpPr>
        <p:spPr>
          <a:xfrm>
            <a:off x="1823106" y="3343870"/>
            <a:ext cx="549778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will then browse to the appropriate file and select it.</a:t>
            </a:r>
          </a:p>
          <a:p>
            <a:endParaRPr lang="en-US" dirty="0"/>
          </a:p>
          <a:p>
            <a:r>
              <a:rPr lang="en-US" dirty="0"/>
              <a:t>Then select the Next button.</a:t>
            </a:r>
            <a:endParaRPr lang="en-GB" dirty="0"/>
          </a:p>
        </p:txBody>
      </p:sp>
      <p:cxnSp>
        <p:nvCxnSpPr>
          <p:cNvPr id="6" name="Straight Arrow Connector 4"/>
          <p:cNvCxnSpPr/>
          <p:nvPr/>
        </p:nvCxnSpPr>
        <p:spPr>
          <a:xfrm flipV="1">
            <a:off x="4926169" y="2532904"/>
            <a:ext cx="381000" cy="8612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5"/>
          <p:cNvCxnSpPr/>
          <p:nvPr/>
        </p:nvCxnSpPr>
        <p:spPr>
          <a:xfrm>
            <a:off x="4571999" y="4144963"/>
            <a:ext cx="1584102" cy="11740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27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Invalid Information</a:t>
            </a:r>
            <a:endParaRPr lang="en-GB" sz="4000" dirty="0"/>
          </a:p>
        </p:txBody>
      </p:sp>
      <p:pic>
        <p:nvPicPr>
          <p:cNvPr id="4" name="Picture 4"/>
          <p:cNvPicPr>
            <a:picLocks noChangeAspect="1"/>
          </p:cNvPicPr>
          <p:nvPr/>
        </p:nvPicPr>
        <p:blipFill>
          <a:blip r:embed="rId2"/>
          <a:stretch>
            <a:fillRect/>
          </a:stretch>
        </p:blipFill>
        <p:spPr>
          <a:xfrm>
            <a:off x="762476" y="1419476"/>
            <a:ext cx="7619048" cy="4019048"/>
          </a:xfrm>
          <a:prstGeom prst="rect">
            <a:avLst/>
          </a:prstGeom>
          <a:ln>
            <a:solidFill>
              <a:schemeClr val="tx1"/>
            </a:solidFill>
          </a:ln>
        </p:spPr>
      </p:pic>
      <p:sp>
        <p:nvSpPr>
          <p:cNvPr id="5" name="TextBox 5"/>
          <p:cNvSpPr txBox="1"/>
          <p:nvPr/>
        </p:nvSpPr>
        <p:spPr>
          <a:xfrm>
            <a:off x="2667000" y="3429000"/>
            <a:ext cx="3810000" cy="2308324"/>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If any of the information is Invalid, that is it does not match what is in ZIMS, the entry will be marked with a red “!”.</a:t>
            </a:r>
          </a:p>
          <a:p>
            <a:endParaRPr lang="en-US" dirty="0"/>
          </a:p>
          <a:p>
            <a:r>
              <a:rPr lang="en-US" dirty="0"/>
              <a:t>Details about what is invalid will display under the Error Note column.</a:t>
            </a:r>
          </a:p>
          <a:p>
            <a:r>
              <a:rPr lang="en-US" dirty="0"/>
              <a:t>In this example we have Invalid Units of Measure.</a:t>
            </a:r>
            <a:endParaRPr lang="en-GB" dirty="0"/>
          </a:p>
        </p:txBody>
      </p:sp>
      <p:cxnSp>
        <p:nvCxnSpPr>
          <p:cNvPr id="6" name="Straight Arrow Connector 6"/>
          <p:cNvCxnSpPr/>
          <p:nvPr/>
        </p:nvCxnSpPr>
        <p:spPr>
          <a:xfrm flipH="1" flipV="1">
            <a:off x="1295400" y="3124200"/>
            <a:ext cx="1447800" cy="10259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7"/>
          <p:cNvCxnSpPr/>
          <p:nvPr/>
        </p:nvCxnSpPr>
        <p:spPr>
          <a:xfrm flipV="1">
            <a:off x="6297769" y="3124201"/>
            <a:ext cx="1017431" cy="1962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8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Correcting Invalid Entries</a:t>
            </a:r>
            <a:endParaRPr lang="en-GB" sz="4000" dirty="0"/>
          </a:p>
        </p:txBody>
      </p:sp>
      <p:pic>
        <p:nvPicPr>
          <p:cNvPr id="4" name="Picture 2"/>
          <p:cNvPicPr>
            <a:picLocks noChangeAspect="1"/>
          </p:cNvPicPr>
          <p:nvPr/>
        </p:nvPicPr>
        <p:blipFill>
          <a:blip r:embed="rId2"/>
          <a:stretch>
            <a:fillRect/>
          </a:stretch>
        </p:blipFill>
        <p:spPr>
          <a:xfrm>
            <a:off x="302049" y="1612969"/>
            <a:ext cx="8539902" cy="2971800"/>
          </a:xfrm>
          <a:prstGeom prst="rect">
            <a:avLst/>
          </a:prstGeom>
          <a:ln>
            <a:solidFill>
              <a:schemeClr val="tx1"/>
            </a:solidFill>
          </a:ln>
        </p:spPr>
      </p:pic>
      <p:sp>
        <p:nvSpPr>
          <p:cNvPr id="5" name="TextBox 3"/>
          <p:cNvSpPr txBox="1"/>
          <p:nvPr/>
        </p:nvSpPr>
        <p:spPr>
          <a:xfrm>
            <a:off x="1356360" y="4776651"/>
            <a:ext cx="666669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correct the invalid entries simply click on the entry and the valid</a:t>
            </a:r>
          </a:p>
          <a:p>
            <a:r>
              <a:rPr lang="en-US" dirty="0"/>
              <a:t>information will appear in the dropdown list where it can be selected.</a:t>
            </a:r>
            <a:endParaRPr lang="en-GB" dirty="0"/>
          </a:p>
        </p:txBody>
      </p:sp>
    </p:spTree>
    <p:extLst>
      <p:ext uri="{BB962C8B-B14F-4D97-AF65-F5344CB8AC3E}">
        <p14:creationId xmlns:p14="http://schemas.microsoft.com/office/powerpoint/2010/main" val="369703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Selecting What to Import</a:t>
            </a:r>
            <a:endParaRPr lang="en-GB" dirty="0"/>
          </a:p>
        </p:txBody>
      </p:sp>
      <p:pic>
        <p:nvPicPr>
          <p:cNvPr id="4" name="Picture 3"/>
          <p:cNvPicPr>
            <a:picLocks noChangeAspect="1"/>
          </p:cNvPicPr>
          <p:nvPr/>
        </p:nvPicPr>
        <p:blipFill rotWithShape="1">
          <a:blip r:embed="rId2"/>
          <a:srcRect b="12032"/>
          <a:stretch/>
        </p:blipFill>
        <p:spPr>
          <a:xfrm>
            <a:off x="776762" y="1311897"/>
            <a:ext cx="7590476" cy="2077730"/>
          </a:xfrm>
          <a:prstGeom prst="rect">
            <a:avLst/>
          </a:prstGeom>
          <a:ln>
            <a:solidFill>
              <a:schemeClr val="tx1"/>
            </a:solidFill>
          </a:ln>
        </p:spPr>
      </p:pic>
      <p:sp>
        <p:nvSpPr>
          <p:cNvPr id="5" name="TextBox 4"/>
          <p:cNvSpPr txBox="1"/>
          <p:nvPr/>
        </p:nvSpPr>
        <p:spPr>
          <a:xfrm>
            <a:off x="655348" y="3589924"/>
            <a:ext cx="7833304"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Once you have corrected your entries the red “!” will turn into a green check. You may need to refresh the grid. You can also choose to display all records, display only invalid records or display only valid records by selecting the appropriate radio button above the grid. If you want to import only some of the records you can check the boxes to the left of the entry for those that you want to enter and select Import Selected Records. If you want to import all of your valid records you can select to Import All Valid Records.</a:t>
            </a:r>
            <a:endParaRPr lang="en-GB" dirty="0"/>
          </a:p>
        </p:txBody>
      </p:sp>
    </p:spTree>
    <p:extLst>
      <p:ext uri="{BB962C8B-B14F-4D97-AF65-F5344CB8AC3E}">
        <p14:creationId xmlns:p14="http://schemas.microsoft.com/office/powerpoint/2010/main" val="406554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Display in the Record</a:t>
            </a:r>
            <a:endParaRPr lang="en-GB" sz="4000" dirty="0"/>
          </a:p>
        </p:txBody>
      </p:sp>
      <p:pic>
        <p:nvPicPr>
          <p:cNvPr id="4" name="Picture 1"/>
          <p:cNvPicPr>
            <a:picLocks noChangeAspect="1"/>
          </p:cNvPicPr>
          <p:nvPr/>
        </p:nvPicPr>
        <p:blipFill>
          <a:blip r:embed="rId2"/>
          <a:stretch>
            <a:fillRect/>
          </a:stretch>
        </p:blipFill>
        <p:spPr>
          <a:xfrm>
            <a:off x="628650" y="1141713"/>
            <a:ext cx="6466245" cy="4553694"/>
          </a:xfrm>
          <a:prstGeom prst="rect">
            <a:avLst/>
          </a:prstGeom>
          <a:ln>
            <a:solidFill>
              <a:schemeClr val="tx1"/>
            </a:solidFill>
          </a:ln>
        </p:spPr>
      </p:pic>
      <p:sp>
        <p:nvSpPr>
          <p:cNvPr id="5" name="TextBox 4"/>
          <p:cNvSpPr txBox="1"/>
          <p:nvPr/>
        </p:nvSpPr>
        <p:spPr>
          <a:xfrm>
            <a:off x="5880279" y="2339248"/>
            <a:ext cx="192770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imported data</a:t>
            </a:r>
          </a:p>
          <a:p>
            <a:r>
              <a:rPr lang="en-US" dirty="0"/>
              <a:t>will display within</a:t>
            </a:r>
          </a:p>
          <a:p>
            <a:r>
              <a:rPr lang="en-US" dirty="0"/>
              <a:t>the record.</a:t>
            </a:r>
            <a:endParaRPr lang="en-GB" dirty="0"/>
          </a:p>
        </p:txBody>
      </p:sp>
    </p:spTree>
    <p:extLst>
      <p:ext uri="{BB962C8B-B14F-4D97-AF65-F5344CB8AC3E}">
        <p14:creationId xmlns:p14="http://schemas.microsoft.com/office/powerpoint/2010/main" val="343461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Measurements from Clinical Notes </a:t>
            </a:r>
            <a:endParaRPr lang="en-GB" sz="3600" dirty="0"/>
          </a:p>
        </p:txBody>
      </p:sp>
      <p:pic>
        <p:nvPicPr>
          <p:cNvPr id="4" name="Picture 5"/>
          <p:cNvPicPr>
            <a:picLocks noChangeAspect="1"/>
          </p:cNvPicPr>
          <p:nvPr/>
        </p:nvPicPr>
        <p:blipFill>
          <a:blip r:embed="rId2"/>
          <a:stretch>
            <a:fillRect/>
          </a:stretch>
        </p:blipFill>
        <p:spPr>
          <a:xfrm>
            <a:off x="689610" y="1543877"/>
            <a:ext cx="6190476" cy="3780952"/>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631246" y="2825979"/>
            <a:ext cx="5714572" cy="3000150"/>
          </a:xfrm>
          <a:prstGeom prst="rect">
            <a:avLst/>
          </a:prstGeom>
          <a:ln>
            <a:solidFill>
              <a:schemeClr val="tx1"/>
            </a:solidFill>
          </a:ln>
        </p:spPr>
      </p:pic>
      <p:sp>
        <p:nvSpPr>
          <p:cNvPr id="7" name="TextBox 8"/>
          <p:cNvSpPr txBox="1"/>
          <p:nvPr/>
        </p:nvSpPr>
        <p:spPr>
          <a:xfrm>
            <a:off x="1025469" y="4582811"/>
            <a:ext cx="4194546" cy="1600438"/>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a:t>You can also record Physiological Measurements</a:t>
            </a:r>
          </a:p>
          <a:p>
            <a:r>
              <a:rPr lang="en-US" sz="1400" dirty="0"/>
              <a:t>directly from the Clinical Notes screen. Once a</a:t>
            </a:r>
          </a:p>
          <a:p>
            <a:r>
              <a:rPr lang="en-US" sz="1400" dirty="0"/>
              <a:t>Clinical Note has been generated, the Physiological</a:t>
            </a:r>
          </a:p>
          <a:p>
            <a:r>
              <a:rPr lang="en-US" sz="1400" dirty="0"/>
              <a:t>Measurements tab becomes active and selecting it </a:t>
            </a:r>
          </a:p>
          <a:p>
            <a:r>
              <a:rPr lang="en-US" sz="1400" dirty="0"/>
              <a:t>will take you to the standard data entry screen for your</a:t>
            </a:r>
          </a:p>
          <a:p>
            <a:r>
              <a:rPr lang="en-US" sz="1400" dirty="0"/>
              <a:t>measurements where you can add a single entry or</a:t>
            </a:r>
          </a:p>
          <a:p>
            <a:r>
              <a:rPr lang="en-US" sz="1400" dirty="0"/>
              <a:t>use a Panel. </a:t>
            </a:r>
            <a:endParaRPr lang="en-GB" sz="1400" dirty="0"/>
          </a:p>
        </p:txBody>
      </p:sp>
    </p:spTree>
    <p:extLst>
      <p:ext uri="{BB962C8B-B14F-4D97-AF65-F5344CB8AC3E}">
        <p14:creationId xmlns:p14="http://schemas.microsoft.com/office/powerpoint/2010/main" val="1536326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Measurements from Anesthesia</a:t>
            </a:r>
            <a:endParaRPr lang="en-GB" sz="3600" dirty="0"/>
          </a:p>
        </p:txBody>
      </p:sp>
      <p:pic>
        <p:nvPicPr>
          <p:cNvPr id="4" name="Picture 3"/>
          <p:cNvPicPr>
            <a:picLocks noChangeAspect="1"/>
          </p:cNvPicPr>
          <p:nvPr/>
        </p:nvPicPr>
        <p:blipFill>
          <a:blip r:embed="rId2"/>
          <a:stretch>
            <a:fillRect/>
          </a:stretch>
        </p:blipFill>
        <p:spPr>
          <a:xfrm>
            <a:off x="530081" y="1430832"/>
            <a:ext cx="5790476" cy="305714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16441" y="2507269"/>
            <a:ext cx="4800000" cy="2895238"/>
          </a:xfrm>
          <a:prstGeom prst="rect">
            <a:avLst/>
          </a:prstGeom>
          <a:ln>
            <a:solidFill>
              <a:schemeClr val="tx1"/>
            </a:solidFill>
          </a:ln>
        </p:spPr>
      </p:pic>
      <p:sp>
        <p:nvSpPr>
          <p:cNvPr id="6" name="TextBox 5"/>
          <p:cNvSpPr txBox="1"/>
          <p:nvPr/>
        </p:nvSpPr>
        <p:spPr>
          <a:xfrm>
            <a:off x="779232" y="4494566"/>
            <a:ext cx="4173828"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t>In addition, you can record Physiological Measurements from the Anesthesia screen. Once an anesthesia record is generated the </a:t>
            </a:r>
          </a:p>
          <a:p>
            <a:r>
              <a:rPr lang="en-US" sz="1600" dirty="0"/>
              <a:t>Physiological Measurements tab becomes active. The difference here is that the Restraint Method field is not activate and is pre-filled</a:t>
            </a:r>
          </a:p>
          <a:p>
            <a:r>
              <a:rPr lang="en-US" sz="1600" dirty="0"/>
              <a:t>with Chemical restraint and cannot be edited. </a:t>
            </a:r>
            <a:endParaRPr lang="en-GB" sz="1600" dirty="0"/>
          </a:p>
        </p:txBody>
      </p:sp>
    </p:spTree>
    <p:extLst>
      <p:ext uri="{BB962C8B-B14F-4D97-AF65-F5344CB8AC3E}">
        <p14:creationId xmlns:p14="http://schemas.microsoft.com/office/powerpoint/2010/main" val="145735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Measurement Types</a:t>
            </a:r>
            <a:endParaRPr lang="en-GB" dirty="0"/>
          </a:p>
        </p:txBody>
      </p:sp>
      <p:sp>
        <p:nvSpPr>
          <p:cNvPr id="3" name="Tijdelijke aanduiding voor inhoud 2"/>
          <p:cNvSpPr>
            <a:spLocks noGrp="1"/>
          </p:cNvSpPr>
          <p:nvPr>
            <p:ph idx="1"/>
          </p:nvPr>
        </p:nvSpPr>
        <p:spPr>
          <a:xfrm>
            <a:off x="567690" y="1512116"/>
            <a:ext cx="2547299" cy="4351338"/>
          </a:xfrm>
        </p:spPr>
        <p:txBody>
          <a:bodyPr>
            <a:normAutofit/>
          </a:bodyPr>
          <a:lstStyle/>
          <a:p>
            <a:r>
              <a:rPr lang="en-US" sz="1200" dirty="0"/>
              <a:t>Body temperature</a:t>
            </a:r>
          </a:p>
          <a:p>
            <a:r>
              <a:rPr lang="en-US" sz="1200" dirty="0"/>
              <a:t>Capillary refill time</a:t>
            </a:r>
          </a:p>
          <a:p>
            <a:r>
              <a:rPr lang="en-US" sz="1200" dirty="0"/>
              <a:t>Diastolic direct blood pressure</a:t>
            </a:r>
          </a:p>
          <a:p>
            <a:r>
              <a:rPr lang="en-US" sz="1200" dirty="0"/>
              <a:t>Diastolic indirect blood pressure</a:t>
            </a:r>
          </a:p>
          <a:p>
            <a:r>
              <a:rPr lang="en-US" sz="1200" dirty="0"/>
              <a:t>Diastolic indirect blood pressure</a:t>
            </a:r>
          </a:p>
          <a:p>
            <a:r>
              <a:rPr lang="en-US" sz="1200" dirty="0"/>
              <a:t>Diastolic indirect blood pressure</a:t>
            </a:r>
          </a:p>
          <a:p>
            <a:r>
              <a:rPr lang="en-US" sz="1200" dirty="0"/>
              <a:t>End tidal carbon dioxide</a:t>
            </a:r>
          </a:p>
          <a:p>
            <a:r>
              <a:rPr lang="en-US" sz="1200" dirty="0"/>
              <a:t>End tidal carbon dioxide</a:t>
            </a:r>
          </a:p>
          <a:p>
            <a:r>
              <a:rPr lang="en-US" sz="1200" dirty="0"/>
              <a:t>End tidal carbon dioxide</a:t>
            </a:r>
          </a:p>
          <a:p>
            <a:r>
              <a:rPr lang="en-US" sz="1200" dirty="0"/>
              <a:t>End tidal carbon dioxide</a:t>
            </a:r>
          </a:p>
          <a:p>
            <a:r>
              <a:rPr lang="en-US" sz="1200" dirty="0"/>
              <a:t>Heart rate</a:t>
            </a:r>
          </a:p>
        </p:txBody>
      </p:sp>
      <p:pic>
        <p:nvPicPr>
          <p:cNvPr id="1026" name="Picture 2" descr="Image result for stethescop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331" y="1690689"/>
            <a:ext cx="2276540" cy="34125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ijdelijke aanduiding voor inhoud 2">
            <a:extLst>
              <a:ext uri="{FF2B5EF4-FFF2-40B4-BE49-F238E27FC236}">
                <a16:creationId xmlns:a16="http://schemas.microsoft.com/office/drawing/2014/main" id="{9287A603-F79A-5665-EDB1-0F8310CD510E}"/>
              </a:ext>
            </a:extLst>
          </p:cNvPr>
          <p:cNvSpPr txBox="1">
            <a:spLocks/>
          </p:cNvSpPr>
          <p:nvPr/>
        </p:nvSpPr>
        <p:spPr>
          <a:xfrm>
            <a:off x="3388009" y="1512116"/>
            <a:ext cx="282032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Intraocular pressure</a:t>
            </a:r>
          </a:p>
          <a:p>
            <a:r>
              <a:rPr lang="en-US" sz="1200" dirty="0"/>
              <a:t>Mean direct blood pressure</a:t>
            </a:r>
          </a:p>
          <a:p>
            <a:r>
              <a:rPr lang="en-US" sz="1200" dirty="0"/>
              <a:t>Mean indirect blood pressure</a:t>
            </a:r>
          </a:p>
          <a:p>
            <a:r>
              <a:rPr lang="en-US" sz="1200" dirty="0"/>
              <a:t>Mean indirect blood pressure</a:t>
            </a:r>
          </a:p>
          <a:p>
            <a:r>
              <a:rPr lang="en-US" sz="1200" dirty="0"/>
              <a:t>Mean indirect blood pressure</a:t>
            </a:r>
          </a:p>
          <a:p>
            <a:r>
              <a:rPr lang="en-US" sz="1200" dirty="0"/>
              <a:t>Oxygen saturation</a:t>
            </a:r>
          </a:p>
          <a:p>
            <a:r>
              <a:rPr lang="en-US" sz="1200" dirty="0"/>
              <a:t>Respiratory rate</a:t>
            </a:r>
          </a:p>
          <a:p>
            <a:r>
              <a:rPr lang="en-US" sz="1200" dirty="0"/>
              <a:t>Systolic direct blood pressure</a:t>
            </a:r>
          </a:p>
          <a:p>
            <a:r>
              <a:rPr lang="en-US" sz="1200" dirty="0"/>
              <a:t>Systolic indirect blood pressure</a:t>
            </a:r>
          </a:p>
          <a:p>
            <a:r>
              <a:rPr lang="en-US" sz="1200" dirty="0"/>
              <a:t>Systolic indirect blood pressure</a:t>
            </a:r>
          </a:p>
          <a:p>
            <a:r>
              <a:rPr lang="en-US" sz="1200" dirty="0"/>
              <a:t>Systolic indirect blood pressure</a:t>
            </a:r>
            <a:endParaRPr lang="en-GB" sz="1200" dirty="0"/>
          </a:p>
        </p:txBody>
      </p:sp>
    </p:spTree>
    <p:extLst>
      <p:ext uri="{BB962C8B-B14F-4D97-AF65-F5344CB8AC3E}">
        <p14:creationId xmlns:p14="http://schemas.microsoft.com/office/powerpoint/2010/main" val="84902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Searching for Physiological Measurements</a:t>
            </a:r>
            <a:endParaRPr lang="en-GB" sz="3600" dirty="0"/>
          </a:p>
        </p:txBody>
      </p:sp>
      <p:pic>
        <p:nvPicPr>
          <p:cNvPr id="4" name="Picture 3"/>
          <p:cNvPicPr>
            <a:picLocks noChangeAspect="1"/>
          </p:cNvPicPr>
          <p:nvPr/>
        </p:nvPicPr>
        <p:blipFill>
          <a:blip r:embed="rId2"/>
          <a:stretch>
            <a:fillRect/>
          </a:stretch>
        </p:blipFill>
        <p:spPr>
          <a:xfrm>
            <a:off x="1371600" y="1696065"/>
            <a:ext cx="2371429" cy="308571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953000" y="1676400"/>
            <a:ext cx="2295238" cy="3219048"/>
          </a:xfrm>
          <a:prstGeom prst="rect">
            <a:avLst/>
          </a:prstGeom>
          <a:ln>
            <a:solidFill>
              <a:schemeClr val="tx1"/>
            </a:solidFill>
          </a:ln>
        </p:spPr>
      </p:pic>
      <p:cxnSp>
        <p:nvCxnSpPr>
          <p:cNvPr id="6" name="Straight Arrow Connector 5"/>
          <p:cNvCxnSpPr/>
          <p:nvPr/>
        </p:nvCxnSpPr>
        <p:spPr>
          <a:xfrm flipV="1">
            <a:off x="3505200" y="2878540"/>
            <a:ext cx="1447800" cy="1519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378310" y="4711195"/>
            <a:ext cx="4825030"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Selecting Physiological Measurements from the lower left panel </a:t>
            </a:r>
            <a:r>
              <a:rPr lang="en-US"/>
              <a:t>will open a screen </a:t>
            </a:r>
            <a:r>
              <a:rPr lang="en-US" dirty="0"/>
              <a:t>where you can search for measurements recorded. There is no Simple or Advanced search options as some other searches provide.</a:t>
            </a:r>
            <a:endParaRPr lang="en-GB" dirty="0"/>
          </a:p>
        </p:txBody>
      </p:sp>
    </p:spTree>
    <p:extLst>
      <p:ext uri="{BB962C8B-B14F-4D97-AF65-F5344CB8AC3E}">
        <p14:creationId xmlns:p14="http://schemas.microsoft.com/office/powerpoint/2010/main" val="2084675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9762" y="3989378"/>
            <a:ext cx="7886700" cy="1325563"/>
          </a:xfrm>
        </p:spPr>
        <p:txBody>
          <a:bodyPr/>
          <a:lstStyle/>
          <a:p>
            <a:r>
              <a:rPr lang="en-US" dirty="0"/>
              <a:t>Physiological Measurements</a:t>
            </a:r>
            <a:endParaRPr lang="en-GB" dirty="0"/>
          </a:p>
        </p:txBody>
      </p:sp>
      <p:sp>
        <p:nvSpPr>
          <p:cNvPr id="3" name="Tijdelijke aanduiding voor inhoud 2"/>
          <p:cNvSpPr>
            <a:spLocks noGrp="1"/>
          </p:cNvSpPr>
          <p:nvPr>
            <p:ph idx="1"/>
          </p:nvPr>
        </p:nvSpPr>
        <p:spPr>
          <a:xfrm>
            <a:off x="1451794" y="5040930"/>
            <a:ext cx="7886700" cy="4351338"/>
          </a:xfrm>
        </p:spPr>
        <p:txBody>
          <a:bodyPr/>
          <a:lstStyle/>
          <a:p>
            <a:pPr marL="0" indent="0">
              <a:buNone/>
            </a:pPr>
            <a:r>
              <a:rPr lang="en-US" dirty="0"/>
              <a:t>Monitoring the health of our animals</a:t>
            </a:r>
            <a:endParaRPr lang="en-GB" dirty="0"/>
          </a:p>
          <a:p>
            <a:endParaRPr lang="en-GB" dirty="0"/>
          </a:p>
        </p:txBody>
      </p:sp>
      <p:pic>
        <p:nvPicPr>
          <p:cNvPr id="1026" name="Picture 2" descr="Image result for zoo ve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485" y="485342"/>
            <a:ext cx="4328110" cy="37470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Add New Physiological Measurement</a:t>
            </a:r>
            <a:endParaRPr lang="en-GB" sz="3600" dirty="0"/>
          </a:p>
        </p:txBody>
      </p:sp>
      <p:sp>
        <p:nvSpPr>
          <p:cNvPr id="5" name="TextBox 4"/>
          <p:cNvSpPr txBox="1"/>
          <p:nvPr/>
        </p:nvSpPr>
        <p:spPr>
          <a:xfrm>
            <a:off x="5029200" y="1806739"/>
            <a:ext cx="3345018"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add a new Physiological</a:t>
            </a:r>
          </a:p>
          <a:p>
            <a:r>
              <a:rPr lang="en-US" dirty="0"/>
              <a:t>Measurement select the New </a:t>
            </a:r>
          </a:p>
          <a:p>
            <a:r>
              <a:rPr lang="en-US" dirty="0"/>
              <a:t>button on the left hand side</a:t>
            </a:r>
          </a:p>
          <a:p>
            <a:r>
              <a:rPr lang="en-US" dirty="0"/>
              <a:t>at the top of the Dashboard.</a:t>
            </a:r>
          </a:p>
          <a:p>
            <a:r>
              <a:rPr lang="en-US" dirty="0"/>
              <a:t>If the animal GAN is highlighted </a:t>
            </a:r>
          </a:p>
          <a:p>
            <a:r>
              <a:rPr lang="en-US" dirty="0"/>
              <a:t>(in focus), the GAN will</a:t>
            </a:r>
          </a:p>
          <a:p>
            <a:r>
              <a:rPr lang="en-US" dirty="0"/>
              <a:t>prefill in the Animal ID field on </a:t>
            </a:r>
          </a:p>
          <a:p>
            <a:r>
              <a:rPr lang="en-US" dirty="0"/>
              <a:t>the next screen. If it is not you </a:t>
            </a:r>
          </a:p>
          <a:p>
            <a:r>
              <a:rPr lang="en-US" dirty="0"/>
              <a:t>will need to find the appropriate </a:t>
            </a:r>
          </a:p>
          <a:p>
            <a:r>
              <a:rPr lang="en-US" dirty="0"/>
              <a:t>animal by entering an identifier </a:t>
            </a:r>
          </a:p>
          <a:p>
            <a:r>
              <a:rPr lang="en-US" dirty="0"/>
              <a:t>in the Animal ID field.</a:t>
            </a:r>
            <a:endParaRPr lang="en-GB" dirty="0"/>
          </a:p>
        </p:txBody>
      </p:sp>
      <p:pic>
        <p:nvPicPr>
          <p:cNvPr id="6" name="Picture 5"/>
          <p:cNvPicPr>
            <a:picLocks noChangeAspect="1"/>
          </p:cNvPicPr>
          <p:nvPr/>
        </p:nvPicPr>
        <p:blipFill>
          <a:blip r:embed="rId2"/>
          <a:stretch>
            <a:fillRect/>
          </a:stretch>
        </p:blipFill>
        <p:spPr>
          <a:xfrm>
            <a:off x="1214732" y="1806739"/>
            <a:ext cx="2904422" cy="3216817"/>
          </a:xfrm>
          <a:prstGeom prst="rect">
            <a:avLst/>
          </a:prstGeom>
          <a:ln>
            <a:solidFill>
              <a:schemeClr val="tx1"/>
            </a:solidFill>
          </a:ln>
        </p:spPr>
      </p:pic>
    </p:spTree>
    <p:extLst>
      <p:ext uri="{BB962C8B-B14F-4D97-AF65-F5344CB8AC3E}">
        <p14:creationId xmlns:p14="http://schemas.microsoft.com/office/powerpoint/2010/main" val="223272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Add Single Measurement</a:t>
            </a:r>
            <a:endParaRPr lang="en-GB" dirty="0"/>
          </a:p>
        </p:txBody>
      </p:sp>
      <p:pic>
        <p:nvPicPr>
          <p:cNvPr id="4" name="Picture 2"/>
          <p:cNvPicPr>
            <a:picLocks noChangeAspect="1"/>
          </p:cNvPicPr>
          <p:nvPr/>
        </p:nvPicPr>
        <p:blipFill>
          <a:blip r:embed="rId2"/>
          <a:stretch>
            <a:fillRect/>
          </a:stretch>
        </p:blipFill>
        <p:spPr>
          <a:xfrm>
            <a:off x="457200" y="1417638"/>
            <a:ext cx="4523809" cy="302857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893866" y="2276456"/>
            <a:ext cx="4790476" cy="3285714"/>
          </a:xfrm>
          <a:prstGeom prst="rect">
            <a:avLst/>
          </a:prstGeom>
          <a:ln>
            <a:solidFill>
              <a:schemeClr val="tx1"/>
            </a:solidFill>
          </a:ln>
        </p:spPr>
      </p:pic>
      <p:sp>
        <p:nvSpPr>
          <p:cNvPr id="6" name="TextBox 4"/>
          <p:cNvSpPr txBox="1"/>
          <p:nvPr/>
        </p:nvSpPr>
        <p:spPr>
          <a:xfrm>
            <a:off x="773507" y="3558666"/>
            <a:ext cx="3898183"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add a single Physiological</a:t>
            </a:r>
          </a:p>
          <a:p>
            <a:r>
              <a:rPr lang="en-US" dirty="0"/>
              <a:t>Measurement by selecting the Add</a:t>
            </a:r>
          </a:p>
          <a:p>
            <a:r>
              <a:rPr lang="en-US" dirty="0"/>
              <a:t>Single Measurement button. If more</a:t>
            </a:r>
          </a:p>
          <a:p>
            <a:r>
              <a:rPr lang="en-US" dirty="0"/>
              <a:t>than one of the same measurement is</a:t>
            </a:r>
          </a:p>
          <a:p>
            <a:r>
              <a:rPr lang="en-US" dirty="0"/>
              <a:t>taken the same day, recording the time </a:t>
            </a:r>
          </a:p>
          <a:p>
            <a:r>
              <a:rPr lang="en-US" dirty="0"/>
              <a:t>becomes important. There are nine </a:t>
            </a:r>
          </a:p>
          <a:p>
            <a:r>
              <a:rPr lang="en-US" dirty="0"/>
              <a:t>Physiological Measurements that can </a:t>
            </a:r>
          </a:p>
          <a:p>
            <a:r>
              <a:rPr lang="en-US" dirty="0"/>
              <a:t>be recorded. Selecting the number will</a:t>
            </a:r>
          </a:p>
          <a:p>
            <a:r>
              <a:rPr lang="en-US" dirty="0"/>
              <a:t>autofill the selection.</a:t>
            </a:r>
            <a:endParaRPr lang="en-GB" dirty="0"/>
          </a:p>
        </p:txBody>
      </p:sp>
    </p:spTree>
    <p:extLst>
      <p:ext uri="{BB962C8B-B14F-4D97-AF65-F5344CB8AC3E}">
        <p14:creationId xmlns:p14="http://schemas.microsoft.com/office/powerpoint/2010/main" val="13662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844" y="211117"/>
            <a:ext cx="7886700" cy="1325563"/>
          </a:xfrm>
        </p:spPr>
        <p:txBody>
          <a:bodyPr>
            <a:normAutofit/>
          </a:bodyPr>
          <a:lstStyle/>
          <a:p>
            <a:pPr algn="ctr"/>
            <a:r>
              <a:rPr lang="en-US" sz="3600" dirty="0"/>
              <a:t>Measurement Drives Methodology</a:t>
            </a:r>
            <a:endParaRPr lang="en-GB" sz="3600" dirty="0"/>
          </a:p>
        </p:txBody>
      </p:sp>
      <p:sp>
        <p:nvSpPr>
          <p:cNvPr id="4" name="TextBox 6"/>
          <p:cNvSpPr txBox="1"/>
          <p:nvPr/>
        </p:nvSpPr>
        <p:spPr>
          <a:xfrm>
            <a:off x="4601194" y="2209800"/>
            <a:ext cx="408560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a:t>What is selected for the Measurement</a:t>
            </a:r>
          </a:p>
          <a:p>
            <a:r>
              <a:rPr lang="en-US" dirty="0"/>
              <a:t>field will filter what is available to select</a:t>
            </a:r>
          </a:p>
          <a:p>
            <a:r>
              <a:rPr lang="en-US" dirty="0"/>
              <a:t>from for the Methodology.</a:t>
            </a:r>
          </a:p>
          <a:p>
            <a:endParaRPr lang="en-US" dirty="0"/>
          </a:p>
          <a:p>
            <a:r>
              <a:rPr lang="en-US" dirty="0"/>
              <a:t>Here we have selected Body Temperature</a:t>
            </a:r>
          </a:p>
          <a:p>
            <a:r>
              <a:rPr lang="en-US" dirty="0"/>
              <a:t>so the Methodology is various types of </a:t>
            </a:r>
          </a:p>
          <a:p>
            <a:r>
              <a:rPr lang="en-US" dirty="0"/>
              <a:t>thermometers.</a:t>
            </a:r>
          </a:p>
          <a:p>
            <a:endParaRPr lang="en-US" dirty="0"/>
          </a:p>
          <a:p>
            <a:r>
              <a:rPr lang="en-US" dirty="0"/>
              <a:t>Here we have selected Heart Rate so the</a:t>
            </a:r>
          </a:p>
          <a:p>
            <a:r>
              <a:rPr lang="en-US" dirty="0"/>
              <a:t>Methodology is a different selection of</a:t>
            </a:r>
          </a:p>
          <a:p>
            <a:r>
              <a:rPr lang="en-US" dirty="0"/>
              <a:t>devices that measure heart rate.</a:t>
            </a:r>
          </a:p>
          <a:p>
            <a:endParaRPr lang="en-GB" dirty="0"/>
          </a:p>
        </p:txBody>
      </p:sp>
      <p:pic>
        <p:nvPicPr>
          <p:cNvPr id="5" name="Picture 2"/>
          <p:cNvPicPr>
            <a:picLocks noChangeAspect="1"/>
          </p:cNvPicPr>
          <p:nvPr/>
        </p:nvPicPr>
        <p:blipFill>
          <a:blip r:embed="rId2"/>
          <a:stretch>
            <a:fillRect/>
          </a:stretch>
        </p:blipFill>
        <p:spPr>
          <a:xfrm>
            <a:off x="457200" y="1295400"/>
            <a:ext cx="3929204" cy="236220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57200" y="4038599"/>
            <a:ext cx="3886200" cy="2583089"/>
          </a:xfrm>
          <a:prstGeom prst="rect">
            <a:avLst/>
          </a:prstGeom>
          <a:ln>
            <a:solidFill>
              <a:schemeClr val="tx1"/>
            </a:solidFill>
          </a:ln>
        </p:spPr>
      </p:pic>
      <p:cxnSp>
        <p:nvCxnSpPr>
          <p:cNvPr id="7" name="Straight Arrow Connector 4"/>
          <p:cNvCxnSpPr/>
          <p:nvPr/>
        </p:nvCxnSpPr>
        <p:spPr>
          <a:xfrm flipH="1" flipV="1">
            <a:off x="3048000" y="2133599"/>
            <a:ext cx="1553194" cy="1371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9"/>
          <p:cNvCxnSpPr/>
          <p:nvPr/>
        </p:nvCxnSpPr>
        <p:spPr>
          <a:xfrm flipH="1">
            <a:off x="2971800" y="4572000"/>
            <a:ext cx="1677314" cy="381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68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2499" y="260624"/>
            <a:ext cx="7886700" cy="1325563"/>
          </a:xfrm>
        </p:spPr>
        <p:txBody>
          <a:bodyPr/>
          <a:lstStyle/>
          <a:p>
            <a:pPr algn="ctr"/>
            <a:r>
              <a:rPr lang="en-US" dirty="0"/>
              <a:t>Anatomical Site</a:t>
            </a:r>
            <a:endParaRPr lang="en-GB" dirty="0"/>
          </a:p>
        </p:txBody>
      </p:sp>
      <p:pic>
        <p:nvPicPr>
          <p:cNvPr id="4" name="Picture 2"/>
          <p:cNvPicPr>
            <a:picLocks noChangeAspect="1"/>
          </p:cNvPicPr>
          <p:nvPr/>
        </p:nvPicPr>
        <p:blipFill>
          <a:blip r:embed="rId2"/>
          <a:stretch>
            <a:fillRect/>
          </a:stretch>
        </p:blipFill>
        <p:spPr>
          <a:xfrm>
            <a:off x="4596581" y="825210"/>
            <a:ext cx="3601966" cy="24085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596581" y="3380705"/>
            <a:ext cx="3615240" cy="2286000"/>
          </a:xfrm>
          <a:prstGeom prst="rect">
            <a:avLst/>
          </a:prstGeom>
          <a:ln>
            <a:solidFill>
              <a:schemeClr val="tx1"/>
            </a:solidFill>
          </a:ln>
        </p:spPr>
      </p:pic>
      <p:sp>
        <p:nvSpPr>
          <p:cNvPr id="6" name="TextBox 4"/>
          <p:cNvSpPr txBox="1"/>
          <p:nvPr/>
        </p:nvSpPr>
        <p:spPr>
          <a:xfrm>
            <a:off x="462116" y="2133600"/>
            <a:ext cx="3773469"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measurements that require</a:t>
            </a:r>
          </a:p>
          <a:p>
            <a:r>
              <a:rPr lang="en-US" dirty="0"/>
              <a:t>noting where on the animal the</a:t>
            </a:r>
          </a:p>
          <a:p>
            <a:r>
              <a:rPr lang="en-US" dirty="0"/>
              <a:t>measurement was taken, a field titled </a:t>
            </a:r>
          </a:p>
          <a:p>
            <a:r>
              <a:rPr lang="en-US" dirty="0"/>
              <a:t>Anatomical Site is activated.</a:t>
            </a:r>
          </a:p>
          <a:p>
            <a:endParaRPr lang="en-US" dirty="0"/>
          </a:p>
          <a:p>
            <a:r>
              <a:rPr lang="en-US" dirty="0"/>
              <a:t>The top example is Anatomical Sites </a:t>
            </a:r>
          </a:p>
          <a:p>
            <a:r>
              <a:rPr lang="en-US" dirty="0"/>
              <a:t>for measuring Body Temperature.</a:t>
            </a:r>
          </a:p>
          <a:p>
            <a:endParaRPr lang="en-US" dirty="0"/>
          </a:p>
          <a:p>
            <a:r>
              <a:rPr lang="en-US" dirty="0"/>
              <a:t>The bottom example is Anatomical </a:t>
            </a:r>
          </a:p>
          <a:p>
            <a:r>
              <a:rPr lang="en-US" dirty="0"/>
              <a:t>Sites for measuring Mean Indirect </a:t>
            </a:r>
          </a:p>
          <a:p>
            <a:r>
              <a:rPr lang="en-US" dirty="0"/>
              <a:t>Blood Pressure.</a:t>
            </a:r>
            <a:endParaRPr lang="en-GB" dirty="0"/>
          </a:p>
        </p:txBody>
      </p:sp>
    </p:spTree>
    <p:extLst>
      <p:ext uri="{BB962C8B-B14F-4D97-AF65-F5344CB8AC3E}">
        <p14:creationId xmlns:p14="http://schemas.microsoft.com/office/powerpoint/2010/main" val="5554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Restraint Method &amp; Exclude</a:t>
            </a:r>
            <a:endParaRPr lang="en-GB" sz="3600" dirty="0"/>
          </a:p>
        </p:txBody>
      </p:sp>
      <p:pic>
        <p:nvPicPr>
          <p:cNvPr id="4" name="Picture 2"/>
          <p:cNvPicPr>
            <a:picLocks noChangeAspect="1"/>
          </p:cNvPicPr>
          <p:nvPr/>
        </p:nvPicPr>
        <p:blipFill>
          <a:blip r:embed="rId2"/>
          <a:stretch>
            <a:fillRect/>
          </a:stretch>
        </p:blipFill>
        <p:spPr>
          <a:xfrm>
            <a:off x="474406" y="1054433"/>
            <a:ext cx="3999067" cy="1542384"/>
          </a:xfrm>
          <a:prstGeom prst="rect">
            <a:avLst/>
          </a:prstGeom>
          <a:ln>
            <a:solidFill>
              <a:schemeClr val="tx1"/>
            </a:solidFill>
          </a:ln>
        </p:spPr>
      </p:pic>
      <p:sp>
        <p:nvSpPr>
          <p:cNvPr id="5" name="TextBox 3"/>
          <p:cNvSpPr txBox="1"/>
          <p:nvPr/>
        </p:nvSpPr>
        <p:spPr>
          <a:xfrm>
            <a:off x="4687498" y="1084027"/>
            <a:ext cx="4012958"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Restraint Method field is</a:t>
            </a:r>
          </a:p>
          <a:p>
            <a:r>
              <a:rPr lang="en-US" dirty="0"/>
              <a:t>active for all types of measurements.</a:t>
            </a:r>
          </a:p>
          <a:p>
            <a:r>
              <a:rPr lang="en-US" dirty="0"/>
              <a:t>Hovering over the term will display </a:t>
            </a:r>
          </a:p>
          <a:p>
            <a:r>
              <a:rPr lang="en-US" dirty="0"/>
              <a:t>the definition of the method of restraint.</a:t>
            </a:r>
            <a:endParaRPr lang="en-GB" dirty="0"/>
          </a:p>
        </p:txBody>
      </p:sp>
      <p:pic>
        <p:nvPicPr>
          <p:cNvPr id="6" name="Picture 4"/>
          <p:cNvPicPr>
            <a:picLocks noChangeAspect="1"/>
          </p:cNvPicPr>
          <p:nvPr/>
        </p:nvPicPr>
        <p:blipFill>
          <a:blip r:embed="rId3"/>
          <a:stretch>
            <a:fillRect/>
          </a:stretch>
        </p:blipFill>
        <p:spPr>
          <a:xfrm>
            <a:off x="4482839" y="3659381"/>
            <a:ext cx="4057048" cy="1715826"/>
          </a:xfrm>
          <a:prstGeom prst="rect">
            <a:avLst/>
          </a:prstGeom>
          <a:ln>
            <a:solidFill>
              <a:schemeClr val="tx1"/>
            </a:solidFill>
          </a:ln>
        </p:spPr>
      </p:pic>
      <p:sp>
        <p:nvSpPr>
          <p:cNvPr id="7" name="TextBox 6"/>
          <p:cNvSpPr txBox="1"/>
          <p:nvPr/>
        </p:nvSpPr>
        <p:spPr>
          <a:xfrm>
            <a:off x="629355" y="3134446"/>
            <a:ext cx="3572645" cy="286232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You also have the ability to exclude</a:t>
            </a:r>
          </a:p>
          <a:p>
            <a:r>
              <a:rPr lang="en-US" dirty="0"/>
              <a:t>the measurement from being </a:t>
            </a:r>
          </a:p>
          <a:p>
            <a:r>
              <a:rPr lang="en-US" dirty="0"/>
              <a:t>included in reference intervals that </a:t>
            </a:r>
          </a:p>
          <a:p>
            <a:r>
              <a:rPr lang="en-US" dirty="0"/>
              <a:t>are a compilation of data recorded in the Species360 database. The reference intervals gather information on measurements that are considered normal and various reasons may cause you to wish them to be excluded.</a:t>
            </a:r>
            <a:endParaRPr lang="en-GB" dirty="0"/>
          </a:p>
        </p:txBody>
      </p:sp>
    </p:spTree>
    <p:extLst>
      <p:ext uri="{BB962C8B-B14F-4D97-AF65-F5344CB8AC3E}">
        <p14:creationId xmlns:p14="http://schemas.microsoft.com/office/powerpoint/2010/main" val="200264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2193" y="0"/>
            <a:ext cx="7886700" cy="1325563"/>
          </a:xfrm>
        </p:spPr>
        <p:txBody>
          <a:bodyPr>
            <a:normAutofit/>
          </a:bodyPr>
          <a:lstStyle/>
          <a:p>
            <a:pPr algn="ctr"/>
            <a:r>
              <a:rPr lang="en-US" sz="4000" dirty="0"/>
              <a:t>Preview Pane</a:t>
            </a:r>
            <a:endParaRPr lang="en-GB" sz="4000" dirty="0"/>
          </a:p>
        </p:txBody>
      </p:sp>
      <p:pic>
        <p:nvPicPr>
          <p:cNvPr id="6" name="Picture 5"/>
          <p:cNvPicPr>
            <a:picLocks noChangeAspect="1"/>
          </p:cNvPicPr>
          <p:nvPr/>
        </p:nvPicPr>
        <p:blipFill>
          <a:blip r:embed="rId2"/>
          <a:stretch>
            <a:fillRect/>
          </a:stretch>
        </p:blipFill>
        <p:spPr>
          <a:xfrm>
            <a:off x="479784" y="1056804"/>
            <a:ext cx="6355631" cy="4587638"/>
          </a:xfrm>
          <a:prstGeom prst="rect">
            <a:avLst/>
          </a:prstGeom>
          <a:ln>
            <a:solidFill>
              <a:schemeClr val="tx1"/>
            </a:solidFill>
          </a:ln>
        </p:spPr>
      </p:pic>
      <p:sp>
        <p:nvSpPr>
          <p:cNvPr id="5" name="TextBox 4"/>
          <p:cNvSpPr txBox="1"/>
          <p:nvPr/>
        </p:nvSpPr>
        <p:spPr>
          <a:xfrm>
            <a:off x="3657600" y="3048000"/>
            <a:ext cx="4901470"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edit a record, highlight it in the Dashboard and</a:t>
            </a:r>
          </a:p>
          <a:p>
            <a:r>
              <a:rPr lang="en-US" dirty="0"/>
              <a:t>select Edit at the top of the Preview Pane. This is </a:t>
            </a:r>
          </a:p>
          <a:p>
            <a:r>
              <a:rPr lang="en-US" dirty="0"/>
              <a:t>also where you would choose to Export to pdf, or</a:t>
            </a:r>
          </a:p>
          <a:p>
            <a:r>
              <a:rPr lang="en-US" dirty="0"/>
              <a:t>Maximize it to view the details recorded.</a:t>
            </a:r>
            <a:endParaRPr lang="en-GB" dirty="0"/>
          </a:p>
        </p:txBody>
      </p:sp>
    </p:spTree>
    <p:extLst>
      <p:ext uri="{BB962C8B-B14F-4D97-AF65-F5344CB8AC3E}">
        <p14:creationId xmlns:p14="http://schemas.microsoft.com/office/powerpoint/2010/main" val="1465217579"/>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AB95FD-E8AE-4EEC-B968-F37BC764502F}">
  <ds:schemaRefs>
    <ds:schemaRef ds:uri="http://schemas.microsoft.com/office/2006/metadata/properties"/>
    <ds:schemaRef ds:uri="00558959-21e2-49b6-8bc1-d46e8fb3ce16"/>
    <ds:schemaRef ds:uri="http://schemas.microsoft.com/sharepoint/v3"/>
  </ds:schemaRefs>
</ds:datastoreItem>
</file>

<file path=customXml/itemProps2.xml><?xml version="1.0" encoding="utf-8"?>
<ds:datastoreItem xmlns:ds="http://schemas.openxmlformats.org/officeDocument/2006/customXml" ds:itemID="{861864DB-FFB7-481F-9C56-651212EA9DC6}">
  <ds:schemaRefs>
    <ds:schemaRef ds:uri="http://schemas.microsoft.com/sharepoint/v3/contenttype/forms"/>
  </ds:schemaRefs>
</ds:datastoreItem>
</file>

<file path=customXml/itemProps3.xml><?xml version="1.0" encoding="utf-8"?>
<ds:datastoreItem xmlns:ds="http://schemas.openxmlformats.org/officeDocument/2006/customXml" ds:itemID="{761E4368-1EA2-43F9-B254-B2B509790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474</TotalTime>
  <Words>1653</Words>
  <Application>Microsoft Macintosh PowerPoint</Application>
  <PresentationFormat>On-screen Show (4:3)</PresentationFormat>
  <Paragraphs>208</Paragraphs>
  <Slides>31</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31</vt:i4>
      </vt:variant>
    </vt:vector>
  </HeadingPairs>
  <TitlesOfParts>
    <vt:vector size="49"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2008 Physiological Measurements</vt:lpstr>
      <vt:lpstr>ZIMS Updates!</vt:lpstr>
      <vt:lpstr>Measurement Types</vt:lpstr>
      <vt:lpstr>Add New Physiological Measurement</vt:lpstr>
      <vt:lpstr>Add Single Measurement</vt:lpstr>
      <vt:lpstr>Measurement Drives Methodology</vt:lpstr>
      <vt:lpstr>Anatomical Site</vt:lpstr>
      <vt:lpstr>Restraint Method &amp; Exclude</vt:lpstr>
      <vt:lpstr>Preview Pane</vt:lpstr>
      <vt:lpstr>Edit From Source</vt:lpstr>
      <vt:lpstr>Maximized</vt:lpstr>
      <vt:lpstr>Creating a Measurement Panel</vt:lpstr>
      <vt:lpstr>Creating a Measurement Panel</vt:lpstr>
      <vt:lpstr>Selecting Default Information</vt:lpstr>
      <vt:lpstr>Editing the Panel</vt:lpstr>
      <vt:lpstr>Using the Panel</vt:lpstr>
      <vt:lpstr>Entering the Data in a Panel</vt:lpstr>
      <vt:lpstr>The Display</vt:lpstr>
      <vt:lpstr>Entering Data – Save and Repeat</vt:lpstr>
      <vt:lpstr>Dashboard Display</vt:lpstr>
      <vt:lpstr>Upload Measurement Data</vt:lpstr>
      <vt:lpstr>The Excel File</vt:lpstr>
      <vt:lpstr>Find the File</vt:lpstr>
      <vt:lpstr>Invalid Information</vt:lpstr>
      <vt:lpstr>Correcting Invalid Entries</vt:lpstr>
      <vt:lpstr>Selecting What to Import</vt:lpstr>
      <vt:lpstr>Display in the Record</vt:lpstr>
      <vt:lpstr>Measurements from Clinical Notes </vt:lpstr>
      <vt:lpstr>Measurements from Anesthesia</vt:lpstr>
      <vt:lpstr>Searching for Physiological Measurements</vt:lpstr>
      <vt:lpstr>Physiological Measurements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30</cp:revision>
  <dcterms:created xsi:type="dcterms:W3CDTF">2016-07-26T18:48:10Z</dcterms:created>
  <dcterms:modified xsi:type="dcterms:W3CDTF">2025-01-13T20:12:36Z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2018-07-02T23:36:54+00:00</vt:lpwstr>
  </property>
</Properties>
</file>