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9"/>
  </p:notesMasterIdLst>
  <p:sldIdLst>
    <p:sldId id="256" r:id="rId20"/>
    <p:sldId id="273" r:id="rId21"/>
    <p:sldId id="257" r:id="rId22"/>
    <p:sldId id="258" r:id="rId23"/>
    <p:sldId id="259" r:id="rId24"/>
    <p:sldId id="260" r:id="rId25"/>
    <p:sldId id="261" r:id="rId26"/>
    <p:sldId id="262" r:id="rId27"/>
    <p:sldId id="263" r:id="rId28"/>
    <p:sldId id="264" r:id="rId29"/>
    <p:sldId id="274" r:id="rId30"/>
    <p:sldId id="265" r:id="rId31"/>
    <p:sldId id="266" r:id="rId32"/>
    <p:sldId id="267" r:id="rId33"/>
    <p:sldId id="268" r:id="rId34"/>
    <p:sldId id="269" r:id="rId35"/>
    <p:sldId id="270" r:id="rId36"/>
    <p:sldId id="27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8" d="100"/>
          <a:sy n="88" d="100"/>
        </p:scale>
        <p:origin x="42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6F793-0F64-4904-B0EB-7CFA89D62D43}" type="datetimeFigureOut">
              <a:rPr lang="en-US" smtClean="0"/>
              <a:t>8/1/2019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C300B-9B02-4729-8966-54323A80391A}" type="slidenum">
              <a:rPr lang="en-US" smtClean="0"/>
              <a:t>‹#›</a:t>
            </a:fld>
            <a:endParaRPr lang="en-US"/>
          </a:p>
        </p:txBody>
      </p:sp>
    </p:spTree>
    <p:extLst>
      <p:ext uri="{BB962C8B-B14F-4D97-AF65-F5344CB8AC3E}">
        <p14:creationId xmlns:p14="http://schemas.microsoft.com/office/powerpoint/2010/main" val="29881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348475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162" y="3177034"/>
            <a:ext cx="7772400" cy="1543564"/>
          </a:xfrm>
        </p:spPr>
        <p:txBody>
          <a:bodyPr>
            <a:normAutofit/>
          </a:bodyPr>
          <a:lstStyle/>
          <a:p>
            <a:r>
              <a:rPr lang="en-US" sz="5400" dirty="0"/>
              <a:t>2007 - Anesthesia</a:t>
            </a:r>
          </a:p>
        </p:txBody>
      </p:sp>
      <p:sp>
        <p:nvSpPr>
          <p:cNvPr id="3" name="Subtitle 2"/>
          <p:cNvSpPr>
            <a:spLocks noGrp="1"/>
          </p:cNvSpPr>
          <p:nvPr>
            <p:ph type="subTitle" idx="1"/>
          </p:nvPr>
        </p:nvSpPr>
        <p:spPr>
          <a:xfrm>
            <a:off x="1104362" y="4720598"/>
            <a:ext cx="6858000" cy="2335123"/>
          </a:xfrm>
        </p:spPr>
        <p:txBody>
          <a:bodyPr>
            <a:normAutofit/>
          </a:bodyPr>
          <a:lstStyle/>
          <a:p>
            <a:r>
              <a:rPr lang="en-US" dirty="0"/>
              <a:t>In ZIMS</a:t>
            </a:r>
            <a:endParaRPr lang="en-GB" dirty="0"/>
          </a:p>
          <a:p>
            <a:endParaRPr lang="en-US" dirty="0"/>
          </a:p>
        </p:txBody>
      </p:sp>
      <p:pic>
        <p:nvPicPr>
          <p:cNvPr id="4" name="Picture 4"/>
          <p:cNvPicPr>
            <a:picLocks noChangeAspect="1"/>
          </p:cNvPicPr>
          <p:nvPr/>
        </p:nvPicPr>
        <p:blipFill>
          <a:blip r:embed="rId2"/>
          <a:stretch>
            <a:fillRect/>
          </a:stretch>
        </p:blipFill>
        <p:spPr>
          <a:xfrm>
            <a:off x="1689187" y="205883"/>
            <a:ext cx="5688349" cy="3742933"/>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Drug Information Grid</a:t>
            </a:r>
            <a:endParaRPr lang="en-GB" sz="4000" dirty="0"/>
          </a:p>
        </p:txBody>
      </p:sp>
      <p:pic>
        <p:nvPicPr>
          <p:cNvPr id="4" name="Picture 4"/>
          <p:cNvPicPr>
            <a:picLocks noChangeAspect="1"/>
          </p:cNvPicPr>
          <p:nvPr/>
        </p:nvPicPr>
        <p:blipFill>
          <a:blip r:embed="rId2"/>
          <a:stretch>
            <a:fillRect/>
          </a:stretch>
        </p:blipFill>
        <p:spPr>
          <a:xfrm>
            <a:off x="209850" y="1346960"/>
            <a:ext cx="8724300" cy="1214949"/>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225005" y="2649276"/>
            <a:ext cx="4595429" cy="2315526"/>
          </a:xfrm>
          <a:prstGeom prst="rect">
            <a:avLst/>
          </a:prstGeom>
          <a:ln>
            <a:solidFill>
              <a:schemeClr val="tx1"/>
            </a:solidFill>
          </a:ln>
        </p:spPr>
      </p:pic>
      <p:sp>
        <p:nvSpPr>
          <p:cNvPr id="6" name="TextBox 3"/>
          <p:cNvSpPr txBox="1"/>
          <p:nvPr/>
        </p:nvSpPr>
        <p:spPr>
          <a:xfrm>
            <a:off x="402227" y="5139535"/>
            <a:ext cx="4844871" cy="1384995"/>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The drug information will display in a grid where you can Copy, Edit or </a:t>
            </a:r>
            <a:r>
              <a:rPr lang="en-US" sz="1400" dirty="0" smtClean="0"/>
              <a:t>Delete the </a:t>
            </a:r>
            <a:r>
              <a:rPr lang="en-US" sz="1400" dirty="0" smtClean="0"/>
              <a:t>drug entry. You can also Add New drugs from here. Alt-A shortcut key to Add </a:t>
            </a:r>
            <a:r>
              <a:rPr lang="en-US" sz="1400" dirty="0" smtClean="0"/>
              <a:t>New </a:t>
            </a:r>
            <a:r>
              <a:rPr lang="en-US" sz="1400" dirty="0" smtClean="0"/>
              <a:t>Drug is available. Double clicking on the notebook icon allows you to enter a </a:t>
            </a:r>
            <a:r>
              <a:rPr lang="en-US" sz="1400" dirty="0" smtClean="0"/>
              <a:t>related </a:t>
            </a:r>
            <a:r>
              <a:rPr lang="en-US" sz="1400" dirty="0" smtClean="0"/>
              <a:t>note.</a:t>
            </a:r>
          </a:p>
          <a:p>
            <a:r>
              <a:rPr lang="en-US" sz="1400" dirty="0" smtClean="0"/>
              <a:t>Hovering </a:t>
            </a:r>
            <a:r>
              <a:rPr lang="en-US" sz="1400" dirty="0" smtClean="0"/>
              <a:t>over the pop out will display additional details regarding the </a:t>
            </a:r>
            <a:r>
              <a:rPr lang="en-US" sz="1400" dirty="0" smtClean="0"/>
              <a:t>drug entry</a:t>
            </a:r>
            <a:r>
              <a:rPr lang="en-US" sz="1400" dirty="0" smtClean="0"/>
              <a:t>.</a:t>
            </a:r>
            <a:endParaRPr lang="en-GB" sz="1400" dirty="0"/>
          </a:p>
        </p:txBody>
      </p:sp>
    </p:spTree>
    <p:extLst>
      <p:ext uri="{BB962C8B-B14F-4D97-AF65-F5344CB8AC3E}">
        <p14:creationId xmlns:p14="http://schemas.microsoft.com/office/powerpoint/2010/main" val="145320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&amp; Non-anesthesia Drugs</a:t>
            </a:r>
            <a:endParaRPr lang="en-US" dirty="0"/>
          </a:p>
        </p:txBody>
      </p:sp>
      <p:pic>
        <p:nvPicPr>
          <p:cNvPr id="3" name="Picture 2"/>
          <p:cNvPicPr>
            <a:picLocks noChangeAspect="1"/>
          </p:cNvPicPr>
          <p:nvPr/>
        </p:nvPicPr>
        <p:blipFill>
          <a:blip r:embed="rId2"/>
          <a:stretch>
            <a:fillRect/>
          </a:stretch>
        </p:blipFill>
        <p:spPr>
          <a:xfrm>
            <a:off x="769480" y="2388207"/>
            <a:ext cx="3215919" cy="2743438"/>
          </a:xfrm>
          <a:prstGeom prst="rect">
            <a:avLst/>
          </a:prstGeom>
          <a:ln>
            <a:solidFill>
              <a:schemeClr val="tx1"/>
            </a:solidFill>
          </a:ln>
        </p:spPr>
      </p:pic>
      <p:sp>
        <p:nvSpPr>
          <p:cNvPr id="4" name="TextBox 3"/>
          <p:cNvSpPr txBox="1"/>
          <p:nvPr/>
        </p:nvSpPr>
        <p:spPr>
          <a:xfrm>
            <a:off x="4423954" y="2586446"/>
            <a:ext cx="3805081"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Underneath the Drug Information grid</a:t>
            </a:r>
          </a:p>
          <a:p>
            <a:r>
              <a:rPr lang="en-US" dirty="0" smtClean="0"/>
              <a:t>is a grid to add any additional drugs</a:t>
            </a:r>
          </a:p>
          <a:p>
            <a:r>
              <a:rPr lang="en-US" dirty="0" smtClean="0"/>
              <a:t>given during the Anesthesia that were </a:t>
            </a:r>
          </a:p>
          <a:p>
            <a:r>
              <a:rPr lang="en-US" dirty="0" smtClean="0"/>
              <a:t>NOT anesthesia drugs. This is a Quick</a:t>
            </a:r>
          </a:p>
          <a:p>
            <a:r>
              <a:rPr lang="en-US" dirty="0" smtClean="0"/>
              <a:t>Prescription option only – a one and </a:t>
            </a:r>
          </a:p>
          <a:p>
            <a:r>
              <a:rPr lang="en-US" dirty="0" smtClean="0"/>
              <a:t>done – such as a vaccination or </a:t>
            </a:r>
          </a:p>
          <a:p>
            <a:r>
              <a:rPr lang="en-US" dirty="0" smtClean="0"/>
              <a:t>deworming treatment.</a:t>
            </a:r>
            <a:endParaRPr lang="en-US" dirty="0"/>
          </a:p>
        </p:txBody>
      </p:sp>
    </p:spTree>
    <p:extLst>
      <p:ext uri="{BB962C8B-B14F-4D97-AF65-F5344CB8AC3E}">
        <p14:creationId xmlns:p14="http://schemas.microsoft.com/office/powerpoint/2010/main" val="307950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2581" y="1392737"/>
            <a:ext cx="7886700" cy="1325563"/>
          </a:xfrm>
        </p:spPr>
        <p:txBody>
          <a:bodyPr>
            <a:normAutofit/>
          </a:bodyPr>
          <a:lstStyle/>
          <a:p>
            <a:pPr algn="ctr"/>
            <a:r>
              <a:rPr lang="en-US" sz="4000" dirty="0"/>
              <a:t>Effects &amp; </a:t>
            </a:r>
            <a:r>
              <a:rPr lang="en-US" sz="4000" dirty="0" smtClean="0"/>
              <a:t/>
            </a:r>
            <a:br>
              <a:rPr lang="en-US" sz="4000" dirty="0" smtClean="0"/>
            </a:br>
            <a:r>
              <a:rPr lang="en-US" sz="4000" dirty="0" smtClean="0"/>
              <a:t>Milestones</a:t>
            </a:r>
            <a:endParaRPr lang="en-GB" sz="4000" dirty="0"/>
          </a:p>
        </p:txBody>
      </p:sp>
      <p:pic>
        <p:nvPicPr>
          <p:cNvPr id="4" name="Picture 2"/>
          <p:cNvPicPr>
            <a:picLocks noChangeAspect="1"/>
          </p:cNvPicPr>
          <p:nvPr/>
        </p:nvPicPr>
        <p:blipFill>
          <a:blip r:embed="rId2"/>
          <a:stretch>
            <a:fillRect/>
          </a:stretch>
        </p:blipFill>
        <p:spPr>
          <a:xfrm>
            <a:off x="592581" y="751740"/>
            <a:ext cx="4200000" cy="3552381"/>
          </a:xfrm>
          <a:prstGeom prst="rect">
            <a:avLst/>
          </a:prstGeom>
          <a:ln>
            <a:solidFill>
              <a:schemeClr val="tx1"/>
            </a:solidFill>
          </a:ln>
        </p:spPr>
      </p:pic>
      <p:sp>
        <p:nvSpPr>
          <p:cNvPr id="5" name="TextBox 4"/>
          <p:cNvSpPr txBox="1"/>
          <p:nvPr/>
        </p:nvSpPr>
        <p:spPr>
          <a:xfrm>
            <a:off x="631524" y="4626337"/>
            <a:ext cx="7696200"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Effects &amp; Milestones tab allows you to track the reaction to the anesthesia event and the recovery. </a:t>
            </a:r>
            <a:r>
              <a:rPr lang="en-US" dirty="0" smtClean="0"/>
              <a:t>Whereas the </a:t>
            </a:r>
            <a:r>
              <a:rPr lang="en-US" dirty="0" smtClean="0"/>
              <a:t>Anesthetic Depth can be selected multiple times, a</a:t>
            </a:r>
            <a:r>
              <a:rPr lang="en-US" dirty="0" smtClean="0"/>
              <a:t> </a:t>
            </a:r>
            <a:r>
              <a:rPr lang="en-US" dirty="0" smtClean="0"/>
              <a:t>Milestone can only be selected once for each anesthesia event.</a:t>
            </a:r>
            <a:endParaRPr lang="en-GB" dirty="0"/>
          </a:p>
        </p:txBody>
      </p:sp>
      <p:pic>
        <p:nvPicPr>
          <p:cNvPr id="7" name="Picture 6"/>
          <p:cNvPicPr>
            <a:picLocks noChangeAspect="1"/>
          </p:cNvPicPr>
          <p:nvPr/>
        </p:nvPicPr>
        <p:blipFill>
          <a:blip r:embed="rId3"/>
          <a:stretch>
            <a:fillRect/>
          </a:stretch>
        </p:blipFill>
        <p:spPr>
          <a:xfrm>
            <a:off x="2763260" y="2254875"/>
            <a:ext cx="1806097" cy="1417443"/>
          </a:xfrm>
          <a:prstGeom prst="rect">
            <a:avLst/>
          </a:prstGeom>
        </p:spPr>
      </p:pic>
    </p:spTree>
    <p:extLst>
      <p:ext uri="{BB962C8B-B14F-4D97-AF65-F5344CB8AC3E}">
        <p14:creationId xmlns:p14="http://schemas.microsoft.com/office/powerpoint/2010/main" val="190555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Effects &amp; Milestones Grid</a:t>
            </a:r>
            <a:endParaRPr lang="en-GB" dirty="0"/>
          </a:p>
        </p:txBody>
      </p:sp>
      <p:pic>
        <p:nvPicPr>
          <p:cNvPr id="4" name="Picture 2"/>
          <p:cNvPicPr>
            <a:picLocks noChangeAspect="1"/>
          </p:cNvPicPr>
          <p:nvPr/>
        </p:nvPicPr>
        <p:blipFill>
          <a:blip r:embed="rId2"/>
          <a:stretch>
            <a:fillRect/>
          </a:stretch>
        </p:blipFill>
        <p:spPr>
          <a:xfrm>
            <a:off x="304800" y="1776407"/>
            <a:ext cx="8534400" cy="1816398"/>
          </a:xfrm>
          <a:prstGeom prst="rect">
            <a:avLst/>
          </a:prstGeom>
          <a:ln>
            <a:solidFill>
              <a:schemeClr val="tx1"/>
            </a:solidFill>
          </a:ln>
        </p:spPr>
      </p:pic>
      <p:sp>
        <p:nvSpPr>
          <p:cNvPr id="5" name="TextBox 3"/>
          <p:cNvSpPr txBox="1"/>
          <p:nvPr/>
        </p:nvSpPr>
        <p:spPr>
          <a:xfrm>
            <a:off x="1219200" y="4191000"/>
            <a:ext cx="663624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entries will display in a grid where you can Edit or Delete them</a:t>
            </a:r>
          </a:p>
          <a:p>
            <a:r>
              <a:rPr lang="en-US" dirty="0"/>
              <a:t>o</a:t>
            </a:r>
            <a:r>
              <a:rPr lang="en-US" dirty="0" smtClean="0"/>
              <a:t>r Add New entries. Double clicking on the notebook icon allows you</a:t>
            </a:r>
          </a:p>
          <a:p>
            <a:r>
              <a:rPr lang="en-US" dirty="0"/>
              <a:t>t</a:t>
            </a:r>
            <a:r>
              <a:rPr lang="en-US" dirty="0" smtClean="0"/>
              <a:t>o record a related note. If a note is recorded the notebook icon  will</a:t>
            </a:r>
          </a:p>
          <a:p>
            <a:r>
              <a:rPr lang="en-US" dirty="0"/>
              <a:t>d</a:t>
            </a:r>
            <a:r>
              <a:rPr lang="en-US" dirty="0" smtClean="0"/>
              <a:t>isplay as green instead of blue.</a:t>
            </a:r>
            <a:endParaRPr lang="en-GB" dirty="0"/>
          </a:p>
        </p:txBody>
      </p:sp>
    </p:spTree>
    <p:extLst>
      <p:ext uri="{BB962C8B-B14F-4D97-AF65-F5344CB8AC3E}">
        <p14:creationId xmlns:p14="http://schemas.microsoft.com/office/powerpoint/2010/main" val="307330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Samples and</a:t>
            </a:r>
            <a:br>
              <a:rPr lang="en-US" dirty="0"/>
            </a:br>
            <a:r>
              <a:rPr lang="en-US" dirty="0"/>
              <a:t>Physiological Measurements</a:t>
            </a:r>
            <a:endParaRPr lang="en-GB" dirty="0"/>
          </a:p>
        </p:txBody>
      </p:sp>
      <p:sp>
        <p:nvSpPr>
          <p:cNvPr id="4" name="TextBox 2"/>
          <p:cNvSpPr txBox="1"/>
          <p:nvPr/>
        </p:nvSpPr>
        <p:spPr>
          <a:xfrm>
            <a:off x="708880" y="2222863"/>
            <a:ext cx="7544629" cy="2677656"/>
          </a:xfrm>
          <a:prstGeom prst="rect">
            <a:avLst/>
          </a:prstGeom>
          <a:solidFill>
            <a:schemeClr val="accent1">
              <a:lumMod val="20000"/>
              <a:lumOff val="80000"/>
            </a:schemeClr>
          </a:solidFill>
          <a:ln>
            <a:solidFill>
              <a:schemeClr val="tx1"/>
            </a:solidFill>
          </a:ln>
        </p:spPr>
        <p:txBody>
          <a:bodyPr wrap="none" rtlCol="0">
            <a:spAutoFit/>
          </a:bodyPr>
          <a:lstStyle/>
          <a:p>
            <a:r>
              <a:rPr lang="en-US" sz="2400" dirty="0" smtClean="0"/>
              <a:t>The next two tabs allow you to record Samples </a:t>
            </a:r>
            <a:r>
              <a:rPr lang="en-US" sz="2400" dirty="0" smtClean="0"/>
              <a:t>and </a:t>
            </a:r>
            <a:endParaRPr lang="en-US" sz="2400" dirty="0" smtClean="0"/>
          </a:p>
          <a:p>
            <a:r>
              <a:rPr lang="en-US" sz="2400" dirty="0" smtClean="0"/>
              <a:t>Physiological Measurements directly in </a:t>
            </a:r>
            <a:r>
              <a:rPr lang="en-US" sz="2400" dirty="0" smtClean="0"/>
              <a:t>the Anesthesia </a:t>
            </a:r>
            <a:endParaRPr lang="en-US" sz="2400" dirty="0" smtClean="0"/>
          </a:p>
          <a:p>
            <a:r>
              <a:rPr lang="en-US" sz="2400" dirty="0" smtClean="0"/>
              <a:t>module</a:t>
            </a:r>
            <a:r>
              <a:rPr lang="en-US" sz="2400" dirty="0" smtClean="0"/>
              <a:t>. </a:t>
            </a:r>
          </a:p>
          <a:p>
            <a:endParaRPr lang="en-US" sz="2400" dirty="0"/>
          </a:p>
          <a:p>
            <a:r>
              <a:rPr lang="en-US" sz="2400" dirty="0" smtClean="0"/>
              <a:t>For details on how to record these, Samples </a:t>
            </a:r>
            <a:r>
              <a:rPr lang="en-US" sz="2400" dirty="0" smtClean="0"/>
              <a:t>are covered </a:t>
            </a:r>
            <a:endParaRPr lang="en-US" sz="2400" dirty="0" smtClean="0"/>
          </a:p>
          <a:p>
            <a:r>
              <a:rPr lang="en-US" sz="2400" dirty="0" smtClean="0"/>
              <a:t>in </a:t>
            </a:r>
            <a:r>
              <a:rPr lang="en-US" sz="2400" dirty="0" smtClean="0"/>
              <a:t>session 2005 – Samples. </a:t>
            </a:r>
            <a:r>
              <a:rPr lang="en-US" sz="2400" dirty="0" smtClean="0"/>
              <a:t>Physiological </a:t>
            </a:r>
            <a:r>
              <a:rPr lang="en-US" sz="2400" dirty="0" smtClean="0"/>
              <a:t>Measurements </a:t>
            </a:r>
            <a:endParaRPr lang="en-US" sz="2400" dirty="0" smtClean="0"/>
          </a:p>
          <a:p>
            <a:r>
              <a:rPr lang="en-US" sz="2400" dirty="0" smtClean="0"/>
              <a:t>are </a:t>
            </a:r>
            <a:r>
              <a:rPr lang="en-US" sz="2400" dirty="0" smtClean="0"/>
              <a:t>covered in </a:t>
            </a:r>
            <a:r>
              <a:rPr lang="en-US" sz="2400" dirty="0" smtClean="0"/>
              <a:t>session 2008 </a:t>
            </a:r>
            <a:r>
              <a:rPr lang="en-US" sz="2400" dirty="0" smtClean="0"/>
              <a:t>– Physiological Measurements.</a:t>
            </a:r>
            <a:endParaRPr lang="en-GB" sz="2400" dirty="0"/>
          </a:p>
        </p:txBody>
      </p:sp>
    </p:spTree>
    <p:extLst>
      <p:ext uri="{BB962C8B-B14F-4D97-AF65-F5344CB8AC3E}">
        <p14:creationId xmlns:p14="http://schemas.microsoft.com/office/powerpoint/2010/main" val="292924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Notes/Comments</a:t>
            </a:r>
            <a:endParaRPr lang="en-GB" dirty="0"/>
          </a:p>
        </p:txBody>
      </p:sp>
      <p:pic>
        <p:nvPicPr>
          <p:cNvPr id="4" name="Picture 2"/>
          <p:cNvPicPr>
            <a:picLocks noChangeAspect="1"/>
          </p:cNvPicPr>
          <p:nvPr/>
        </p:nvPicPr>
        <p:blipFill rotWithShape="1">
          <a:blip r:embed="rId2"/>
          <a:srcRect l="-422" t="-2120" r="422" b="27974"/>
          <a:stretch/>
        </p:blipFill>
        <p:spPr>
          <a:xfrm>
            <a:off x="506144" y="1619794"/>
            <a:ext cx="8253631" cy="2377440"/>
          </a:xfrm>
          <a:prstGeom prst="rect">
            <a:avLst/>
          </a:prstGeom>
          <a:ln>
            <a:solidFill>
              <a:schemeClr val="tx1"/>
            </a:solidFill>
          </a:ln>
        </p:spPr>
      </p:pic>
      <p:sp>
        <p:nvSpPr>
          <p:cNvPr id="5" name="TextBox 3"/>
          <p:cNvSpPr txBox="1"/>
          <p:nvPr/>
        </p:nvSpPr>
        <p:spPr>
          <a:xfrm>
            <a:off x="919876" y="4242409"/>
            <a:ext cx="709764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Notes/Comments tab allows you to record any additional information</a:t>
            </a:r>
          </a:p>
          <a:p>
            <a:r>
              <a:rPr lang="en-US" dirty="0"/>
              <a:t>t</a:t>
            </a:r>
            <a:r>
              <a:rPr lang="en-US" dirty="0" smtClean="0"/>
              <a:t>hat has not been captured elsewhere, or to provide more details</a:t>
            </a:r>
          </a:p>
          <a:p>
            <a:r>
              <a:rPr lang="en-US" dirty="0"/>
              <a:t>r</a:t>
            </a:r>
            <a:r>
              <a:rPr lang="en-US" dirty="0" smtClean="0"/>
              <a:t>egarding the anesthesia. A SOAP note entry is not available here, it is </a:t>
            </a:r>
          </a:p>
          <a:p>
            <a:r>
              <a:rPr lang="en-US" dirty="0" smtClean="0"/>
              <a:t>strictly an open free text box. If you have created any Anesthesia specific </a:t>
            </a:r>
          </a:p>
          <a:p>
            <a:r>
              <a:rPr lang="en-US" dirty="0" smtClean="0"/>
              <a:t>Note Templates they are available for use here.</a:t>
            </a:r>
            <a:endParaRPr lang="en-GB" dirty="0"/>
          </a:p>
        </p:txBody>
      </p:sp>
    </p:spTree>
    <p:extLst>
      <p:ext uri="{BB962C8B-B14F-4D97-AF65-F5344CB8AC3E}">
        <p14:creationId xmlns:p14="http://schemas.microsoft.com/office/powerpoint/2010/main" val="287731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Recovery &amp; Ratings</a:t>
            </a:r>
            <a:endParaRPr lang="en-GB" sz="4000" dirty="0"/>
          </a:p>
        </p:txBody>
      </p:sp>
      <p:pic>
        <p:nvPicPr>
          <p:cNvPr id="4" name="Picture 2"/>
          <p:cNvPicPr>
            <a:picLocks noChangeAspect="1"/>
          </p:cNvPicPr>
          <p:nvPr/>
        </p:nvPicPr>
        <p:blipFill>
          <a:blip r:embed="rId2"/>
          <a:stretch>
            <a:fillRect/>
          </a:stretch>
        </p:blipFill>
        <p:spPr>
          <a:xfrm>
            <a:off x="446003" y="1976386"/>
            <a:ext cx="4785981" cy="4004070"/>
          </a:xfrm>
          <a:prstGeom prst="rect">
            <a:avLst/>
          </a:prstGeom>
          <a:ln>
            <a:solidFill>
              <a:schemeClr val="tx1"/>
            </a:solidFill>
          </a:ln>
        </p:spPr>
      </p:pic>
      <p:sp>
        <p:nvSpPr>
          <p:cNvPr id="5" name="TextBox 4"/>
          <p:cNvSpPr txBox="1"/>
          <p:nvPr/>
        </p:nvSpPr>
        <p:spPr>
          <a:xfrm>
            <a:off x="5557701" y="2095973"/>
            <a:ext cx="3220539"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Recovery and Ratings tab gathers details on the recovery from </a:t>
            </a:r>
            <a:r>
              <a:rPr lang="en-US" dirty="0" smtClean="0"/>
              <a:t>anesthesia and </a:t>
            </a:r>
            <a:r>
              <a:rPr lang="en-US" dirty="0" smtClean="0"/>
              <a:t>the overall rating of the event. The fields are mainly data standard</a:t>
            </a:r>
          </a:p>
          <a:p>
            <a:r>
              <a:rPr lang="en-US" dirty="0"/>
              <a:t>d</a:t>
            </a:r>
            <a:r>
              <a:rPr lang="en-US" dirty="0" smtClean="0"/>
              <a:t>ropdown lists.</a:t>
            </a:r>
            <a:endParaRPr lang="en-GB" dirty="0"/>
          </a:p>
        </p:txBody>
      </p:sp>
    </p:spTree>
    <p:extLst>
      <p:ext uri="{BB962C8B-B14F-4D97-AF65-F5344CB8AC3E}">
        <p14:creationId xmlns:p14="http://schemas.microsoft.com/office/powerpoint/2010/main" val="419939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Complications</a:t>
            </a:r>
            <a:endParaRPr lang="en-GB" dirty="0"/>
          </a:p>
        </p:txBody>
      </p:sp>
      <p:pic>
        <p:nvPicPr>
          <p:cNvPr id="4" name="Picture 2"/>
          <p:cNvPicPr>
            <a:picLocks noChangeAspect="1"/>
          </p:cNvPicPr>
          <p:nvPr/>
        </p:nvPicPr>
        <p:blipFill>
          <a:blip r:embed="rId2"/>
          <a:stretch>
            <a:fillRect/>
          </a:stretch>
        </p:blipFill>
        <p:spPr>
          <a:xfrm>
            <a:off x="1634592" y="1393057"/>
            <a:ext cx="5974798" cy="3102743"/>
          </a:xfrm>
          <a:prstGeom prst="rect">
            <a:avLst/>
          </a:prstGeom>
          <a:ln>
            <a:solidFill>
              <a:schemeClr val="tx1"/>
            </a:solidFill>
          </a:ln>
        </p:spPr>
      </p:pic>
      <p:sp>
        <p:nvSpPr>
          <p:cNvPr id="5" name="TextBox 4"/>
          <p:cNvSpPr txBox="1"/>
          <p:nvPr/>
        </p:nvSpPr>
        <p:spPr>
          <a:xfrm>
            <a:off x="1809982" y="4581403"/>
            <a:ext cx="5799408"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a:t>
            </a:r>
            <a:r>
              <a:rPr lang="en-US" dirty="0" err="1" smtClean="0"/>
              <a:t>renarcotization</a:t>
            </a:r>
            <a:r>
              <a:rPr lang="en-US" dirty="0" smtClean="0"/>
              <a:t> occurs check the box. </a:t>
            </a:r>
            <a:r>
              <a:rPr lang="en-US" dirty="0" smtClean="0"/>
              <a:t>You </a:t>
            </a:r>
            <a:r>
              <a:rPr lang="en-US" dirty="0" smtClean="0"/>
              <a:t>can expand the </a:t>
            </a:r>
            <a:endParaRPr lang="en-US" dirty="0" smtClean="0"/>
          </a:p>
          <a:p>
            <a:r>
              <a:rPr lang="en-US" dirty="0" smtClean="0"/>
              <a:t>Complications </a:t>
            </a:r>
            <a:r>
              <a:rPr lang="en-US" dirty="0" smtClean="0"/>
              <a:t>Notes field to record details </a:t>
            </a:r>
            <a:r>
              <a:rPr lang="en-US" dirty="0" smtClean="0"/>
              <a:t>regarding </a:t>
            </a:r>
            <a:r>
              <a:rPr lang="en-US" dirty="0" smtClean="0"/>
              <a:t>any </a:t>
            </a:r>
            <a:endParaRPr lang="en-US" dirty="0" smtClean="0"/>
          </a:p>
          <a:p>
            <a:r>
              <a:rPr lang="en-US" dirty="0" smtClean="0"/>
              <a:t>complications </a:t>
            </a:r>
            <a:r>
              <a:rPr lang="en-US" dirty="0" smtClean="0"/>
              <a:t>during the anesthesia event such </a:t>
            </a:r>
            <a:r>
              <a:rPr lang="en-US" dirty="0" smtClean="0"/>
              <a:t>as </a:t>
            </a:r>
            <a:r>
              <a:rPr lang="en-US" dirty="0" smtClean="0"/>
              <a:t>seizures, </a:t>
            </a:r>
            <a:endParaRPr lang="en-US" dirty="0" smtClean="0"/>
          </a:p>
          <a:p>
            <a:r>
              <a:rPr lang="en-US" dirty="0" smtClean="0"/>
              <a:t>vomiting</a:t>
            </a:r>
            <a:r>
              <a:rPr lang="en-US" dirty="0" smtClean="0"/>
              <a:t>, apnea, etc. </a:t>
            </a:r>
            <a:endParaRPr lang="en-GB" dirty="0"/>
          </a:p>
        </p:txBody>
      </p:sp>
    </p:spTree>
    <p:extLst>
      <p:ext uri="{BB962C8B-B14F-4D97-AF65-F5344CB8AC3E}">
        <p14:creationId xmlns:p14="http://schemas.microsoft.com/office/powerpoint/2010/main" val="427081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Existing Records </a:t>
            </a:r>
            <a:endParaRPr lang="en-GB" dirty="0"/>
          </a:p>
        </p:txBody>
      </p:sp>
      <p:pic>
        <p:nvPicPr>
          <p:cNvPr id="4" name="Picture 2"/>
          <p:cNvPicPr>
            <a:picLocks noChangeAspect="1"/>
          </p:cNvPicPr>
          <p:nvPr/>
        </p:nvPicPr>
        <p:blipFill>
          <a:blip r:embed="rId2"/>
          <a:stretch>
            <a:fillRect/>
          </a:stretch>
        </p:blipFill>
        <p:spPr>
          <a:xfrm>
            <a:off x="2207622" y="1474671"/>
            <a:ext cx="5185955" cy="2194058"/>
          </a:xfrm>
          <a:prstGeom prst="rect">
            <a:avLst/>
          </a:prstGeom>
          <a:ln>
            <a:solidFill>
              <a:schemeClr val="tx1"/>
            </a:solidFill>
          </a:ln>
        </p:spPr>
      </p:pic>
      <p:sp>
        <p:nvSpPr>
          <p:cNvPr id="5" name="TextBox 3"/>
          <p:cNvSpPr txBox="1"/>
          <p:nvPr/>
        </p:nvSpPr>
        <p:spPr>
          <a:xfrm>
            <a:off x="1131799" y="3773232"/>
            <a:ext cx="716580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have an existing anesthesia record on an animal and you try to</a:t>
            </a:r>
          </a:p>
          <a:p>
            <a:r>
              <a:rPr lang="en-US" dirty="0"/>
              <a:t>e</a:t>
            </a:r>
            <a:r>
              <a:rPr lang="en-US" dirty="0" smtClean="0"/>
              <a:t>nter a new one on the same date as the existing record you will receive</a:t>
            </a:r>
          </a:p>
          <a:p>
            <a:r>
              <a:rPr lang="en-US" dirty="0"/>
              <a:t>t</a:t>
            </a:r>
            <a:r>
              <a:rPr lang="en-US" dirty="0" smtClean="0"/>
              <a:t>he message above. This is to help stop the creation of duplicated records.</a:t>
            </a:r>
          </a:p>
          <a:p>
            <a:r>
              <a:rPr lang="en-US" dirty="0" smtClean="0"/>
              <a:t>Selecting to Continue to Add/Edit Anesthesia will open the screen where</a:t>
            </a:r>
          </a:p>
          <a:p>
            <a:r>
              <a:rPr lang="en-US" dirty="0"/>
              <a:t>y</a:t>
            </a:r>
            <a:r>
              <a:rPr lang="en-US" dirty="0" smtClean="0"/>
              <a:t>ou can create a new anesthesia event. If you select Edit Selected it will</a:t>
            </a:r>
          </a:p>
          <a:p>
            <a:r>
              <a:rPr lang="en-US" dirty="0"/>
              <a:t>t</a:t>
            </a:r>
            <a:r>
              <a:rPr lang="en-US" dirty="0" smtClean="0"/>
              <a:t>ake you into the existing record for further additions or edits.</a:t>
            </a:r>
            <a:endParaRPr lang="en-GB" dirty="0"/>
          </a:p>
        </p:txBody>
      </p:sp>
    </p:spTree>
    <p:extLst>
      <p:ext uri="{BB962C8B-B14F-4D97-AF65-F5344CB8AC3E}">
        <p14:creationId xmlns:p14="http://schemas.microsoft.com/office/powerpoint/2010/main" val="67456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46103" y="3680182"/>
            <a:ext cx="7886700" cy="4351338"/>
          </a:xfrm>
        </p:spPr>
        <p:txBody>
          <a:bodyPr/>
          <a:lstStyle/>
          <a:p>
            <a:pPr marL="0" indent="0">
              <a:buNone/>
            </a:pPr>
            <a:r>
              <a:rPr lang="en-US" dirty="0"/>
              <a:t>Feeling sleepy…….</a:t>
            </a:r>
            <a:endParaRPr lang="en-GB" dirty="0"/>
          </a:p>
          <a:p>
            <a:endParaRPr lang="en-GB" dirty="0"/>
          </a:p>
        </p:txBody>
      </p:sp>
      <p:sp>
        <p:nvSpPr>
          <p:cNvPr id="4" name="Title 1"/>
          <p:cNvSpPr>
            <a:spLocks noGrp="1"/>
          </p:cNvSpPr>
          <p:nvPr>
            <p:ph type="title"/>
          </p:nvPr>
        </p:nvSpPr>
        <p:spPr>
          <a:xfrm>
            <a:off x="5046103" y="2675731"/>
            <a:ext cx="7886700" cy="1325563"/>
          </a:xfrm>
        </p:spPr>
        <p:txBody>
          <a:bodyPr>
            <a:normAutofit fontScale="90000"/>
          </a:bodyPr>
          <a:lstStyle/>
          <a:p>
            <a:r>
              <a:rPr lang="en-US" dirty="0" smtClean="0"/>
              <a:t>Anesthesia</a:t>
            </a:r>
            <a:br>
              <a:rPr lang="en-US" dirty="0" smtClean="0"/>
            </a:br>
            <a:r>
              <a:rPr lang="en-US" dirty="0" smtClean="0"/>
              <a:t>in ZIMS</a:t>
            </a:r>
            <a:br>
              <a:rPr lang="en-US" dirty="0" smtClean="0"/>
            </a:br>
            <a:endParaRPr lang="en-GB"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05119"/>
            <a:ext cx="3352800" cy="5034116"/>
          </a:xfrm>
          <a:prstGeom prst="rect">
            <a:avLst/>
          </a:prstGeom>
          <a:effectLst>
            <a:softEdge rad="127000"/>
          </a:effectLst>
        </p:spPr>
      </p:pic>
    </p:spTree>
    <p:extLst>
      <p:ext uri="{BB962C8B-B14F-4D97-AF65-F5344CB8AC3E}">
        <p14:creationId xmlns:p14="http://schemas.microsoft.com/office/powerpoint/2010/main" val="216453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smtClean="0"/>
              <a:t>August 1 2019</a:t>
            </a:r>
            <a:endParaRPr lang="en-US" b="1" dirty="0"/>
          </a:p>
          <a:p>
            <a:r>
              <a:rPr lang="en-US" dirty="0" smtClean="0"/>
              <a:t>ZIMS is developed in an “agile” method</a:t>
            </a:r>
          </a:p>
          <a:p>
            <a:r>
              <a:rPr lang="en-US" dirty="0" smtClean="0"/>
              <a:t>This 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57378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Basic Info</a:t>
            </a:r>
            <a:endParaRPr lang="en-GB" sz="3600" dirty="0"/>
          </a:p>
        </p:txBody>
      </p:sp>
      <p:pic>
        <p:nvPicPr>
          <p:cNvPr id="4" name="Picture 3"/>
          <p:cNvPicPr>
            <a:picLocks noChangeAspect="1"/>
          </p:cNvPicPr>
          <p:nvPr/>
        </p:nvPicPr>
        <p:blipFill>
          <a:blip r:embed="rId2"/>
          <a:stretch>
            <a:fillRect/>
          </a:stretch>
        </p:blipFill>
        <p:spPr>
          <a:xfrm>
            <a:off x="803648" y="1296436"/>
            <a:ext cx="6555095" cy="308157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067597" y="3400627"/>
            <a:ext cx="3447753" cy="1461847"/>
          </a:xfrm>
          <a:prstGeom prst="rect">
            <a:avLst/>
          </a:prstGeom>
          <a:ln>
            <a:solidFill>
              <a:schemeClr val="tx1"/>
            </a:solidFill>
          </a:ln>
        </p:spPr>
      </p:pic>
      <p:cxnSp>
        <p:nvCxnSpPr>
          <p:cNvPr id="6" name="Straight Arrow Connector 6"/>
          <p:cNvCxnSpPr/>
          <p:nvPr/>
        </p:nvCxnSpPr>
        <p:spPr>
          <a:xfrm>
            <a:off x="3048000" y="2590800"/>
            <a:ext cx="1828800" cy="990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2"/>
          <p:cNvSpPr txBox="1"/>
          <p:nvPr/>
        </p:nvSpPr>
        <p:spPr>
          <a:xfrm>
            <a:off x="390714" y="4616541"/>
            <a:ext cx="4676883"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There are seven tabs associated with the Anesthesia module. The Basic Information </a:t>
            </a:r>
            <a:r>
              <a:rPr lang="en-US" sz="1400" dirty="0" smtClean="0"/>
              <a:t>screen </a:t>
            </a:r>
            <a:r>
              <a:rPr lang="en-US" sz="1400" dirty="0" smtClean="0"/>
              <a:t>must be completed and saved before the remaining tabs become active. The </a:t>
            </a:r>
            <a:r>
              <a:rPr lang="en-US" sz="1400" dirty="0" smtClean="0"/>
              <a:t>first </a:t>
            </a:r>
            <a:r>
              <a:rPr lang="en-US" sz="1400" dirty="0" smtClean="0"/>
              <a:t>seven fields are mandatory, the remaining fields are optional. In this module the </a:t>
            </a:r>
            <a:r>
              <a:rPr lang="en-US" sz="1400" dirty="0" smtClean="0"/>
              <a:t>time </a:t>
            </a:r>
            <a:r>
              <a:rPr lang="en-US" sz="1400" dirty="0" smtClean="0"/>
              <a:t>is a mandatory field where it is not in other modules. The Health Status is a </a:t>
            </a:r>
            <a:r>
              <a:rPr lang="en-US" sz="1400" dirty="0" smtClean="0"/>
              <a:t>hyperlink </a:t>
            </a:r>
            <a:r>
              <a:rPr lang="en-US" sz="1400" dirty="0" smtClean="0"/>
              <a:t>that will take you to a screen to view the Health Status History or Add/Edit </a:t>
            </a:r>
            <a:r>
              <a:rPr lang="en-US" sz="1400" dirty="0" smtClean="0"/>
              <a:t>or </a:t>
            </a:r>
            <a:r>
              <a:rPr lang="en-US" sz="1400" dirty="0" smtClean="0"/>
              <a:t>Remove a Health Status.</a:t>
            </a:r>
          </a:p>
        </p:txBody>
      </p:sp>
    </p:spTree>
    <p:extLst>
      <p:ext uri="{BB962C8B-B14F-4D97-AF65-F5344CB8AC3E}">
        <p14:creationId xmlns:p14="http://schemas.microsoft.com/office/powerpoint/2010/main" val="385427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a:t>Basic Info</a:t>
            </a:r>
            <a:endParaRPr lang="en-GB"/>
          </a:p>
        </p:txBody>
      </p:sp>
      <p:pic>
        <p:nvPicPr>
          <p:cNvPr id="5" name="Picture 2"/>
          <p:cNvPicPr>
            <a:picLocks noChangeAspect="1"/>
          </p:cNvPicPr>
          <p:nvPr/>
        </p:nvPicPr>
        <p:blipFill>
          <a:blip r:embed="rId2"/>
          <a:stretch>
            <a:fillRect/>
          </a:stretch>
        </p:blipFill>
        <p:spPr>
          <a:xfrm>
            <a:off x="476865" y="1295400"/>
            <a:ext cx="3898821" cy="3704657"/>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4811078" y="1314116"/>
            <a:ext cx="3895387" cy="3723990"/>
          </a:xfrm>
          <a:prstGeom prst="rect">
            <a:avLst/>
          </a:prstGeom>
          <a:ln>
            <a:solidFill>
              <a:schemeClr val="tx1"/>
            </a:solidFill>
          </a:ln>
        </p:spPr>
      </p:pic>
      <p:sp>
        <p:nvSpPr>
          <p:cNvPr id="7" name="TextBox 6"/>
          <p:cNvSpPr txBox="1"/>
          <p:nvPr/>
        </p:nvSpPr>
        <p:spPr>
          <a:xfrm>
            <a:off x="1417536" y="5051825"/>
            <a:ext cx="5916300"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remaining fields on the left side are data standard lists to</a:t>
            </a:r>
          </a:p>
          <a:p>
            <a:r>
              <a:rPr lang="en-US" dirty="0"/>
              <a:t>s</a:t>
            </a:r>
            <a:r>
              <a:rPr lang="en-US" dirty="0" smtClean="0"/>
              <a:t>elect appropriate terms from.</a:t>
            </a:r>
            <a:endParaRPr lang="en-GB" dirty="0"/>
          </a:p>
        </p:txBody>
      </p:sp>
    </p:spTree>
    <p:extLst>
      <p:ext uri="{BB962C8B-B14F-4D97-AF65-F5344CB8AC3E}">
        <p14:creationId xmlns:p14="http://schemas.microsoft.com/office/powerpoint/2010/main" val="364177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Basic Info - Weight</a:t>
            </a:r>
            <a:endParaRPr lang="en-GB" dirty="0"/>
          </a:p>
        </p:txBody>
      </p:sp>
      <p:pic>
        <p:nvPicPr>
          <p:cNvPr id="4" name="Picture 3"/>
          <p:cNvPicPr>
            <a:picLocks noChangeAspect="1"/>
          </p:cNvPicPr>
          <p:nvPr/>
        </p:nvPicPr>
        <p:blipFill>
          <a:blip r:embed="rId2"/>
          <a:stretch>
            <a:fillRect/>
          </a:stretch>
        </p:blipFill>
        <p:spPr>
          <a:xfrm>
            <a:off x="407397" y="1293292"/>
            <a:ext cx="5336814" cy="1372324"/>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3865507" y="2264132"/>
            <a:ext cx="4398927" cy="1398781"/>
          </a:xfrm>
          <a:prstGeom prst="rect">
            <a:avLst/>
          </a:prstGeom>
          <a:ln>
            <a:solidFill>
              <a:schemeClr val="tx1"/>
            </a:solidFill>
          </a:ln>
        </p:spPr>
      </p:pic>
      <p:sp>
        <p:nvSpPr>
          <p:cNvPr id="6" name="TextBox 4"/>
          <p:cNvSpPr txBox="1"/>
          <p:nvPr/>
        </p:nvSpPr>
        <p:spPr>
          <a:xfrm>
            <a:off x="424814" y="3880628"/>
            <a:ext cx="7924800"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You have two options for the weight of the animal. If a weight has previously been recorded on the animal it will display. If Use Last Weight as Estimate For This Event is selected then that weight will be used. However, if you check the Record New Weight radio button then a new weight can be recorded for the anesthesia event. </a:t>
            </a:r>
            <a:r>
              <a:rPr lang="en-US" sz="1600" dirty="0" smtClean="0"/>
              <a:t>If </a:t>
            </a:r>
            <a:r>
              <a:rPr lang="en-US" sz="1600" dirty="0" smtClean="0"/>
              <a:t>there is no previous weight recorded you are required to record a new weight. Remember to check the Estimate box and the Exclude button if appropriate. This weight will be copied over into the </a:t>
            </a:r>
            <a:r>
              <a:rPr lang="en-US" sz="1600" dirty="0" smtClean="0"/>
              <a:t>Husbandry </a:t>
            </a:r>
            <a:r>
              <a:rPr lang="en-US" sz="1600" dirty="0" smtClean="0"/>
              <a:t>weight grid but </a:t>
            </a:r>
            <a:r>
              <a:rPr lang="en-US" sz="1600" dirty="0" smtClean="0"/>
              <a:t>it can only be edited from the Anesthesia module.</a:t>
            </a:r>
            <a:endParaRPr lang="en-GB" sz="1600" dirty="0"/>
          </a:p>
        </p:txBody>
      </p:sp>
    </p:spTree>
    <p:extLst>
      <p:ext uri="{BB962C8B-B14F-4D97-AF65-F5344CB8AC3E}">
        <p14:creationId xmlns:p14="http://schemas.microsoft.com/office/powerpoint/2010/main" val="331892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545" y="0"/>
            <a:ext cx="7886700" cy="1325563"/>
          </a:xfrm>
        </p:spPr>
        <p:txBody>
          <a:bodyPr>
            <a:normAutofit/>
          </a:bodyPr>
          <a:lstStyle/>
          <a:p>
            <a:pPr algn="ctr"/>
            <a:r>
              <a:rPr lang="en-US" sz="3600" dirty="0"/>
              <a:t>Basic Info – Anesthesia Location</a:t>
            </a:r>
            <a:endParaRPr lang="en-GB" sz="3600" dirty="0"/>
          </a:p>
        </p:txBody>
      </p:sp>
      <p:pic>
        <p:nvPicPr>
          <p:cNvPr id="4" name="Picture 3"/>
          <p:cNvPicPr>
            <a:picLocks noChangeAspect="1"/>
          </p:cNvPicPr>
          <p:nvPr/>
        </p:nvPicPr>
        <p:blipFill>
          <a:blip r:embed="rId2"/>
          <a:stretch>
            <a:fillRect/>
          </a:stretch>
        </p:blipFill>
        <p:spPr>
          <a:xfrm>
            <a:off x="168999" y="1986062"/>
            <a:ext cx="4333333" cy="16000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967615" y="1277490"/>
            <a:ext cx="2552381" cy="148571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870308" y="901623"/>
            <a:ext cx="2438400" cy="2696913"/>
          </a:xfrm>
          <a:prstGeom prst="rect">
            <a:avLst/>
          </a:prstGeom>
          <a:ln>
            <a:solidFill>
              <a:schemeClr val="tx1"/>
            </a:solidFill>
          </a:ln>
        </p:spPr>
      </p:pic>
      <p:sp>
        <p:nvSpPr>
          <p:cNvPr id="7" name="TextBox 2"/>
          <p:cNvSpPr txBox="1"/>
          <p:nvPr/>
        </p:nvSpPr>
        <p:spPr>
          <a:xfrm>
            <a:off x="628648" y="3807701"/>
            <a:ext cx="7230313" cy="1815882"/>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You have three options for recording where the anesthesia event took place. If you select </a:t>
            </a:r>
          </a:p>
          <a:p>
            <a:r>
              <a:rPr lang="en-US" sz="1400" dirty="0" smtClean="0"/>
              <a:t>Enclosure you will record the enclosure at your institution where the anesthesia occurred. </a:t>
            </a:r>
          </a:p>
          <a:p>
            <a:r>
              <a:rPr lang="en-US" sz="1400" dirty="0" smtClean="0"/>
              <a:t>Click Here To See Enclosure Detail is a hyperlink to the enclosure record. External Institution </a:t>
            </a:r>
          </a:p>
          <a:p>
            <a:r>
              <a:rPr lang="en-US" sz="1400" dirty="0" smtClean="0"/>
              <a:t>means that the event took place outside of your facility. This is sourced from the Institution </a:t>
            </a:r>
          </a:p>
          <a:p>
            <a:r>
              <a:rPr lang="en-US" sz="1400" dirty="0" smtClean="0"/>
              <a:t>list so if you commonly use other facilities such as a local Veterinary office you </a:t>
            </a:r>
            <a:r>
              <a:rPr lang="en-US" sz="1400" dirty="0" smtClean="0"/>
              <a:t>may want </a:t>
            </a:r>
            <a:r>
              <a:rPr lang="en-US" sz="1400" dirty="0" smtClean="0"/>
              <a:t>to </a:t>
            </a:r>
            <a:endParaRPr lang="en-US" sz="1400" dirty="0" smtClean="0"/>
          </a:p>
          <a:p>
            <a:r>
              <a:rPr lang="en-US" sz="1400" dirty="0" smtClean="0"/>
              <a:t>add </a:t>
            </a:r>
            <a:r>
              <a:rPr lang="en-US" sz="1400" dirty="0" smtClean="0"/>
              <a:t>them to your Local Institution list. Using the Geo Location can be </a:t>
            </a:r>
            <a:r>
              <a:rPr lang="en-US" sz="1400" dirty="0" smtClean="0"/>
              <a:t>very helpful </a:t>
            </a:r>
            <a:r>
              <a:rPr lang="en-US" sz="1400" dirty="0" smtClean="0"/>
              <a:t>for field </a:t>
            </a:r>
            <a:endParaRPr lang="en-US" sz="1400" dirty="0" smtClean="0"/>
          </a:p>
          <a:p>
            <a:r>
              <a:rPr lang="en-US" sz="1400" dirty="0" smtClean="0"/>
              <a:t>immobilizations </a:t>
            </a:r>
            <a:r>
              <a:rPr lang="en-US" sz="1400" dirty="0" smtClean="0"/>
              <a:t>especially where GPS data is available. If you do not know </a:t>
            </a:r>
            <a:r>
              <a:rPr lang="en-US" sz="1400" dirty="0" smtClean="0"/>
              <a:t>where </a:t>
            </a:r>
            <a:r>
              <a:rPr lang="en-US" sz="1400" dirty="0" smtClean="0"/>
              <a:t>the anesthesia </a:t>
            </a:r>
            <a:endParaRPr lang="en-US" sz="1400" dirty="0" smtClean="0"/>
          </a:p>
          <a:p>
            <a:r>
              <a:rPr lang="en-US" sz="1400" dirty="0" smtClean="0"/>
              <a:t>occurred</a:t>
            </a:r>
            <a:r>
              <a:rPr lang="en-US" sz="1400" dirty="0" smtClean="0"/>
              <a:t>, </a:t>
            </a:r>
            <a:r>
              <a:rPr lang="en-US" sz="1400" dirty="0" smtClean="0"/>
              <a:t>select </a:t>
            </a:r>
            <a:r>
              <a:rPr lang="en-US" sz="1400" dirty="0" smtClean="0"/>
              <a:t>Undetermined.</a:t>
            </a:r>
            <a:endParaRPr lang="en-GB" sz="1400" dirty="0"/>
          </a:p>
        </p:txBody>
      </p:sp>
    </p:spTree>
    <p:extLst>
      <p:ext uri="{BB962C8B-B14F-4D97-AF65-F5344CB8AC3E}">
        <p14:creationId xmlns:p14="http://schemas.microsoft.com/office/powerpoint/2010/main" val="235179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13361" y="476856"/>
            <a:ext cx="7886700" cy="1325563"/>
          </a:xfrm>
        </p:spPr>
        <p:txBody>
          <a:bodyPr/>
          <a:lstStyle/>
          <a:p>
            <a:pPr algn="ctr"/>
            <a:r>
              <a:rPr lang="en-US" dirty="0"/>
              <a:t>Drugs Given</a:t>
            </a:r>
            <a:endParaRPr lang="en-GB" dirty="0"/>
          </a:p>
        </p:txBody>
      </p:sp>
      <p:pic>
        <p:nvPicPr>
          <p:cNvPr id="4" name="Picture 3"/>
          <p:cNvPicPr>
            <a:picLocks noChangeAspect="1"/>
          </p:cNvPicPr>
          <p:nvPr/>
        </p:nvPicPr>
        <p:blipFill>
          <a:blip r:embed="rId2"/>
          <a:stretch>
            <a:fillRect/>
          </a:stretch>
        </p:blipFill>
        <p:spPr>
          <a:xfrm>
            <a:off x="5101884" y="651028"/>
            <a:ext cx="3387735" cy="3262019"/>
          </a:xfrm>
          <a:prstGeom prst="rect">
            <a:avLst/>
          </a:prstGeom>
          <a:ln>
            <a:solidFill>
              <a:schemeClr val="tx1"/>
            </a:solidFill>
          </a:ln>
        </p:spPr>
      </p:pic>
      <p:sp>
        <p:nvSpPr>
          <p:cNvPr id="5" name="TextBox 2"/>
          <p:cNvSpPr txBox="1"/>
          <p:nvPr/>
        </p:nvSpPr>
        <p:spPr>
          <a:xfrm>
            <a:off x="933696" y="4001294"/>
            <a:ext cx="727660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Once the Basic Info information is saved, the remaining tabs become active.</a:t>
            </a:r>
          </a:p>
          <a:p>
            <a:r>
              <a:rPr lang="en-US" dirty="0" smtClean="0"/>
              <a:t>The only mandatory fields in the Add New Drug Information are the drug,</a:t>
            </a:r>
          </a:p>
          <a:p>
            <a:r>
              <a:rPr lang="en-US" dirty="0" smtClean="0"/>
              <a:t>amount, </a:t>
            </a:r>
            <a:r>
              <a:rPr lang="en-US" dirty="0" smtClean="0"/>
              <a:t>UOM and the administration times. The Drug Given is a</a:t>
            </a:r>
          </a:p>
          <a:p>
            <a:r>
              <a:rPr lang="en-US" dirty="0"/>
              <a:t>t</a:t>
            </a:r>
            <a:r>
              <a:rPr lang="en-US" dirty="0" smtClean="0"/>
              <a:t>ype ahead lookup or you can search for it using the magnifying glass</a:t>
            </a:r>
          </a:p>
          <a:p>
            <a:r>
              <a:rPr lang="en-US" dirty="0"/>
              <a:t>l</a:t>
            </a:r>
            <a:r>
              <a:rPr lang="en-US" dirty="0" smtClean="0"/>
              <a:t>ookup. Most of the fields are data standard dropdown lists. The Delivery</a:t>
            </a:r>
          </a:p>
          <a:p>
            <a:r>
              <a:rPr lang="en-US" dirty="0" smtClean="0"/>
              <a:t>Method is filtered by what you selected in the Delivery Route field.</a:t>
            </a:r>
            <a:endParaRPr lang="en-GB" dirty="0"/>
          </a:p>
        </p:txBody>
      </p:sp>
    </p:spTree>
    <p:extLst>
      <p:ext uri="{BB962C8B-B14F-4D97-AF65-F5344CB8AC3E}">
        <p14:creationId xmlns:p14="http://schemas.microsoft.com/office/powerpoint/2010/main" val="405970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8" y="-42830"/>
            <a:ext cx="7886700" cy="1325563"/>
          </a:xfrm>
        </p:spPr>
        <p:txBody>
          <a:bodyPr/>
          <a:lstStyle/>
          <a:p>
            <a:pPr algn="ctr"/>
            <a:r>
              <a:rPr lang="en-US" dirty="0"/>
              <a:t>Drugs Given</a:t>
            </a:r>
            <a:endParaRPr lang="en-GB" dirty="0"/>
          </a:p>
        </p:txBody>
      </p:sp>
      <p:pic>
        <p:nvPicPr>
          <p:cNvPr id="4" name="Picture 2"/>
          <p:cNvPicPr>
            <a:picLocks noChangeAspect="1"/>
          </p:cNvPicPr>
          <p:nvPr/>
        </p:nvPicPr>
        <p:blipFill>
          <a:blip r:embed="rId2"/>
          <a:stretch>
            <a:fillRect/>
          </a:stretch>
        </p:blipFill>
        <p:spPr>
          <a:xfrm>
            <a:off x="2158927" y="992777"/>
            <a:ext cx="4961985" cy="3136887"/>
          </a:xfrm>
          <a:prstGeom prst="rect">
            <a:avLst/>
          </a:prstGeom>
          <a:ln>
            <a:solidFill>
              <a:schemeClr val="tx1"/>
            </a:solidFill>
          </a:ln>
        </p:spPr>
      </p:pic>
      <p:sp>
        <p:nvSpPr>
          <p:cNvPr id="5" name="TextBox 3"/>
          <p:cNvSpPr txBox="1"/>
          <p:nvPr/>
        </p:nvSpPr>
        <p:spPr>
          <a:xfrm>
            <a:off x="868019" y="3896791"/>
            <a:ext cx="7543800"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The Bottle ID is sourced from your  drug inventory and is not a mandatory field. The </a:t>
            </a:r>
            <a:r>
              <a:rPr lang="en-US" sz="1400" dirty="0"/>
              <a:t>Lot Number will source from that inventory </a:t>
            </a:r>
            <a:r>
              <a:rPr lang="en-US" sz="1400" dirty="0" smtClean="0"/>
              <a:t>information and will prefill when the Bottle ID is entered. You can add a new Bottle ID to your inventory directly from this screen using the hyperlink to </a:t>
            </a:r>
            <a:r>
              <a:rPr lang="en-US" sz="1400" dirty="0"/>
              <a:t>A</a:t>
            </a:r>
            <a:r>
              <a:rPr lang="en-US" sz="1400" dirty="0" smtClean="0"/>
              <a:t>dd New </a:t>
            </a:r>
            <a:r>
              <a:rPr lang="en-US" sz="1400" dirty="0"/>
              <a:t>B</a:t>
            </a:r>
            <a:r>
              <a:rPr lang="en-US" sz="1400" dirty="0" smtClean="0"/>
              <a:t>ottle ID. Bottle ID and inventory control will assist with reporting for regulated anesthetic drugs. The Form of Drug is a cascading dropdown to select from. The Form of Drug and Concentration of Drug may pre-fill from the drug dictionary, depending on the entry selected. If you are finished recording the drugs used select Done. If you want to add more drugs associated with the anesthesia event select Done &amp; Repeat</a:t>
            </a:r>
            <a:r>
              <a:rPr lang="en-US" sz="1400" dirty="0"/>
              <a:t>. </a:t>
            </a:r>
            <a:endParaRPr lang="en-GB" sz="1400" dirty="0"/>
          </a:p>
        </p:txBody>
      </p:sp>
    </p:spTree>
    <p:extLst>
      <p:ext uri="{BB962C8B-B14F-4D97-AF65-F5344CB8AC3E}">
        <p14:creationId xmlns:p14="http://schemas.microsoft.com/office/powerpoint/2010/main" val="386380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Done &amp; Repeat</a:t>
            </a:r>
            <a:endParaRPr lang="en-GB" sz="3600" dirty="0"/>
          </a:p>
        </p:txBody>
      </p:sp>
      <p:pic>
        <p:nvPicPr>
          <p:cNvPr id="4" name="Picture 2"/>
          <p:cNvPicPr>
            <a:picLocks noChangeAspect="1"/>
          </p:cNvPicPr>
          <p:nvPr/>
        </p:nvPicPr>
        <p:blipFill rotWithShape="1">
          <a:blip r:embed="rId2"/>
          <a:srcRect l="25721" t="17739" r="26704"/>
          <a:stretch/>
        </p:blipFill>
        <p:spPr>
          <a:xfrm>
            <a:off x="2725783" y="1515292"/>
            <a:ext cx="3692434" cy="3144484"/>
          </a:xfrm>
          <a:prstGeom prst="rect">
            <a:avLst/>
          </a:prstGeom>
          <a:ln>
            <a:solidFill>
              <a:schemeClr val="tx1"/>
            </a:solidFill>
          </a:ln>
        </p:spPr>
      </p:pic>
      <p:sp>
        <p:nvSpPr>
          <p:cNvPr id="5" name="TextBox 3"/>
          <p:cNvSpPr txBox="1"/>
          <p:nvPr/>
        </p:nvSpPr>
        <p:spPr>
          <a:xfrm>
            <a:off x="449359" y="4801674"/>
            <a:ext cx="806599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select Done &amp; Repeat the information you recorded on the first drug entry </a:t>
            </a:r>
          </a:p>
          <a:p>
            <a:r>
              <a:rPr lang="en-US" dirty="0" smtClean="0"/>
              <a:t>will prefill except for Bottle ID, Lot Number and Concentration. All fields are editable</a:t>
            </a:r>
          </a:p>
          <a:p>
            <a:r>
              <a:rPr lang="en-US" dirty="0"/>
              <a:t>a</a:t>
            </a:r>
            <a:r>
              <a:rPr lang="en-US" dirty="0" smtClean="0"/>
              <a:t>nd here we recorded a new drug and amount.</a:t>
            </a:r>
            <a:endParaRPr lang="en-GB" dirty="0"/>
          </a:p>
        </p:txBody>
      </p:sp>
    </p:spTree>
    <p:extLst>
      <p:ext uri="{BB962C8B-B14F-4D97-AF65-F5344CB8AC3E}">
        <p14:creationId xmlns:p14="http://schemas.microsoft.com/office/powerpoint/2010/main" val="1068764313"/>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BBA168B-BBD4-474A-9ABA-FA1AF9CA79B2}"/>
</file>

<file path=customXml/itemProps2.xml><?xml version="1.0" encoding="utf-8"?>
<ds:datastoreItem xmlns:ds="http://schemas.openxmlformats.org/officeDocument/2006/customXml" ds:itemID="{4299AFDF-EDAA-41E8-B721-56B7781518FF}"/>
</file>

<file path=customXml/itemProps3.xml><?xml version="1.0" encoding="utf-8"?>
<ds:datastoreItem xmlns:ds="http://schemas.openxmlformats.org/officeDocument/2006/customXml" ds:itemID="{FD5E1EAC-A1EC-4937-8FC2-BC50ED87DA80}"/>
</file>

<file path=docProps/app.xml><?xml version="1.0" encoding="utf-8"?>
<Properties xmlns="http://schemas.openxmlformats.org/officeDocument/2006/extended-properties" xmlns:vt="http://schemas.openxmlformats.org/officeDocument/2006/docPropsVTypes">
  <Template/>
  <TotalTime>404</TotalTime>
  <Words>1107</Words>
  <Application>Microsoft Office PowerPoint</Application>
  <PresentationFormat>On-screen Show (4:3)</PresentationFormat>
  <Paragraphs>88</Paragraphs>
  <Slides>19</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19</vt:i4>
      </vt:variant>
    </vt:vector>
  </HeadingPairs>
  <TitlesOfParts>
    <vt:vector size="37"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2007 - Anesthesia</vt:lpstr>
      <vt:lpstr>ZIMS Updates!</vt:lpstr>
      <vt:lpstr>Basic Info</vt:lpstr>
      <vt:lpstr>Basic Info</vt:lpstr>
      <vt:lpstr>Basic Info - Weight</vt:lpstr>
      <vt:lpstr>Basic Info – Anesthesia Location</vt:lpstr>
      <vt:lpstr>Drugs Given</vt:lpstr>
      <vt:lpstr>Drugs Given</vt:lpstr>
      <vt:lpstr>Done &amp; Repeat</vt:lpstr>
      <vt:lpstr>Drug Information Grid</vt:lpstr>
      <vt:lpstr>Additional &amp; Non-anesthesia Drugs</vt:lpstr>
      <vt:lpstr>Effects &amp;  Milestones</vt:lpstr>
      <vt:lpstr>Effects &amp; Milestones Grid</vt:lpstr>
      <vt:lpstr>Samples and Physiological Measurements</vt:lpstr>
      <vt:lpstr>Notes/Comments</vt:lpstr>
      <vt:lpstr>Recovery &amp; Ratings</vt:lpstr>
      <vt:lpstr>Complications</vt:lpstr>
      <vt:lpstr>Existing Records </vt:lpstr>
      <vt:lpstr>Anesthesia in ZIMS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24</cp:revision>
  <dcterms:created xsi:type="dcterms:W3CDTF">2016-07-26T18:48:10Z</dcterms:created>
  <dcterms:modified xsi:type="dcterms:W3CDTF">2019-08-01T14:42:59Z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2018-07-03T14:30:31+00:00</vt:lpwstr>
  </property>
</Properties>
</file>