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5"/>
  </p:notesMasterIdLst>
  <p:sldIdLst>
    <p:sldId id="256" r:id="rId20"/>
    <p:sldId id="279"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80" r:id="rId43"/>
    <p:sldId id="2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EC5FF-3070-46FF-B7F3-B0584D179115}" type="datetimeFigureOut">
              <a:rPr lang="en-US" smtClean="0"/>
              <a:t>7/25/2019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BDFDE-C50F-4CED-B1CC-96CEB59622E7}" type="slidenum">
              <a:rPr lang="en-US" smtClean="0"/>
              <a:t>‹#›</a:t>
            </a:fld>
            <a:endParaRPr lang="en-US"/>
          </a:p>
        </p:txBody>
      </p:sp>
    </p:spTree>
    <p:extLst>
      <p:ext uri="{BB962C8B-B14F-4D97-AF65-F5344CB8AC3E}">
        <p14:creationId xmlns:p14="http://schemas.microsoft.com/office/powerpoint/2010/main" val="306724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381278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E3A3DF-64E0-426C-B8E2-8C5D7BC4C611}"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09284B-F34E-4649-986A-567FAB8A7207}"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267879-D9A0-4739-A55A-3F4560447125}"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82F955-3CFF-4945-8DA4-6178A0C06FD6}"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45DC1-DBC6-4C4C-A7A8-5BD35926A6C6}"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FB26B0-8279-4A14-825A-C86E1986EFDA}"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93E0B5-4533-46AA-B013-E93FF82E2FD7}"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FAD84C-B1E5-49D1-97FD-073942D5D0B5}"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E7CA6-7FEB-48D9-B880-82A66773F507}"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AEA79-E38F-4A62-A2FB-D32AD7497829}"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E05CE-8C6E-46EC-97B2-0FCE29CEA929}"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7DEF4D-13AA-4820-ABAB-9213CA15087B}"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0F6D7E-7F0F-4CA8-B9C0-178BF7D31256}"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93327-9810-4909-90CD-D8C6FDE68342}"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4B979-C42A-48B2-8C30-AD93CAB3149C}"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1CBC5D-4A41-4AA6-A616-0A57A2C89CA0}"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CB8BD-E63C-4C77-9FF4-FD02BB0063D4}"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1408FF-7223-4111-B4BE-34144D70401A}"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13F60-95F9-4AE2-9010-C3F73C7F1612}"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874D6-F2E9-479E-9430-AB670F25C8DA}"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07750-81BD-464A-BF98-5A1FC6C51A32}"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531F65-D80F-42A8-A722-1424E1A5E6F1}"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B4209-1D32-444C-8018-249D2888FD07}"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52BB3-C31F-4EC7-985A-08C4D7F7A52B}"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F0914-9B4A-48CB-8533-0F0F618F2584}"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5C45DE-2EAB-4427-BE59-8DF4EBE6E776}"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9C60EF-EA6F-4549-8E33-9C957170459F}"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34C0F-74BC-4402-B89A-FAEBC633C2A9}"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D6E24-7F02-4E45-B132-AA5B845136E7}"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BF491-1D4F-438B-831B-04FF2CCA8499}"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DF6FF-5F71-442B-9AB0-599DBCF2A9A6}"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50133F-6794-42EC-AEB4-069D5FE9B921}"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363E8D-6859-45D6-842B-15D2C840F391}"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4A2FB-D588-4190-8B07-CEFAB316F8D6}"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579AF9-4FD5-46B5-A9BE-1FFBC84B57C7}"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3D326C-F664-467C-A0A6-4FF4B44305C5}"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03A7C7-B525-4A1C-9C17-4A2243B76649}"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B4B4A-C7A8-44FF-B6BF-4D192D6371B3}"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530A1-5AC4-4A63-9C0C-E726340996C1}"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69E79-E4D5-499D-B7F1-8C3329AF30F7}"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76E9-EBFC-4ED5-AA62-622615FD9572}"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9D694-49D1-4A6B-B050-785466D543AB}"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651977-10DA-4101-A8C1-14B2675CFCF4}"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55A09E-16C4-450C-9C9B-D8ED1C9C2752}"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D32C2-13B4-4723-989B-327CECA5F3F0}"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E2B1E3-90B1-4EEA-8292-5E8D64F7CD45}"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DD1E03-18F4-4D0D-AB6B-992451CBF93C}"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7BAA58-56C7-4533-8FE2-DA6BFC85F355}"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74646-EDB0-4256-A199-AF4F0552078B}"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0E047-7FD9-4860-9AAA-AE541AA55DB6}"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D5475-2A1B-4413-ACB3-776DBFEA3CC7}"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FB1CF8-8ABD-4A52-AF0D-4A3D87F4E20A}"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FF5BD-B5D4-4AC4-9A29-99815D05CA92}"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9E0D0-B433-49CF-B175-7E08DB769C70}"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F168F-6F67-4722-944E-7EA0FDF473DE}"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B22251-2D96-4BA7-A21F-6890C502F1DC}"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E42956-8B2F-4BBF-A5EF-D8632C77C7ED}"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72DB97-3869-4279-8E60-8CCDF7C898BB}"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3AB52-9EE2-44AC-AE54-41FC17268363}"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A9389E-C831-4882-A058-AD77642D9443}"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680078-54CD-4667-8992-4F1E9F8ED902}"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E83E33-2990-4AC0-98EE-41EF0D23EBD6}"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8F56B-91D4-449E-8F6F-29A0EBB8C64B}"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9C576-9F17-47F7-8084-3759E75C60A4}"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D5A7D-C0CA-4080-9EF1-C562209EADC7}"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AA48CC-536D-4996-BC68-73BFE947E10A}"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F0F41-BD63-41EF-9F69-8AC0C0C9128A}"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12E27-251E-4773-B3D1-60624996FA13}"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CE1E9-B844-4C12-B607-817246784B54}"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F5E77A-06A6-4206-904A-59E13D828E1B}"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E8EFF9-9227-49D5-BEF5-EB9755E789E9}"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59CF0B-0A4A-4381-A955-FF07D50E161A}"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F0AD5-83C1-43CC-91E9-0B3D2F48683C}"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ED8B1-F083-4A47-9FD6-280C3BE25ABB}"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98A-F5ED-4655-A9F6-C4A47264309A}"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99D88E-0E98-407F-8425-03DBC3CD9329}"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1131C9-455C-4891-B0A0-AC91D88DE9A4}"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AA0F8-59B4-48CB-AC41-026E836B29DA}"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108783-0F32-46A1-B210-54FB44C4CF85}"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7F6247-A232-4EFA-B707-35D9671D603E}"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C5097F-8285-496F-A5A1-D4B75E9F92A2}"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AF8C82-503D-441A-ABF9-B95D58E27E42}"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8DEBD-4255-48CD-B1D5-EA10F1518805}"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F585D-21A5-4DEC-A3F0-70B9F00E23A0}"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7C86E-8E54-4B54-B872-2BAC718A03F5}"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C922E1-FEE1-42E3-9F00-F848B83EAC94}"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DACA7-84C5-4FC1-9B1F-A252E8134687}"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655D8-8E98-4F8B-8287-41E125E42970}"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49A8B4-4962-4E46-ACD4-E14BB75BDBD6}"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DD03D1-867D-45F8-8DAD-1B65B7942C80}"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0D6F47-85AC-4105-A36D-D5C8E51DD4CD}"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58F75-D773-4749-9D9F-DD390EF916ED}"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81E34-C7B7-44B9-A625-EC0C0E22709F}"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F5F70-096B-453C-99C8-3E8924E10525}"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24676-E747-4AEA-A3A0-0B09CA0B7034}"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6C649E-27C0-4A28-BBF7-59D9C7D14313}"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46F69C-EED8-43AA-A501-7133EAF8091B}"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4423C-B34D-4F07-8467-767925411B24}"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4538F5-AD06-42EE-B7E8-BCCE44596928}"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930A17-D9D7-4CBF-A564-415435008F18}"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DE262B-A837-4C28-BF92-AF4B41D2C415}"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B9B261-3308-497A-98F5-5A95430CE2DF}"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24385-23E1-4DC7-B748-9956B8F0C5AF}"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A531A-143B-4680-84C2-C720EDA33CBD}"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7514-669C-4FC0-BAAE-DEB4BCC487E3}"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240CF1-5554-4D56-BDBF-9BBBFFB38BA8}"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66E618-EC4B-4F9E-A012-5FCFEFF54C51}"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91172-BCA1-4358-9024-AE0525353B27}"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7F0E82-21BA-4670-BF29-B4EADF54085F}"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07C1F3-E6C9-4DC7-98F7-EBDE5B1A5310}"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D226F9-1782-467F-A5AA-BCAE38BC1D6D}"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F44A2-B803-4103-ABF7-E733186458EA}"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48114-07F3-4ABF-B793-48077B80E766}"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E7781-66B9-40EB-9258-B7B482CBA8D7}"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00143-8E84-478C-9E7D-3E2254721618}"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9F4C3C-0B3E-4979-AC54-9D015B071957}"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36E7BC-B22F-4510-841D-9D1D54409FCB}"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26230-18D4-4ACC-864C-837DECC285DA}"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3E68F7-B857-477F-AB35-B8107396F099}"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677910-21A0-4A49-8204-C1037B8FDBB5}"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0C9CFD-0D2E-450D-8CEE-A0F69C50D028}"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6FA37-CAD9-4E0C-AD98-32D13E02962F}"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BF86B-A3B4-43C9-A2D7-4FAA38F09525}"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75FAD-24E3-461C-BE18-16DDBC24D419}"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E9BF2-E88C-4E2B-B004-C9BC8831B53D}"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C4D766-B43E-44A3-B427-AE710C81CE56}"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623422-0D1B-4E28-9D37-D665193AC46C}"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CF5D0-BAB1-4880-BE0E-CB96991C5B80}"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41732C-ECB6-4E38-B217-1F4A8B715396}"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2F5C83-35B8-4DEE-AAEF-546C66E6FBB5}"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65DAEB-CD85-4040-971A-C6CD154117A4}"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68014-9EB0-467C-A5D8-ED8BFFBB0700}"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ED206-4193-43C5-9EBC-82218F7B7B65}"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82F4A-A768-4F03-819B-7B1D421FC7AD}"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CD22-9943-4DBA-B4A0-9030187CD3B8}"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592BC6-D390-4898-ADBD-D2DB5A68DA60}"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896734-CC24-47C4-91CB-C4A601740E60}"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2606E-24A7-4007-A4F9-B6762CA514CA}" type="datetime1">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BFE85-3F6E-4FE6-98B9-D7D6598A02DB}"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B5E09B-4380-4354-86CE-0903C32D287A}" type="datetime1">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EF0D74-A4FD-481F-B62D-CE1BD4AFBE07}" type="datetime1">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4E3F7-106E-4787-9471-2F408832A9A5}" type="datetime1">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FF81B-9C27-4A56-B197-601DEB155B7B}"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B9AC4-C8E2-4153-8E77-2A2AB6E84B1D}" type="datetime1">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7C1A2A3-C27D-406D-A9D3-3C8A126880B0}"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C66B5C0-61C6-4F05-8E37-B2071F336FCB}"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1A1462-BB34-41D9-AAEC-E01B4E15BBDD}"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501AF7-D4D8-476A-B2F8-F5E9D937974F}"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E1081D3-801C-4DCE-97D0-23A82384D6C1}"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435F539-33F3-4DB8-B555-54A9BE3F8115}"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B0CFC9A-D383-4D38-9EA5-38BA1BECF9FC}"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2C2039B-9C71-4972-A7FB-7746DED8E7DD}"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1E2D663-8AE1-4FF1-A9BF-3BB27BD82272}"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37103E2-9C77-493D-9EE1-B905D8902E8B}"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CF024C9-5C69-40AB-8E6A-4E2C38450CA1}"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DDC31B1-45F5-4A09-932B-47B6242732FF}"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EB7F1FE-1F92-4E1B-A47E-73F5BFA6025E}"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C64FA5E-057A-4456-8621-D40EFDA8A588}"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B2DA2B6-3E0B-4296-9AD6-83B04F8B733C}"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36CC20-84A9-4313-AB79-AEF3F518B694}" type="datetime1">
              <a:rPr lang="en-US" smtClean="0"/>
              <a:t>7/25/2019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974" y="2178431"/>
            <a:ext cx="7772400" cy="1543564"/>
          </a:xfrm>
        </p:spPr>
        <p:txBody>
          <a:bodyPr>
            <a:normAutofit/>
          </a:bodyPr>
          <a:lstStyle/>
          <a:p>
            <a:r>
              <a:rPr lang="en-US" sz="5400" dirty="0"/>
              <a:t>2006 - Tests &amp; Results</a:t>
            </a:r>
          </a:p>
        </p:txBody>
      </p:sp>
      <p:pic>
        <p:nvPicPr>
          <p:cNvPr id="4" name="Picture 4"/>
          <p:cNvPicPr>
            <a:picLocks noChangeAspect="1"/>
          </p:cNvPicPr>
          <p:nvPr/>
        </p:nvPicPr>
        <p:blipFill>
          <a:blip r:embed="rId2"/>
          <a:stretch>
            <a:fillRect/>
          </a:stretch>
        </p:blipFill>
        <p:spPr>
          <a:xfrm>
            <a:off x="2369574" y="291167"/>
            <a:ext cx="4267200" cy="2402324"/>
          </a:xfrm>
          <a:prstGeom prst="rect">
            <a:avLst/>
          </a:prstGeom>
          <a:effectLst>
            <a:softEdge rad="127000"/>
          </a:effectLst>
        </p:spPr>
      </p:pic>
      <p:pic>
        <p:nvPicPr>
          <p:cNvPr id="5" name="Picture 5"/>
          <p:cNvPicPr>
            <a:picLocks noChangeAspect="1"/>
          </p:cNvPicPr>
          <p:nvPr/>
        </p:nvPicPr>
        <p:blipFill>
          <a:blip r:embed="rId3"/>
          <a:stretch>
            <a:fillRect/>
          </a:stretch>
        </p:blipFill>
        <p:spPr>
          <a:xfrm>
            <a:off x="1431285" y="3930636"/>
            <a:ext cx="4352381" cy="2628571"/>
          </a:xfrm>
          <a:prstGeom prst="rect">
            <a:avLst/>
          </a:prstGeom>
          <a:effectLst>
            <a:softEdge rad="127000"/>
          </a:effectLst>
        </p:spPr>
      </p:pic>
      <p:sp>
        <p:nvSpPr>
          <p:cNvPr id="3" name="Slide Number Placeholder 2"/>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Sample Info and Quality</a:t>
            </a:r>
            <a:endParaRPr lang="en-GB" sz="4000" dirty="0"/>
          </a:p>
        </p:txBody>
      </p:sp>
      <p:pic>
        <p:nvPicPr>
          <p:cNvPr id="4" name="Picture 2"/>
          <p:cNvPicPr>
            <a:picLocks noChangeAspect="1"/>
          </p:cNvPicPr>
          <p:nvPr/>
        </p:nvPicPr>
        <p:blipFill>
          <a:blip r:embed="rId2"/>
          <a:stretch>
            <a:fillRect/>
          </a:stretch>
        </p:blipFill>
        <p:spPr>
          <a:xfrm>
            <a:off x="648191" y="1397973"/>
            <a:ext cx="3923809" cy="2809524"/>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3048000" y="3886200"/>
            <a:ext cx="3990476" cy="1942857"/>
          </a:xfrm>
          <a:prstGeom prst="rect">
            <a:avLst/>
          </a:prstGeom>
          <a:ln>
            <a:solidFill>
              <a:schemeClr val="tx1"/>
            </a:solidFill>
          </a:ln>
        </p:spPr>
      </p:pic>
      <p:cxnSp>
        <p:nvCxnSpPr>
          <p:cNvPr id="7" name="Straight Arrow Connector 6"/>
          <p:cNvCxnSpPr/>
          <p:nvPr/>
        </p:nvCxnSpPr>
        <p:spPr>
          <a:xfrm>
            <a:off x="4267200" y="2971800"/>
            <a:ext cx="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4"/>
          <p:cNvSpPr txBox="1"/>
          <p:nvPr/>
        </p:nvSpPr>
        <p:spPr>
          <a:xfrm>
            <a:off x="4899204" y="1938716"/>
            <a:ext cx="3807261"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Sample Info is not editable and is</a:t>
            </a:r>
          </a:p>
          <a:p>
            <a:r>
              <a:rPr lang="en-US" dirty="0"/>
              <a:t>o</a:t>
            </a:r>
            <a:r>
              <a:rPr lang="en-US" dirty="0" smtClean="0"/>
              <a:t>nly for information. However, since</a:t>
            </a:r>
          </a:p>
          <a:p>
            <a:r>
              <a:rPr lang="en-US" dirty="0"/>
              <a:t>t</a:t>
            </a:r>
            <a:r>
              <a:rPr lang="en-US" dirty="0" smtClean="0"/>
              <a:t>he Sample Quality may have altered</a:t>
            </a:r>
          </a:p>
          <a:p>
            <a:r>
              <a:rPr lang="en-US" dirty="0"/>
              <a:t>s</a:t>
            </a:r>
            <a:r>
              <a:rPr lang="en-US" dirty="0" smtClean="0"/>
              <a:t>ince collection that data is editable </a:t>
            </a:r>
          </a:p>
          <a:p>
            <a:r>
              <a:rPr lang="en-US" dirty="0"/>
              <a:t>a</a:t>
            </a:r>
            <a:r>
              <a:rPr lang="en-US" dirty="0" smtClean="0"/>
              <a:t>nd </a:t>
            </a:r>
            <a:r>
              <a:rPr lang="en-US" dirty="0"/>
              <a:t>w</a:t>
            </a:r>
            <a:r>
              <a:rPr lang="en-US" dirty="0" smtClean="0"/>
              <a:t>ill update the record if changed.</a:t>
            </a:r>
            <a:endParaRPr lang="en-GB" dirty="0"/>
          </a:p>
        </p:txBody>
      </p:sp>
      <p:sp>
        <p:nvSpPr>
          <p:cNvPr id="5" name="Slide Number Placeholder 4"/>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63116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 New Test</a:t>
            </a:r>
            <a:endParaRPr lang="en-GB" dirty="0"/>
          </a:p>
        </p:txBody>
      </p:sp>
      <p:pic>
        <p:nvPicPr>
          <p:cNvPr id="4" name="Picture 2"/>
          <p:cNvPicPr>
            <a:picLocks noChangeAspect="1"/>
          </p:cNvPicPr>
          <p:nvPr/>
        </p:nvPicPr>
        <p:blipFill rotWithShape="1">
          <a:blip r:embed="rId2"/>
          <a:srcRect l="23719" t="20991" b="17699"/>
          <a:stretch/>
        </p:blipFill>
        <p:spPr>
          <a:xfrm>
            <a:off x="457200" y="1461353"/>
            <a:ext cx="3676048" cy="1524001"/>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04800" y="3429000"/>
            <a:ext cx="4267200" cy="2067667"/>
          </a:xfrm>
          <a:prstGeom prst="rect">
            <a:avLst/>
          </a:prstGeom>
          <a:ln>
            <a:solidFill>
              <a:schemeClr val="tx1"/>
            </a:solidFill>
          </a:ln>
        </p:spPr>
      </p:pic>
      <p:pic>
        <p:nvPicPr>
          <p:cNvPr id="7" name="Picture 4"/>
          <p:cNvPicPr>
            <a:picLocks noChangeAspect="1"/>
          </p:cNvPicPr>
          <p:nvPr/>
        </p:nvPicPr>
        <p:blipFill>
          <a:blip r:embed="rId4"/>
          <a:stretch>
            <a:fillRect/>
          </a:stretch>
        </p:blipFill>
        <p:spPr>
          <a:xfrm>
            <a:off x="4876800" y="3017199"/>
            <a:ext cx="4029135" cy="2479468"/>
          </a:xfrm>
          <a:prstGeom prst="rect">
            <a:avLst/>
          </a:prstGeom>
          <a:ln>
            <a:solidFill>
              <a:schemeClr val="tx1"/>
            </a:solidFill>
          </a:ln>
        </p:spPr>
      </p:pic>
      <p:cxnSp>
        <p:nvCxnSpPr>
          <p:cNvPr id="6" name="Straight Arrow Connector 6"/>
          <p:cNvCxnSpPr/>
          <p:nvPr/>
        </p:nvCxnSpPr>
        <p:spPr>
          <a:xfrm flipV="1">
            <a:off x="4133248" y="4724400"/>
            <a:ext cx="819752"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0" y="1318048"/>
            <a:ext cx="4348691"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add a new test you can type into the</a:t>
            </a:r>
          </a:p>
          <a:p>
            <a:r>
              <a:rPr lang="en-US" dirty="0" smtClean="0"/>
              <a:t>Add New Test field if you know the name</a:t>
            </a:r>
          </a:p>
          <a:p>
            <a:r>
              <a:rPr lang="en-US" dirty="0"/>
              <a:t>o</a:t>
            </a:r>
            <a:r>
              <a:rPr lang="en-US" dirty="0" smtClean="0"/>
              <a:t>f the test you want performed. Or you</a:t>
            </a:r>
          </a:p>
          <a:p>
            <a:r>
              <a:rPr lang="en-US" dirty="0"/>
              <a:t>c</a:t>
            </a:r>
            <a:r>
              <a:rPr lang="en-US" dirty="0" smtClean="0"/>
              <a:t>an use the magnifying glass lookup to</a:t>
            </a:r>
          </a:p>
          <a:p>
            <a:r>
              <a:rPr lang="en-US" dirty="0"/>
              <a:t>s</a:t>
            </a:r>
            <a:r>
              <a:rPr lang="en-US" dirty="0" smtClean="0"/>
              <a:t>earch for it and select from the results grid.</a:t>
            </a:r>
            <a:endParaRPr lang="en-GB" dirty="0"/>
          </a:p>
        </p:txBody>
      </p:sp>
      <p:sp>
        <p:nvSpPr>
          <p:cNvPr id="9" name="Slide Number Placeholder 8"/>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402394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 New Test</a:t>
            </a:r>
            <a:endParaRPr lang="en-GB" dirty="0"/>
          </a:p>
        </p:txBody>
      </p:sp>
      <p:pic>
        <p:nvPicPr>
          <p:cNvPr id="4" name="Picture 2"/>
          <p:cNvPicPr>
            <a:picLocks noChangeAspect="1"/>
          </p:cNvPicPr>
          <p:nvPr/>
        </p:nvPicPr>
        <p:blipFill>
          <a:blip r:embed="rId2"/>
          <a:stretch>
            <a:fillRect/>
          </a:stretch>
        </p:blipFill>
        <p:spPr>
          <a:xfrm>
            <a:off x="999709" y="1311114"/>
            <a:ext cx="7012177" cy="1461333"/>
          </a:xfrm>
          <a:prstGeom prst="rect">
            <a:avLst/>
          </a:prstGeom>
          <a:ln>
            <a:solidFill>
              <a:schemeClr val="tx1"/>
            </a:solidFill>
          </a:ln>
        </p:spPr>
      </p:pic>
      <p:sp>
        <p:nvSpPr>
          <p:cNvPr id="5" name="TextBox 3"/>
          <p:cNvSpPr txBox="1"/>
          <p:nvPr/>
        </p:nvSpPr>
        <p:spPr>
          <a:xfrm>
            <a:off x="628650" y="2987123"/>
            <a:ext cx="793480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continue adding new tests until you have all that are desired. Selecting the</a:t>
            </a:r>
          </a:p>
          <a:p>
            <a:r>
              <a:rPr lang="en-US" dirty="0" smtClean="0"/>
              <a:t>View/Edit hyperlink will take you back to the Test screen where you can add more</a:t>
            </a:r>
          </a:p>
          <a:p>
            <a:r>
              <a:rPr lang="en-US" dirty="0"/>
              <a:t>t</a:t>
            </a:r>
            <a:r>
              <a:rPr lang="en-US" dirty="0" smtClean="0"/>
              <a:t>ests, remove a test or add Test Results.</a:t>
            </a:r>
            <a:endParaRPr lang="en-GB" dirty="0"/>
          </a:p>
        </p:txBody>
      </p:sp>
      <p:pic>
        <p:nvPicPr>
          <p:cNvPr id="6" name="Picture 4"/>
          <p:cNvPicPr>
            <a:picLocks noChangeAspect="1"/>
          </p:cNvPicPr>
          <p:nvPr/>
        </p:nvPicPr>
        <p:blipFill>
          <a:blip r:embed="rId3"/>
          <a:stretch>
            <a:fillRect/>
          </a:stretch>
        </p:blipFill>
        <p:spPr>
          <a:xfrm>
            <a:off x="1363465" y="3990775"/>
            <a:ext cx="5525015" cy="1841672"/>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292949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 Tests for Subsamples</a:t>
            </a:r>
            <a:endParaRPr lang="en-GB" dirty="0"/>
          </a:p>
        </p:txBody>
      </p:sp>
      <p:sp>
        <p:nvSpPr>
          <p:cNvPr id="7" name="Slide Number Placeholder 6"/>
          <p:cNvSpPr>
            <a:spLocks noGrp="1"/>
          </p:cNvSpPr>
          <p:nvPr>
            <p:ph type="sldNum" sz="quarter" idx="12"/>
          </p:nvPr>
        </p:nvSpPr>
        <p:spPr/>
        <p:txBody>
          <a:bodyPr/>
          <a:lstStyle/>
          <a:p>
            <a:fld id="{D1A12E6A-C85A-496C-95D0-8B82A2649983}" type="slidenum">
              <a:rPr lang="en-US" smtClean="0"/>
              <a:t>13</a:t>
            </a:fld>
            <a:endParaRPr lang="en-US"/>
          </a:p>
        </p:txBody>
      </p:sp>
      <p:sp>
        <p:nvSpPr>
          <p:cNvPr id="4" name="TextBox 6"/>
          <p:cNvSpPr txBox="1"/>
          <p:nvPr/>
        </p:nvSpPr>
        <p:spPr>
          <a:xfrm>
            <a:off x="5209205" y="1668816"/>
            <a:ext cx="3477595" cy="397031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Another way to edit the original</a:t>
            </a:r>
          </a:p>
          <a:p>
            <a:r>
              <a:rPr lang="en-US" dirty="0"/>
              <a:t>T</a:t>
            </a:r>
            <a:r>
              <a:rPr lang="en-US" dirty="0" smtClean="0"/>
              <a:t>est Request is to select Request</a:t>
            </a:r>
          </a:p>
          <a:p>
            <a:r>
              <a:rPr lang="en-US" dirty="0" smtClean="0"/>
              <a:t>Test again. Samples with existing tests will be listed and you can select and edit. If the sample is not on the list, for example a Subsample you have not yet created, then select Not in the List</a:t>
            </a:r>
          </a:p>
          <a:p>
            <a:r>
              <a:rPr lang="en-US" dirty="0"/>
              <a:t>a</a:t>
            </a:r>
            <a:r>
              <a:rPr lang="en-US" dirty="0" smtClean="0"/>
              <a:t>nd it will take you to a screen to add it.</a:t>
            </a:r>
          </a:p>
          <a:p>
            <a:endParaRPr lang="en-US" dirty="0" smtClean="0"/>
          </a:p>
          <a:p>
            <a:r>
              <a:rPr lang="en-US" dirty="0" smtClean="0"/>
              <a:t>The grid will display all samples and you can highlight the correct</a:t>
            </a:r>
          </a:p>
          <a:p>
            <a:r>
              <a:rPr lang="en-US" dirty="0"/>
              <a:t>s</a:t>
            </a:r>
            <a:r>
              <a:rPr lang="en-US" dirty="0" smtClean="0"/>
              <a:t>ample and Select Continue.</a:t>
            </a:r>
            <a:endParaRPr lang="en-GB" dirty="0"/>
          </a:p>
        </p:txBody>
      </p:sp>
      <p:pic>
        <p:nvPicPr>
          <p:cNvPr id="5" name="Picture 5"/>
          <p:cNvPicPr>
            <a:picLocks noChangeAspect="1"/>
          </p:cNvPicPr>
          <p:nvPr/>
        </p:nvPicPr>
        <p:blipFill>
          <a:blip r:embed="rId2"/>
          <a:stretch>
            <a:fillRect/>
          </a:stretch>
        </p:blipFill>
        <p:spPr>
          <a:xfrm>
            <a:off x="770555" y="1399504"/>
            <a:ext cx="4267200" cy="2812177"/>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758552" y="4114800"/>
            <a:ext cx="4267200" cy="2494671"/>
          </a:xfrm>
          <a:prstGeom prst="rect">
            <a:avLst/>
          </a:prstGeom>
          <a:ln>
            <a:solidFill>
              <a:schemeClr val="tx1"/>
            </a:solidFill>
          </a:ln>
        </p:spPr>
      </p:pic>
    </p:spTree>
    <p:extLst>
      <p:ext uri="{BB962C8B-B14F-4D97-AF65-F5344CB8AC3E}">
        <p14:creationId xmlns:p14="http://schemas.microsoft.com/office/powerpoint/2010/main" val="263528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Test Panels</a:t>
            </a:r>
            <a:endParaRPr lang="en-GB" dirty="0"/>
          </a:p>
        </p:txBody>
      </p:sp>
      <p:sp>
        <p:nvSpPr>
          <p:cNvPr id="7" name="Slide Number Placeholder 6"/>
          <p:cNvSpPr>
            <a:spLocks noGrp="1"/>
          </p:cNvSpPr>
          <p:nvPr>
            <p:ph type="sldNum" sz="quarter" idx="12"/>
          </p:nvPr>
        </p:nvSpPr>
        <p:spPr/>
        <p:txBody>
          <a:bodyPr/>
          <a:lstStyle/>
          <a:p>
            <a:fld id="{D1A12E6A-C85A-496C-95D0-8B82A2649983}" type="slidenum">
              <a:rPr lang="en-US" smtClean="0"/>
              <a:t>14</a:t>
            </a:fld>
            <a:endParaRPr lang="en-US"/>
          </a:p>
        </p:txBody>
      </p:sp>
      <p:pic>
        <p:nvPicPr>
          <p:cNvPr id="4" name="Picture 2"/>
          <p:cNvPicPr>
            <a:picLocks noChangeAspect="1"/>
          </p:cNvPicPr>
          <p:nvPr/>
        </p:nvPicPr>
        <p:blipFill>
          <a:blip r:embed="rId2"/>
          <a:stretch>
            <a:fillRect/>
          </a:stretch>
        </p:blipFill>
        <p:spPr>
          <a:xfrm>
            <a:off x="411680" y="1386396"/>
            <a:ext cx="5276190" cy="183809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11680" y="3291959"/>
            <a:ext cx="7676190" cy="2495238"/>
          </a:xfrm>
          <a:prstGeom prst="rect">
            <a:avLst/>
          </a:prstGeom>
          <a:ln>
            <a:solidFill>
              <a:schemeClr val="tx1"/>
            </a:solidFill>
          </a:ln>
        </p:spPr>
      </p:pic>
      <p:sp>
        <p:nvSpPr>
          <p:cNvPr id="6" name="Rectangle 5"/>
          <p:cNvSpPr/>
          <p:nvPr/>
        </p:nvSpPr>
        <p:spPr>
          <a:xfrm>
            <a:off x="6019800" y="1219200"/>
            <a:ext cx="3124200" cy="2862322"/>
          </a:xfrm>
          <a:prstGeom prst="rect">
            <a:avLst/>
          </a:prstGeom>
          <a:solidFill>
            <a:schemeClr val="accent1">
              <a:lumMod val="20000"/>
              <a:lumOff val="80000"/>
            </a:schemeClr>
          </a:solidFill>
          <a:ln>
            <a:solidFill>
              <a:schemeClr val="tx1"/>
            </a:solidFill>
          </a:ln>
        </p:spPr>
        <p:txBody>
          <a:bodyPr wrap="square">
            <a:spAutoFit/>
          </a:bodyPr>
          <a:lstStyle/>
          <a:p>
            <a:r>
              <a:rPr lang="en-US" dirty="0"/>
              <a:t>To save data entry time you can</a:t>
            </a:r>
          </a:p>
          <a:p>
            <a:r>
              <a:rPr lang="en-US" dirty="0" smtClean="0"/>
              <a:t>use </a:t>
            </a:r>
            <a:r>
              <a:rPr lang="en-US" dirty="0"/>
              <a:t>Test </a:t>
            </a:r>
            <a:r>
              <a:rPr lang="en-US" dirty="0" smtClean="0"/>
              <a:t>Panels by selecting</a:t>
            </a:r>
          </a:p>
          <a:p>
            <a:r>
              <a:rPr lang="en-US" dirty="0" smtClean="0"/>
              <a:t>Manage Favorite Test Panel. </a:t>
            </a:r>
            <a:r>
              <a:rPr lang="en-US" dirty="0"/>
              <a:t>The plan is to have </a:t>
            </a:r>
            <a:r>
              <a:rPr lang="en-US" dirty="0" smtClean="0"/>
              <a:t>commonly used Test </a:t>
            </a:r>
            <a:r>
              <a:rPr lang="en-US" dirty="0"/>
              <a:t>Panels preloaded to</a:t>
            </a:r>
          </a:p>
          <a:p>
            <a:r>
              <a:rPr lang="en-US" dirty="0" smtClean="0"/>
              <a:t>select </a:t>
            </a:r>
            <a:r>
              <a:rPr lang="en-US" dirty="0"/>
              <a:t>from.</a:t>
            </a:r>
          </a:p>
          <a:p>
            <a:endParaRPr lang="en-US" dirty="0"/>
          </a:p>
          <a:p>
            <a:r>
              <a:rPr lang="en-US" dirty="0"/>
              <a:t>You can also create your own </a:t>
            </a:r>
            <a:r>
              <a:rPr lang="en-US" dirty="0" smtClean="0"/>
              <a:t>Test Panels by selecting Add</a:t>
            </a:r>
          </a:p>
          <a:p>
            <a:r>
              <a:rPr lang="en-US" dirty="0" smtClean="0"/>
              <a:t>New Panel.</a:t>
            </a:r>
            <a:endParaRPr lang="en-GB" dirty="0"/>
          </a:p>
        </p:txBody>
      </p:sp>
    </p:spTree>
    <p:extLst>
      <p:ext uri="{BB962C8B-B14F-4D97-AF65-F5344CB8AC3E}">
        <p14:creationId xmlns:p14="http://schemas.microsoft.com/office/powerpoint/2010/main" val="135674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 New Test Panel</a:t>
            </a:r>
            <a:endParaRPr lang="en-GB" dirty="0"/>
          </a:p>
        </p:txBody>
      </p:sp>
      <p:sp>
        <p:nvSpPr>
          <p:cNvPr id="7" name="Slide Number Placeholder 6"/>
          <p:cNvSpPr>
            <a:spLocks noGrp="1"/>
          </p:cNvSpPr>
          <p:nvPr>
            <p:ph type="sldNum" sz="quarter" idx="12"/>
          </p:nvPr>
        </p:nvSpPr>
        <p:spPr/>
        <p:txBody>
          <a:bodyPr/>
          <a:lstStyle/>
          <a:p>
            <a:fld id="{D1A12E6A-C85A-496C-95D0-8B82A2649983}" type="slidenum">
              <a:rPr lang="en-US" smtClean="0"/>
              <a:t>15</a:t>
            </a:fld>
            <a:endParaRPr lang="en-US"/>
          </a:p>
        </p:txBody>
      </p:sp>
      <p:pic>
        <p:nvPicPr>
          <p:cNvPr id="4" name="Picture 3"/>
          <p:cNvPicPr>
            <a:picLocks noChangeAspect="1"/>
          </p:cNvPicPr>
          <p:nvPr/>
        </p:nvPicPr>
        <p:blipFill>
          <a:blip r:embed="rId2"/>
          <a:stretch>
            <a:fillRect/>
          </a:stretch>
        </p:blipFill>
        <p:spPr>
          <a:xfrm>
            <a:off x="960071" y="1314993"/>
            <a:ext cx="2534791" cy="2392505"/>
          </a:xfrm>
          <a:prstGeom prst="rect">
            <a:avLst/>
          </a:prstGeom>
          <a:ln>
            <a:solidFill>
              <a:schemeClr val="tx1"/>
            </a:solidFill>
          </a:ln>
        </p:spPr>
      </p:pic>
      <p:pic>
        <p:nvPicPr>
          <p:cNvPr id="5" name="Picture 8"/>
          <p:cNvPicPr>
            <a:picLocks noChangeAspect="1"/>
          </p:cNvPicPr>
          <p:nvPr/>
        </p:nvPicPr>
        <p:blipFill>
          <a:blip r:embed="rId3"/>
          <a:stretch>
            <a:fillRect/>
          </a:stretch>
        </p:blipFill>
        <p:spPr>
          <a:xfrm>
            <a:off x="831760" y="3876969"/>
            <a:ext cx="2663102" cy="2491824"/>
          </a:xfrm>
          <a:prstGeom prst="rect">
            <a:avLst/>
          </a:prstGeom>
          <a:ln>
            <a:solidFill>
              <a:schemeClr val="tx1"/>
            </a:solidFill>
          </a:ln>
        </p:spPr>
      </p:pic>
      <p:sp>
        <p:nvSpPr>
          <p:cNvPr id="6" name="TextBox 4"/>
          <p:cNvSpPr txBox="1"/>
          <p:nvPr/>
        </p:nvSpPr>
        <p:spPr>
          <a:xfrm>
            <a:off x="3826283" y="1496400"/>
            <a:ext cx="4661651" cy="4031873"/>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The Panel Name must be unique within your facility. The Valid Sample Type is a multiple select dropdown that allows you to select more than one type. You</a:t>
            </a:r>
          </a:p>
          <a:p>
            <a:r>
              <a:rPr lang="en-US" sz="1600" dirty="0"/>
              <a:t>a</a:t>
            </a:r>
            <a:r>
              <a:rPr lang="en-US" sz="1600" dirty="0" smtClean="0"/>
              <a:t>re also able to select an external laboratory or your institution to run the test. What you select here (External Laboratory or My Institution) must match what you select when you request a test or the Test Panel will not display in the list to select from. </a:t>
            </a:r>
          </a:p>
          <a:p>
            <a:endParaRPr lang="en-US" sz="1600" dirty="0"/>
          </a:p>
          <a:p>
            <a:r>
              <a:rPr lang="en-US" sz="1600" dirty="0" smtClean="0"/>
              <a:t>Add the tests you want on the panel either by typing them into the Add Test field or using the magnifying lookup to search for them.</a:t>
            </a:r>
          </a:p>
          <a:p>
            <a:endParaRPr lang="en-US" sz="1600" dirty="0"/>
          </a:p>
          <a:p>
            <a:r>
              <a:rPr lang="en-US" sz="1600" dirty="0" smtClean="0"/>
              <a:t>Arrange the tests in the order that you will want to record the data by using the Up and Down arrows above the list.</a:t>
            </a:r>
            <a:endParaRPr lang="en-GB" sz="1600" dirty="0"/>
          </a:p>
        </p:txBody>
      </p:sp>
    </p:spTree>
    <p:extLst>
      <p:ext uri="{BB962C8B-B14F-4D97-AF65-F5344CB8AC3E}">
        <p14:creationId xmlns:p14="http://schemas.microsoft.com/office/powerpoint/2010/main" val="354908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dirty="0"/>
              <a:t>Viewing the Test Panels</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16</a:t>
            </a:fld>
            <a:endParaRPr lang="en-US"/>
          </a:p>
        </p:txBody>
      </p:sp>
      <p:pic>
        <p:nvPicPr>
          <p:cNvPr id="4" name="Picture 2"/>
          <p:cNvPicPr>
            <a:picLocks noChangeAspect="1"/>
          </p:cNvPicPr>
          <p:nvPr/>
        </p:nvPicPr>
        <p:blipFill>
          <a:blip r:embed="rId2"/>
          <a:stretch>
            <a:fillRect/>
          </a:stretch>
        </p:blipFill>
        <p:spPr>
          <a:xfrm>
            <a:off x="1150415" y="1359308"/>
            <a:ext cx="7079185" cy="4376868"/>
          </a:xfrm>
          <a:prstGeom prst="rect">
            <a:avLst/>
          </a:prstGeom>
          <a:ln>
            <a:solidFill>
              <a:schemeClr val="tx1"/>
            </a:solidFill>
          </a:ln>
        </p:spPr>
      </p:pic>
      <p:sp>
        <p:nvSpPr>
          <p:cNvPr id="5" name="TextBox 3"/>
          <p:cNvSpPr txBox="1"/>
          <p:nvPr/>
        </p:nvSpPr>
        <p:spPr>
          <a:xfrm>
            <a:off x="1524000" y="4495800"/>
            <a:ext cx="6181372"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the Manage Test Panel grid, hovering over the right hand side</a:t>
            </a:r>
          </a:p>
          <a:p>
            <a:r>
              <a:rPr lang="en-US" dirty="0"/>
              <a:t>p</a:t>
            </a:r>
            <a:r>
              <a:rPr lang="en-US" dirty="0" smtClean="0"/>
              <a:t>op out will display what tests you have created for that Panel.</a:t>
            </a:r>
            <a:endParaRPr lang="en-GB" dirty="0"/>
          </a:p>
        </p:txBody>
      </p:sp>
    </p:spTree>
    <p:extLst>
      <p:ext uri="{BB962C8B-B14F-4D97-AF65-F5344CB8AC3E}">
        <p14:creationId xmlns:p14="http://schemas.microsoft.com/office/powerpoint/2010/main" val="419516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Using the Test Panels</a:t>
            </a:r>
            <a:endParaRPr lang="en-GB" sz="3600" dirty="0"/>
          </a:p>
        </p:txBody>
      </p:sp>
      <p:sp>
        <p:nvSpPr>
          <p:cNvPr id="6" name="Slide Number Placeholder 5"/>
          <p:cNvSpPr>
            <a:spLocks noGrp="1"/>
          </p:cNvSpPr>
          <p:nvPr>
            <p:ph type="sldNum" sz="quarter" idx="12"/>
          </p:nvPr>
        </p:nvSpPr>
        <p:spPr/>
        <p:txBody>
          <a:bodyPr/>
          <a:lstStyle/>
          <a:p>
            <a:fld id="{D1A12E6A-C85A-496C-95D0-8B82A2649983}" type="slidenum">
              <a:rPr lang="en-US" smtClean="0"/>
              <a:t>17</a:t>
            </a:fld>
            <a:endParaRPr lang="en-US"/>
          </a:p>
        </p:txBody>
      </p:sp>
      <p:pic>
        <p:nvPicPr>
          <p:cNvPr id="4" name="Picture 2"/>
          <p:cNvPicPr>
            <a:picLocks noChangeAspect="1"/>
          </p:cNvPicPr>
          <p:nvPr/>
        </p:nvPicPr>
        <p:blipFill>
          <a:blip r:embed="rId2"/>
          <a:stretch>
            <a:fillRect/>
          </a:stretch>
        </p:blipFill>
        <p:spPr>
          <a:xfrm>
            <a:off x="1411126" y="1436913"/>
            <a:ext cx="6321747" cy="3376471"/>
          </a:xfrm>
          <a:prstGeom prst="rect">
            <a:avLst/>
          </a:prstGeom>
          <a:ln>
            <a:solidFill>
              <a:schemeClr val="tx1"/>
            </a:solidFill>
          </a:ln>
        </p:spPr>
      </p:pic>
      <p:sp>
        <p:nvSpPr>
          <p:cNvPr id="5" name="TextBox 3"/>
          <p:cNvSpPr txBox="1"/>
          <p:nvPr/>
        </p:nvSpPr>
        <p:spPr>
          <a:xfrm>
            <a:off x="829742" y="4883054"/>
            <a:ext cx="712502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use the Test Panel select the appropriate sample and complete the</a:t>
            </a:r>
          </a:p>
          <a:p>
            <a:r>
              <a:rPr lang="en-US" dirty="0"/>
              <a:t>m</a:t>
            </a:r>
            <a:r>
              <a:rPr lang="en-US" dirty="0" smtClean="0"/>
              <a:t>andatory fields in the Test Request Details. Select the desired Test Panel </a:t>
            </a:r>
          </a:p>
          <a:p>
            <a:r>
              <a:rPr lang="en-US" dirty="0" smtClean="0"/>
              <a:t>from the drop down. Then select Insert Below.</a:t>
            </a:r>
            <a:endParaRPr lang="en-GB" dirty="0"/>
          </a:p>
        </p:txBody>
      </p:sp>
    </p:spTree>
    <p:extLst>
      <p:ext uri="{BB962C8B-B14F-4D97-AF65-F5344CB8AC3E}">
        <p14:creationId xmlns:p14="http://schemas.microsoft.com/office/powerpoint/2010/main" val="346301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Panel Inserted</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1109728"/>
            <a:ext cx="7848600" cy="3562441"/>
          </a:xfrm>
          <a:prstGeom prst="rect">
            <a:avLst/>
          </a:prstGeom>
          <a:ln>
            <a:solidFill>
              <a:schemeClr val="tx1"/>
            </a:solidFill>
          </a:ln>
        </p:spPr>
      </p:pic>
      <p:sp>
        <p:nvSpPr>
          <p:cNvPr id="5" name="TextBox 3"/>
          <p:cNvSpPr txBox="1"/>
          <p:nvPr/>
        </p:nvSpPr>
        <p:spPr>
          <a:xfrm>
            <a:off x="1638300" y="5007735"/>
            <a:ext cx="5867400"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tests you have recorded for your panel will display in the</a:t>
            </a:r>
          </a:p>
          <a:p>
            <a:r>
              <a:rPr lang="en-US" dirty="0"/>
              <a:t>o</a:t>
            </a:r>
            <a:r>
              <a:rPr lang="en-US" dirty="0" smtClean="0"/>
              <a:t>rder that you arranged them in the Test Panel you created.</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64024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Recording the Test Results</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19</a:t>
            </a:fld>
            <a:endParaRPr lang="en-US"/>
          </a:p>
        </p:txBody>
      </p:sp>
      <p:pic>
        <p:nvPicPr>
          <p:cNvPr id="4" name="Picture 2"/>
          <p:cNvPicPr>
            <a:picLocks noChangeAspect="1"/>
          </p:cNvPicPr>
          <p:nvPr/>
        </p:nvPicPr>
        <p:blipFill>
          <a:blip r:embed="rId2"/>
          <a:stretch>
            <a:fillRect/>
          </a:stretch>
        </p:blipFill>
        <p:spPr>
          <a:xfrm>
            <a:off x="1524000" y="1417638"/>
            <a:ext cx="5951881" cy="3099083"/>
          </a:xfrm>
          <a:prstGeom prst="rect">
            <a:avLst/>
          </a:prstGeom>
          <a:ln>
            <a:solidFill>
              <a:schemeClr val="tx1"/>
            </a:solidFill>
          </a:ln>
        </p:spPr>
      </p:pic>
      <p:sp>
        <p:nvSpPr>
          <p:cNvPr id="5" name="TextBox 3"/>
          <p:cNvSpPr txBox="1"/>
          <p:nvPr/>
        </p:nvSpPr>
        <p:spPr>
          <a:xfrm>
            <a:off x="798550" y="4285582"/>
            <a:ext cx="8005816"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Record the test results. If the default Unit of Measure is not </a:t>
            </a:r>
            <a:r>
              <a:rPr lang="en-US" dirty="0" smtClean="0"/>
              <a:t>what you </a:t>
            </a:r>
            <a:r>
              <a:rPr lang="en-US" dirty="0" smtClean="0"/>
              <a:t>desire it to be you can use the dropdown selections to </a:t>
            </a:r>
            <a:r>
              <a:rPr lang="en-US" dirty="0" smtClean="0"/>
              <a:t>choose the </a:t>
            </a:r>
            <a:r>
              <a:rPr lang="en-US" dirty="0" smtClean="0"/>
              <a:t>appropriate one</a:t>
            </a:r>
            <a:r>
              <a:rPr lang="en-US" dirty="0" smtClean="0"/>
              <a:t>. </a:t>
            </a:r>
            <a:r>
              <a:rPr lang="en-US" dirty="0"/>
              <a:t>If you do not intend to fill in data for a specific test in a panel being used, remove the record row.  Failing to do so will leave this record 'stuck' in the </a:t>
            </a:r>
            <a:r>
              <a:rPr lang="en-US" dirty="0" smtClean="0"/>
              <a:t>workflow </a:t>
            </a:r>
            <a:r>
              <a:rPr lang="en-US" dirty="0"/>
              <a:t>until a valid result is entered or the test type row is </a:t>
            </a:r>
            <a:r>
              <a:rPr lang="en-US" dirty="0" smtClean="0"/>
              <a:t>removed.</a:t>
            </a:r>
            <a:endParaRPr lang="en-GB" dirty="0"/>
          </a:p>
        </p:txBody>
      </p:sp>
    </p:spTree>
    <p:extLst>
      <p:ext uri="{BB962C8B-B14F-4D97-AF65-F5344CB8AC3E}">
        <p14:creationId xmlns:p14="http://schemas.microsoft.com/office/powerpoint/2010/main" val="3781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smtClean="0"/>
              <a:t>July 24 2019</a:t>
            </a:r>
            <a:endParaRPr lang="en-US" b="1" dirty="0"/>
          </a:p>
          <a:p>
            <a:r>
              <a:rPr lang="en-US" dirty="0" smtClean="0"/>
              <a:t>ZIMS is developed in an “agile” method</a:t>
            </a:r>
          </a:p>
          <a:p>
            <a:r>
              <a:rPr lang="en-US" dirty="0" smtClean="0"/>
              <a:t>This 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551534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200" dirty="0"/>
              <a:t>Test Results Grid</a:t>
            </a:r>
            <a:endParaRPr lang="en-GB" sz="3200" dirty="0"/>
          </a:p>
        </p:txBody>
      </p:sp>
      <p:sp>
        <p:nvSpPr>
          <p:cNvPr id="7" name="Slide Number Placeholder 6"/>
          <p:cNvSpPr>
            <a:spLocks noGrp="1"/>
          </p:cNvSpPr>
          <p:nvPr>
            <p:ph type="sldNum" sz="quarter" idx="12"/>
          </p:nvPr>
        </p:nvSpPr>
        <p:spPr/>
        <p:txBody>
          <a:bodyPr/>
          <a:lstStyle/>
          <a:p>
            <a:fld id="{D1A12E6A-C85A-496C-95D0-8B82A2649983}" type="slidenum">
              <a:rPr lang="en-US" smtClean="0"/>
              <a:t>20</a:t>
            </a:fld>
            <a:endParaRPr lang="en-US"/>
          </a:p>
        </p:txBody>
      </p:sp>
      <p:sp>
        <p:nvSpPr>
          <p:cNvPr id="4" name="TextBox 3"/>
          <p:cNvSpPr txBox="1"/>
          <p:nvPr/>
        </p:nvSpPr>
        <p:spPr>
          <a:xfrm>
            <a:off x="628650" y="4750046"/>
            <a:ext cx="8077200" cy="1015663"/>
          </a:xfrm>
          <a:prstGeom prst="rect">
            <a:avLst/>
          </a:prstGeom>
          <a:solidFill>
            <a:schemeClr val="accent1">
              <a:lumMod val="20000"/>
              <a:lumOff val="80000"/>
            </a:schemeClr>
          </a:solidFill>
          <a:ln>
            <a:solidFill>
              <a:schemeClr val="tx1"/>
            </a:solidFill>
          </a:ln>
        </p:spPr>
        <p:txBody>
          <a:bodyPr wrap="square" rtlCol="0">
            <a:spAutoFit/>
          </a:bodyPr>
          <a:lstStyle/>
          <a:p>
            <a:r>
              <a:rPr lang="en-US" sz="1200" dirty="0" smtClean="0"/>
              <a:t>Once the results are reviewed you can check the Reviewed checkbox. You can also remove the test from the grid if you wish. Use Notes/Comments to record any data not gathered elsewhere or to clarify any data that may need further explanation. If a bacterial culture test yields a bacterial name, the Secondary Results column becomes active and you can indicate the measure of growth obtained. The Global Expected Results will display and the Evaluation column will indicate is your results are within</a:t>
            </a:r>
          </a:p>
          <a:p>
            <a:r>
              <a:rPr lang="en-US" sz="1200" dirty="0" smtClean="0"/>
              <a:t>those expected.</a:t>
            </a:r>
            <a:endParaRPr lang="en-GB" sz="1200" dirty="0"/>
          </a:p>
        </p:txBody>
      </p:sp>
      <p:pic>
        <p:nvPicPr>
          <p:cNvPr id="8" name="Picture 7"/>
          <p:cNvPicPr>
            <a:picLocks noChangeAspect="1"/>
          </p:cNvPicPr>
          <p:nvPr/>
        </p:nvPicPr>
        <p:blipFill>
          <a:blip r:embed="rId2"/>
          <a:stretch>
            <a:fillRect/>
          </a:stretch>
        </p:blipFill>
        <p:spPr>
          <a:xfrm>
            <a:off x="963229" y="1059593"/>
            <a:ext cx="7408041" cy="3388911"/>
          </a:xfrm>
          <a:prstGeom prst="rect">
            <a:avLst/>
          </a:prstGeom>
          <a:ln>
            <a:solidFill>
              <a:schemeClr val="tx1"/>
            </a:solidFill>
          </a:ln>
        </p:spPr>
      </p:pic>
    </p:spTree>
    <p:extLst>
      <p:ext uri="{BB962C8B-B14F-4D97-AF65-F5344CB8AC3E}">
        <p14:creationId xmlns:p14="http://schemas.microsoft.com/office/powerpoint/2010/main" val="120026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Pending Tests</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21</a:t>
            </a:fld>
            <a:endParaRPr lang="en-US"/>
          </a:p>
        </p:txBody>
      </p:sp>
      <p:pic>
        <p:nvPicPr>
          <p:cNvPr id="4" name="Picture 2"/>
          <p:cNvPicPr>
            <a:picLocks noChangeAspect="1"/>
          </p:cNvPicPr>
          <p:nvPr/>
        </p:nvPicPr>
        <p:blipFill>
          <a:blip r:embed="rId2"/>
          <a:stretch>
            <a:fillRect/>
          </a:stretch>
        </p:blipFill>
        <p:spPr>
          <a:xfrm>
            <a:off x="1665252" y="1387969"/>
            <a:ext cx="5503459" cy="3201248"/>
          </a:xfrm>
          <a:prstGeom prst="rect">
            <a:avLst/>
          </a:prstGeom>
          <a:ln>
            <a:solidFill>
              <a:schemeClr val="tx1"/>
            </a:solidFill>
          </a:ln>
        </p:spPr>
      </p:pic>
      <p:sp>
        <p:nvSpPr>
          <p:cNvPr id="5" name="TextBox 6"/>
          <p:cNvSpPr txBox="1"/>
          <p:nvPr/>
        </p:nvSpPr>
        <p:spPr>
          <a:xfrm>
            <a:off x="394951" y="4589217"/>
            <a:ext cx="8044062"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select to create new tests, if there are any existing requests for tests that</a:t>
            </a:r>
          </a:p>
          <a:p>
            <a:r>
              <a:rPr lang="en-US" dirty="0"/>
              <a:t>h</a:t>
            </a:r>
            <a:r>
              <a:rPr lang="en-US" dirty="0" smtClean="0"/>
              <a:t>ave not been reviewed you will receive a list of them. Choosing Select and Edit will</a:t>
            </a:r>
          </a:p>
          <a:p>
            <a:r>
              <a:rPr lang="en-US" dirty="0" smtClean="0"/>
              <a:t>take you into the test screen to edit or review. If it is a new test you want to record,</a:t>
            </a:r>
          </a:p>
          <a:p>
            <a:r>
              <a:rPr lang="en-US" dirty="0"/>
              <a:t>t</a:t>
            </a:r>
            <a:r>
              <a:rPr lang="en-US" dirty="0" smtClean="0"/>
              <a:t>hen select Not in the List and add the new test.</a:t>
            </a:r>
            <a:endParaRPr lang="en-GB" dirty="0"/>
          </a:p>
        </p:txBody>
      </p:sp>
    </p:spTree>
    <p:extLst>
      <p:ext uri="{BB962C8B-B14F-4D97-AF65-F5344CB8AC3E}">
        <p14:creationId xmlns:p14="http://schemas.microsoft.com/office/powerpoint/2010/main" val="49793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Reviewing Tests</a:t>
            </a:r>
            <a:endParaRPr lang="en-GB" dirty="0"/>
          </a:p>
        </p:txBody>
      </p:sp>
      <p:sp>
        <p:nvSpPr>
          <p:cNvPr id="7" name="Slide Number Placeholder 6"/>
          <p:cNvSpPr>
            <a:spLocks noGrp="1"/>
          </p:cNvSpPr>
          <p:nvPr>
            <p:ph type="sldNum" sz="quarter" idx="12"/>
          </p:nvPr>
        </p:nvSpPr>
        <p:spPr/>
        <p:txBody>
          <a:bodyPr/>
          <a:lstStyle/>
          <a:p>
            <a:fld id="{D1A12E6A-C85A-496C-95D0-8B82A2649983}" type="slidenum">
              <a:rPr lang="en-US" smtClean="0"/>
              <a:t>22</a:t>
            </a:fld>
            <a:endParaRPr lang="en-US"/>
          </a:p>
        </p:txBody>
      </p:sp>
      <p:pic>
        <p:nvPicPr>
          <p:cNvPr id="4" name="Picture 2"/>
          <p:cNvPicPr>
            <a:picLocks noChangeAspect="1"/>
          </p:cNvPicPr>
          <p:nvPr/>
        </p:nvPicPr>
        <p:blipFill>
          <a:blip r:embed="rId2"/>
          <a:stretch>
            <a:fillRect/>
          </a:stretch>
        </p:blipFill>
        <p:spPr>
          <a:xfrm>
            <a:off x="628650" y="1436352"/>
            <a:ext cx="7908990" cy="881596"/>
          </a:xfrm>
          <a:prstGeom prst="rect">
            <a:avLst/>
          </a:prstGeom>
          <a:ln>
            <a:solidFill>
              <a:schemeClr val="tx1"/>
            </a:solidFill>
          </a:ln>
        </p:spPr>
      </p:pic>
      <p:sp>
        <p:nvSpPr>
          <p:cNvPr id="5" name="TextBox 4"/>
          <p:cNvSpPr txBox="1"/>
          <p:nvPr/>
        </p:nvSpPr>
        <p:spPr>
          <a:xfrm>
            <a:off x="1235445" y="2533592"/>
            <a:ext cx="667310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have recorded Test </a:t>
            </a:r>
            <a:r>
              <a:rPr lang="en-US" dirty="0"/>
              <a:t>R</a:t>
            </a:r>
            <a:r>
              <a:rPr lang="en-US" dirty="0" smtClean="0"/>
              <a:t>esults and reviewed them check the</a:t>
            </a:r>
          </a:p>
          <a:p>
            <a:r>
              <a:rPr lang="en-US" dirty="0" smtClean="0"/>
              <a:t>Reviewed box. Once this is checked, the test will no longer display in</a:t>
            </a:r>
          </a:p>
          <a:p>
            <a:r>
              <a:rPr lang="en-US" dirty="0"/>
              <a:t>t</a:t>
            </a:r>
            <a:r>
              <a:rPr lang="en-US" dirty="0" smtClean="0"/>
              <a:t>he Pending Tests &amp; Results box. As you can see below, the feces that</a:t>
            </a:r>
          </a:p>
          <a:p>
            <a:r>
              <a:rPr lang="en-US" dirty="0" smtClean="0"/>
              <a:t>was checked as Reviewed above no longer displays in the pending list.</a:t>
            </a:r>
            <a:endParaRPr lang="en-GB" dirty="0"/>
          </a:p>
        </p:txBody>
      </p:sp>
      <p:pic>
        <p:nvPicPr>
          <p:cNvPr id="6" name="Picture 3"/>
          <p:cNvPicPr>
            <a:picLocks noChangeAspect="1"/>
          </p:cNvPicPr>
          <p:nvPr/>
        </p:nvPicPr>
        <p:blipFill>
          <a:blip r:embed="rId3"/>
          <a:stretch>
            <a:fillRect/>
          </a:stretch>
        </p:blipFill>
        <p:spPr>
          <a:xfrm>
            <a:off x="1889759" y="3920382"/>
            <a:ext cx="5486400" cy="1661786"/>
          </a:xfrm>
          <a:prstGeom prst="rect">
            <a:avLst/>
          </a:prstGeom>
          <a:ln>
            <a:solidFill>
              <a:schemeClr val="tx1"/>
            </a:solidFill>
          </a:ln>
        </p:spPr>
      </p:pic>
    </p:spTree>
    <p:extLst>
      <p:ext uri="{BB962C8B-B14F-4D97-AF65-F5344CB8AC3E}">
        <p14:creationId xmlns:p14="http://schemas.microsoft.com/office/powerpoint/2010/main" val="49202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 New Clinical Diagnosis</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23</a:t>
            </a:fld>
            <a:endParaRPr lang="en-US"/>
          </a:p>
        </p:txBody>
      </p:sp>
      <p:pic>
        <p:nvPicPr>
          <p:cNvPr id="4" name="Picture 2"/>
          <p:cNvPicPr>
            <a:picLocks noChangeAspect="1"/>
          </p:cNvPicPr>
          <p:nvPr/>
        </p:nvPicPr>
        <p:blipFill>
          <a:blip r:embed="rId2"/>
          <a:stretch>
            <a:fillRect/>
          </a:stretch>
        </p:blipFill>
        <p:spPr>
          <a:xfrm>
            <a:off x="486286" y="1450574"/>
            <a:ext cx="8171428" cy="4209524"/>
          </a:xfrm>
          <a:prstGeom prst="rect">
            <a:avLst/>
          </a:prstGeom>
          <a:ln>
            <a:solidFill>
              <a:schemeClr val="tx1"/>
            </a:solidFill>
          </a:ln>
        </p:spPr>
      </p:pic>
      <p:sp>
        <p:nvSpPr>
          <p:cNvPr id="5" name="TextBox 3"/>
          <p:cNvSpPr txBox="1"/>
          <p:nvPr/>
        </p:nvSpPr>
        <p:spPr>
          <a:xfrm>
            <a:off x="628650" y="5722462"/>
            <a:ext cx="4819810"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You can add a new Clinical Diagnosis directly from the Test and Results screen.</a:t>
            </a:r>
            <a:endParaRPr lang="en-GB" dirty="0"/>
          </a:p>
        </p:txBody>
      </p:sp>
    </p:spTree>
    <p:extLst>
      <p:ext uri="{BB962C8B-B14F-4D97-AF65-F5344CB8AC3E}">
        <p14:creationId xmlns:p14="http://schemas.microsoft.com/office/powerpoint/2010/main" val="81930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and Results Search</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pic>
        <p:nvPicPr>
          <p:cNvPr id="4" name="Afbeelding 30" descr="medical-testresults1.jpg"/>
          <p:cNvPicPr/>
          <p:nvPr/>
        </p:nvPicPr>
        <p:blipFill>
          <a:blip r:embed="rId2">
            <a:extLst>
              <a:ext uri="{28A0092B-C50C-407E-A947-70E740481C1C}">
                <a14:useLocalDpi xmlns:a14="http://schemas.microsoft.com/office/drawing/2010/main" val="0"/>
              </a:ext>
            </a:extLst>
          </a:blip>
          <a:srcRect/>
          <a:stretch>
            <a:fillRect/>
          </a:stretch>
        </p:blipFill>
        <p:spPr bwMode="auto">
          <a:xfrm>
            <a:off x="4963612" y="1468075"/>
            <a:ext cx="2813142" cy="4070576"/>
          </a:xfrm>
          <a:prstGeom prst="rect">
            <a:avLst/>
          </a:prstGeom>
          <a:noFill/>
          <a:ln>
            <a:solidFill>
              <a:schemeClr val="tx1"/>
            </a:solidFill>
          </a:ln>
        </p:spPr>
      </p:pic>
      <p:sp>
        <p:nvSpPr>
          <p:cNvPr id="5" name="Text Box 2"/>
          <p:cNvSpPr txBox="1">
            <a:spLocks noChangeArrowheads="1"/>
          </p:cNvSpPr>
          <p:nvPr/>
        </p:nvSpPr>
        <p:spPr bwMode="auto">
          <a:xfrm>
            <a:off x="1255394" y="1673483"/>
            <a:ext cx="3081474" cy="3754874"/>
          </a:xfrm>
          <a:prstGeom prst="rect">
            <a:avLst/>
          </a:prstGeom>
          <a:solidFill>
            <a:schemeClr val="accent1">
              <a:lumMod val="20000"/>
              <a:lumOff val="80000"/>
            </a:schemeClr>
          </a:solidFill>
          <a:ln w="9525">
            <a:solidFill>
              <a:schemeClr val="tx1"/>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effectLst/>
                <a:ea typeface="Times New Roman" panose="02020603050405020304" pitchFamily="18" charset="0"/>
              </a:rPr>
              <a:t>1) From the ZIMS Medical dashboard, to review the tests &amp; results that are pending results or awaiting approval, select the Tests &amp; Results Search in the left hand Dashboard.</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2) You have two prefilled search filter options: 'Pending Tests' and a 'Results for Review'.</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3) Both of these filters will reflow the main dashboard results window (middle pane) presenting items that are either awaiting results entry or for those with all entry rows fulfilled, awaiting the reviewed column check boxes to be filled.</a:t>
            </a:r>
          </a:p>
        </p:txBody>
      </p:sp>
    </p:spTree>
    <p:extLst>
      <p:ext uri="{BB962C8B-B14F-4D97-AF65-F5344CB8AC3E}">
        <p14:creationId xmlns:p14="http://schemas.microsoft.com/office/powerpoint/2010/main" val="227875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8802" y="4112878"/>
            <a:ext cx="7886700" cy="1325563"/>
          </a:xfrm>
        </p:spPr>
        <p:txBody>
          <a:bodyPr/>
          <a:lstStyle/>
          <a:p>
            <a:r>
              <a:rPr lang="en-US" dirty="0"/>
              <a:t>Tests &amp; Results</a:t>
            </a:r>
            <a:endParaRPr lang="en-GB" dirty="0"/>
          </a:p>
        </p:txBody>
      </p:sp>
      <p:sp>
        <p:nvSpPr>
          <p:cNvPr id="3" name="Tijdelijke aanduiding voor inhoud 2"/>
          <p:cNvSpPr>
            <a:spLocks noGrp="1"/>
          </p:cNvSpPr>
          <p:nvPr>
            <p:ph idx="1"/>
          </p:nvPr>
        </p:nvSpPr>
        <p:spPr>
          <a:xfrm>
            <a:off x="808955" y="5148374"/>
            <a:ext cx="7886700" cy="4351338"/>
          </a:xfrm>
        </p:spPr>
        <p:txBody>
          <a:bodyPr/>
          <a:lstStyle/>
          <a:p>
            <a:pPr marL="0" indent="0">
              <a:buNone/>
            </a:pPr>
            <a:r>
              <a:rPr lang="en-US" dirty="0"/>
              <a:t>In ZIMS</a:t>
            </a:r>
            <a:endParaRPr lang="en-GB" dirty="0"/>
          </a:p>
          <a:p>
            <a:endParaRPr lang="en-GB" dirty="0"/>
          </a:p>
        </p:txBody>
      </p:sp>
      <p:pic>
        <p:nvPicPr>
          <p:cNvPr id="4" name="Picture 3"/>
          <p:cNvPicPr>
            <a:picLocks noChangeAspect="1"/>
          </p:cNvPicPr>
          <p:nvPr/>
        </p:nvPicPr>
        <p:blipFill>
          <a:blip r:embed="rId2"/>
          <a:stretch>
            <a:fillRect/>
          </a:stretch>
        </p:blipFill>
        <p:spPr>
          <a:xfrm>
            <a:off x="2133600" y="381000"/>
            <a:ext cx="5029200" cy="3925855"/>
          </a:xfrm>
          <a:prstGeom prst="rect">
            <a:avLst/>
          </a:prstGeom>
          <a:effectLst>
            <a:softEdge rad="127000"/>
          </a:effectLst>
        </p:spPr>
      </p:pic>
      <p:sp>
        <p:nvSpPr>
          <p:cNvPr id="5" name="Slide Number Placeholder 4"/>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173151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Request Test From Record</a:t>
            </a:r>
            <a:endParaRPr lang="en-GB" dirty="0"/>
          </a:p>
        </p:txBody>
      </p:sp>
      <p:pic>
        <p:nvPicPr>
          <p:cNvPr id="4" name="Picture 2"/>
          <p:cNvPicPr>
            <a:picLocks noChangeAspect="1"/>
          </p:cNvPicPr>
          <p:nvPr/>
        </p:nvPicPr>
        <p:blipFill>
          <a:blip r:embed="rId2"/>
          <a:stretch>
            <a:fillRect/>
          </a:stretch>
        </p:blipFill>
        <p:spPr>
          <a:xfrm>
            <a:off x="628650" y="1250154"/>
            <a:ext cx="6295410" cy="4560215"/>
          </a:xfrm>
          <a:prstGeom prst="rect">
            <a:avLst/>
          </a:prstGeom>
          <a:ln>
            <a:solidFill>
              <a:schemeClr val="tx1"/>
            </a:solidFill>
          </a:ln>
        </p:spPr>
      </p:pic>
      <p:sp>
        <p:nvSpPr>
          <p:cNvPr id="5" name="TextBox 3"/>
          <p:cNvSpPr txBox="1"/>
          <p:nvPr/>
        </p:nvSpPr>
        <p:spPr>
          <a:xfrm>
            <a:off x="4038600" y="2514600"/>
            <a:ext cx="4419600"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There are two ways to request tests on your samples.</a:t>
            </a:r>
          </a:p>
          <a:p>
            <a:endParaRPr lang="en-US" dirty="0" smtClean="0"/>
          </a:p>
          <a:p>
            <a:r>
              <a:rPr lang="en-US" dirty="0" smtClean="0"/>
              <a:t>The first is from within the animal medical record. Select Samples from the left side dashboard, highlight the appropriate Sample on the main screen and select Request Test.</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669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Select Sample</a:t>
            </a:r>
            <a:endParaRPr lang="en-GB" dirty="0"/>
          </a:p>
        </p:txBody>
      </p:sp>
      <p:pic>
        <p:nvPicPr>
          <p:cNvPr id="4" name="Picture 2"/>
          <p:cNvPicPr>
            <a:picLocks noChangeAspect="1"/>
          </p:cNvPicPr>
          <p:nvPr/>
        </p:nvPicPr>
        <p:blipFill>
          <a:blip r:embed="rId2"/>
          <a:stretch>
            <a:fillRect/>
          </a:stretch>
        </p:blipFill>
        <p:spPr>
          <a:xfrm>
            <a:off x="1779459" y="1340173"/>
            <a:ext cx="5585077" cy="3266580"/>
          </a:xfrm>
          <a:prstGeom prst="rect">
            <a:avLst/>
          </a:prstGeom>
          <a:ln>
            <a:solidFill>
              <a:schemeClr val="tx1"/>
            </a:solidFill>
          </a:ln>
        </p:spPr>
      </p:pic>
      <p:sp>
        <p:nvSpPr>
          <p:cNvPr id="5" name="TextBox 3"/>
          <p:cNvSpPr txBox="1"/>
          <p:nvPr/>
        </p:nvSpPr>
        <p:spPr>
          <a:xfrm>
            <a:off x="1359901" y="4679731"/>
            <a:ext cx="642419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Subsamples have been created from the original Sample the grid</a:t>
            </a:r>
          </a:p>
          <a:p>
            <a:r>
              <a:rPr lang="en-US" dirty="0"/>
              <a:t>w</a:t>
            </a:r>
            <a:r>
              <a:rPr lang="en-US" dirty="0" smtClean="0"/>
              <a:t>ill display them. Highlight the appropriate Sample and then</a:t>
            </a:r>
          </a:p>
          <a:p>
            <a:r>
              <a:rPr lang="en-US" dirty="0" smtClean="0"/>
              <a:t>Select and Continue. This will take you to the Test Request screen.</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321034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6433" y="-29431"/>
            <a:ext cx="7886700" cy="1325563"/>
          </a:xfrm>
        </p:spPr>
        <p:txBody>
          <a:bodyPr>
            <a:normAutofit/>
          </a:bodyPr>
          <a:lstStyle/>
          <a:p>
            <a:pPr algn="ctr"/>
            <a:r>
              <a:rPr lang="en-US" sz="3600" dirty="0"/>
              <a:t>Request Test From Dashboard</a:t>
            </a:r>
            <a:endParaRPr lang="en-GB" sz="3600" dirty="0"/>
          </a:p>
        </p:txBody>
      </p:sp>
      <p:pic>
        <p:nvPicPr>
          <p:cNvPr id="5" name="Picture 2"/>
          <p:cNvPicPr>
            <a:picLocks noChangeAspect="1"/>
          </p:cNvPicPr>
          <p:nvPr/>
        </p:nvPicPr>
        <p:blipFill>
          <a:blip r:embed="rId2"/>
          <a:stretch>
            <a:fillRect/>
          </a:stretch>
        </p:blipFill>
        <p:spPr>
          <a:xfrm>
            <a:off x="504670" y="1174626"/>
            <a:ext cx="7254668" cy="4256351"/>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3704324" y="2743200"/>
            <a:ext cx="3581442" cy="1162805"/>
          </a:xfrm>
          <a:prstGeom prst="rect">
            <a:avLst/>
          </a:prstGeom>
          <a:ln>
            <a:solidFill>
              <a:schemeClr val="tx1"/>
            </a:solidFill>
          </a:ln>
        </p:spPr>
      </p:pic>
      <p:cxnSp>
        <p:nvCxnSpPr>
          <p:cNvPr id="7" name="Straight Arrow Connector 7"/>
          <p:cNvCxnSpPr/>
          <p:nvPr/>
        </p:nvCxnSpPr>
        <p:spPr>
          <a:xfrm>
            <a:off x="5334000" y="3906005"/>
            <a:ext cx="0" cy="303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p:cNvPicPr>
          <p:nvPr/>
        </p:nvPicPr>
        <p:blipFill>
          <a:blip r:embed="rId4"/>
          <a:stretch>
            <a:fillRect/>
          </a:stretch>
        </p:blipFill>
        <p:spPr>
          <a:xfrm>
            <a:off x="3704324" y="4195287"/>
            <a:ext cx="3581442" cy="1291538"/>
          </a:xfrm>
          <a:prstGeom prst="rect">
            <a:avLst/>
          </a:prstGeom>
          <a:ln>
            <a:solidFill>
              <a:schemeClr val="tx1"/>
            </a:solidFill>
          </a:ln>
        </p:spPr>
      </p:pic>
      <p:sp>
        <p:nvSpPr>
          <p:cNvPr id="9" name="TextBox 4"/>
          <p:cNvSpPr txBox="1"/>
          <p:nvPr/>
        </p:nvSpPr>
        <p:spPr>
          <a:xfrm>
            <a:off x="457141" y="5486825"/>
            <a:ext cx="4732986" cy="1077218"/>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The second way is to start from the Dashboard. Select New then Tests &amp; Results. The application will ask you to select the animal. Once selected some details will appear to confirm you have the correct animal.</a:t>
            </a:r>
            <a:endParaRPr lang="en-GB" sz="1600" dirty="0"/>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114505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Selecting the Sample</a:t>
            </a:r>
            <a:endParaRPr lang="en-GB" sz="4000" dirty="0"/>
          </a:p>
        </p:txBody>
      </p:sp>
      <p:pic>
        <p:nvPicPr>
          <p:cNvPr id="4" name="Picture 2"/>
          <p:cNvPicPr>
            <a:picLocks noChangeAspect="1"/>
          </p:cNvPicPr>
          <p:nvPr/>
        </p:nvPicPr>
        <p:blipFill>
          <a:blip r:embed="rId2"/>
          <a:stretch>
            <a:fillRect/>
          </a:stretch>
        </p:blipFill>
        <p:spPr>
          <a:xfrm>
            <a:off x="1602929" y="1408224"/>
            <a:ext cx="5854550" cy="3407739"/>
          </a:xfrm>
          <a:prstGeom prst="rect">
            <a:avLst/>
          </a:prstGeom>
          <a:ln>
            <a:solidFill>
              <a:schemeClr val="tx1"/>
            </a:solidFill>
          </a:ln>
        </p:spPr>
      </p:pic>
      <p:sp>
        <p:nvSpPr>
          <p:cNvPr id="5" name="TextBox 3"/>
          <p:cNvSpPr txBox="1"/>
          <p:nvPr/>
        </p:nvSpPr>
        <p:spPr>
          <a:xfrm>
            <a:off x="1397358" y="4924154"/>
            <a:ext cx="6113020"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 list of recently recorded samples will appear. If one of these</a:t>
            </a:r>
          </a:p>
          <a:p>
            <a:r>
              <a:rPr lang="en-US" dirty="0"/>
              <a:t>i</a:t>
            </a:r>
            <a:r>
              <a:rPr lang="en-US" dirty="0" smtClean="0"/>
              <a:t>s the correct sample highlight it and choose Select &amp; Continue.</a:t>
            </a:r>
          </a:p>
        </p:txBody>
      </p:sp>
      <p:sp>
        <p:nvSpPr>
          <p:cNvPr id="6" name="Slide Number Placeholder 5"/>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186527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Sample Search</a:t>
            </a:r>
            <a:endParaRPr lang="en-GB" sz="3600" dirty="0"/>
          </a:p>
        </p:txBody>
      </p:sp>
      <p:pic>
        <p:nvPicPr>
          <p:cNvPr id="4" name="Picture 2"/>
          <p:cNvPicPr>
            <a:picLocks noChangeAspect="1"/>
          </p:cNvPicPr>
          <p:nvPr/>
        </p:nvPicPr>
        <p:blipFill>
          <a:blip r:embed="rId2"/>
          <a:stretch>
            <a:fillRect/>
          </a:stretch>
        </p:blipFill>
        <p:spPr>
          <a:xfrm>
            <a:off x="2289265" y="1300443"/>
            <a:ext cx="4651466" cy="2700851"/>
          </a:xfrm>
          <a:prstGeom prst="rect">
            <a:avLst/>
          </a:prstGeom>
          <a:ln>
            <a:solidFill>
              <a:schemeClr val="tx1"/>
            </a:solidFill>
          </a:ln>
        </p:spPr>
      </p:pic>
      <p:sp>
        <p:nvSpPr>
          <p:cNvPr id="5" name="TextBox 3"/>
          <p:cNvSpPr txBox="1"/>
          <p:nvPr/>
        </p:nvSpPr>
        <p:spPr>
          <a:xfrm>
            <a:off x="535113" y="4001294"/>
            <a:ext cx="7753965"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If the appropriate sample does not appear in the Recent Samples tab you can select the Sample Search tab where you can search by Sample Type and Collection Date. Checking the Available Samples/Subsamples Only box will leave out any Samples whose status is Consumed, Discarded or Lost. You can also Add New Sample from either tab. Highlighting the sample and choosing Select &amp; Continue or adding a new sample will take you to the Test Request screen.</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226943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Test Request Details</a:t>
            </a:r>
            <a:endParaRPr lang="en-GB" sz="4000" dirty="0"/>
          </a:p>
        </p:txBody>
      </p:sp>
      <p:pic>
        <p:nvPicPr>
          <p:cNvPr id="4" name="Picture 2"/>
          <p:cNvPicPr>
            <a:picLocks noChangeAspect="1"/>
          </p:cNvPicPr>
          <p:nvPr/>
        </p:nvPicPr>
        <p:blipFill>
          <a:blip r:embed="rId2"/>
          <a:stretch>
            <a:fillRect/>
          </a:stretch>
        </p:blipFill>
        <p:spPr>
          <a:xfrm>
            <a:off x="1180261" y="1554173"/>
            <a:ext cx="3250573" cy="2109494"/>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1180261" y="3870679"/>
            <a:ext cx="3250573" cy="2076124"/>
          </a:xfrm>
          <a:prstGeom prst="rect">
            <a:avLst/>
          </a:prstGeom>
          <a:ln>
            <a:solidFill>
              <a:schemeClr val="tx1"/>
            </a:solidFill>
          </a:ln>
        </p:spPr>
      </p:pic>
      <p:sp>
        <p:nvSpPr>
          <p:cNvPr id="6" name="TextBox 4"/>
          <p:cNvSpPr txBox="1"/>
          <p:nvPr/>
        </p:nvSpPr>
        <p:spPr>
          <a:xfrm>
            <a:off x="5181600" y="1891623"/>
            <a:ext cx="2925288" cy="369331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External Laboratory is</a:t>
            </a:r>
          </a:p>
          <a:p>
            <a:r>
              <a:rPr lang="en-US" dirty="0"/>
              <a:t>c</a:t>
            </a:r>
            <a:r>
              <a:rPr lang="en-US" dirty="0" smtClean="0"/>
              <a:t>hecked there is a field</a:t>
            </a:r>
          </a:p>
          <a:p>
            <a:r>
              <a:rPr lang="en-US" dirty="0"/>
              <a:t>t</a:t>
            </a:r>
            <a:r>
              <a:rPr lang="en-US" dirty="0" smtClean="0"/>
              <a:t>o record what laboratory</a:t>
            </a:r>
          </a:p>
          <a:p>
            <a:r>
              <a:rPr lang="en-US" dirty="0"/>
              <a:t>i</a:t>
            </a:r>
            <a:r>
              <a:rPr lang="en-US" dirty="0" smtClean="0"/>
              <a:t>t was. This is sourced from</a:t>
            </a:r>
          </a:p>
          <a:p>
            <a:r>
              <a:rPr lang="en-US" dirty="0"/>
              <a:t>t</a:t>
            </a:r>
            <a:r>
              <a:rPr lang="en-US" dirty="0" smtClean="0"/>
              <a:t>he Institution List so if there</a:t>
            </a:r>
          </a:p>
          <a:p>
            <a:r>
              <a:rPr lang="en-US" dirty="0"/>
              <a:t>i</a:t>
            </a:r>
            <a:r>
              <a:rPr lang="en-US" dirty="0" smtClean="0"/>
              <a:t>s a lab you commonly use</a:t>
            </a:r>
          </a:p>
          <a:p>
            <a:r>
              <a:rPr lang="en-US" dirty="0"/>
              <a:t>y</a:t>
            </a:r>
            <a:r>
              <a:rPr lang="en-US" dirty="0" smtClean="0"/>
              <a:t>ou may want to add it to</a:t>
            </a:r>
          </a:p>
          <a:p>
            <a:r>
              <a:rPr lang="en-US" dirty="0"/>
              <a:t>y</a:t>
            </a:r>
            <a:r>
              <a:rPr lang="en-US" dirty="0" smtClean="0"/>
              <a:t>our Local Institution list.</a:t>
            </a:r>
          </a:p>
          <a:p>
            <a:endParaRPr lang="en-US" dirty="0"/>
          </a:p>
          <a:p>
            <a:r>
              <a:rPr lang="en-US" dirty="0" smtClean="0"/>
              <a:t>If My Institution is checked</a:t>
            </a:r>
          </a:p>
          <a:p>
            <a:r>
              <a:rPr lang="en-US" dirty="0"/>
              <a:t>t</a:t>
            </a:r>
            <a:r>
              <a:rPr lang="en-US" dirty="0" smtClean="0"/>
              <a:t>here is a field to record who</a:t>
            </a:r>
          </a:p>
          <a:p>
            <a:r>
              <a:rPr lang="en-US" dirty="0"/>
              <a:t>d</a:t>
            </a:r>
            <a:r>
              <a:rPr lang="en-US" dirty="0" smtClean="0"/>
              <a:t>id the analysis. This is</a:t>
            </a:r>
          </a:p>
          <a:p>
            <a:r>
              <a:rPr lang="en-US" dirty="0"/>
              <a:t>s</a:t>
            </a:r>
            <a:r>
              <a:rPr lang="en-US" dirty="0" smtClean="0"/>
              <a:t>ourced from your Staff list.</a:t>
            </a:r>
            <a:endParaRPr lang="en-GB" dirty="0"/>
          </a:p>
        </p:txBody>
      </p:sp>
      <p:sp>
        <p:nvSpPr>
          <p:cNvPr id="7" name="Slide Number Placeholder 6"/>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278805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Test Request Details</a:t>
            </a:r>
            <a:endParaRPr lang="en-GB" sz="4000" dirty="0"/>
          </a:p>
        </p:txBody>
      </p:sp>
      <p:pic>
        <p:nvPicPr>
          <p:cNvPr id="4" name="Picture 2"/>
          <p:cNvPicPr>
            <a:picLocks noChangeAspect="1"/>
          </p:cNvPicPr>
          <p:nvPr/>
        </p:nvPicPr>
        <p:blipFill>
          <a:blip r:embed="rId2"/>
          <a:stretch>
            <a:fillRect/>
          </a:stretch>
        </p:blipFill>
        <p:spPr>
          <a:xfrm>
            <a:off x="1074100" y="2060557"/>
            <a:ext cx="4123809" cy="2685714"/>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136004" y="4030431"/>
            <a:ext cx="1914286" cy="1685714"/>
          </a:xfrm>
          <a:prstGeom prst="rect">
            <a:avLst/>
          </a:prstGeom>
          <a:ln>
            <a:solidFill>
              <a:schemeClr val="tx2">
                <a:lumMod val="60000"/>
                <a:lumOff val="40000"/>
              </a:schemeClr>
            </a:solidFill>
          </a:ln>
        </p:spPr>
      </p:pic>
      <p:sp>
        <p:nvSpPr>
          <p:cNvPr id="7" name="TextBox 4"/>
          <p:cNvSpPr txBox="1"/>
          <p:nvPr/>
        </p:nvSpPr>
        <p:spPr>
          <a:xfrm>
            <a:off x="5660222" y="2946737"/>
            <a:ext cx="2994089"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Analysis Equipment is not</a:t>
            </a:r>
          </a:p>
          <a:p>
            <a:r>
              <a:rPr lang="en-US" dirty="0"/>
              <a:t>m</a:t>
            </a:r>
            <a:r>
              <a:rPr lang="en-US" dirty="0" smtClean="0"/>
              <a:t>andatory and is a cascading </a:t>
            </a:r>
          </a:p>
          <a:p>
            <a:r>
              <a:rPr lang="en-US" dirty="0"/>
              <a:t>d</a:t>
            </a:r>
            <a:r>
              <a:rPr lang="en-US" dirty="0" smtClean="0"/>
              <a:t>ropdown.</a:t>
            </a:r>
          </a:p>
          <a:p>
            <a:endParaRPr lang="en-US" dirty="0"/>
          </a:p>
          <a:p>
            <a:r>
              <a:rPr lang="en-US" dirty="0" smtClean="0"/>
              <a:t>If the sample is too small to</a:t>
            </a:r>
          </a:p>
          <a:p>
            <a:r>
              <a:rPr lang="en-US" dirty="0"/>
              <a:t>a</a:t>
            </a:r>
            <a:r>
              <a:rPr lang="en-US" dirty="0" smtClean="0"/>
              <a:t>ctually test check the</a:t>
            </a:r>
          </a:p>
          <a:p>
            <a:r>
              <a:rPr lang="en-US" dirty="0" smtClean="0"/>
              <a:t>Insufficient Sample box.</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853187371"/>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722AA75A-A017-4F00-BAB2-6D1087011114}"/>
</file>

<file path=customXml/itemProps2.xml><?xml version="1.0" encoding="utf-8"?>
<ds:datastoreItem xmlns:ds="http://schemas.openxmlformats.org/officeDocument/2006/customXml" ds:itemID="{BFCAA1CA-3F43-46F8-AE74-E5B37371DC11}"/>
</file>

<file path=customXml/itemProps3.xml><?xml version="1.0" encoding="utf-8"?>
<ds:datastoreItem xmlns:ds="http://schemas.openxmlformats.org/officeDocument/2006/customXml" ds:itemID="{666C1F1B-1566-482E-A5B9-B3D945F37E50}"/>
</file>

<file path=docProps/app.xml><?xml version="1.0" encoding="utf-8"?>
<Properties xmlns="http://schemas.openxmlformats.org/officeDocument/2006/extended-properties" xmlns:vt="http://schemas.openxmlformats.org/officeDocument/2006/docPropsVTypes">
  <Template/>
  <TotalTime>391</TotalTime>
  <Words>1221</Words>
  <Application>Microsoft Office PowerPoint</Application>
  <PresentationFormat>On-screen Show (4:3)</PresentationFormat>
  <Paragraphs>144</Paragraphs>
  <Slides>25</Slides>
  <Notes>1</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25</vt:i4>
      </vt:variant>
    </vt:vector>
  </HeadingPairs>
  <TitlesOfParts>
    <vt:vector size="44" baseType="lpstr">
      <vt:lpstr>Arial</vt:lpstr>
      <vt:lpstr>Calibri</vt:lpstr>
      <vt:lpstr>Times New Roman</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2006 - Tests &amp; Results</vt:lpstr>
      <vt:lpstr>ZIMS Updates!</vt:lpstr>
      <vt:lpstr>Request Test From Record</vt:lpstr>
      <vt:lpstr>Select Sample</vt:lpstr>
      <vt:lpstr>Request Test From Dashboard</vt:lpstr>
      <vt:lpstr>Selecting the Sample</vt:lpstr>
      <vt:lpstr>Sample Search</vt:lpstr>
      <vt:lpstr>Test Request Details</vt:lpstr>
      <vt:lpstr>Test Request Details</vt:lpstr>
      <vt:lpstr>Sample Info and Quality</vt:lpstr>
      <vt:lpstr>Add New Test</vt:lpstr>
      <vt:lpstr>Add New Test</vt:lpstr>
      <vt:lpstr>Add Tests for Subsamples</vt:lpstr>
      <vt:lpstr>Test Panels</vt:lpstr>
      <vt:lpstr>Add New Test Panel</vt:lpstr>
      <vt:lpstr>Viewing the Test Panels</vt:lpstr>
      <vt:lpstr>Using the Test Panels</vt:lpstr>
      <vt:lpstr>Panel Inserted</vt:lpstr>
      <vt:lpstr>Recording the Test Results</vt:lpstr>
      <vt:lpstr>Test Results Grid</vt:lpstr>
      <vt:lpstr>Pending Tests</vt:lpstr>
      <vt:lpstr>Reviewing Tests</vt:lpstr>
      <vt:lpstr>Add New Clinical Diagnosis</vt:lpstr>
      <vt:lpstr>Tests and Results Search</vt:lpstr>
      <vt:lpstr>Tests &amp;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24</cp:revision>
  <dcterms:created xsi:type="dcterms:W3CDTF">2016-07-26T18:48:10Z</dcterms:created>
  <dcterms:modified xsi:type="dcterms:W3CDTF">2019-07-25T15:50:27Z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2018-07-04T08:45:13+00:00</vt:lpwstr>
  </property>
</Properties>
</file>