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2"/>
  </p:notesMasterIdLst>
  <p:sldIdLst>
    <p:sldId id="256" r:id="rId20"/>
    <p:sldId id="280" r:id="rId21"/>
    <p:sldId id="257" r:id="rId22"/>
    <p:sldId id="258" r:id="rId23"/>
    <p:sldId id="259" r:id="rId24"/>
    <p:sldId id="260" r:id="rId25"/>
    <p:sldId id="261" r:id="rId26"/>
    <p:sldId id="262" r:id="rId27"/>
    <p:sldId id="263" r:id="rId28"/>
    <p:sldId id="264" r:id="rId29"/>
    <p:sldId id="267" r:id="rId30"/>
    <p:sldId id="268" r:id="rId31"/>
    <p:sldId id="269" r:id="rId32"/>
    <p:sldId id="270" r:id="rId33"/>
    <p:sldId id="271" r:id="rId34"/>
    <p:sldId id="272" r:id="rId35"/>
    <p:sldId id="274" r:id="rId36"/>
    <p:sldId id="275" r:id="rId37"/>
    <p:sldId id="276" r:id="rId38"/>
    <p:sldId id="277" r:id="rId39"/>
    <p:sldId id="278" r:id="rId40"/>
    <p:sldId id="27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3" d="100"/>
          <a:sy n="83" d="100"/>
        </p:scale>
        <p:origin x="139"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1A9F4-401F-436D-B324-46D2577CA0C8}" type="datetimeFigureOut">
              <a:rPr lang="en-US" smtClean="0"/>
              <a:t>7/17/2019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95D8A-AA85-468D-AF5F-A6C36F287FAC}" type="slidenum">
              <a:rPr lang="en-US" smtClean="0"/>
              <a:t>‹#›</a:t>
            </a:fld>
            <a:endParaRPr lang="en-US"/>
          </a:p>
        </p:txBody>
      </p:sp>
    </p:spTree>
    <p:extLst>
      <p:ext uri="{BB962C8B-B14F-4D97-AF65-F5344CB8AC3E}">
        <p14:creationId xmlns:p14="http://schemas.microsoft.com/office/powerpoint/2010/main" val="184080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97354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7/17/2019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21" y="3022487"/>
            <a:ext cx="7772400" cy="1543564"/>
          </a:xfrm>
        </p:spPr>
        <p:txBody>
          <a:bodyPr>
            <a:normAutofit/>
          </a:bodyPr>
          <a:lstStyle/>
          <a:p>
            <a:r>
              <a:rPr lang="en-US" sz="5400" dirty="0"/>
              <a:t>2005 - Samples</a:t>
            </a:r>
          </a:p>
        </p:txBody>
      </p:sp>
      <p:sp>
        <p:nvSpPr>
          <p:cNvPr id="3" name="Subtitle 2"/>
          <p:cNvSpPr>
            <a:spLocks noGrp="1"/>
          </p:cNvSpPr>
          <p:nvPr>
            <p:ph type="subTitle" idx="1"/>
          </p:nvPr>
        </p:nvSpPr>
        <p:spPr>
          <a:xfrm>
            <a:off x="1001332" y="4709619"/>
            <a:ext cx="6858000" cy="2335123"/>
          </a:xfrm>
        </p:spPr>
        <p:txBody>
          <a:bodyPr>
            <a:normAutofit/>
          </a:bodyPr>
          <a:lstStyle/>
          <a:p>
            <a:r>
              <a:rPr lang="en-US" dirty="0"/>
              <a:t>Recording and Using Samples in ZIMS</a:t>
            </a:r>
            <a:endParaRPr lang="en-GB" dirty="0"/>
          </a:p>
          <a:p>
            <a:endParaRPr lang="en-US"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551" y="1069847"/>
            <a:ext cx="2973049" cy="1983581"/>
          </a:xfrm>
          <a:prstGeom prst="rect">
            <a:avLst/>
          </a:prstGeom>
          <a:effectLst>
            <a:softEdge rad="127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60439"/>
            <a:ext cx="2302483" cy="3227780"/>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8150" y="-20605"/>
            <a:ext cx="7886700" cy="1325563"/>
          </a:xfrm>
        </p:spPr>
        <p:txBody>
          <a:bodyPr>
            <a:normAutofit/>
          </a:bodyPr>
          <a:lstStyle/>
          <a:p>
            <a:pPr algn="ctr"/>
            <a:r>
              <a:rPr lang="en-US" sz="2800" dirty="0"/>
              <a:t>Adding a Sample – Pre-Sampling Conditions</a:t>
            </a:r>
            <a:endParaRPr lang="en-GB" sz="2800" dirty="0"/>
          </a:p>
        </p:txBody>
      </p:sp>
      <p:sp>
        <p:nvSpPr>
          <p:cNvPr id="6" name="TextBox 7"/>
          <p:cNvSpPr txBox="1"/>
          <p:nvPr/>
        </p:nvSpPr>
        <p:spPr>
          <a:xfrm>
            <a:off x="5049938" y="1940592"/>
            <a:ext cx="362025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right hand side fields are filtered</a:t>
            </a:r>
          </a:p>
          <a:p>
            <a:r>
              <a:rPr lang="en-GB" dirty="0" smtClean="0"/>
              <a:t>by what was selected for the Sample Type. Note how they are different for Plasma (top) then they are for</a:t>
            </a:r>
          </a:p>
          <a:p>
            <a:r>
              <a:rPr lang="en-GB" dirty="0" err="1" smtClean="0"/>
              <a:t>Feces</a:t>
            </a:r>
            <a:r>
              <a:rPr lang="en-GB" dirty="0" smtClean="0"/>
              <a:t> (bottom).</a:t>
            </a:r>
            <a:endParaRPr lang="en-GB" dirty="0"/>
          </a:p>
        </p:txBody>
      </p:sp>
      <p:pic>
        <p:nvPicPr>
          <p:cNvPr id="9" name="Picture 8"/>
          <p:cNvPicPr>
            <a:picLocks noChangeAspect="1"/>
          </p:cNvPicPr>
          <p:nvPr/>
        </p:nvPicPr>
        <p:blipFill>
          <a:blip r:embed="rId2"/>
          <a:stretch>
            <a:fillRect/>
          </a:stretch>
        </p:blipFill>
        <p:spPr>
          <a:xfrm>
            <a:off x="620812" y="1156711"/>
            <a:ext cx="4246464" cy="2687717"/>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438150" y="4053555"/>
            <a:ext cx="4983912" cy="2263336"/>
          </a:xfrm>
          <a:prstGeom prst="rect">
            <a:avLst/>
          </a:prstGeom>
          <a:ln>
            <a:solidFill>
              <a:schemeClr val="tx1"/>
            </a:solidFill>
          </a:ln>
        </p:spPr>
      </p:pic>
    </p:spTree>
    <p:extLst>
      <p:ext uri="{BB962C8B-B14F-4D97-AF65-F5344CB8AC3E}">
        <p14:creationId xmlns:p14="http://schemas.microsoft.com/office/powerpoint/2010/main" val="145818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Favorite Samples</a:t>
            </a:r>
            <a:endParaRPr lang="en-GB" sz="4000" dirty="0"/>
          </a:p>
        </p:txBody>
      </p:sp>
      <p:pic>
        <p:nvPicPr>
          <p:cNvPr id="4" name="Picture 8"/>
          <p:cNvPicPr>
            <a:picLocks noChangeAspect="1"/>
          </p:cNvPicPr>
          <p:nvPr/>
        </p:nvPicPr>
        <p:blipFill>
          <a:blip r:embed="rId2"/>
          <a:stretch>
            <a:fillRect/>
          </a:stretch>
        </p:blipFill>
        <p:spPr>
          <a:xfrm>
            <a:off x="1744074" y="1506478"/>
            <a:ext cx="5543418" cy="2913689"/>
          </a:xfrm>
          <a:prstGeom prst="rect">
            <a:avLst/>
          </a:prstGeom>
        </p:spPr>
      </p:pic>
      <p:sp>
        <p:nvSpPr>
          <p:cNvPr id="5" name="TextBox 7"/>
          <p:cNvSpPr txBox="1"/>
          <p:nvPr/>
        </p:nvSpPr>
        <p:spPr>
          <a:xfrm>
            <a:off x="516209" y="4623367"/>
            <a:ext cx="7853870"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Creating Favorite Samples allows you to save time if you have samples that are routinely collected. To create a Favorite </a:t>
            </a:r>
            <a:r>
              <a:rPr lang="en-US" sz="1600" dirty="0"/>
              <a:t>S</a:t>
            </a:r>
            <a:r>
              <a:rPr lang="en-US" sz="1600" dirty="0" smtClean="0"/>
              <a:t>ample open the sample screen and complete the fields. It is important to note that what is entered under Sample Quality as the default will be saved. Since that can vary from sample to sample, remember to edit it if appropriate.</a:t>
            </a:r>
            <a:endParaRPr lang="en-GB" sz="1600" dirty="0"/>
          </a:p>
        </p:txBody>
      </p:sp>
    </p:spTree>
    <p:extLst>
      <p:ext uri="{BB962C8B-B14F-4D97-AF65-F5344CB8AC3E}">
        <p14:creationId xmlns:p14="http://schemas.microsoft.com/office/powerpoint/2010/main" val="403419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Saving Favorite Sample</a:t>
            </a:r>
            <a:endParaRPr lang="en-GB" sz="4000" dirty="0"/>
          </a:p>
        </p:txBody>
      </p:sp>
      <p:pic>
        <p:nvPicPr>
          <p:cNvPr id="4" name="Picture 3"/>
          <p:cNvPicPr>
            <a:picLocks noChangeAspect="1"/>
          </p:cNvPicPr>
          <p:nvPr/>
        </p:nvPicPr>
        <p:blipFill>
          <a:blip r:embed="rId2"/>
          <a:stretch>
            <a:fillRect/>
          </a:stretch>
        </p:blipFill>
        <p:spPr>
          <a:xfrm>
            <a:off x="1629143" y="1543904"/>
            <a:ext cx="5885714" cy="3066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03926" y="2885941"/>
            <a:ext cx="3828571" cy="990476"/>
          </a:xfrm>
          <a:prstGeom prst="rect">
            <a:avLst/>
          </a:prstGeom>
          <a:ln>
            <a:solidFill>
              <a:schemeClr val="tx1"/>
            </a:solidFill>
          </a:ln>
        </p:spPr>
      </p:pic>
      <p:sp>
        <p:nvSpPr>
          <p:cNvPr id="6" name="TextBox 5"/>
          <p:cNvSpPr txBox="1"/>
          <p:nvPr/>
        </p:nvSpPr>
        <p:spPr>
          <a:xfrm>
            <a:off x="834557" y="4805164"/>
            <a:ext cx="716311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have recorded your desired information select the star icon</a:t>
            </a:r>
          </a:p>
          <a:p>
            <a:r>
              <a:rPr lang="en-US" dirty="0"/>
              <a:t>t</a:t>
            </a:r>
            <a:r>
              <a:rPr lang="en-US" dirty="0" smtClean="0"/>
              <a:t>o Save as Favorite Sample. You will be asked to name the favorite and this</a:t>
            </a:r>
          </a:p>
          <a:p>
            <a:r>
              <a:rPr lang="en-US" dirty="0"/>
              <a:t>n</a:t>
            </a:r>
            <a:r>
              <a:rPr lang="en-US" dirty="0" smtClean="0"/>
              <a:t>ame must be unique within your facility.</a:t>
            </a:r>
            <a:endParaRPr lang="en-GB" dirty="0"/>
          </a:p>
        </p:txBody>
      </p:sp>
    </p:spTree>
    <p:extLst>
      <p:ext uri="{BB962C8B-B14F-4D97-AF65-F5344CB8AC3E}">
        <p14:creationId xmlns:p14="http://schemas.microsoft.com/office/powerpoint/2010/main" val="120877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Using Favorite Samples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914400" y="1600200"/>
            <a:ext cx="3371429" cy="4114286"/>
          </a:xfrm>
          <a:prstGeom prst="rect">
            <a:avLst/>
          </a:prstGeom>
          <a:ln>
            <a:solidFill>
              <a:schemeClr val="tx1"/>
            </a:solidFill>
          </a:ln>
        </p:spPr>
      </p:pic>
      <p:sp>
        <p:nvSpPr>
          <p:cNvPr id="5" name="TextBox 6"/>
          <p:cNvSpPr txBox="1"/>
          <p:nvPr/>
        </p:nvSpPr>
        <p:spPr>
          <a:xfrm>
            <a:off x="4724400" y="1672184"/>
            <a:ext cx="3592330"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use a Favorite Sample you</a:t>
            </a:r>
          </a:p>
          <a:p>
            <a:r>
              <a:rPr lang="en-US" dirty="0"/>
              <a:t>c</a:t>
            </a:r>
            <a:r>
              <a:rPr lang="en-US" dirty="0" smtClean="0"/>
              <a:t>an start typing the name into </a:t>
            </a:r>
          </a:p>
          <a:p>
            <a:r>
              <a:rPr lang="en-US" dirty="0" smtClean="0"/>
              <a:t>the field and appropriate matches</a:t>
            </a:r>
          </a:p>
          <a:p>
            <a:r>
              <a:rPr lang="en-US" dirty="0"/>
              <a:t>w</a:t>
            </a:r>
            <a:r>
              <a:rPr lang="en-US" dirty="0" smtClean="0"/>
              <a:t>ill be displayed to select from.</a:t>
            </a:r>
          </a:p>
          <a:p>
            <a:endParaRPr lang="en-US" dirty="0" smtClean="0"/>
          </a:p>
          <a:p>
            <a:r>
              <a:rPr lang="en-US" dirty="0" smtClean="0"/>
              <a:t>Or, you can use the arrow to display </a:t>
            </a:r>
          </a:p>
          <a:p>
            <a:r>
              <a:rPr lang="en-US" dirty="0"/>
              <a:t>a</a:t>
            </a:r>
            <a:r>
              <a:rPr lang="en-US" dirty="0" smtClean="0"/>
              <a:t>ll of your favorites. The details</a:t>
            </a:r>
          </a:p>
          <a:p>
            <a:r>
              <a:rPr lang="en-US" dirty="0"/>
              <a:t>w</a:t>
            </a:r>
            <a:r>
              <a:rPr lang="en-US" dirty="0" smtClean="0"/>
              <a:t>ill display when you hover over</a:t>
            </a:r>
          </a:p>
          <a:p>
            <a:r>
              <a:rPr lang="en-US" dirty="0"/>
              <a:t>t</a:t>
            </a:r>
            <a:r>
              <a:rPr lang="en-US" dirty="0" smtClean="0"/>
              <a:t>he name.</a:t>
            </a:r>
          </a:p>
          <a:p>
            <a:endParaRPr lang="en-US" dirty="0"/>
          </a:p>
          <a:p>
            <a:r>
              <a:rPr lang="en-US" dirty="0" smtClean="0"/>
              <a:t>The Sample screen will then appear</a:t>
            </a:r>
          </a:p>
          <a:p>
            <a:r>
              <a:rPr lang="en-US" dirty="0"/>
              <a:t>w</a:t>
            </a:r>
            <a:r>
              <a:rPr lang="en-US" dirty="0" smtClean="0"/>
              <a:t>ith the information you recorded</a:t>
            </a:r>
          </a:p>
          <a:p>
            <a:r>
              <a:rPr lang="en-US" dirty="0" smtClean="0"/>
              <a:t>prefilled but editable. You then</a:t>
            </a:r>
          </a:p>
          <a:p>
            <a:r>
              <a:rPr lang="en-US" dirty="0"/>
              <a:t>s</a:t>
            </a:r>
            <a:r>
              <a:rPr lang="en-US" dirty="0" smtClean="0"/>
              <a:t>imply complete the other fields.</a:t>
            </a:r>
            <a:endParaRPr lang="en-GB" dirty="0"/>
          </a:p>
        </p:txBody>
      </p:sp>
    </p:spTree>
    <p:extLst>
      <p:ext uri="{BB962C8B-B14F-4D97-AF65-F5344CB8AC3E}">
        <p14:creationId xmlns:p14="http://schemas.microsoft.com/office/powerpoint/2010/main" val="57858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Managing Favorite Samples</a:t>
            </a:r>
            <a:endParaRPr lang="en-GB" sz="4000" dirty="0"/>
          </a:p>
        </p:txBody>
      </p:sp>
      <p:pic>
        <p:nvPicPr>
          <p:cNvPr id="4" name="Picture 5"/>
          <p:cNvPicPr>
            <a:picLocks noChangeAspect="1"/>
          </p:cNvPicPr>
          <p:nvPr/>
        </p:nvPicPr>
        <p:blipFill>
          <a:blip r:embed="rId2"/>
          <a:stretch>
            <a:fillRect/>
          </a:stretch>
        </p:blipFill>
        <p:spPr>
          <a:xfrm>
            <a:off x="705573" y="1477639"/>
            <a:ext cx="4657143" cy="114285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493608" y="1886313"/>
            <a:ext cx="3361905" cy="3828571"/>
          </a:xfrm>
          <a:prstGeom prst="rect">
            <a:avLst/>
          </a:prstGeom>
          <a:ln>
            <a:solidFill>
              <a:schemeClr val="tx1"/>
            </a:solidFill>
          </a:ln>
        </p:spPr>
      </p:pic>
      <p:sp>
        <p:nvSpPr>
          <p:cNvPr id="6" name="TextBox 3"/>
          <p:cNvSpPr txBox="1"/>
          <p:nvPr/>
        </p:nvSpPr>
        <p:spPr>
          <a:xfrm>
            <a:off x="838200" y="2710341"/>
            <a:ext cx="3351302"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the wheel icon will</a:t>
            </a:r>
          </a:p>
          <a:p>
            <a:r>
              <a:rPr lang="en-US" dirty="0" smtClean="0"/>
              <a:t>allow you to manage your </a:t>
            </a:r>
          </a:p>
          <a:p>
            <a:r>
              <a:rPr lang="en-US" dirty="0" smtClean="0"/>
              <a:t>Favorite Samples. Hovering</a:t>
            </a:r>
          </a:p>
          <a:p>
            <a:r>
              <a:rPr lang="en-US" dirty="0"/>
              <a:t>o</a:t>
            </a:r>
            <a:r>
              <a:rPr lang="en-US" dirty="0" smtClean="0"/>
              <a:t>ver the favorite will display</a:t>
            </a:r>
          </a:p>
          <a:p>
            <a:r>
              <a:rPr lang="en-US" dirty="0"/>
              <a:t>t</a:t>
            </a:r>
            <a:r>
              <a:rPr lang="en-US" dirty="0" smtClean="0"/>
              <a:t>he details. This is where you</a:t>
            </a:r>
          </a:p>
          <a:p>
            <a:r>
              <a:rPr lang="en-US" dirty="0"/>
              <a:t>w</a:t>
            </a:r>
            <a:r>
              <a:rPr lang="en-US" dirty="0" smtClean="0"/>
              <a:t>ould Delete a favorite. </a:t>
            </a:r>
          </a:p>
          <a:p>
            <a:endParaRPr lang="en-US" dirty="0"/>
          </a:p>
          <a:p>
            <a:r>
              <a:rPr lang="en-US" dirty="0" smtClean="0"/>
              <a:t>Editing of the default values is </a:t>
            </a:r>
          </a:p>
          <a:p>
            <a:r>
              <a:rPr lang="en-US" dirty="0" smtClean="0"/>
              <a:t>not supported. If you decide that </a:t>
            </a:r>
          </a:p>
          <a:p>
            <a:r>
              <a:rPr lang="en-US" dirty="0"/>
              <a:t>a</a:t>
            </a:r>
            <a:r>
              <a:rPr lang="en-US" dirty="0" smtClean="0"/>
              <a:t> Favorite is not correct, delete it </a:t>
            </a:r>
          </a:p>
          <a:p>
            <a:r>
              <a:rPr lang="en-US" dirty="0" smtClean="0"/>
              <a:t>and create it again.</a:t>
            </a:r>
          </a:p>
        </p:txBody>
      </p:sp>
    </p:spTree>
    <p:extLst>
      <p:ext uri="{BB962C8B-B14F-4D97-AF65-F5344CB8AC3E}">
        <p14:creationId xmlns:p14="http://schemas.microsoft.com/office/powerpoint/2010/main" val="249341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Using the Sample</a:t>
            </a:r>
            <a:endParaRPr lang="en-GB" sz="4000" dirty="0"/>
          </a:p>
        </p:txBody>
      </p:sp>
      <p:sp>
        <p:nvSpPr>
          <p:cNvPr id="5" name="TextBox 4"/>
          <p:cNvSpPr txBox="1"/>
          <p:nvPr/>
        </p:nvSpPr>
        <p:spPr>
          <a:xfrm>
            <a:off x="465980" y="4511448"/>
            <a:ext cx="842596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Once the Sample is created you can then use it. Highlight it in the dashboard and select</a:t>
            </a:r>
          </a:p>
          <a:p>
            <a:r>
              <a:rPr lang="en-US" dirty="0" smtClean="0"/>
              <a:t>the desired action from the top of the Preview Pane.</a:t>
            </a:r>
            <a:endParaRPr lang="en-GB" dirty="0"/>
          </a:p>
        </p:txBody>
      </p:sp>
      <p:pic>
        <p:nvPicPr>
          <p:cNvPr id="6" name="Picture 5"/>
          <p:cNvPicPr>
            <a:picLocks noChangeAspect="1"/>
          </p:cNvPicPr>
          <p:nvPr/>
        </p:nvPicPr>
        <p:blipFill>
          <a:blip r:embed="rId2"/>
          <a:stretch>
            <a:fillRect/>
          </a:stretch>
        </p:blipFill>
        <p:spPr>
          <a:xfrm>
            <a:off x="950339" y="2002081"/>
            <a:ext cx="7290115" cy="2093669"/>
          </a:xfrm>
          <a:prstGeom prst="rect">
            <a:avLst/>
          </a:prstGeom>
          <a:ln>
            <a:solidFill>
              <a:schemeClr val="tx1"/>
            </a:solidFill>
          </a:ln>
        </p:spPr>
      </p:pic>
    </p:spTree>
    <p:extLst>
      <p:ext uri="{BB962C8B-B14F-4D97-AF65-F5344CB8AC3E}">
        <p14:creationId xmlns:p14="http://schemas.microsoft.com/office/powerpoint/2010/main" val="128890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875" y="98426"/>
            <a:ext cx="7886700" cy="1325563"/>
          </a:xfrm>
        </p:spPr>
        <p:txBody>
          <a:bodyPr>
            <a:normAutofit/>
          </a:bodyPr>
          <a:lstStyle/>
          <a:p>
            <a:pPr algn="ctr"/>
            <a:r>
              <a:rPr lang="en-US" sz="4000" dirty="0"/>
              <a:t>Create Subsample</a:t>
            </a:r>
            <a:endParaRPr lang="en-GB" sz="4000" dirty="0"/>
          </a:p>
        </p:txBody>
      </p:sp>
      <p:pic>
        <p:nvPicPr>
          <p:cNvPr id="4" name="Picture 6"/>
          <p:cNvPicPr>
            <a:picLocks noChangeAspect="1"/>
          </p:cNvPicPr>
          <p:nvPr/>
        </p:nvPicPr>
        <p:blipFill>
          <a:blip r:embed="rId2"/>
          <a:stretch>
            <a:fillRect/>
          </a:stretch>
        </p:blipFill>
        <p:spPr>
          <a:xfrm>
            <a:off x="864494" y="1207358"/>
            <a:ext cx="6917431" cy="4572206"/>
          </a:xfrm>
          <a:prstGeom prst="rect">
            <a:avLst/>
          </a:prstGeom>
          <a:ln>
            <a:solidFill>
              <a:schemeClr val="tx1"/>
            </a:solidFill>
          </a:ln>
        </p:spPr>
      </p:pic>
      <p:sp>
        <p:nvSpPr>
          <p:cNvPr id="5" name="TextBox 5"/>
          <p:cNvSpPr txBox="1"/>
          <p:nvPr/>
        </p:nvSpPr>
        <p:spPr>
          <a:xfrm>
            <a:off x="351837" y="3712288"/>
            <a:ext cx="8677863" cy="206210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You can create subsamples, or smaller samples created using the original sample. The only required fields are the date that the subsample was created and the status of the original sample. If you have used up the original sample by creating subsamples, discarded it, or lost it, the status should be updated accordingly and no more Subsamples can be created.</a:t>
            </a:r>
          </a:p>
          <a:p>
            <a:endParaRPr lang="en-US" sz="1600" dirty="0"/>
          </a:p>
          <a:p>
            <a:r>
              <a:rPr lang="en-US" sz="1600" dirty="0" smtClean="0"/>
              <a:t>Recording a Subsample that is a different Type than the original Sample is not supported as the rules about which Samples could change into other Sample Types are highly complex. Therefore the Type of the Subsample must match the Type of the original Sample.</a:t>
            </a:r>
            <a:endParaRPr lang="en-GB" sz="1600" dirty="0"/>
          </a:p>
        </p:txBody>
      </p:sp>
    </p:spTree>
    <p:extLst>
      <p:ext uri="{BB962C8B-B14F-4D97-AF65-F5344CB8AC3E}">
        <p14:creationId xmlns:p14="http://schemas.microsoft.com/office/powerpoint/2010/main" val="228677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Editing Samples with Subsamples</a:t>
            </a:r>
            <a:endParaRPr lang="en-GB" sz="3600" dirty="0"/>
          </a:p>
        </p:txBody>
      </p:sp>
      <p:pic>
        <p:nvPicPr>
          <p:cNvPr id="4" name="Picture 3"/>
          <p:cNvPicPr>
            <a:picLocks noChangeAspect="1"/>
          </p:cNvPicPr>
          <p:nvPr/>
        </p:nvPicPr>
        <p:blipFill>
          <a:blip r:embed="rId2"/>
          <a:stretch>
            <a:fillRect/>
          </a:stretch>
        </p:blipFill>
        <p:spPr>
          <a:xfrm>
            <a:off x="1056327" y="1383274"/>
            <a:ext cx="6868474" cy="3511535"/>
          </a:xfrm>
          <a:prstGeom prst="rect">
            <a:avLst/>
          </a:prstGeom>
          <a:ln>
            <a:solidFill>
              <a:schemeClr val="tx1"/>
            </a:solidFill>
          </a:ln>
        </p:spPr>
      </p:pic>
      <p:sp>
        <p:nvSpPr>
          <p:cNvPr id="5" name="TextBox 4"/>
          <p:cNvSpPr txBox="1"/>
          <p:nvPr/>
        </p:nvSpPr>
        <p:spPr>
          <a:xfrm>
            <a:off x="710108" y="4587393"/>
            <a:ext cx="772378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edit a </a:t>
            </a:r>
            <a:r>
              <a:rPr lang="en-US" dirty="0"/>
              <a:t>S</a:t>
            </a:r>
            <a:r>
              <a:rPr lang="en-US" dirty="0" smtClean="0"/>
              <a:t>ample that has Subsamples associated with it and revisions for</a:t>
            </a:r>
          </a:p>
          <a:p>
            <a:r>
              <a:rPr lang="en-US" dirty="0" smtClean="0"/>
              <a:t>most fields will automatically alter all Subsamples with the updated information.</a:t>
            </a:r>
          </a:p>
          <a:p>
            <a:r>
              <a:rPr lang="en-US" dirty="0" smtClean="0"/>
              <a:t>However, Sample Quality is relevant to each Subsample and revision is unique to</a:t>
            </a:r>
          </a:p>
          <a:p>
            <a:r>
              <a:rPr lang="en-US" dirty="0"/>
              <a:t>e</a:t>
            </a:r>
            <a:r>
              <a:rPr lang="en-US" dirty="0" smtClean="0"/>
              <a:t>ach one. </a:t>
            </a:r>
            <a:endParaRPr lang="en-GB" dirty="0"/>
          </a:p>
        </p:txBody>
      </p:sp>
    </p:spTree>
    <p:extLst>
      <p:ext uri="{BB962C8B-B14F-4D97-AF65-F5344CB8AC3E}">
        <p14:creationId xmlns:p14="http://schemas.microsoft.com/office/powerpoint/2010/main" val="72597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Request Test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4799" y="1371218"/>
            <a:ext cx="8477385" cy="3200782"/>
          </a:xfrm>
          <a:prstGeom prst="rect">
            <a:avLst/>
          </a:prstGeom>
          <a:ln>
            <a:solidFill>
              <a:schemeClr val="tx1"/>
            </a:solidFill>
          </a:ln>
        </p:spPr>
      </p:pic>
      <p:sp>
        <p:nvSpPr>
          <p:cNvPr id="5" name="TextBox 4"/>
          <p:cNvSpPr txBox="1"/>
          <p:nvPr/>
        </p:nvSpPr>
        <p:spPr>
          <a:xfrm>
            <a:off x="797216" y="5039032"/>
            <a:ext cx="754956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Request Test for the sample. This will bring up the Test Request Details</a:t>
            </a:r>
          </a:p>
          <a:p>
            <a:r>
              <a:rPr lang="en-US" dirty="0"/>
              <a:t>a</a:t>
            </a:r>
            <a:r>
              <a:rPr lang="en-US" dirty="0" smtClean="0"/>
              <a:t>nd Results screen. Tests and Results are covered in session 2006.</a:t>
            </a:r>
            <a:endParaRPr lang="en-GB" dirty="0"/>
          </a:p>
        </p:txBody>
      </p:sp>
    </p:spTree>
    <p:extLst>
      <p:ext uri="{BB962C8B-B14F-4D97-AF65-F5344CB8AC3E}">
        <p14:creationId xmlns:p14="http://schemas.microsoft.com/office/powerpoint/2010/main" val="407756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Request Test on Subsample</a:t>
            </a:r>
            <a:endParaRPr lang="en-GB" sz="4000" dirty="0"/>
          </a:p>
        </p:txBody>
      </p:sp>
      <p:pic>
        <p:nvPicPr>
          <p:cNvPr id="4" name="Picture 3"/>
          <p:cNvPicPr>
            <a:picLocks noChangeAspect="1"/>
          </p:cNvPicPr>
          <p:nvPr/>
        </p:nvPicPr>
        <p:blipFill>
          <a:blip r:embed="rId2"/>
          <a:stretch>
            <a:fillRect/>
          </a:stretch>
        </p:blipFill>
        <p:spPr>
          <a:xfrm>
            <a:off x="991133" y="1422263"/>
            <a:ext cx="6924431" cy="4070086"/>
          </a:xfrm>
          <a:prstGeom prst="rect">
            <a:avLst/>
          </a:prstGeom>
          <a:ln>
            <a:solidFill>
              <a:schemeClr val="tx1"/>
            </a:solidFill>
          </a:ln>
        </p:spPr>
      </p:pic>
      <p:sp>
        <p:nvSpPr>
          <p:cNvPr id="5" name="TextBox 4"/>
          <p:cNvSpPr txBox="1"/>
          <p:nvPr/>
        </p:nvSpPr>
        <p:spPr>
          <a:xfrm>
            <a:off x="1502088" y="4599602"/>
            <a:ext cx="6139822"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request a test on a Sample that has had Subsamples</a:t>
            </a:r>
          </a:p>
          <a:p>
            <a:r>
              <a:rPr lang="en-US" dirty="0"/>
              <a:t>c</a:t>
            </a:r>
            <a:r>
              <a:rPr lang="en-US" dirty="0" smtClean="0"/>
              <a:t>reated from it a grid will appear that allows you to select</a:t>
            </a:r>
          </a:p>
          <a:p>
            <a:r>
              <a:rPr lang="en-US" dirty="0"/>
              <a:t>e</a:t>
            </a:r>
            <a:r>
              <a:rPr lang="en-US" dirty="0" smtClean="0"/>
              <a:t>ither the original Sample (YES) or a Subsample (NO) to request</a:t>
            </a:r>
          </a:p>
          <a:p>
            <a:r>
              <a:rPr lang="en-US" dirty="0"/>
              <a:t>a</a:t>
            </a:r>
            <a:r>
              <a:rPr lang="en-US" dirty="0" smtClean="0"/>
              <a:t> test on.</a:t>
            </a:r>
            <a:endParaRPr lang="en-GB" dirty="0"/>
          </a:p>
        </p:txBody>
      </p:sp>
    </p:spTree>
    <p:extLst>
      <p:ext uri="{BB962C8B-B14F-4D97-AF65-F5344CB8AC3E}">
        <p14:creationId xmlns:p14="http://schemas.microsoft.com/office/powerpoint/2010/main" val="63645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July 17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155917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Sample Tree View</a:t>
            </a:r>
            <a:endParaRPr lang="en-GB" dirty="0"/>
          </a:p>
        </p:txBody>
      </p:sp>
      <p:pic>
        <p:nvPicPr>
          <p:cNvPr id="4" name="Picture 3"/>
          <p:cNvPicPr>
            <a:picLocks noChangeAspect="1"/>
          </p:cNvPicPr>
          <p:nvPr/>
        </p:nvPicPr>
        <p:blipFill>
          <a:blip r:embed="rId2"/>
          <a:stretch>
            <a:fillRect/>
          </a:stretch>
        </p:blipFill>
        <p:spPr>
          <a:xfrm>
            <a:off x="354100" y="1404082"/>
            <a:ext cx="3872468" cy="389159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31916" y="1390529"/>
            <a:ext cx="3957984" cy="3918699"/>
          </a:xfrm>
          <a:prstGeom prst="rect">
            <a:avLst/>
          </a:prstGeom>
          <a:ln>
            <a:solidFill>
              <a:schemeClr val="tx1"/>
            </a:solidFill>
          </a:ln>
        </p:spPr>
      </p:pic>
      <p:sp>
        <p:nvSpPr>
          <p:cNvPr id="6" name="TextBox 5"/>
          <p:cNvSpPr txBox="1"/>
          <p:nvPr/>
        </p:nvSpPr>
        <p:spPr>
          <a:xfrm>
            <a:off x="1500841" y="4535989"/>
            <a:ext cx="600055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created a Subsample of a sample, the Sample Tree</a:t>
            </a:r>
          </a:p>
          <a:p>
            <a:r>
              <a:rPr lang="en-US" dirty="0" smtClean="0"/>
              <a:t>View will display the samples and the Global Sample Numbers</a:t>
            </a:r>
          </a:p>
          <a:p>
            <a:r>
              <a:rPr lang="en-US" dirty="0" smtClean="0"/>
              <a:t>(GSN) assigned to them by the application. In addition, if any</a:t>
            </a:r>
          </a:p>
          <a:p>
            <a:r>
              <a:rPr lang="en-US" dirty="0" smtClean="0"/>
              <a:t>Tests were ordered on the sample they will display.</a:t>
            </a:r>
            <a:endParaRPr lang="en-GB" dirty="0"/>
          </a:p>
        </p:txBody>
      </p:sp>
    </p:spTree>
    <p:extLst>
      <p:ext uri="{BB962C8B-B14F-4D97-AF65-F5344CB8AC3E}">
        <p14:creationId xmlns:p14="http://schemas.microsoft.com/office/powerpoint/2010/main" val="39405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Editing a Sample</a:t>
            </a:r>
            <a:endParaRPr lang="en-GB" sz="4000" dirty="0"/>
          </a:p>
        </p:txBody>
      </p:sp>
      <p:pic>
        <p:nvPicPr>
          <p:cNvPr id="4" name="Picture 4"/>
          <p:cNvPicPr>
            <a:picLocks noChangeAspect="1"/>
          </p:cNvPicPr>
          <p:nvPr/>
        </p:nvPicPr>
        <p:blipFill>
          <a:blip r:embed="rId2"/>
          <a:stretch>
            <a:fillRect/>
          </a:stretch>
        </p:blipFill>
        <p:spPr>
          <a:xfrm>
            <a:off x="2133600" y="1067077"/>
            <a:ext cx="5466667" cy="2304762"/>
          </a:xfrm>
          <a:prstGeom prst="rect">
            <a:avLst/>
          </a:prstGeom>
          <a:ln>
            <a:solidFill>
              <a:schemeClr val="tx1"/>
            </a:solidFill>
          </a:ln>
        </p:spPr>
      </p:pic>
      <p:sp>
        <p:nvSpPr>
          <p:cNvPr id="5" name="TextBox 6"/>
          <p:cNvSpPr txBox="1"/>
          <p:nvPr/>
        </p:nvSpPr>
        <p:spPr>
          <a:xfrm>
            <a:off x="304800" y="4087397"/>
            <a:ext cx="3079695"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If you select to Edit a sample that has Subsamples the entire list will display. To Edit select the original sample or one of the Subsamples and select Continue. The sample screen will appear for editing.</a:t>
            </a:r>
            <a:endParaRPr lang="en-GB" dirty="0"/>
          </a:p>
        </p:txBody>
      </p:sp>
      <p:sp>
        <p:nvSpPr>
          <p:cNvPr id="6" name="TextBox 7"/>
          <p:cNvSpPr txBox="1"/>
          <p:nvPr/>
        </p:nvSpPr>
        <p:spPr>
          <a:xfrm>
            <a:off x="3801738" y="3897238"/>
            <a:ext cx="429636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Sample ID </a:t>
            </a:r>
          </a:p>
          <a:p>
            <a:r>
              <a:rPr lang="en-US" dirty="0" smtClean="0"/>
              <a:t>is assigned by you </a:t>
            </a:r>
          </a:p>
          <a:p>
            <a:r>
              <a:rPr lang="en-US" dirty="0" smtClean="0"/>
              <a:t>when creating the Sample.</a:t>
            </a:r>
          </a:p>
          <a:p>
            <a:endParaRPr lang="en-US" dirty="0"/>
          </a:p>
          <a:p>
            <a:r>
              <a:rPr lang="en-US" dirty="0" smtClean="0"/>
              <a:t>The Sample Global Sample Number (GSN) is</a:t>
            </a:r>
          </a:p>
          <a:p>
            <a:r>
              <a:rPr lang="en-US" dirty="0"/>
              <a:t>a</a:t>
            </a:r>
            <a:r>
              <a:rPr lang="en-US" dirty="0" smtClean="0"/>
              <a:t>ssigned by the ZIMS application.</a:t>
            </a:r>
            <a:endParaRPr lang="en-GB" dirty="0"/>
          </a:p>
        </p:txBody>
      </p:sp>
      <p:cxnSp>
        <p:nvCxnSpPr>
          <p:cNvPr id="7" name="Straight Arrow Connector 10"/>
          <p:cNvCxnSpPr/>
          <p:nvPr/>
        </p:nvCxnSpPr>
        <p:spPr>
          <a:xfrm flipH="1" flipV="1">
            <a:off x="4211782" y="2493818"/>
            <a:ext cx="3900116" cy="2506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flipH="1" flipV="1">
            <a:off x="3556000" y="2493818"/>
            <a:ext cx="2607938" cy="203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02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0346" y="2515898"/>
            <a:ext cx="7886700" cy="1325563"/>
          </a:xfrm>
        </p:spPr>
        <p:txBody>
          <a:bodyPr/>
          <a:lstStyle/>
          <a:p>
            <a:r>
              <a:rPr lang="en-US" dirty="0"/>
              <a:t>Samples</a:t>
            </a:r>
            <a:endParaRPr lang="en-GB" dirty="0"/>
          </a:p>
        </p:txBody>
      </p:sp>
      <p:sp>
        <p:nvSpPr>
          <p:cNvPr id="3" name="Tijdelijke aanduiding voor inhoud 2"/>
          <p:cNvSpPr>
            <a:spLocks noGrp="1"/>
          </p:cNvSpPr>
          <p:nvPr>
            <p:ph idx="1"/>
          </p:nvPr>
        </p:nvSpPr>
        <p:spPr>
          <a:xfrm>
            <a:off x="5020346" y="3667304"/>
            <a:ext cx="7886700" cy="4351338"/>
          </a:xfrm>
        </p:spPr>
        <p:txBody>
          <a:bodyPr/>
          <a:lstStyle/>
          <a:p>
            <a:pPr marL="0" indent="0">
              <a:buNone/>
            </a:pPr>
            <a:r>
              <a:rPr lang="en-US" dirty="0"/>
              <a:t>Tracking them in ZIMS</a:t>
            </a:r>
            <a:endParaRPr lang="en-GB"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8974"/>
            <a:ext cx="2667000" cy="5667376"/>
          </a:xfrm>
          <a:prstGeom prst="rect">
            <a:avLst/>
          </a:prstGeom>
          <a:effectLst>
            <a:softEdge rad="127000"/>
          </a:effectLst>
        </p:spPr>
      </p:pic>
    </p:spTree>
    <p:extLst>
      <p:ext uri="{BB962C8B-B14F-4D97-AF65-F5344CB8AC3E}">
        <p14:creationId xmlns:p14="http://schemas.microsoft.com/office/powerpoint/2010/main" val="197771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0"/>
            <a:ext cx="7886700" cy="1325563"/>
          </a:xfrm>
        </p:spPr>
        <p:txBody>
          <a:bodyPr/>
          <a:lstStyle/>
          <a:p>
            <a:pPr algn="ctr"/>
            <a:r>
              <a:rPr lang="en-US" dirty="0"/>
              <a:t>Selecting Single Animal</a:t>
            </a:r>
            <a:endParaRPr lang="en-GB" dirty="0"/>
          </a:p>
        </p:txBody>
      </p:sp>
      <p:pic>
        <p:nvPicPr>
          <p:cNvPr id="4" name="Picture 6"/>
          <p:cNvPicPr>
            <a:picLocks noChangeAspect="1"/>
          </p:cNvPicPr>
          <p:nvPr/>
        </p:nvPicPr>
        <p:blipFill>
          <a:blip r:embed="rId2"/>
          <a:stretch>
            <a:fillRect/>
          </a:stretch>
        </p:blipFill>
        <p:spPr>
          <a:xfrm>
            <a:off x="628650" y="1005578"/>
            <a:ext cx="2371429" cy="3361905"/>
          </a:xfrm>
          <a:prstGeom prst="rect">
            <a:avLst/>
          </a:prstGeom>
          <a:ln>
            <a:solidFill>
              <a:schemeClr val="tx1"/>
            </a:solidFill>
          </a:ln>
        </p:spPr>
      </p:pic>
      <p:sp>
        <p:nvSpPr>
          <p:cNvPr id="5" name="TextBox 3"/>
          <p:cNvSpPr txBox="1"/>
          <p:nvPr/>
        </p:nvSpPr>
        <p:spPr>
          <a:xfrm>
            <a:off x="3566217" y="1505161"/>
            <a:ext cx="4382995"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add a Sample select the New button and</a:t>
            </a:r>
          </a:p>
          <a:p>
            <a:r>
              <a:rPr lang="en-US" dirty="0"/>
              <a:t>t</a:t>
            </a:r>
            <a:r>
              <a:rPr lang="en-US" dirty="0" smtClean="0"/>
              <a:t>hen Samples. You can select a single animal </a:t>
            </a:r>
          </a:p>
          <a:p>
            <a:r>
              <a:rPr lang="en-US" dirty="0" smtClean="0"/>
              <a:t>to take the sample from. If the record is </a:t>
            </a:r>
          </a:p>
          <a:p>
            <a:r>
              <a:rPr lang="en-US" dirty="0" smtClean="0"/>
              <a:t>highlighted in the Dashboard as on the left, </a:t>
            </a:r>
          </a:p>
          <a:p>
            <a:r>
              <a:rPr lang="en-US" dirty="0"/>
              <a:t>w</a:t>
            </a:r>
            <a:r>
              <a:rPr lang="en-US" dirty="0" smtClean="0"/>
              <a:t>hen you select New Sample it will prefill in</a:t>
            </a:r>
          </a:p>
          <a:p>
            <a:r>
              <a:rPr lang="en-US" dirty="0"/>
              <a:t>t</a:t>
            </a:r>
            <a:r>
              <a:rPr lang="en-US" dirty="0" smtClean="0"/>
              <a:t>he Select Animal ID field.</a:t>
            </a:r>
          </a:p>
          <a:p>
            <a:endParaRPr lang="en-US" dirty="0"/>
          </a:p>
          <a:p>
            <a:r>
              <a:rPr lang="en-US" dirty="0" smtClean="0"/>
              <a:t>If the record is not in focus then you will</a:t>
            </a:r>
          </a:p>
          <a:p>
            <a:r>
              <a:rPr lang="en-US" dirty="0"/>
              <a:t>n</a:t>
            </a:r>
            <a:r>
              <a:rPr lang="en-US" dirty="0" smtClean="0"/>
              <a:t>eed to type in an identifier to locate</a:t>
            </a:r>
          </a:p>
          <a:p>
            <a:r>
              <a:rPr lang="en-US" dirty="0"/>
              <a:t>t</a:t>
            </a:r>
            <a:r>
              <a:rPr lang="en-US" dirty="0" smtClean="0"/>
              <a:t>he animal record.</a:t>
            </a:r>
            <a:endParaRPr lang="en-GB" dirty="0"/>
          </a:p>
        </p:txBody>
      </p:sp>
      <p:pic>
        <p:nvPicPr>
          <p:cNvPr id="6" name="Picture 2"/>
          <p:cNvPicPr>
            <a:picLocks noChangeAspect="1"/>
          </p:cNvPicPr>
          <p:nvPr/>
        </p:nvPicPr>
        <p:blipFill>
          <a:blip r:embed="rId3"/>
          <a:stretch>
            <a:fillRect/>
          </a:stretch>
        </p:blipFill>
        <p:spPr>
          <a:xfrm>
            <a:off x="1134775" y="4509151"/>
            <a:ext cx="4085714" cy="2171429"/>
          </a:xfrm>
          <a:prstGeom prst="rect">
            <a:avLst/>
          </a:prstGeom>
          <a:ln>
            <a:solidFill>
              <a:schemeClr val="tx1"/>
            </a:solidFill>
          </a:ln>
        </p:spPr>
      </p:pic>
    </p:spTree>
    <p:extLst>
      <p:ext uri="{BB962C8B-B14F-4D97-AF65-F5344CB8AC3E}">
        <p14:creationId xmlns:p14="http://schemas.microsoft.com/office/powerpoint/2010/main" val="218951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Selecting Multiple Animals</a:t>
            </a:r>
            <a:endParaRPr lang="en-GB" sz="4000" dirty="0"/>
          </a:p>
        </p:txBody>
      </p:sp>
      <p:pic>
        <p:nvPicPr>
          <p:cNvPr id="4" name="Picture 5"/>
          <p:cNvPicPr>
            <a:picLocks noChangeAspect="1"/>
          </p:cNvPicPr>
          <p:nvPr/>
        </p:nvPicPr>
        <p:blipFill>
          <a:blip r:embed="rId2"/>
          <a:stretch>
            <a:fillRect/>
          </a:stretch>
        </p:blipFill>
        <p:spPr>
          <a:xfrm>
            <a:off x="1371600" y="1523999"/>
            <a:ext cx="3188110" cy="1719647"/>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5435022" y="1976739"/>
            <a:ext cx="2837400" cy="3054048"/>
          </a:xfrm>
          <a:prstGeom prst="rect">
            <a:avLst/>
          </a:prstGeom>
          <a:ln>
            <a:solidFill>
              <a:schemeClr val="tx1"/>
            </a:solidFill>
          </a:ln>
        </p:spPr>
      </p:pic>
      <p:cxnSp>
        <p:nvCxnSpPr>
          <p:cNvPr id="6" name="Straight Arrow Connector 12"/>
          <p:cNvCxnSpPr/>
          <p:nvPr/>
        </p:nvCxnSpPr>
        <p:spPr>
          <a:xfrm>
            <a:off x="4559710" y="2743200"/>
            <a:ext cx="8753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0"/>
          <p:cNvSpPr txBox="1"/>
          <p:nvPr/>
        </p:nvSpPr>
        <p:spPr>
          <a:xfrm>
            <a:off x="1066800" y="3504630"/>
            <a:ext cx="3678328" cy="2800767"/>
          </a:xfrm>
          <a:prstGeom prst="rect">
            <a:avLst/>
          </a:prstGeom>
          <a:solidFill>
            <a:schemeClr val="accent1">
              <a:lumMod val="20000"/>
              <a:lumOff val="80000"/>
            </a:schemeClr>
          </a:solidFill>
          <a:ln>
            <a:solidFill>
              <a:schemeClr val="tx1"/>
            </a:solidFill>
          </a:ln>
        </p:spPr>
        <p:txBody>
          <a:bodyPr wrap="square" rtlCol="0">
            <a:spAutoFit/>
          </a:bodyPr>
          <a:lstStyle/>
          <a:p>
            <a:r>
              <a:rPr lang="en-US" sz="2000" dirty="0" smtClean="0"/>
              <a:t>There are three ways to select to record the sample against multiple animal records. </a:t>
            </a:r>
          </a:p>
          <a:p>
            <a:endParaRPr lang="en-US" sz="2000" dirty="0"/>
          </a:p>
          <a:p>
            <a:r>
              <a:rPr lang="en-US" sz="2000" dirty="0" smtClean="0"/>
              <a:t>One way is to type the identifiers into the Select Animals field. You can type as many animals into the list as desired.</a:t>
            </a:r>
          </a:p>
          <a:p>
            <a:endParaRPr lang="en-US" sz="1600" dirty="0"/>
          </a:p>
        </p:txBody>
      </p:sp>
    </p:spTree>
    <p:extLst>
      <p:ext uri="{BB962C8B-B14F-4D97-AF65-F5344CB8AC3E}">
        <p14:creationId xmlns:p14="http://schemas.microsoft.com/office/powerpoint/2010/main" val="388181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Selecting Multiple Animals - Lists</a:t>
            </a:r>
            <a:endParaRPr lang="en-GB" sz="4000" dirty="0"/>
          </a:p>
        </p:txBody>
      </p:sp>
      <p:pic>
        <p:nvPicPr>
          <p:cNvPr id="4" name="Picture 3"/>
          <p:cNvPicPr>
            <a:picLocks noChangeAspect="1"/>
          </p:cNvPicPr>
          <p:nvPr/>
        </p:nvPicPr>
        <p:blipFill>
          <a:blip r:embed="rId2"/>
          <a:stretch>
            <a:fillRect/>
          </a:stretch>
        </p:blipFill>
        <p:spPr>
          <a:xfrm>
            <a:off x="4586748" y="1426300"/>
            <a:ext cx="3544898" cy="181639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86748" y="3416594"/>
            <a:ext cx="3522271" cy="2292131"/>
          </a:xfrm>
          <a:prstGeom prst="rect">
            <a:avLst/>
          </a:prstGeom>
          <a:ln>
            <a:solidFill>
              <a:schemeClr val="tx1"/>
            </a:solidFill>
          </a:ln>
        </p:spPr>
      </p:pic>
      <p:cxnSp>
        <p:nvCxnSpPr>
          <p:cNvPr id="6" name="Straight Arrow Connector 7"/>
          <p:cNvCxnSpPr/>
          <p:nvPr/>
        </p:nvCxnSpPr>
        <p:spPr>
          <a:xfrm>
            <a:off x="5329382" y="2334497"/>
            <a:ext cx="93697" cy="1783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609600" y="2978304"/>
            <a:ext cx="3678328" cy="1938992"/>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t>The second way is to select to use an Animal List that was previously created from either the R1 or the R2 module.</a:t>
            </a:r>
          </a:p>
        </p:txBody>
      </p:sp>
    </p:spTree>
    <p:extLst>
      <p:ext uri="{BB962C8B-B14F-4D97-AF65-F5344CB8AC3E}">
        <p14:creationId xmlns:p14="http://schemas.microsoft.com/office/powerpoint/2010/main" val="339436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9180" y="152733"/>
            <a:ext cx="7886700" cy="1325563"/>
          </a:xfrm>
        </p:spPr>
        <p:txBody>
          <a:bodyPr>
            <a:normAutofit/>
          </a:bodyPr>
          <a:lstStyle/>
          <a:p>
            <a:pPr algn="ctr"/>
            <a:r>
              <a:rPr lang="en-US" sz="3600" dirty="0"/>
              <a:t>Selecting Multiple Animals - Lookup</a:t>
            </a:r>
            <a:endParaRPr lang="en-GB" sz="3600" dirty="0"/>
          </a:p>
        </p:txBody>
      </p:sp>
      <p:pic>
        <p:nvPicPr>
          <p:cNvPr id="4" name="Picture 6"/>
          <p:cNvPicPr>
            <a:picLocks noChangeAspect="1"/>
          </p:cNvPicPr>
          <p:nvPr/>
        </p:nvPicPr>
        <p:blipFill>
          <a:blip r:embed="rId2"/>
          <a:stretch>
            <a:fillRect/>
          </a:stretch>
        </p:blipFill>
        <p:spPr>
          <a:xfrm>
            <a:off x="365423" y="1230741"/>
            <a:ext cx="3083984" cy="2040531"/>
          </a:xfrm>
          <a:prstGeom prst="rect">
            <a:avLst/>
          </a:prstGeom>
          <a:ln>
            <a:solidFill>
              <a:schemeClr val="tx1"/>
            </a:solidFill>
          </a:ln>
        </p:spPr>
      </p:pic>
      <p:sp>
        <p:nvSpPr>
          <p:cNvPr id="5" name="TextBox 5"/>
          <p:cNvSpPr txBox="1"/>
          <p:nvPr/>
        </p:nvSpPr>
        <p:spPr>
          <a:xfrm>
            <a:off x="485163" y="2593431"/>
            <a:ext cx="3678328" cy="255454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third way is to use the Lookup. This is</a:t>
            </a:r>
          </a:p>
          <a:p>
            <a:r>
              <a:rPr lang="en-US" sz="1600" dirty="0"/>
              <a:t>v</a:t>
            </a:r>
            <a:r>
              <a:rPr lang="en-US" sz="1600" dirty="0" smtClean="0"/>
              <a:t>ery useful for loading by taxonomy (a fecal sample from your giraffe herd) or by enclosure (a fecal sample from the Aviary). You can then select specific animals from the results grid to be included.</a:t>
            </a:r>
          </a:p>
          <a:p>
            <a:endParaRPr lang="en-US" sz="1600" dirty="0"/>
          </a:p>
          <a:p>
            <a:r>
              <a:rPr lang="en-US" sz="1600" dirty="0" smtClean="0"/>
              <a:t>When you Save the number of animals will be displayed.</a:t>
            </a:r>
            <a:endParaRPr lang="en-GB" sz="1600" dirty="0"/>
          </a:p>
        </p:txBody>
      </p:sp>
      <p:pic>
        <p:nvPicPr>
          <p:cNvPr id="6" name="Picture 4"/>
          <p:cNvPicPr>
            <a:picLocks noChangeAspect="1"/>
          </p:cNvPicPr>
          <p:nvPr/>
        </p:nvPicPr>
        <p:blipFill>
          <a:blip r:embed="rId3"/>
          <a:stretch>
            <a:fillRect/>
          </a:stretch>
        </p:blipFill>
        <p:spPr>
          <a:xfrm>
            <a:off x="460793" y="5359088"/>
            <a:ext cx="3523809" cy="1200000"/>
          </a:xfrm>
          <a:prstGeom prst="rect">
            <a:avLst/>
          </a:prstGeom>
          <a:ln>
            <a:solidFill>
              <a:schemeClr val="tx1"/>
            </a:solidFill>
          </a:ln>
        </p:spPr>
      </p:pic>
      <p:pic>
        <p:nvPicPr>
          <p:cNvPr id="7" name="Picture 7"/>
          <p:cNvPicPr>
            <a:picLocks noChangeAspect="1"/>
          </p:cNvPicPr>
          <p:nvPr/>
        </p:nvPicPr>
        <p:blipFill>
          <a:blip r:embed="rId4"/>
          <a:stretch>
            <a:fillRect/>
          </a:stretch>
        </p:blipFill>
        <p:spPr>
          <a:xfrm>
            <a:off x="4572000" y="1230741"/>
            <a:ext cx="3522894" cy="2521386"/>
          </a:xfrm>
          <a:prstGeom prst="rect">
            <a:avLst/>
          </a:prstGeom>
          <a:ln>
            <a:solidFill>
              <a:schemeClr val="tx1"/>
            </a:solidFill>
          </a:ln>
        </p:spPr>
      </p:pic>
      <p:pic>
        <p:nvPicPr>
          <p:cNvPr id="8" name="Picture 8"/>
          <p:cNvPicPr>
            <a:picLocks noChangeAspect="1"/>
          </p:cNvPicPr>
          <p:nvPr/>
        </p:nvPicPr>
        <p:blipFill>
          <a:blip r:embed="rId5"/>
          <a:stretch>
            <a:fillRect/>
          </a:stretch>
        </p:blipFill>
        <p:spPr>
          <a:xfrm>
            <a:off x="4276504" y="3949057"/>
            <a:ext cx="4522520" cy="1550032"/>
          </a:xfrm>
          <a:prstGeom prst="rect">
            <a:avLst/>
          </a:prstGeom>
          <a:ln>
            <a:solidFill>
              <a:schemeClr val="tx1"/>
            </a:solidFill>
          </a:ln>
        </p:spPr>
      </p:pic>
      <p:cxnSp>
        <p:nvCxnSpPr>
          <p:cNvPr id="9" name="Straight Arrow Connector 11"/>
          <p:cNvCxnSpPr/>
          <p:nvPr/>
        </p:nvCxnSpPr>
        <p:spPr>
          <a:xfrm>
            <a:off x="2667000" y="2047404"/>
            <a:ext cx="1835530" cy="36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4"/>
          <p:cNvCxnSpPr/>
          <p:nvPr/>
        </p:nvCxnSpPr>
        <p:spPr>
          <a:xfrm>
            <a:off x="6003636" y="2047404"/>
            <a:ext cx="16164" cy="22197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5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866" y="92075"/>
            <a:ext cx="7886700" cy="1325563"/>
          </a:xfrm>
        </p:spPr>
        <p:txBody>
          <a:bodyPr>
            <a:normAutofit/>
          </a:bodyPr>
          <a:lstStyle/>
          <a:p>
            <a:pPr algn="ctr"/>
            <a:r>
              <a:rPr lang="en-US" sz="3600" dirty="0"/>
              <a:t>Adding a Sample – Basic Info</a:t>
            </a:r>
            <a:endParaRPr lang="en-GB" sz="3600" dirty="0"/>
          </a:p>
        </p:txBody>
      </p:sp>
      <p:pic>
        <p:nvPicPr>
          <p:cNvPr id="4" name="Picture 3"/>
          <p:cNvPicPr>
            <a:picLocks noChangeAspect="1"/>
          </p:cNvPicPr>
          <p:nvPr/>
        </p:nvPicPr>
        <p:blipFill>
          <a:blip r:embed="rId2"/>
          <a:stretch>
            <a:fillRect/>
          </a:stretch>
        </p:blipFill>
        <p:spPr>
          <a:xfrm>
            <a:off x="466725" y="1417638"/>
            <a:ext cx="3490657" cy="4833218"/>
          </a:xfrm>
          <a:prstGeom prst="rect">
            <a:avLst/>
          </a:prstGeom>
          <a:ln>
            <a:solidFill>
              <a:schemeClr val="tx1"/>
            </a:solidFill>
          </a:ln>
        </p:spPr>
      </p:pic>
      <p:sp>
        <p:nvSpPr>
          <p:cNvPr id="5" name="TextBox 4"/>
          <p:cNvSpPr txBox="1"/>
          <p:nvPr/>
        </p:nvSpPr>
        <p:spPr>
          <a:xfrm>
            <a:off x="4255166" y="1159950"/>
            <a:ext cx="3962400"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Collection Time is not a mandatory</a:t>
            </a:r>
          </a:p>
          <a:p>
            <a:r>
              <a:rPr lang="en-US" dirty="0"/>
              <a:t>f</a:t>
            </a:r>
            <a:r>
              <a:rPr lang="en-US" dirty="0" smtClean="0"/>
              <a:t>ield but it is recommended that you</a:t>
            </a:r>
          </a:p>
          <a:p>
            <a:r>
              <a:rPr lang="en-US" dirty="0"/>
              <a:t>r</a:t>
            </a:r>
            <a:r>
              <a:rPr lang="en-US" dirty="0" smtClean="0"/>
              <a:t>ecord this information in addition to</a:t>
            </a:r>
          </a:p>
          <a:p>
            <a:r>
              <a:rPr lang="en-US" dirty="0"/>
              <a:t>t</a:t>
            </a:r>
            <a:r>
              <a:rPr lang="en-US" dirty="0" smtClean="0"/>
              <a:t>he mandatory date. The Local Sample ID is also not mandatory but may be an easy way for larger institutions handling many samples a day to track the Sample. Most facilities may opt not to complete this field. If you do record Local Sample IDs you may want to develop a protocol for consistency.</a:t>
            </a:r>
          </a:p>
          <a:p>
            <a:r>
              <a:rPr lang="en-US" dirty="0" smtClean="0"/>
              <a:t>The Sample Type is a data standard drop down list that drives what is available in the Additives/Preservatives and Collection Method fields.</a:t>
            </a:r>
            <a:endParaRPr lang="en-GB" dirty="0"/>
          </a:p>
        </p:txBody>
      </p:sp>
    </p:spTree>
    <p:extLst>
      <p:ext uri="{BB962C8B-B14F-4D97-AF65-F5344CB8AC3E}">
        <p14:creationId xmlns:p14="http://schemas.microsoft.com/office/powerpoint/2010/main" val="135935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4759" y="169072"/>
            <a:ext cx="7886700" cy="1325563"/>
          </a:xfrm>
        </p:spPr>
        <p:txBody>
          <a:bodyPr>
            <a:normAutofit/>
          </a:bodyPr>
          <a:lstStyle/>
          <a:p>
            <a:pPr algn="ctr"/>
            <a:r>
              <a:rPr lang="en-US" sz="4000" dirty="0"/>
              <a:t>Adding a Sample – Basic Info</a:t>
            </a:r>
            <a:endParaRPr lang="en-GB" sz="4000" dirty="0"/>
          </a:p>
        </p:txBody>
      </p:sp>
      <p:pic>
        <p:nvPicPr>
          <p:cNvPr id="4" name="Picture 2"/>
          <p:cNvPicPr>
            <a:picLocks noChangeAspect="1"/>
          </p:cNvPicPr>
          <p:nvPr/>
        </p:nvPicPr>
        <p:blipFill>
          <a:blip r:embed="rId2"/>
          <a:stretch>
            <a:fillRect/>
          </a:stretch>
        </p:blipFill>
        <p:spPr>
          <a:xfrm>
            <a:off x="913327" y="1325563"/>
            <a:ext cx="3313274" cy="2670985"/>
          </a:xfrm>
          <a:prstGeom prst="rect">
            <a:avLst/>
          </a:prstGeom>
          <a:ln>
            <a:solidFill>
              <a:schemeClr val="tx1"/>
            </a:solidFill>
          </a:ln>
        </p:spPr>
      </p:pic>
      <p:sp>
        <p:nvSpPr>
          <p:cNvPr id="5" name="TextBox 4"/>
          <p:cNvSpPr txBox="1"/>
          <p:nvPr/>
        </p:nvSpPr>
        <p:spPr>
          <a:xfrm>
            <a:off x="4692709" y="1699784"/>
            <a:ext cx="3970446"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Additives/Preservatives is a data</a:t>
            </a:r>
          </a:p>
          <a:p>
            <a:r>
              <a:rPr lang="en-US" dirty="0"/>
              <a:t>s</a:t>
            </a:r>
            <a:r>
              <a:rPr lang="en-US" dirty="0" smtClean="0"/>
              <a:t>tandard list that is filtered by what was </a:t>
            </a:r>
          </a:p>
          <a:p>
            <a:r>
              <a:rPr lang="en-US" dirty="0" smtClean="0"/>
              <a:t>entered in the Sample Type field.</a:t>
            </a:r>
          </a:p>
          <a:p>
            <a:endParaRPr lang="en-US" dirty="0"/>
          </a:p>
          <a:p>
            <a:r>
              <a:rPr lang="en-US" dirty="0" smtClean="0"/>
              <a:t>For the Anatomical Source/Tissue you</a:t>
            </a:r>
          </a:p>
          <a:p>
            <a:r>
              <a:rPr lang="en-US" dirty="0"/>
              <a:t>c</a:t>
            </a:r>
            <a:r>
              <a:rPr lang="en-US" dirty="0" smtClean="0"/>
              <a:t>an type in and matches will display to</a:t>
            </a:r>
          </a:p>
          <a:p>
            <a:r>
              <a:rPr lang="en-US" dirty="0"/>
              <a:t>s</a:t>
            </a:r>
            <a:r>
              <a:rPr lang="en-US" dirty="0" smtClean="0"/>
              <a:t>elect from. Or, you can use the lookup</a:t>
            </a:r>
          </a:p>
          <a:p>
            <a:r>
              <a:rPr lang="en-US" dirty="0"/>
              <a:t>f</a:t>
            </a:r>
            <a:r>
              <a:rPr lang="en-US" dirty="0" smtClean="0"/>
              <a:t>unction to perform a search for your</a:t>
            </a:r>
          </a:p>
          <a:p>
            <a:r>
              <a:rPr lang="en-US" dirty="0"/>
              <a:t>d</a:t>
            </a:r>
            <a:r>
              <a:rPr lang="en-US" dirty="0" smtClean="0"/>
              <a:t>esired term.</a:t>
            </a:r>
            <a:endParaRPr lang="en-GB" dirty="0"/>
          </a:p>
        </p:txBody>
      </p:sp>
      <p:pic>
        <p:nvPicPr>
          <p:cNvPr id="6" name="Picture 3"/>
          <p:cNvPicPr>
            <a:picLocks noChangeAspect="1"/>
          </p:cNvPicPr>
          <p:nvPr/>
        </p:nvPicPr>
        <p:blipFill rotWithShape="1">
          <a:blip r:embed="rId3"/>
          <a:srcRect b="25809"/>
          <a:stretch/>
        </p:blipFill>
        <p:spPr>
          <a:xfrm>
            <a:off x="209282" y="4490257"/>
            <a:ext cx="5367270" cy="1574513"/>
          </a:xfrm>
          <a:prstGeom prst="rect">
            <a:avLst/>
          </a:prstGeom>
          <a:ln>
            <a:solidFill>
              <a:schemeClr val="tx1"/>
            </a:solidFill>
          </a:ln>
        </p:spPr>
      </p:pic>
      <p:cxnSp>
        <p:nvCxnSpPr>
          <p:cNvPr id="7" name="Straight Arrow Connector 6"/>
          <p:cNvCxnSpPr/>
          <p:nvPr/>
        </p:nvCxnSpPr>
        <p:spPr>
          <a:xfrm flipH="1">
            <a:off x="4024648" y="2789382"/>
            <a:ext cx="20879" cy="1700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59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191" y="109723"/>
            <a:ext cx="7886700" cy="1325563"/>
          </a:xfrm>
        </p:spPr>
        <p:txBody>
          <a:bodyPr>
            <a:normAutofit/>
          </a:bodyPr>
          <a:lstStyle/>
          <a:p>
            <a:pPr algn="ctr"/>
            <a:r>
              <a:rPr lang="en-US" sz="3600" dirty="0"/>
              <a:t>Adding a Sample – Basic Info</a:t>
            </a:r>
            <a:endParaRPr lang="en-GB" sz="3600" dirty="0"/>
          </a:p>
        </p:txBody>
      </p:sp>
      <p:pic>
        <p:nvPicPr>
          <p:cNvPr id="4" name="Picture 2"/>
          <p:cNvPicPr>
            <a:picLocks noChangeAspect="1"/>
          </p:cNvPicPr>
          <p:nvPr/>
        </p:nvPicPr>
        <p:blipFill>
          <a:blip r:embed="rId2"/>
          <a:stretch>
            <a:fillRect/>
          </a:stretch>
        </p:blipFill>
        <p:spPr>
          <a:xfrm>
            <a:off x="448191" y="1157681"/>
            <a:ext cx="4123809" cy="3352381"/>
          </a:xfrm>
          <a:prstGeom prst="rect">
            <a:avLst/>
          </a:prstGeom>
          <a:ln>
            <a:solidFill>
              <a:schemeClr val="tx1"/>
            </a:solidFill>
          </a:ln>
        </p:spPr>
      </p:pic>
      <p:sp>
        <p:nvSpPr>
          <p:cNvPr id="5" name="TextBox 4"/>
          <p:cNvSpPr txBox="1"/>
          <p:nvPr/>
        </p:nvSpPr>
        <p:spPr>
          <a:xfrm>
            <a:off x="4691838" y="1333089"/>
            <a:ext cx="4099184" cy="427809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Collection Method is a data standard drop down list. If the sample was collected in an enclosure other than the one the animal usually occupies it can be entered here.</a:t>
            </a:r>
          </a:p>
          <a:p>
            <a:endParaRPr lang="en-US" sz="1600" dirty="0"/>
          </a:p>
          <a:p>
            <a:r>
              <a:rPr lang="en-US" sz="1600" dirty="0" smtClean="0"/>
              <a:t>The Reason is a cascading drop down list with major headers of Medical, Miscellaneous and Research.</a:t>
            </a:r>
            <a:endParaRPr lang="en-GB" sz="1600" dirty="0"/>
          </a:p>
          <a:p>
            <a:endParaRPr lang="en-US" sz="1600" dirty="0" smtClean="0"/>
          </a:p>
          <a:p>
            <a:r>
              <a:rPr lang="en-US" sz="1600" dirty="0" smtClean="0"/>
              <a:t>The Status can be updated as the sample is used. Consumed means that you have used up the sample with requested testing.</a:t>
            </a:r>
          </a:p>
          <a:p>
            <a:endParaRPr lang="en-US" sz="1600" dirty="0"/>
          </a:p>
          <a:p>
            <a:r>
              <a:rPr lang="en-US" sz="1600" dirty="0" smtClean="0"/>
              <a:t>If for some reason you do not want this sample included in reference intervals you can check the Exclude box. If the Sample was collected</a:t>
            </a:r>
          </a:p>
          <a:p>
            <a:r>
              <a:rPr lang="en-US" sz="1600" dirty="0" smtClean="0"/>
              <a:t>from a dead animal, check that box.</a:t>
            </a:r>
            <a:endParaRPr lang="en-GB" sz="1600" dirty="0"/>
          </a:p>
        </p:txBody>
      </p:sp>
      <p:pic>
        <p:nvPicPr>
          <p:cNvPr id="7" name="Picture 6"/>
          <p:cNvPicPr>
            <a:picLocks noChangeAspect="1"/>
          </p:cNvPicPr>
          <p:nvPr/>
        </p:nvPicPr>
        <p:blipFill>
          <a:blip r:embed="rId3"/>
          <a:stretch>
            <a:fillRect/>
          </a:stretch>
        </p:blipFill>
        <p:spPr>
          <a:xfrm>
            <a:off x="883084" y="4976308"/>
            <a:ext cx="3254022" cy="777307"/>
          </a:xfrm>
          <a:prstGeom prst="rect">
            <a:avLst/>
          </a:prstGeom>
          <a:ln>
            <a:solidFill>
              <a:schemeClr val="tx1"/>
            </a:solidFill>
          </a:ln>
        </p:spPr>
      </p:pic>
    </p:spTree>
    <p:extLst>
      <p:ext uri="{BB962C8B-B14F-4D97-AF65-F5344CB8AC3E}">
        <p14:creationId xmlns:p14="http://schemas.microsoft.com/office/powerpoint/2010/main" val="444211616"/>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823F10E-7A6D-44ED-9CCE-1601843F0C27}"/>
</file>

<file path=customXml/itemProps2.xml><?xml version="1.0" encoding="utf-8"?>
<ds:datastoreItem xmlns:ds="http://schemas.openxmlformats.org/officeDocument/2006/customXml" ds:itemID="{D3178F82-D0C5-4EAE-BBC9-4BEE1204912D}"/>
</file>

<file path=customXml/itemProps3.xml><?xml version="1.0" encoding="utf-8"?>
<ds:datastoreItem xmlns:ds="http://schemas.openxmlformats.org/officeDocument/2006/customXml" ds:itemID="{CC1E32DA-5127-47CE-9919-F1090CBE4184}"/>
</file>

<file path=docProps/app.xml><?xml version="1.0" encoding="utf-8"?>
<Properties xmlns="http://schemas.openxmlformats.org/officeDocument/2006/extended-properties" xmlns:vt="http://schemas.openxmlformats.org/officeDocument/2006/docPropsVTypes">
  <Template/>
  <TotalTime>412</TotalTime>
  <Words>1198</Words>
  <Application>Microsoft Office PowerPoint</Application>
  <PresentationFormat>On-screen Show (4:3)</PresentationFormat>
  <Paragraphs>129</Paragraphs>
  <Slides>22</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22</vt:i4>
      </vt:variant>
    </vt:vector>
  </HeadingPairs>
  <TitlesOfParts>
    <vt:vector size="4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2005 - Samples</vt:lpstr>
      <vt:lpstr>ZIMS Updates!</vt:lpstr>
      <vt:lpstr>Selecting Single Animal</vt:lpstr>
      <vt:lpstr>Selecting Multiple Animals</vt:lpstr>
      <vt:lpstr>Selecting Multiple Animals - Lists</vt:lpstr>
      <vt:lpstr>Selecting Multiple Animals - Lookup</vt:lpstr>
      <vt:lpstr>Adding a Sample – Basic Info</vt:lpstr>
      <vt:lpstr>Adding a Sample – Basic Info</vt:lpstr>
      <vt:lpstr>Adding a Sample – Basic Info</vt:lpstr>
      <vt:lpstr>Adding a Sample – Pre-Sampling Conditions</vt:lpstr>
      <vt:lpstr>Creating Favorite Samples</vt:lpstr>
      <vt:lpstr>Saving Favorite Sample</vt:lpstr>
      <vt:lpstr>Using Favorite Samples</vt:lpstr>
      <vt:lpstr>Managing Favorite Samples</vt:lpstr>
      <vt:lpstr>Using the Sample</vt:lpstr>
      <vt:lpstr>Create Subsample</vt:lpstr>
      <vt:lpstr>Editing Samples with Subsamples</vt:lpstr>
      <vt:lpstr>Request Test</vt:lpstr>
      <vt:lpstr>Request Test on Subsample</vt:lpstr>
      <vt:lpstr>Sample Tree View</vt:lpstr>
      <vt:lpstr>Editing a Sample</vt:lpstr>
      <vt:lpstr>Samples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18</cp:revision>
  <dcterms:created xsi:type="dcterms:W3CDTF">2016-07-26T18:48:10Z</dcterms:created>
  <dcterms:modified xsi:type="dcterms:W3CDTF">2019-07-17T18:19:46Z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2018-07-03T13:16:53+00:00</vt:lpwstr>
  </property>
</Properties>
</file>