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4"/>
  </p:notesMasterIdLst>
  <p:sldIdLst>
    <p:sldId id="256" r:id="rId20"/>
    <p:sldId id="278"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9" r:id="rId39"/>
    <p:sldId id="274" r:id="rId40"/>
    <p:sldId id="275" r:id="rId41"/>
    <p:sldId id="276" r:id="rId42"/>
    <p:sldId id="2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3" d="100"/>
          <a:sy n="83" d="100"/>
        </p:scale>
        <p:origin x="13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27A1F-991B-4369-A6B6-370C36DEFFC9}" type="datetimeFigureOut">
              <a:rPr lang="en-US" smtClean="0"/>
              <a:t>7/31/2019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33CB3-13AD-4D27-BCF1-4801D2CE6B32}" type="slidenum">
              <a:rPr lang="en-US" smtClean="0"/>
              <a:t>‹#›</a:t>
            </a:fld>
            <a:endParaRPr lang="en-US"/>
          </a:p>
        </p:txBody>
      </p:sp>
    </p:spTree>
    <p:extLst>
      <p:ext uri="{BB962C8B-B14F-4D97-AF65-F5344CB8AC3E}">
        <p14:creationId xmlns:p14="http://schemas.microsoft.com/office/powerpoint/2010/main" val="316818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108024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509" y="2646484"/>
            <a:ext cx="7772400" cy="1543564"/>
          </a:xfrm>
        </p:spPr>
        <p:txBody>
          <a:bodyPr>
            <a:normAutofit/>
          </a:bodyPr>
          <a:lstStyle/>
          <a:p>
            <a:r>
              <a:rPr lang="en-US" sz="3600" dirty="0"/>
              <a:t>2004 Treatments &amp;</a:t>
            </a:r>
            <a:br>
              <a:rPr lang="en-US" sz="3600" dirty="0"/>
            </a:br>
            <a:r>
              <a:rPr lang="en-US" sz="3600" dirty="0"/>
              <a:t>Prescriptions</a:t>
            </a:r>
          </a:p>
        </p:txBody>
      </p:sp>
      <p:sp>
        <p:nvSpPr>
          <p:cNvPr id="3" name="Subtitle 2"/>
          <p:cNvSpPr>
            <a:spLocks noGrp="1"/>
          </p:cNvSpPr>
          <p:nvPr>
            <p:ph type="subTitle" idx="1"/>
          </p:nvPr>
        </p:nvSpPr>
        <p:spPr>
          <a:xfrm>
            <a:off x="2286000" y="4190048"/>
            <a:ext cx="6858000" cy="2335123"/>
          </a:xfrm>
        </p:spPr>
        <p:txBody>
          <a:bodyPr>
            <a:normAutofit/>
          </a:bodyPr>
          <a:lstStyle/>
          <a:p>
            <a:r>
              <a:rPr lang="en-US" dirty="0"/>
              <a:t>In ZIMS</a:t>
            </a:r>
            <a:endParaRPr lang="en-GB" dirty="0"/>
          </a:p>
          <a:p>
            <a:endParaRPr lang="en-US" dirty="0"/>
          </a:p>
        </p:txBody>
      </p:sp>
      <p:pic>
        <p:nvPicPr>
          <p:cNvPr id="4" name="Picture 6"/>
          <p:cNvPicPr/>
          <p:nvPr/>
        </p:nvPicPr>
        <p:blipFill>
          <a:blip r:embed="rId2"/>
          <a:stretch>
            <a:fillRect/>
          </a:stretch>
        </p:blipFill>
        <p:spPr>
          <a:xfrm>
            <a:off x="631526" y="1012507"/>
            <a:ext cx="3301279" cy="4866640"/>
          </a:xfrm>
          <a:prstGeom prst="rect">
            <a:avLst/>
          </a:prstGeom>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Full Prescription Multiple Animals</a:t>
            </a:r>
            <a:endParaRPr lang="en-GB" sz="4000" dirty="0"/>
          </a:p>
        </p:txBody>
      </p:sp>
      <p:pic>
        <p:nvPicPr>
          <p:cNvPr id="4" name="Picture 4"/>
          <p:cNvPicPr>
            <a:picLocks noChangeAspect="1"/>
          </p:cNvPicPr>
          <p:nvPr/>
        </p:nvPicPr>
        <p:blipFill>
          <a:blip r:embed="rId2"/>
          <a:stretch>
            <a:fillRect/>
          </a:stretch>
        </p:blipFill>
        <p:spPr>
          <a:xfrm>
            <a:off x="1861769" y="1324046"/>
            <a:ext cx="4922208" cy="3377534"/>
          </a:xfrm>
          <a:prstGeom prst="rect">
            <a:avLst/>
          </a:prstGeom>
          <a:ln>
            <a:solidFill>
              <a:schemeClr val="tx1"/>
            </a:solidFill>
          </a:ln>
        </p:spPr>
      </p:pic>
      <p:sp>
        <p:nvSpPr>
          <p:cNvPr id="5" name="TextBox 2"/>
          <p:cNvSpPr txBox="1"/>
          <p:nvPr/>
        </p:nvSpPr>
        <p:spPr>
          <a:xfrm>
            <a:off x="514350" y="4579811"/>
            <a:ext cx="8001000" cy="1169551"/>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If you select to add a new Full Prescription when an animal medical record is </a:t>
            </a:r>
            <a:r>
              <a:rPr lang="en-US" sz="1400" dirty="0"/>
              <a:t>i</a:t>
            </a:r>
            <a:r>
              <a:rPr lang="en-US" sz="1400" dirty="0" smtClean="0"/>
              <a:t>n focus the GAN will prefill. If not you will need to enter an identifier or look for it. If you select Multiple Animal IDs (remember this is many animals sharing the same dose of the medication) the Select Animal IDs will display as 0 Animals Selected. Click on that field to activate the field to select your animals either from an Animal List, by typing identifier in or using the lookup functionality.</a:t>
            </a:r>
            <a:endParaRPr lang="en-GB" sz="1600" dirty="0"/>
          </a:p>
        </p:txBody>
      </p:sp>
    </p:spTree>
    <p:extLst>
      <p:ext uri="{BB962C8B-B14F-4D97-AF65-F5344CB8AC3E}">
        <p14:creationId xmlns:p14="http://schemas.microsoft.com/office/powerpoint/2010/main" val="278605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Full Prescription Multiple </a:t>
            </a:r>
            <a:r>
              <a:rPr lang="en-US" sz="4000" dirty="0" smtClean="0"/>
              <a:t>Animals</a:t>
            </a:r>
            <a:endParaRPr lang="en-GB" sz="4000" dirty="0"/>
          </a:p>
        </p:txBody>
      </p:sp>
      <p:pic>
        <p:nvPicPr>
          <p:cNvPr id="5" name="Picture 2"/>
          <p:cNvPicPr>
            <a:picLocks noChangeAspect="1"/>
          </p:cNvPicPr>
          <p:nvPr/>
        </p:nvPicPr>
        <p:blipFill>
          <a:blip r:embed="rId2"/>
          <a:stretch>
            <a:fillRect/>
          </a:stretch>
        </p:blipFill>
        <p:spPr>
          <a:xfrm>
            <a:off x="506964" y="1337238"/>
            <a:ext cx="7866667" cy="2628571"/>
          </a:xfrm>
          <a:prstGeom prst="rect">
            <a:avLst/>
          </a:prstGeom>
          <a:ln>
            <a:solidFill>
              <a:schemeClr val="tx1"/>
            </a:solidFill>
          </a:ln>
        </p:spPr>
      </p:pic>
      <p:sp>
        <p:nvSpPr>
          <p:cNvPr id="6" name="TextBox 3"/>
          <p:cNvSpPr txBox="1"/>
          <p:nvPr/>
        </p:nvSpPr>
        <p:spPr>
          <a:xfrm>
            <a:off x="648683" y="3809055"/>
            <a:ext cx="7583230"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number of Animal IDs selected will display in the Select Animal IDs field.</a:t>
            </a:r>
          </a:p>
          <a:p>
            <a:r>
              <a:rPr lang="en-US" dirty="0" smtClean="0"/>
              <a:t>If any groups are selected then the Census count will display. The total number</a:t>
            </a:r>
          </a:p>
          <a:p>
            <a:r>
              <a:rPr lang="en-US" dirty="0"/>
              <a:t>o</a:t>
            </a:r>
            <a:r>
              <a:rPr lang="en-US" dirty="0" smtClean="0"/>
              <a:t>f animals the treatment is prescribed for will be automatically calculated.</a:t>
            </a:r>
          </a:p>
          <a:p>
            <a:r>
              <a:rPr lang="en-US" dirty="0" smtClean="0"/>
              <a:t>In the above example we have selected 5 individuals and one group with 8 </a:t>
            </a:r>
          </a:p>
          <a:p>
            <a:r>
              <a:rPr lang="en-US" dirty="0"/>
              <a:t>m</a:t>
            </a:r>
            <a:r>
              <a:rPr lang="en-US" dirty="0" smtClean="0"/>
              <a:t>embers, so it is 6 Animal IDs and prescribed for a total number of 13 animals.</a:t>
            </a:r>
          </a:p>
          <a:p>
            <a:r>
              <a:rPr lang="en-US" dirty="0" smtClean="0"/>
              <a:t>You have the option to Record New Weight. However, in this example selecting</a:t>
            </a:r>
          </a:p>
          <a:p>
            <a:r>
              <a:rPr lang="en-US" dirty="0"/>
              <a:t>t</a:t>
            </a:r>
            <a:r>
              <a:rPr lang="en-US" dirty="0" smtClean="0"/>
              <a:t>he No Weight option would be appropriate.</a:t>
            </a:r>
            <a:endParaRPr lang="en-GB" dirty="0"/>
          </a:p>
        </p:txBody>
      </p:sp>
    </p:spTree>
    <p:extLst>
      <p:ext uri="{BB962C8B-B14F-4D97-AF65-F5344CB8AC3E}">
        <p14:creationId xmlns:p14="http://schemas.microsoft.com/office/powerpoint/2010/main" val="115190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Full Prescription for Individual</a:t>
            </a:r>
            <a:endParaRPr lang="en-GB" sz="4000" dirty="0"/>
          </a:p>
        </p:txBody>
      </p:sp>
      <p:pic>
        <p:nvPicPr>
          <p:cNvPr id="4" name="Picture 2"/>
          <p:cNvPicPr>
            <a:picLocks noChangeAspect="1"/>
          </p:cNvPicPr>
          <p:nvPr/>
        </p:nvPicPr>
        <p:blipFill>
          <a:blip r:embed="rId2"/>
          <a:stretch>
            <a:fillRect/>
          </a:stretch>
        </p:blipFill>
        <p:spPr>
          <a:xfrm>
            <a:off x="328909" y="1266300"/>
            <a:ext cx="8486181" cy="2559460"/>
          </a:xfrm>
          <a:prstGeom prst="rect">
            <a:avLst/>
          </a:prstGeom>
          <a:ln>
            <a:solidFill>
              <a:schemeClr val="tx1"/>
            </a:solidFill>
          </a:ln>
        </p:spPr>
      </p:pic>
      <p:sp>
        <p:nvSpPr>
          <p:cNvPr id="5" name="TextBox 3"/>
          <p:cNvSpPr txBox="1"/>
          <p:nvPr/>
        </p:nvSpPr>
        <p:spPr>
          <a:xfrm>
            <a:off x="328909" y="3932042"/>
            <a:ext cx="8329075"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As for a Quick Prescription the Date Written and the Start Date do not need to be the </a:t>
            </a:r>
          </a:p>
          <a:p>
            <a:r>
              <a:rPr lang="en-US" dirty="0" smtClean="0"/>
              <a:t>same date but the Date Written cannot be after the Start Date. For an individual you </a:t>
            </a:r>
          </a:p>
          <a:p>
            <a:r>
              <a:rPr lang="en-US" dirty="0" smtClean="0"/>
              <a:t>have the option to Use Last Weight, Record New Weight or select No Weight. The last </a:t>
            </a:r>
          </a:p>
          <a:p>
            <a:r>
              <a:rPr lang="en-US" dirty="0" smtClean="0"/>
              <a:t>weight is often sourced from what had been recorded in the Husbandry weight grid. </a:t>
            </a:r>
          </a:p>
          <a:p>
            <a:r>
              <a:rPr lang="en-US" dirty="0" smtClean="0"/>
              <a:t>If you select to Record New Weight that data will be copied into the Husbandry weight </a:t>
            </a:r>
          </a:p>
          <a:p>
            <a:r>
              <a:rPr lang="en-US" dirty="0" smtClean="0"/>
              <a:t>grid unless it is an estimated weight.</a:t>
            </a:r>
            <a:endParaRPr lang="en-GB" dirty="0"/>
          </a:p>
        </p:txBody>
      </p:sp>
    </p:spTree>
    <p:extLst>
      <p:ext uri="{BB962C8B-B14F-4D97-AF65-F5344CB8AC3E}">
        <p14:creationId xmlns:p14="http://schemas.microsoft.com/office/powerpoint/2010/main" val="63345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Treatment Detail</a:t>
            </a:r>
            <a:endParaRPr lang="en-GB" dirty="0"/>
          </a:p>
        </p:txBody>
      </p:sp>
      <p:sp>
        <p:nvSpPr>
          <p:cNvPr id="5" name="TextBox 3"/>
          <p:cNvSpPr txBox="1"/>
          <p:nvPr/>
        </p:nvSpPr>
        <p:spPr>
          <a:xfrm>
            <a:off x="999676" y="3904443"/>
            <a:ext cx="714464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are two ways to record the treatment detail. One is to enter the</a:t>
            </a:r>
          </a:p>
          <a:p>
            <a:r>
              <a:rPr lang="en-US" dirty="0"/>
              <a:t>i</a:t>
            </a:r>
            <a:r>
              <a:rPr lang="en-US" dirty="0" smtClean="0"/>
              <a:t>nformation into the fields manually. Use the Notes/Comments section</a:t>
            </a:r>
          </a:p>
          <a:p>
            <a:r>
              <a:rPr lang="en-US" dirty="0"/>
              <a:t>t</a:t>
            </a:r>
            <a:r>
              <a:rPr lang="en-US" dirty="0" smtClean="0"/>
              <a:t>o record any information not gathered elsewhere or to provide additional</a:t>
            </a:r>
          </a:p>
          <a:p>
            <a:r>
              <a:rPr lang="en-US" dirty="0"/>
              <a:t>d</a:t>
            </a:r>
            <a:r>
              <a:rPr lang="en-US" dirty="0" smtClean="0"/>
              <a:t>etails on the treatment. The second way is to use the Dose Calculator to </a:t>
            </a:r>
          </a:p>
          <a:p>
            <a:r>
              <a:rPr lang="en-US" dirty="0" smtClean="0"/>
              <a:t>assist with calculations. You can also check your drug Inventory or search </a:t>
            </a:r>
          </a:p>
          <a:p>
            <a:r>
              <a:rPr lang="en-US" dirty="0" smtClean="0"/>
              <a:t>the Global Drug Usage Extract resource from this screen.</a:t>
            </a:r>
            <a:endParaRPr lang="en-GB" dirty="0"/>
          </a:p>
        </p:txBody>
      </p:sp>
      <p:pic>
        <p:nvPicPr>
          <p:cNvPr id="6" name="Picture 5"/>
          <p:cNvPicPr/>
          <p:nvPr/>
        </p:nvPicPr>
        <p:blipFill>
          <a:blip r:embed="rId2"/>
          <a:stretch>
            <a:fillRect/>
          </a:stretch>
        </p:blipFill>
        <p:spPr>
          <a:xfrm>
            <a:off x="1234612" y="1690689"/>
            <a:ext cx="6496224" cy="2031566"/>
          </a:xfrm>
          <a:prstGeom prst="rect">
            <a:avLst/>
          </a:prstGeom>
          <a:ln>
            <a:solidFill>
              <a:schemeClr val="bg2">
                <a:lumMod val="25000"/>
              </a:schemeClr>
            </a:solidFill>
          </a:ln>
        </p:spPr>
      </p:pic>
    </p:spTree>
    <p:extLst>
      <p:ext uri="{BB962C8B-B14F-4D97-AF65-F5344CB8AC3E}">
        <p14:creationId xmlns:p14="http://schemas.microsoft.com/office/powerpoint/2010/main" val="189706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Dose Calculator </a:t>
            </a:r>
            <a:endParaRPr lang="en-GB" sz="4000" dirty="0"/>
          </a:p>
        </p:txBody>
      </p:sp>
      <p:sp>
        <p:nvSpPr>
          <p:cNvPr id="7" name="TextBox 6"/>
          <p:cNvSpPr txBox="1"/>
          <p:nvPr/>
        </p:nvSpPr>
        <p:spPr>
          <a:xfrm>
            <a:off x="5408927" y="2047740"/>
            <a:ext cx="2881633" cy="3046988"/>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To calculate Dosage it requires valid information in both the Dose and Weight Fields. To calculate Dose it requires valid information in both the Dosage and the Weight fields. You can search the Global Drug Usage Extracts from this screen. Select Done when finished. To save the record and continue adding data in the other tabs select Save &amp; Edit.</a:t>
            </a:r>
            <a:endParaRPr lang="en-GB" sz="1600" dirty="0"/>
          </a:p>
        </p:txBody>
      </p:sp>
      <p:pic>
        <p:nvPicPr>
          <p:cNvPr id="10" name="Picture 9"/>
          <p:cNvPicPr>
            <a:picLocks noChangeAspect="1"/>
          </p:cNvPicPr>
          <p:nvPr/>
        </p:nvPicPr>
        <p:blipFill>
          <a:blip r:embed="rId2"/>
          <a:stretch>
            <a:fillRect/>
          </a:stretch>
        </p:blipFill>
        <p:spPr>
          <a:xfrm>
            <a:off x="499457" y="1690689"/>
            <a:ext cx="4557155" cy="3414056"/>
          </a:xfrm>
          <a:prstGeom prst="rect">
            <a:avLst/>
          </a:prstGeom>
          <a:ln>
            <a:solidFill>
              <a:schemeClr val="tx1"/>
            </a:solidFill>
          </a:ln>
        </p:spPr>
      </p:pic>
    </p:spTree>
    <p:extLst>
      <p:ext uri="{BB962C8B-B14F-4D97-AF65-F5344CB8AC3E}">
        <p14:creationId xmlns:p14="http://schemas.microsoft.com/office/powerpoint/2010/main" val="130437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Dispensing</a:t>
            </a:r>
            <a:endParaRPr lang="en-GB" dirty="0"/>
          </a:p>
        </p:txBody>
      </p:sp>
      <p:sp>
        <p:nvSpPr>
          <p:cNvPr id="5" name="TextBox 3"/>
          <p:cNvSpPr txBox="1"/>
          <p:nvPr/>
        </p:nvSpPr>
        <p:spPr>
          <a:xfrm>
            <a:off x="4758153" y="1378324"/>
            <a:ext cx="4127990"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second tab allows you to record the </a:t>
            </a:r>
          </a:p>
          <a:p>
            <a:r>
              <a:rPr lang="en-US" dirty="0" smtClean="0"/>
              <a:t>Dispensing information. This allows </a:t>
            </a:r>
          </a:p>
          <a:p>
            <a:r>
              <a:rPr lang="en-US" dirty="0" smtClean="0"/>
              <a:t>tracking of who did the dispensing and </a:t>
            </a:r>
          </a:p>
          <a:p>
            <a:r>
              <a:rPr lang="en-US" dirty="0" smtClean="0"/>
              <a:t>who it was dispensed to. If the drug is not</a:t>
            </a:r>
          </a:p>
          <a:p>
            <a:r>
              <a:rPr lang="en-US" dirty="0"/>
              <a:t>i</a:t>
            </a:r>
            <a:r>
              <a:rPr lang="en-US" dirty="0" smtClean="0"/>
              <a:t>n your inventory and you wish to add it </a:t>
            </a:r>
          </a:p>
          <a:p>
            <a:r>
              <a:rPr lang="en-US" dirty="0" smtClean="0"/>
              <a:t>you can do so here.</a:t>
            </a:r>
          </a:p>
          <a:p>
            <a:endParaRPr lang="en-US" dirty="0"/>
          </a:p>
          <a:p>
            <a:r>
              <a:rPr lang="en-US" dirty="0" smtClean="0"/>
              <a:t>Recording this Dispensing information </a:t>
            </a:r>
          </a:p>
          <a:p>
            <a:r>
              <a:rPr lang="en-US" dirty="0" smtClean="0"/>
              <a:t>is not mandatory and will be used </a:t>
            </a:r>
          </a:p>
          <a:p>
            <a:r>
              <a:rPr lang="en-US" dirty="0"/>
              <a:t>m</a:t>
            </a:r>
            <a:r>
              <a:rPr lang="en-US" dirty="0" smtClean="0"/>
              <a:t>ainly for controlled substances that</a:t>
            </a:r>
          </a:p>
          <a:p>
            <a:r>
              <a:rPr lang="en-US" dirty="0"/>
              <a:t>n</a:t>
            </a:r>
            <a:r>
              <a:rPr lang="en-US" dirty="0" smtClean="0"/>
              <a:t>eed to be more closely monitored.</a:t>
            </a:r>
          </a:p>
          <a:p>
            <a:r>
              <a:rPr lang="en-US" dirty="0" smtClean="0"/>
              <a:t>An example would be dispensing a</a:t>
            </a:r>
          </a:p>
          <a:p>
            <a:r>
              <a:rPr lang="en-US" dirty="0"/>
              <a:t>s</a:t>
            </a:r>
            <a:r>
              <a:rPr lang="en-US" dirty="0" smtClean="0"/>
              <a:t>pecific number of oral Diazepam</a:t>
            </a:r>
          </a:p>
          <a:p>
            <a:r>
              <a:rPr lang="en-US" dirty="0"/>
              <a:t>t</a:t>
            </a:r>
            <a:r>
              <a:rPr lang="en-US" dirty="0" smtClean="0"/>
              <a:t>ablets to ensure bottle counts are</a:t>
            </a:r>
          </a:p>
          <a:p>
            <a:r>
              <a:rPr lang="en-US" dirty="0"/>
              <a:t>c</a:t>
            </a:r>
            <a:r>
              <a:rPr lang="en-US" dirty="0" smtClean="0"/>
              <a:t>orrect.</a:t>
            </a:r>
            <a:endParaRPr lang="en-GB" dirty="0"/>
          </a:p>
        </p:txBody>
      </p:sp>
      <p:pic>
        <p:nvPicPr>
          <p:cNvPr id="7" name="Picture 6"/>
          <p:cNvPicPr>
            <a:picLocks noChangeAspect="1"/>
          </p:cNvPicPr>
          <p:nvPr/>
        </p:nvPicPr>
        <p:blipFill>
          <a:blip r:embed="rId2"/>
          <a:stretch>
            <a:fillRect/>
          </a:stretch>
        </p:blipFill>
        <p:spPr>
          <a:xfrm>
            <a:off x="628650" y="1461802"/>
            <a:ext cx="3789160" cy="3780758"/>
          </a:xfrm>
          <a:prstGeom prst="rect">
            <a:avLst/>
          </a:prstGeom>
          <a:ln>
            <a:solidFill>
              <a:schemeClr val="tx1"/>
            </a:solidFill>
          </a:ln>
        </p:spPr>
      </p:pic>
    </p:spTree>
    <p:extLst>
      <p:ext uri="{BB962C8B-B14F-4D97-AF65-F5344CB8AC3E}">
        <p14:creationId xmlns:p14="http://schemas.microsoft.com/office/powerpoint/2010/main" val="195054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8196" y="189074"/>
            <a:ext cx="7886700" cy="1325563"/>
          </a:xfrm>
        </p:spPr>
        <p:txBody>
          <a:bodyPr>
            <a:normAutofit/>
          </a:bodyPr>
          <a:lstStyle/>
          <a:p>
            <a:pPr algn="ctr"/>
            <a:r>
              <a:rPr lang="en-US" sz="4000" dirty="0"/>
              <a:t>Print Label</a:t>
            </a:r>
            <a:endParaRPr lang="en-GB" sz="4000" dirty="0"/>
          </a:p>
        </p:txBody>
      </p:sp>
      <p:pic>
        <p:nvPicPr>
          <p:cNvPr id="4" name="Picture 3"/>
          <p:cNvPicPr>
            <a:picLocks noChangeAspect="1"/>
          </p:cNvPicPr>
          <p:nvPr/>
        </p:nvPicPr>
        <p:blipFill>
          <a:blip r:embed="rId2"/>
          <a:stretch>
            <a:fillRect/>
          </a:stretch>
        </p:blipFill>
        <p:spPr>
          <a:xfrm>
            <a:off x="1496094" y="1913328"/>
            <a:ext cx="1742857" cy="1400000"/>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4526614" y="909034"/>
            <a:ext cx="2701073" cy="2438400"/>
          </a:xfrm>
          <a:prstGeom prst="rect">
            <a:avLst/>
          </a:prstGeom>
          <a:ln>
            <a:solidFill>
              <a:schemeClr val="tx1"/>
            </a:solidFill>
          </a:ln>
        </p:spPr>
      </p:pic>
      <p:sp>
        <p:nvSpPr>
          <p:cNvPr id="6" name="TextBox 10"/>
          <p:cNvSpPr txBox="1"/>
          <p:nvPr/>
        </p:nvSpPr>
        <p:spPr>
          <a:xfrm>
            <a:off x="935290" y="3581177"/>
            <a:ext cx="3001527"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An option under the Actions</a:t>
            </a:r>
          </a:p>
          <a:p>
            <a:r>
              <a:rPr lang="en-US" dirty="0"/>
              <a:t>m</a:t>
            </a:r>
            <a:r>
              <a:rPr lang="en-US" dirty="0" smtClean="0"/>
              <a:t>enu on this tab is to Print </a:t>
            </a:r>
          </a:p>
          <a:p>
            <a:r>
              <a:rPr lang="en-US" dirty="0" smtClean="0"/>
              <a:t>Label. You will select the type </a:t>
            </a:r>
          </a:p>
          <a:p>
            <a:r>
              <a:rPr lang="en-US" dirty="0" smtClean="0"/>
              <a:t>of label and then the location</a:t>
            </a:r>
          </a:p>
          <a:p>
            <a:r>
              <a:rPr lang="en-US" dirty="0" smtClean="0"/>
              <a:t>for Printing. When you select </a:t>
            </a:r>
          </a:p>
          <a:p>
            <a:r>
              <a:rPr lang="en-US" dirty="0" smtClean="0"/>
              <a:t>Generate PDF to Print you</a:t>
            </a:r>
          </a:p>
          <a:p>
            <a:r>
              <a:rPr lang="en-US" dirty="0"/>
              <a:t>w</a:t>
            </a:r>
            <a:r>
              <a:rPr lang="en-US" dirty="0" smtClean="0"/>
              <a:t>ill have the label for the </a:t>
            </a:r>
          </a:p>
          <a:p>
            <a:r>
              <a:rPr lang="en-US" dirty="0" smtClean="0"/>
              <a:t>drug container.</a:t>
            </a:r>
            <a:endParaRPr lang="en-GB" dirty="0"/>
          </a:p>
        </p:txBody>
      </p:sp>
      <p:pic>
        <p:nvPicPr>
          <p:cNvPr id="7" name="Picture 4"/>
          <p:cNvPicPr>
            <a:picLocks noChangeAspect="1"/>
          </p:cNvPicPr>
          <p:nvPr/>
        </p:nvPicPr>
        <p:blipFill>
          <a:blip r:embed="rId4"/>
          <a:stretch>
            <a:fillRect/>
          </a:stretch>
        </p:blipFill>
        <p:spPr>
          <a:xfrm>
            <a:off x="4467494" y="3581177"/>
            <a:ext cx="3146555" cy="2130799"/>
          </a:xfrm>
          <a:prstGeom prst="rect">
            <a:avLst/>
          </a:prstGeom>
          <a:ln>
            <a:solidFill>
              <a:schemeClr val="tx1"/>
            </a:solidFill>
          </a:ln>
        </p:spPr>
      </p:pic>
      <p:cxnSp>
        <p:nvCxnSpPr>
          <p:cNvPr id="8" name="Straight Arrow Connector 6"/>
          <p:cNvCxnSpPr/>
          <p:nvPr/>
        </p:nvCxnSpPr>
        <p:spPr>
          <a:xfrm flipV="1">
            <a:off x="3039291" y="1782486"/>
            <a:ext cx="1428203" cy="11610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5"/>
          <p:cNvCxnSpPr/>
          <p:nvPr/>
        </p:nvCxnSpPr>
        <p:spPr>
          <a:xfrm>
            <a:off x="5628068" y="3347434"/>
            <a:ext cx="0" cy="327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85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Administration</a:t>
            </a:r>
            <a:endParaRPr lang="en-GB" sz="3600" dirty="0"/>
          </a:p>
        </p:txBody>
      </p:sp>
      <p:pic>
        <p:nvPicPr>
          <p:cNvPr id="4" name="Picture 5"/>
          <p:cNvPicPr>
            <a:picLocks noChangeAspect="1"/>
          </p:cNvPicPr>
          <p:nvPr/>
        </p:nvPicPr>
        <p:blipFill>
          <a:blip r:embed="rId2"/>
          <a:stretch>
            <a:fillRect/>
          </a:stretch>
        </p:blipFill>
        <p:spPr>
          <a:xfrm>
            <a:off x="723443" y="1294577"/>
            <a:ext cx="7172135" cy="2050957"/>
          </a:xfrm>
          <a:prstGeom prst="rect">
            <a:avLst/>
          </a:prstGeom>
          <a:ln>
            <a:solidFill>
              <a:schemeClr val="tx1"/>
            </a:solidFill>
          </a:ln>
        </p:spPr>
      </p:pic>
      <p:sp>
        <p:nvSpPr>
          <p:cNvPr id="5" name="TextBox 4"/>
          <p:cNvSpPr txBox="1"/>
          <p:nvPr/>
        </p:nvSpPr>
        <p:spPr>
          <a:xfrm>
            <a:off x="348397" y="3458746"/>
            <a:ext cx="8273034"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track the success of administering the treatment using the Administration tab</a:t>
            </a:r>
            <a:r>
              <a:rPr lang="en-GB" dirty="0" smtClean="0"/>
              <a:t>.</a:t>
            </a:r>
          </a:p>
          <a:p>
            <a:r>
              <a:rPr lang="en-US" dirty="0" smtClean="0"/>
              <a:t>Use the Notes box to record additional details. The administration records will</a:t>
            </a:r>
          </a:p>
          <a:p>
            <a:r>
              <a:rPr lang="en-US" dirty="0"/>
              <a:t>d</a:t>
            </a:r>
            <a:r>
              <a:rPr lang="en-US" dirty="0" smtClean="0"/>
              <a:t>isplay in the grid. Providing keepers with access to view/add/edit this screen will</a:t>
            </a:r>
          </a:p>
          <a:p>
            <a:r>
              <a:rPr lang="en-US" dirty="0"/>
              <a:t>a</a:t>
            </a:r>
            <a:r>
              <a:rPr lang="en-US" dirty="0" smtClean="0"/>
              <a:t>llow them to enter the details of administration directly into ZIMS.</a:t>
            </a:r>
          </a:p>
        </p:txBody>
      </p:sp>
      <p:pic>
        <p:nvPicPr>
          <p:cNvPr id="6" name="Picture 3"/>
          <p:cNvPicPr>
            <a:picLocks noChangeAspect="1"/>
          </p:cNvPicPr>
          <p:nvPr/>
        </p:nvPicPr>
        <p:blipFill>
          <a:blip r:embed="rId3"/>
          <a:stretch>
            <a:fillRect/>
          </a:stretch>
        </p:blipFill>
        <p:spPr>
          <a:xfrm>
            <a:off x="558981" y="4772287"/>
            <a:ext cx="4949081" cy="1889965"/>
          </a:xfrm>
          <a:prstGeom prst="rect">
            <a:avLst/>
          </a:prstGeom>
          <a:ln>
            <a:solidFill>
              <a:schemeClr val="tx1"/>
            </a:solidFill>
          </a:ln>
        </p:spPr>
      </p:pic>
    </p:spTree>
    <p:extLst>
      <p:ext uri="{BB962C8B-B14F-4D97-AF65-F5344CB8AC3E}">
        <p14:creationId xmlns:p14="http://schemas.microsoft.com/office/powerpoint/2010/main" val="362453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Staff Instructions</a:t>
            </a:r>
            <a:endParaRPr lang="en-GB" sz="4000" dirty="0"/>
          </a:p>
        </p:txBody>
      </p:sp>
      <p:pic>
        <p:nvPicPr>
          <p:cNvPr id="4" name="Picture 4"/>
          <p:cNvPicPr>
            <a:picLocks noChangeAspect="1"/>
          </p:cNvPicPr>
          <p:nvPr/>
        </p:nvPicPr>
        <p:blipFill>
          <a:blip r:embed="rId2"/>
          <a:stretch>
            <a:fillRect/>
          </a:stretch>
        </p:blipFill>
        <p:spPr>
          <a:xfrm>
            <a:off x="392791" y="1271452"/>
            <a:ext cx="8377059" cy="3414798"/>
          </a:xfrm>
          <a:prstGeom prst="rect">
            <a:avLst/>
          </a:prstGeom>
          <a:ln>
            <a:solidFill>
              <a:schemeClr val="tx1"/>
            </a:solidFill>
          </a:ln>
        </p:spPr>
      </p:pic>
      <p:sp>
        <p:nvSpPr>
          <p:cNvPr id="5" name="TextBox 2"/>
          <p:cNvSpPr txBox="1"/>
          <p:nvPr/>
        </p:nvSpPr>
        <p:spPr>
          <a:xfrm>
            <a:off x="914400" y="3495860"/>
            <a:ext cx="731520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Use </a:t>
            </a:r>
            <a:r>
              <a:rPr lang="en-US" dirty="0" smtClean="0"/>
              <a:t>the Staff Instruction tab to provide </a:t>
            </a:r>
            <a:r>
              <a:rPr lang="en-US" dirty="0"/>
              <a:t>detailed </a:t>
            </a:r>
            <a:r>
              <a:rPr lang="en-US" dirty="0" smtClean="0"/>
              <a:t>instructions to </a:t>
            </a:r>
            <a:r>
              <a:rPr lang="en-US" dirty="0"/>
              <a:t>the staff for </a:t>
            </a:r>
            <a:endParaRPr lang="en-US" dirty="0" smtClean="0"/>
          </a:p>
          <a:p>
            <a:r>
              <a:rPr lang="en-US" dirty="0" smtClean="0"/>
              <a:t>administration </a:t>
            </a:r>
            <a:r>
              <a:rPr lang="en-US" dirty="0"/>
              <a:t>of the </a:t>
            </a:r>
            <a:r>
              <a:rPr lang="en-US" dirty="0" smtClean="0"/>
              <a:t>drug. The information in the blue box is sourced from the Prescription tab information and will prefill when you select the Generate Instructions button. Include any special restrictions, including </a:t>
            </a:r>
            <a:r>
              <a:rPr lang="en-US" dirty="0"/>
              <a:t>any follow </a:t>
            </a:r>
            <a:r>
              <a:rPr lang="en-US" dirty="0" smtClean="0"/>
              <a:t>up observations required. The information in the green box is a free text entry. VERY IMPORTANT NOTE: If you are adding additional text to the</a:t>
            </a:r>
          </a:p>
          <a:p>
            <a:r>
              <a:rPr lang="en-US" dirty="0"/>
              <a:t>i</a:t>
            </a:r>
            <a:r>
              <a:rPr lang="en-US" dirty="0" smtClean="0"/>
              <a:t>nstructions select the Generate Instructions first as doing so after will overwrite your free text entry.</a:t>
            </a:r>
            <a:endParaRPr lang="en-GB" dirty="0"/>
          </a:p>
        </p:txBody>
      </p:sp>
    </p:spTree>
    <p:extLst>
      <p:ext uri="{BB962C8B-B14F-4D97-AF65-F5344CB8AC3E}">
        <p14:creationId xmlns:p14="http://schemas.microsoft.com/office/powerpoint/2010/main" val="275143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normAutofit/>
          </a:bodyPr>
          <a:lstStyle/>
          <a:p>
            <a:pPr algn="ctr"/>
            <a:r>
              <a:rPr lang="en-US" sz="3600" dirty="0"/>
              <a:t>Print Staff Instructions</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62476" y="852646"/>
            <a:ext cx="4009524" cy="904762"/>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628650" y="1886096"/>
            <a:ext cx="7066935" cy="3881261"/>
          </a:xfrm>
          <a:prstGeom prst="rect">
            <a:avLst/>
          </a:prstGeom>
          <a:ln>
            <a:solidFill>
              <a:schemeClr val="tx1"/>
            </a:solidFill>
          </a:ln>
        </p:spPr>
      </p:pic>
      <p:sp>
        <p:nvSpPr>
          <p:cNvPr id="6" name="TextBox 4"/>
          <p:cNvSpPr txBox="1"/>
          <p:nvPr/>
        </p:nvSpPr>
        <p:spPr>
          <a:xfrm>
            <a:off x="4963335" y="793052"/>
            <a:ext cx="3736344"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Print Staff Instructions will</a:t>
            </a:r>
          </a:p>
          <a:p>
            <a:r>
              <a:rPr lang="en-US" dirty="0"/>
              <a:t>b</a:t>
            </a:r>
            <a:r>
              <a:rPr lang="en-US" dirty="0" smtClean="0"/>
              <a:t>ring up a sheet with instructions and</a:t>
            </a:r>
          </a:p>
          <a:p>
            <a:r>
              <a:rPr lang="en-US" dirty="0"/>
              <a:t>s</a:t>
            </a:r>
            <a:r>
              <a:rPr lang="en-US" dirty="0" smtClean="0"/>
              <a:t>pace for tracking the administration</a:t>
            </a:r>
          </a:p>
          <a:p>
            <a:r>
              <a:rPr lang="en-US" dirty="0"/>
              <a:t>o</a:t>
            </a:r>
            <a:r>
              <a:rPr lang="en-US" dirty="0" smtClean="0"/>
              <a:t>f the treatment.</a:t>
            </a:r>
            <a:endParaRPr lang="en-GB" dirty="0"/>
          </a:p>
        </p:txBody>
      </p:sp>
    </p:spTree>
    <p:extLst>
      <p:ext uri="{BB962C8B-B14F-4D97-AF65-F5344CB8AC3E}">
        <p14:creationId xmlns:p14="http://schemas.microsoft.com/office/powerpoint/2010/main" val="220606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July 29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254912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Task</a:t>
            </a:r>
            <a:endParaRPr lang="en-US" dirty="0"/>
          </a:p>
        </p:txBody>
      </p:sp>
      <p:pic>
        <p:nvPicPr>
          <p:cNvPr id="3" name="Picture 2"/>
          <p:cNvPicPr>
            <a:picLocks noChangeAspect="1"/>
          </p:cNvPicPr>
          <p:nvPr/>
        </p:nvPicPr>
        <p:blipFill>
          <a:blip r:embed="rId2"/>
          <a:stretch>
            <a:fillRect/>
          </a:stretch>
        </p:blipFill>
        <p:spPr>
          <a:xfrm>
            <a:off x="380790" y="1924204"/>
            <a:ext cx="8382420" cy="1963806"/>
          </a:xfrm>
          <a:prstGeom prst="rect">
            <a:avLst/>
          </a:prstGeom>
          <a:ln>
            <a:solidFill>
              <a:schemeClr val="tx1"/>
            </a:solidFill>
          </a:ln>
        </p:spPr>
      </p:pic>
      <p:sp>
        <p:nvSpPr>
          <p:cNvPr id="4" name="TextBox 3"/>
          <p:cNvSpPr txBox="1"/>
          <p:nvPr/>
        </p:nvSpPr>
        <p:spPr>
          <a:xfrm>
            <a:off x="824916" y="4049486"/>
            <a:ext cx="755187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schedule repeated Prescriptions into your Calendar using the next tab.</a:t>
            </a:r>
          </a:p>
          <a:p>
            <a:r>
              <a:rPr lang="en-US" dirty="0" smtClean="0"/>
              <a:t>Select one of the pre-defined schedules or customize the date you want it</a:t>
            </a:r>
          </a:p>
          <a:p>
            <a:r>
              <a:rPr lang="en-US" dirty="0" smtClean="0"/>
              <a:t>repeated.</a:t>
            </a:r>
            <a:endParaRPr lang="en-US" dirty="0"/>
          </a:p>
        </p:txBody>
      </p:sp>
    </p:spTree>
    <p:extLst>
      <p:ext uri="{BB962C8B-B14F-4D97-AF65-F5344CB8AC3E}">
        <p14:creationId xmlns:p14="http://schemas.microsoft.com/office/powerpoint/2010/main" val="149689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Treatment Response</a:t>
            </a:r>
            <a:endParaRPr lang="en-GB" sz="4000" dirty="0"/>
          </a:p>
        </p:txBody>
      </p:sp>
      <p:pic>
        <p:nvPicPr>
          <p:cNvPr id="4" name="Picture 2"/>
          <p:cNvPicPr>
            <a:picLocks noChangeAspect="1"/>
          </p:cNvPicPr>
          <p:nvPr/>
        </p:nvPicPr>
        <p:blipFill>
          <a:blip r:embed="rId2"/>
          <a:stretch>
            <a:fillRect/>
          </a:stretch>
        </p:blipFill>
        <p:spPr>
          <a:xfrm>
            <a:off x="1054569" y="1381908"/>
            <a:ext cx="6530598" cy="189332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054569" y="3437506"/>
            <a:ext cx="6785183" cy="1987438"/>
          </a:xfrm>
          <a:prstGeom prst="rect">
            <a:avLst/>
          </a:prstGeom>
          <a:ln>
            <a:solidFill>
              <a:schemeClr val="tx1"/>
            </a:solidFill>
          </a:ln>
        </p:spPr>
      </p:pic>
      <p:sp>
        <p:nvSpPr>
          <p:cNvPr id="6" name="TextBox 3"/>
          <p:cNvSpPr txBox="1"/>
          <p:nvPr/>
        </p:nvSpPr>
        <p:spPr>
          <a:xfrm>
            <a:off x="863836" y="4859775"/>
            <a:ext cx="693459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last tab is where you would record the overall response to the</a:t>
            </a:r>
          </a:p>
          <a:p>
            <a:r>
              <a:rPr lang="en-US" dirty="0"/>
              <a:t>t</a:t>
            </a:r>
            <a:r>
              <a:rPr lang="en-US" dirty="0" smtClean="0"/>
              <a:t>reatment and any adverse effects displayed. Use of the Adverse Effects </a:t>
            </a:r>
          </a:p>
          <a:p>
            <a:r>
              <a:rPr lang="en-US" dirty="0" smtClean="0"/>
              <a:t>Note box is encouraged to record details.</a:t>
            </a:r>
            <a:endParaRPr lang="en-GB" dirty="0"/>
          </a:p>
        </p:txBody>
      </p:sp>
    </p:spTree>
    <p:extLst>
      <p:ext uri="{BB962C8B-B14F-4D97-AF65-F5344CB8AC3E}">
        <p14:creationId xmlns:p14="http://schemas.microsoft.com/office/powerpoint/2010/main" val="350978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Dashboard Display</a:t>
            </a:r>
            <a:endParaRPr lang="en-GB" sz="4000" dirty="0"/>
          </a:p>
        </p:txBody>
      </p:sp>
      <p:pic>
        <p:nvPicPr>
          <p:cNvPr id="4" name="Picture 2"/>
          <p:cNvPicPr>
            <a:picLocks noChangeAspect="1"/>
          </p:cNvPicPr>
          <p:nvPr/>
        </p:nvPicPr>
        <p:blipFill>
          <a:blip r:embed="rId2"/>
          <a:stretch>
            <a:fillRect/>
          </a:stretch>
        </p:blipFill>
        <p:spPr>
          <a:xfrm>
            <a:off x="359228" y="1403460"/>
            <a:ext cx="5302365" cy="5043047"/>
          </a:xfrm>
          <a:prstGeom prst="rect">
            <a:avLst/>
          </a:prstGeom>
          <a:ln>
            <a:solidFill>
              <a:schemeClr val="tx1"/>
            </a:solidFill>
          </a:ln>
        </p:spPr>
      </p:pic>
      <p:sp>
        <p:nvSpPr>
          <p:cNvPr id="5" name="TextBox 3"/>
          <p:cNvSpPr txBox="1"/>
          <p:nvPr/>
        </p:nvSpPr>
        <p:spPr>
          <a:xfrm>
            <a:off x="1136613" y="3992474"/>
            <a:ext cx="656917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treatment will display in the dashboard as Active (green button)</a:t>
            </a:r>
          </a:p>
          <a:p>
            <a:r>
              <a:rPr lang="en-US" dirty="0" smtClean="0"/>
              <a:t>during the dates recorded for the treatment. Once the treatment</a:t>
            </a:r>
          </a:p>
          <a:p>
            <a:r>
              <a:rPr lang="en-US" dirty="0"/>
              <a:t>e</a:t>
            </a:r>
            <a:r>
              <a:rPr lang="en-US" dirty="0" smtClean="0"/>
              <a:t>nd date is passed the button will turn red (Inactive).</a:t>
            </a:r>
            <a:endParaRPr lang="en-GB" dirty="0"/>
          </a:p>
        </p:txBody>
      </p:sp>
    </p:spTree>
    <p:extLst>
      <p:ext uri="{BB962C8B-B14F-4D97-AF65-F5344CB8AC3E}">
        <p14:creationId xmlns:p14="http://schemas.microsoft.com/office/powerpoint/2010/main" val="414447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6843"/>
            <a:ext cx="7886700" cy="1325563"/>
          </a:xfrm>
        </p:spPr>
        <p:txBody>
          <a:bodyPr>
            <a:normAutofit/>
          </a:bodyPr>
          <a:lstStyle/>
          <a:p>
            <a:pPr algn="ctr"/>
            <a:r>
              <a:rPr lang="en-US" sz="3600" dirty="0"/>
              <a:t>Terminating the Treatment</a:t>
            </a:r>
            <a:endParaRPr lang="en-GB" sz="3600" dirty="0"/>
          </a:p>
        </p:txBody>
      </p:sp>
      <p:pic>
        <p:nvPicPr>
          <p:cNvPr id="4" name="Picture 3"/>
          <p:cNvPicPr>
            <a:picLocks noChangeAspect="1"/>
          </p:cNvPicPr>
          <p:nvPr/>
        </p:nvPicPr>
        <p:blipFill rotWithShape="1">
          <a:blip r:embed="rId2"/>
          <a:srcRect r="41772" b="41798"/>
          <a:stretch/>
        </p:blipFill>
        <p:spPr>
          <a:xfrm>
            <a:off x="248857" y="1273066"/>
            <a:ext cx="4314362" cy="1396846"/>
          </a:xfrm>
          <a:prstGeom prst="rect">
            <a:avLst/>
          </a:prstGeom>
          <a:ln>
            <a:solidFill>
              <a:schemeClr val="tx1"/>
            </a:solidFill>
          </a:ln>
        </p:spPr>
      </p:pic>
      <p:sp>
        <p:nvSpPr>
          <p:cNvPr id="5" name="TextBox 7"/>
          <p:cNvSpPr txBox="1"/>
          <p:nvPr/>
        </p:nvSpPr>
        <p:spPr>
          <a:xfrm>
            <a:off x="4742065" y="1120115"/>
            <a:ext cx="4153078" cy="255454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Should you need to terminate the Treatment </a:t>
            </a:r>
          </a:p>
          <a:p>
            <a:r>
              <a:rPr lang="en-US" sz="1600" dirty="0" smtClean="0"/>
              <a:t>prior to the scheduled date, as for the animal </a:t>
            </a:r>
          </a:p>
          <a:p>
            <a:r>
              <a:rPr lang="en-US" sz="1600" dirty="0" smtClean="0"/>
              <a:t>that exhibited hives and labored breathing, </a:t>
            </a:r>
          </a:p>
          <a:p>
            <a:r>
              <a:rPr lang="en-US" sz="1600" dirty="0" smtClean="0"/>
              <a:t>select the Terminate tab above the lower pane.</a:t>
            </a:r>
          </a:p>
          <a:p>
            <a:r>
              <a:rPr lang="en-US" sz="1600" dirty="0" smtClean="0"/>
              <a:t>The screen allows you to record Details as to </a:t>
            </a:r>
          </a:p>
          <a:p>
            <a:r>
              <a:rPr lang="en-US" sz="1600" dirty="0" smtClean="0"/>
              <a:t>why the treatment was Terminated. You will be </a:t>
            </a:r>
          </a:p>
          <a:p>
            <a:r>
              <a:rPr lang="en-US" sz="1600" dirty="0" smtClean="0"/>
              <a:t>redirected to the Dispensing screen to edit those records if this screen has been completed for this prescription. The treatment will now display as Inactive in the Dashboard.</a:t>
            </a:r>
            <a:endParaRPr lang="en-GB" sz="1600" dirty="0"/>
          </a:p>
        </p:txBody>
      </p:sp>
      <p:pic>
        <p:nvPicPr>
          <p:cNvPr id="6" name="Picture 4"/>
          <p:cNvPicPr>
            <a:picLocks noChangeAspect="1"/>
          </p:cNvPicPr>
          <p:nvPr/>
        </p:nvPicPr>
        <p:blipFill rotWithShape="1">
          <a:blip r:embed="rId3"/>
          <a:srcRect b="25212"/>
          <a:stretch/>
        </p:blipFill>
        <p:spPr>
          <a:xfrm>
            <a:off x="290051" y="3073433"/>
            <a:ext cx="4123809" cy="2143915"/>
          </a:xfrm>
          <a:prstGeom prst="rect">
            <a:avLst/>
          </a:prstGeom>
          <a:ln>
            <a:solidFill>
              <a:schemeClr val="tx1"/>
            </a:solidFill>
          </a:ln>
        </p:spPr>
      </p:pic>
      <p:pic>
        <p:nvPicPr>
          <p:cNvPr id="7" name="Picture 6"/>
          <p:cNvPicPr>
            <a:picLocks noChangeAspect="1"/>
          </p:cNvPicPr>
          <p:nvPr/>
        </p:nvPicPr>
        <p:blipFill rotWithShape="1">
          <a:blip r:embed="rId4"/>
          <a:srcRect l="-2076" t="10738" r="51225" b="-10738"/>
          <a:stretch/>
        </p:blipFill>
        <p:spPr>
          <a:xfrm>
            <a:off x="4951704" y="3772526"/>
            <a:ext cx="3733800" cy="1514286"/>
          </a:xfrm>
          <a:prstGeom prst="rect">
            <a:avLst/>
          </a:prstGeom>
          <a:ln>
            <a:solidFill>
              <a:schemeClr val="tx1"/>
            </a:solidFill>
          </a:ln>
        </p:spPr>
      </p:pic>
      <p:pic>
        <p:nvPicPr>
          <p:cNvPr id="8" name="Picture 5"/>
          <p:cNvPicPr>
            <a:picLocks noChangeAspect="1"/>
          </p:cNvPicPr>
          <p:nvPr/>
        </p:nvPicPr>
        <p:blipFill>
          <a:blip r:embed="rId5"/>
          <a:stretch>
            <a:fillRect/>
          </a:stretch>
        </p:blipFill>
        <p:spPr>
          <a:xfrm>
            <a:off x="71856" y="5482543"/>
            <a:ext cx="5685714" cy="1085714"/>
          </a:xfrm>
          <a:prstGeom prst="rect">
            <a:avLst/>
          </a:prstGeom>
          <a:ln>
            <a:solidFill>
              <a:schemeClr val="tx1"/>
            </a:solidFill>
          </a:ln>
        </p:spPr>
      </p:pic>
      <p:cxnSp>
        <p:nvCxnSpPr>
          <p:cNvPr id="9" name="Straight Arrow Connector 8"/>
          <p:cNvCxnSpPr/>
          <p:nvPr/>
        </p:nvCxnSpPr>
        <p:spPr>
          <a:xfrm flipH="1">
            <a:off x="2209951" y="1971489"/>
            <a:ext cx="324243" cy="1274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a:off x="2351956" y="5217348"/>
            <a:ext cx="924644" cy="2439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19162" y="5286812"/>
            <a:ext cx="838200" cy="3260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3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0" y="4001294"/>
            <a:ext cx="7886700" cy="1325563"/>
          </a:xfrm>
        </p:spPr>
        <p:txBody>
          <a:bodyPr/>
          <a:lstStyle/>
          <a:p>
            <a:r>
              <a:rPr lang="en-US" dirty="0"/>
              <a:t>Treat Them Right!</a:t>
            </a:r>
            <a:endParaRPr lang="en-GB" dirty="0"/>
          </a:p>
        </p:txBody>
      </p:sp>
      <p:sp>
        <p:nvSpPr>
          <p:cNvPr id="3" name="Tijdelijke aanduiding voor inhoud 2"/>
          <p:cNvSpPr>
            <a:spLocks noGrp="1"/>
          </p:cNvSpPr>
          <p:nvPr>
            <p:ph idx="1"/>
          </p:nvPr>
        </p:nvSpPr>
        <p:spPr>
          <a:xfrm>
            <a:off x="1257300" y="4968070"/>
            <a:ext cx="7886700" cy="4351338"/>
          </a:xfrm>
        </p:spPr>
        <p:txBody>
          <a:bodyPr/>
          <a:lstStyle/>
          <a:p>
            <a:pPr marL="0" indent="0">
              <a:buNone/>
            </a:pPr>
            <a:r>
              <a:rPr lang="en-US" dirty="0"/>
              <a:t>Using ZIMS</a:t>
            </a:r>
            <a:endParaRPr lang="en-GB" dirty="0"/>
          </a:p>
          <a:p>
            <a:endParaRPr lang="en-GB" dirty="0"/>
          </a:p>
        </p:txBody>
      </p:sp>
      <p:pic>
        <p:nvPicPr>
          <p:cNvPr id="4" name="Picture 3"/>
          <p:cNvPicPr>
            <a:picLocks noChangeAspect="1"/>
          </p:cNvPicPr>
          <p:nvPr/>
        </p:nvPicPr>
        <p:blipFill>
          <a:blip r:embed="rId2"/>
          <a:stretch>
            <a:fillRect/>
          </a:stretch>
        </p:blipFill>
        <p:spPr>
          <a:xfrm>
            <a:off x="2107623" y="442774"/>
            <a:ext cx="5233553" cy="3794505"/>
          </a:xfrm>
          <a:prstGeom prst="rect">
            <a:avLst/>
          </a:prstGeom>
          <a:effectLst>
            <a:softEdge rad="127000"/>
          </a:effectLst>
        </p:spPr>
      </p:pic>
    </p:spTree>
    <p:extLst>
      <p:ext uri="{BB962C8B-B14F-4D97-AF65-F5344CB8AC3E}">
        <p14:creationId xmlns:p14="http://schemas.microsoft.com/office/powerpoint/2010/main" val="243644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Quick &amp; Full Prescription</a:t>
            </a:r>
            <a:endParaRPr lang="en-GB" dirty="0"/>
          </a:p>
        </p:txBody>
      </p:sp>
      <p:pic>
        <p:nvPicPr>
          <p:cNvPr id="4" name="Picture 4"/>
          <p:cNvPicPr>
            <a:picLocks noChangeAspect="1"/>
          </p:cNvPicPr>
          <p:nvPr/>
        </p:nvPicPr>
        <p:blipFill>
          <a:blip r:embed="rId2"/>
          <a:stretch>
            <a:fillRect/>
          </a:stretch>
        </p:blipFill>
        <p:spPr>
          <a:xfrm>
            <a:off x="853440" y="1523999"/>
            <a:ext cx="3012830" cy="3962400"/>
          </a:xfrm>
          <a:prstGeom prst="rect">
            <a:avLst/>
          </a:prstGeom>
          <a:ln>
            <a:solidFill>
              <a:schemeClr val="tx1"/>
            </a:solidFill>
          </a:ln>
        </p:spPr>
      </p:pic>
      <p:sp>
        <p:nvSpPr>
          <p:cNvPr id="5" name="TextBox 3"/>
          <p:cNvSpPr txBox="1"/>
          <p:nvPr/>
        </p:nvSpPr>
        <p:spPr>
          <a:xfrm>
            <a:off x="4404891" y="1735484"/>
            <a:ext cx="3914726" cy="3539430"/>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There are two types of Prescriptions – Quick </a:t>
            </a:r>
          </a:p>
          <a:p>
            <a:r>
              <a:rPr lang="en-US" sz="1400" dirty="0" smtClean="0"/>
              <a:t>and Full. </a:t>
            </a:r>
          </a:p>
          <a:p>
            <a:endParaRPr lang="en-US" sz="1400" dirty="0"/>
          </a:p>
          <a:p>
            <a:r>
              <a:rPr lang="en-US" sz="1400" dirty="0" smtClean="0"/>
              <a:t>Quick is meant to be used for routine</a:t>
            </a:r>
          </a:p>
          <a:p>
            <a:r>
              <a:rPr lang="en-US" sz="1400" dirty="0"/>
              <a:t>t</a:t>
            </a:r>
            <a:r>
              <a:rPr lang="en-US" sz="1400" dirty="0" smtClean="0"/>
              <a:t>reatments and less information is</a:t>
            </a:r>
          </a:p>
          <a:p>
            <a:r>
              <a:rPr lang="en-US" sz="1400" dirty="0"/>
              <a:t>g</a:t>
            </a:r>
            <a:r>
              <a:rPr lang="en-US" sz="1400" dirty="0" smtClean="0"/>
              <a:t>athered. Quick Prescriptions are usually</a:t>
            </a:r>
          </a:p>
          <a:p>
            <a:r>
              <a:rPr lang="en-US" sz="1400" dirty="0"/>
              <a:t>u</a:t>
            </a:r>
            <a:r>
              <a:rPr lang="en-US" sz="1400" dirty="0" smtClean="0"/>
              <a:t>sed for one time treatments such as</a:t>
            </a:r>
          </a:p>
          <a:p>
            <a:r>
              <a:rPr lang="en-US" sz="1400" dirty="0"/>
              <a:t>v</a:t>
            </a:r>
            <a:r>
              <a:rPr lang="en-US" sz="1400" dirty="0" smtClean="0"/>
              <a:t>accinations or single dose de-worming. This is </a:t>
            </a:r>
          </a:p>
          <a:p>
            <a:r>
              <a:rPr lang="en-US" sz="1400" dirty="0" smtClean="0"/>
              <a:t>the type of prescription you would select for Batch </a:t>
            </a:r>
          </a:p>
          <a:p>
            <a:r>
              <a:rPr lang="en-US" sz="1400" dirty="0" smtClean="0"/>
              <a:t>entries. Quick is one and done.</a:t>
            </a:r>
          </a:p>
          <a:p>
            <a:endParaRPr lang="en-US" sz="1400" dirty="0"/>
          </a:p>
          <a:p>
            <a:r>
              <a:rPr lang="en-US" sz="1400" dirty="0" smtClean="0"/>
              <a:t>Full Prescription gathers more details on</a:t>
            </a:r>
          </a:p>
          <a:p>
            <a:r>
              <a:rPr lang="en-US" sz="1400" dirty="0"/>
              <a:t>t</a:t>
            </a:r>
            <a:r>
              <a:rPr lang="en-US" sz="1400" dirty="0" smtClean="0"/>
              <a:t>he treatment. Full Prescriptions are often</a:t>
            </a:r>
          </a:p>
          <a:p>
            <a:r>
              <a:rPr lang="en-US" sz="1400" dirty="0"/>
              <a:t>a</a:t>
            </a:r>
            <a:r>
              <a:rPr lang="en-US" sz="1400" dirty="0" smtClean="0"/>
              <a:t>dministered over a time period such as</a:t>
            </a:r>
          </a:p>
          <a:p>
            <a:r>
              <a:rPr lang="en-US" sz="1400" dirty="0" smtClean="0"/>
              <a:t>antibiotics. You would select Full Prescription </a:t>
            </a:r>
          </a:p>
          <a:p>
            <a:r>
              <a:rPr lang="en-US" sz="1400" dirty="0" smtClean="0"/>
              <a:t>for Multiple prescription entries.</a:t>
            </a:r>
          </a:p>
        </p:txBody>
      </p:sp>
    </p:spTree>
    <p:extLst>
      <p:ext uri="{BB962C8B-B14F-4D97-AF65-F5344CB8AC3E}">
        <p14:creationId xmlns:p14="http://schemas.microsoft.com/office/powerpoint/2010/main" val="404856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Batch Prescription</a:t>
            </a:r>
            <a:endParaRPr lang="en-GB" dirty="0"/>
          </a:p>
        </p:txBody>
      </p:sp>
      <p:sp>
        <p:nvSpPr>
          <p:cNvPr id="3" name="Tijdelijke aanduiding voor inhoud 2"/>
          <p:cNvSpPr>
            <a:spLocks noGrp="1"/>
          </p:cNvSpPr>
          <p:nvPr>
            <p:ph idx="1"/>
          </p:nvPr>
        </p:nvSpPr>
        <p:spPr/>
        <p:txBody>
          <a:bodyPr/>
          <a:lstStyle/>
          <a:p>
            <a:r>
              <a:rPr lang="en-US" dirty="0"/>
              <a:t>You are giving the same treatment to a set of individual animals</a:t>
            </a:r>
          </a:p>
          <a:p>
            <a:r>
              <a:rPr lang="en-US" dirty="0"/>
              <a:t>One treatment record will be recorded for each animal</a:t>
            </a:r>
          </a:p>
          <a:p>
            <a:r>
              <a:rPr lang="en-US" dirty="0"/>
              <a:t>Examples:</a:t>
            </a:r>
          </a:p>
          <a:p>
            <a:pPr lvl="1"/>
            <a:r>
              <a:rPr lang="en-US" dirty="0"/>
              <a:t>You vaccinated your Children’s Zoo goat herd</a:t>
            </a:r>
          </a:p>
          <a:p>
            <a:pPr lvl="1"/>
            <a:r>
              <a:rPr lang="en-US" dirty="0"/>
              <a:t>You gave your penguin colony anti-malarial treatment</a:t>
            </a:r>
            <a:endParaRPr lang="en-GB" dirty="0"/>
          </a:p>
        </p:txBody>
      </p:sp>
    </p:spTree>
    <p:extLst>
      <p:ext uri="{BB962C8B-B14F-4D97-AF65-F5344CB8AC3E}">
        <p14:creationId xmlns:p14="http://schemas.microsoft.com/office/powerpoint/2010/main" val="192501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Multiple ID Prescription</a:t>
            </a:r>
            <a:endParaRPr lang="en-GB" dirty="0"/>
          </a:p>
        </p:txBody>
      </p:sp>
      <p:sp>
        <p:nvSpPr>
          <p:cNvPr id="3" name="Tijdelijke aanduiding voor inhoud 2"/>
          <p:cNvSpPr>
            <a:spLocks noGrp="1"/>
          </p:cNvSpPr>
          <p:nvPr>
            <p:ph idx="1"/>
          </p:nvPr>
        </p:nvSpPr>
        <p:spPr/>
        <p:txBody>
          <a:bodyPr/>
          <a:lstStyle/>
          <a:p>
            <a:r>
              <a:rPr lang="en-US" dirty="0"/>
              <a:t>Multiple animals are sharing the same dose</a:t>
            </a:r>
          </a:p>
          <a:p>
            <a:r>
              <a:rPr lang="en-US" dirty="0"/>
              <a:t>Not all animals may receive the same amount of the dose</a:t>
            </a:r>
          </a:p>
          <a:p>
            <a:r>
              <a:rPr lang="en-US" dirty="0"/>
              <a:t>Examples</a:t>
            </a:r>
          </a:p>
          <a:p>
            <a:pPr lvl="1"/>
            <a:r>
              <a:rPr lang="en-US" dirty="0"/>
              <a:t>You mixed de-worming medication into the grain that your gazelle herd shares</a:t>
            </a:r>
          </a:p>
          <a:p>
            <a:pPr lvl="1"/>
            <a:r>
              <a:rPr lang="en-US" dirty="0"/>
              <a:t>You added medication to the water of your shark tank</a:t>
            </a:r>
            <a:endParaRPr lang="en-GB" dirty="0"/>
          </a:p>
          <a:p>
            <a:endParaRPr lang="en-GB" dirty="0"/>
          </a:p>
        </p:txBody>
      </p:sp>
    </p:spTree>
    <p:extLst>
      <p:ext uri="{BB962C8B-B14F-4D97-AF65-F5344CB8AC3E}">
        <p14:creationId xmlns:p14="http://schemas.microsoft.com/office/powerpoint/2010/main" val="424773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9437"/>
            <a:ext cx="7886700" cy="1325563"/>
          </a:xfrm>
        </p:spPr>
        <p:txBody>
          <a:bodyPr/>
          <a:lstStyle/>
          <a:p>
            <a:pPr algn="ctr"/>
            <a:r>
              <a:rPr lang="en-US" dirty="0"/>
              <a:t>Add Quick Prescription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09862" y="981427"/>
            <a:ext cx="8324276" cy="1390257"/>
          </a:xfrm>
          <a:prstGeom prst="rect">
            <a:avLst/>
          </a:prstGeom>
          <a:ln>
            <a:solidFill>
              <a:schemeClr val="tx1"/>
            </a:solidFill>
          </a:ln>
        </p:spPr>
      </p:pic>
      <p:sp>
        <p:nvSpPr>
          <p:cNvPr id="5" name="TextBox 4"/>
          <p:cNvSpPr txBox="1"/>
          <p:nvPr/>
        </p:nvSpPr>
        <p:spPr>
          <a:xfrm>
            <a:off x="409862" y="2371684"/>
            <a:ext cx="7578037" cy="1600438"/>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If you are adding a Quick Prescription for a single animal you will select it on the right</a:t>
            </a:r>
          </a:p>
          <a:p>
            <a:r>
              <a:rPr lang="en-US" sz="1600" dirty="0"/>
              <a:t>h</a:t>
            </a:r>
            <a:r>
              <a:rPr lang="en-US" sz="1600" dirty="0" smtClean="0"/>
              <a:t>and side as shown above. If you are adding a Quick Prescription for a Batch of animals </a:t>
            </a:r>
          </a:p>
          <a:p>
            <a:r>
              <a:rPr lang="en-US" sz="1600" dirty="0"/>
              <a:t>c</a:t>
            </a:r>
            <a:r>
              <a:rPr lang="en-US" sz="1600" dirty="0" smtClean="0"/>
              <a:t>hecking the Batch Prescription checkbox will bring up fields where you can either select </a:t>
            </a:r>
          </a:p>
          <a:p>
            <a:r>
              <a:rPr lang="en-US" sz="1600" dirty="0" smtClean="0"/>
              <a:t>an Animal List, type in multiple identifiers, or use the lookup to find your animals. The</a:t>
            </a:r>
          </a:p>
          <a:p>
            <a:r>
              <a:rPr lang="en-US" sz="1600" dirty="0" smtClean="0"/>
              <a:t>Date Written and Start Date do not have to be the same but the Date Written cannot be</a:t>
            </a:r>
          </a:p>
          <a:p>
            <a:r>
              <a:rPr lang="en-US" sz="1600" dirty="0"/>
              <a:t>a</a:t>
            </a:r>
            <a:r>
              <a:rPr lang="en-US" sz="1600" dirty="0" smtClean="0"/>
              <a:t>fter the Start Date.</a:t>
            </a:r>
            <a:endParaRPr lang="en-GB" sz="1600" dirty="0"/>
          </a:p>
        </p:txBody>
      </p:sp>
      <p:pic>
        <p:nvPicPr>
          <p:cNvPr id="6" name="Picture 3"/>
          <p:cNvPicPr>
            <a:picLocks noChangeAspect="1"/>
          </p:cNvPicPr>
          <p:nvPr/>
        </p:nvPicPr>
        <p:blipFill>
          <a:blip r:embed="rId3"/>
          <a:stretch>
            <a:fillRect/>
          </a:stretch>
        </p:blipFill>
        <p:spPr>
          <a:xfrm>
            <a:off x="508716" y="3953888"/>
            <a:ext cx="6543105" cy="1823600"/>
          </a:xfrm>
          <a:prstGeom prst="rect">
            <a:avLst/>
          </a:prstGeom>
          <a:ln>
            <a:solidFill>
              <a:schemeClr val="tx1"/>
            </a:solidFill>
          </a:ln>
        </p:spPr>
      </p:pic>
    </p:spTree>
    <p:extLst>
      <p:ext uri="{BB962C8B-B14F-4D97-AF65-F5344CB8AC3E}">
        <p14:creationId xmlns:p14="http://schemas.microsoft.com/office/powerpoint/2010/main" val="419338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Treatment Details</a:t>
            </a:r>
            <a:endParaRPr lang="en-GB" dirty="0"/>
          </a:p>
        </p:txBody>
      </p:sp>
      <p:pic>
        <p:nvPicPr>
          <p:cNvPr id="4" name="Picture 5"/>
          <p:cNvPicPr>
            <a:picLocks noChangeAspect="1"/>
          </p:cNvPicPr>
          <p:nvPr/>
        </p:nvPicPr>
        <p:blipFill>
          <a:blip r:embed="rId2"/>
          <a:stretch>
            <a:fillRect/>
          </a:stretch>
        </p:blipFill>
        <p:spPr>
          <a:xfrm>
            <a:off x="2209800" y="1417638"/>
            <a:ext cx="4314286" cy="2295238"/>
          </a:xfrm>
          <a:prstGeom prst="rect">
            <a:avLst/>
          </a:prstGeom>
          <a:ln>
            <a:solidFill>
              <a:schemeClr val="tx1"/>
            </a:solidFill>
          </a:ln>
        </p:spPr>
      </p:pic>
      <p:sp>
        <p:nvSpPr>
          <p:cNvPr id="5" name="TextBox 3"/>
          <p:cNvSpPr txBox="1"/>
          <p:nvPr/>
        </p:nvSpPr>
        <p:spPr>
          <a:xfrm>
            <a:off x="914400" y="3847812"/>
            <a:ext cx="712861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Treatment Item/Drug is sourced from the Treatment Dictionary. You</a:t>
            </a:r>
          </a:p>
          <a:p>
            <a:r>
              <a:rPr lang="en-US" dirty="0"/>
              <a:t>c</a:t>
            </a:r>
            <a:r>
              <a:rPr lang="en-US" dirty="0" smtClean="0"/>
              <a:t>an start typing in the name until it is recognized, or you can use the </a:t>
            </a:r>
          </a:p>
          <a:p>
            <a:r>
              <a:rPr lang="en-US" dirty="0" smtClean="0"/>
              <a:t>magnifying lookup to search for it. Although not a mandatory field,</a:t>
            </a:r>
          </a:p>
          <a:p>
            <a:r>
              <a:rPr lang="en-US" dirty="0"/>
              <a:t>i</a:t>
            </a:r>
            <a:r>
              <a:rPr lang="en-US" dirty="0" smtClean="0"/>
              <a:t>t is recommended to add the Delivery Route. This field will sometimes </a:t>
            </a:r>
          </a:p>
          <a:p>
            <a:r>
              <a:rPr lang="en-US" dirty="0" smtClean="0"/>
              <a:t>prefill dependent on what is selected in the Treatment Item/Drug box but </a:t>
            </a:r>
          </a:p>
          <a:p>
            <a:r>
              <a:rPr lang="en-US" dirty="0" smtClean="0"/>
              <a:t>it can be edited.</a:t>
            </a:r>
            <a:endParaRPr lang="en-GB" dirty="0"/>
          </a:p>
        </p:txBody>
      </p:sp>
    </p:spTree>
    <p:extLst>
      <p:ext uri="{BB962C8B-B14F-4D97-AF65-F5344CB8AC3E}">
        <p14:creationId xmlns:p14="http://schemas.microsoft.com/office/powerpoint/2010/main" val="190920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Dispensing &amp; Administration</a:t>
            </a:r>
            <a:endParaRPr lang="en-GB" sz="4000" dirty="0"/>
          </a:p>
        </p:txBody>
      </p:sp>
      <p:pic>
        <p:nvPicPr>
          <p:cNvPr id="4" name="Picture 2"/>
          <p:cNvPicPr>
            <a:picLocks noChangeAspect="1"/>
          </p:cNvPicPr>
          <p:nvPr/>
        </p:nvPicPr>
        <p:blipFill>
          <a:blip r:embed="rId2"/>
          <a:stretch>
            <a:fillRect/>
          </a:stretch>
        </p:blipFill>
        <p:spPr>
          <a:xfrm>
            <a:off x="838200" y="1502126"/>
            <a:ext cx="3733800" cy="1763625"/>
          </a:xfrm>
          <a:prstGeom prst="rect">
            <a:avLst/>
          </a:prstGeom>
          <a:ln>
            <a:solidFill>
              <a:schemeClr val="tx1"/>
            </a:solidFill>
          </a:ln>
        </p:spPr>
      </p:pic>
      <p:sp>
        <p:nvSpPr>
          <p:cNvPr id="5" name="TextBox 9"/>
          <p:cNvSpPr txBox="1"/>
          <p:nvPr/>
        </p:nvSpPr>
        <p:spPr>
          <a:xfrm>
            <a:off x="298704" y="3517221"/>
            <a:ext cx="3382845"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Administered By will prefill with who is entered into the Dispensed By field but it is editable. Bottle </a:t>
            </a:r>
          </a:p>
          <a:p>
            <a:r>
              <a:rPr lang="en-US" dirty="0" smtClean="0"/>
              <a:t>Information is optional, but if you wish to use it and it has not yet been entered into your inventory you can select the Add New Bottle ID to add it. Once you Save the information will prefill. You can record an Expiration Date without recording a Bottle ID.</a:t>
            </a:r>
            <a:endParaRPr lang="en-GB" dirty="0"/>
          </a:p>
        </p:txBody>
      </p:sp>
      <p:pic>
        <p:nvPicPr>
          <p:cNvPr id="6" name="Picture 5"/>
          <p:cNvPicPr>
            <a:picLocks noChangeAspect="1"/>
          </p:cNvPicPr>
          <p:nvPr/>
        </p:nvPicPr>
        <p:blipFill>
          <a:blip r:embed="rId3"/>
          <a:stretch>
            <a:fillRect/>
          </a:stretch>
        </p:blipFill>
        <p:spPr>
          <a:xfrm>
            <a:off x="6170647" y="1351155"/>
            <a:ext cx="2034439" cy="2561213"/>
          </a:xfrm>
          <a:prstGeom prst="rect">
            <a:avLst/>
          </a:prstGeom>
          <a:ln>
            <a:solidFill>
              <a:schemeClr val="tx1"/>
            </a:solidFill>
          </a:ln>
        </p:spPr>
      </p:pic>
      <p:cxnSp>
        <p:nvCxnSpPr>
          <p:cNvPr id="7" name="Straight Arrow Connector 6"/>
          <p:cNvCxnSpPr/>
          <p:nvPr/>
        </p:nvCxnSpPr>
        <p:spPr>
          <a:xfrm>
            <a:off x="2473234" y="2477536"/>
            <a:ext cx="3697413" cy="392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p:cNvPicPr>
          <p:nvPr/>
        </p:nvPicPr>
        <p:blipFill>
          <a:blip r:embed="rId4"/>
          <a:stretch>
            <a:fillRect/>
          </a:stretch>
        </p:blipFill>
        <p:spPr>
          <a:xfrm>
            <a:off x="3966136" y="4093877"/>
            <a:ext cx="3547545" cy="1631987"/>
          </a:xfrm>
          <a:prstGeom prst="rect">
            <a:avLst/>
          </a:prstGeom>
          <a:ln>
            <a:solidFill>
              <a:schemeClr val="tx1"/>
            </a:solidFill>
          </a:ln>
        </p:spPr>
      </p:pic>
      <p:cxnSp>
        <p:nvCxnSpPr>
          <p:cNvPr id="9" name="Straight Arrow Connector 7"/>
          <p:cNvCxnSpPr/>
          <p:nvPr/>
        </p:nvCxnSpPr>
        <p:spPr>
          <a:xfrm flipH="1">
            <a:off x="5287064" y="3639749"/>
            <a:ext cx="948273" cy="1102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9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Dashboard Display</a:t>
            </a:r>
            <a:endParaRPr lang="en-GB" dirty="0"/>
          </a:p>
        </p:txBody>
      </p:sp>
      <p:pic>
        <p:nvPicPr>
          <p:cNvPr id="4" name="Picture 3"/>
          <p:cNvPicPr>
            <a:picLocks noChangeAspect="1"/>
          </p:cNvPicPr>
          <p:nvPr/>
        </p:nvPicPr>
        <p:blipFill>
          <a:blip r:embed="rId2"/>
          <a:stretch>
            <a:fillRect/>
          </a:stretch>
        </p:blipFill>
        <p:spPr>
          <a:xfrm>
            <a:off x="881524" y="1388141"/>
            <a:ext cx="7380952" cy="3123809"/>
          </a:xfrm>
          <a:prstGeom prst="rect">
            <a:avLst/>
          </a:prstGeom>
          <a:ln>
            <a:solidFill>
              <a:schemeClr val="tx1"/>
            </a:solidFill>
          </a:ln>
        </p:spPr>
      </p:pic>
      <p:sp>
        <p:nvSpPr>
          <p:cNvPr id="5" name="TextBox 4"/>
          <p:cNvSpPr txBox="1"/>
          <p:nvPr/>
        </p:nvSpPr>
        <p:spPr>
          <a:xfrm>
            <a:off x="1034717" y="4001294"/>
            <a:ext cx="7074565"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treatment will display in the dashboard. Because a Quick Prescription</a:t>
            </a:r>
          </a:p>
          <a:p>
            <a:r>
              <a:rPr lang="en-US" dirty="0"/>
              <a:t>i</a:t>
            </a:r>
            <a:r>
              <a:rPr lang="en-US" dirty="0" smtClean="0"/>
              <a:t>s not on-going it will automatically display with a red dot as an Inactive</a:t>
            </a:r>
          </a:p>
          <a:p>
            <a:r>
              <a:rPr lang="en-US" dirty="0" smtClean="0"/>
              <a:t>Prescription.</a:t>
            </a:r>
          </a:p>
          <a:p>
            <a:endParaRPr lang="en-US" dirty="0"/>
          </a:p>
          <a:p>
            <a:r>
              <a:rPr lang="en-US" dirty="0" smtClean="0"/>
              <a:t>It is important to note that should you chose to edit a Quick Prescription</a:t>
            </a:r>
          </a:p>
          <a:p>
            <a:r>
              <a:rPr lang="en-US" dirty="0"/>
              <a:t>t</a:t>
            </a:r>
            <a:r>
              <a:rPr lang="en-US" dirty="0" smtClean="0"/>
              <a:t>he Full Prescription screen is displayed for the editing.</a:t>
            </a:r>
            <a:endParaRPr lang="en-GB" dirty="0"/>
          </a:p>
        </p:txBody>
      </p:sp>
    </p:spTree>
    <p:extLst>
      <p:ext uri="{BB962C8B-B14F-4D97-AF65-F5344CB8AC3E}">
        <p14:creationId xmlns:p14="http://schemas.microsoft.com/office/powerpoint/2010/main" val="570060062"/>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5F4CE5-5EDD-48C6-B9F8-D938D7E79CFE}"/>
</file>

<file path=customXml/itemProps2.xml><?xml version="1.0" encoding="utf-8"?>
<ds:datastoreItem xmlns:ds="http://schemas.openxmlformats.org/officeDocument/2006/customXml" ds:itemID="{EFB7B962-5A46-4097-9497-A8569754A602}"/>
</file>

<file path=customXml/itemProps3.xml><?xml version="1.0" encoding="utf-8"?>
<ds:datastoreItem xmlns:ds="http://schemas.openxmlformats.org/officeDocument/2006/customXml" ds:itemID="{1A66B3F0-1CE8-4925-9B77-79C80978C372}"/>
</file>

<file path=docProps/app.xml><?xml version="1.0" encoding="utf-8"?>
<Properties xmlns="http://schemas.openxmlformats.org/officeDocument/2006/extended-properties" xmlns:vt="http://schemas.openxmlformats.org/officeDocument/2006/docPropsVTypes">
  <Template/>
  <TotalTime>488</TotalTime>
  <Words>1437</Words>
  <Application>Microsoft Office PowerPoint</Application>
  <PresentationFormat>On-screen Show (4:3)</PresentationFormat>
  <Paragraphs>150</Paragraphs>
  <Slides>24</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24</vt:i4>
      </vt:variant>
    </vt:vector>
  </HeadingPairs>
  <TitlesOfParts>
    <vt:vector size="4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2004 Treatments &amp; Prescriptions</vt:lpstr>
      <vt:lpstr>ZIMS Updates!</vt:lpstr>
      <vt:lpstr>Quick &amp; Full Prescription</vt:lpstr>
      <vt:lpstr>Batch Prescription</vt:lpstr>
      <vt:lpstr>Multiple ID Prescription</vt:lpstr>
      <vt:lpstr>Add Quick Prescription</vt:lpstr>
      <vt:lpstr>Treatment Details</vt:lpstr>
      <vt:lpstr>Dispensing &amp; Administration</vt:lpstr>
      <vt:lpstr>Dashboard Display</vt:lpstr>
      <vt:lpstr>Full Prescription Multiple Animals</vt:lpstr>
      <vt:lpstr>Full Prescription Multiple Animals</vt:lpstr>
      <vt:lpstr>Full Prescription for Individual</vt:lpstr>
      <vt:lpstr>Treatment Detail</vt:lpstr>
      <vt:lpstr>Dose Calculator </vt:lpstr>
      <vt:lpstr>Dispensing</vt:lpstr>
      <vt:lpstr>Print Label</vt:lpstr>
      <vt:lpstr>Administration</vt:lpstr>
      <vt:lpstr>Staff Instructions</vt:lpstr>
      <vt:lpstr>Print Staff Instructions</vt:lpstr>
      <vt:lpstr>Calendar Task</vt:lpstr>
      <vt:lpstr>Treatment Response</vt:lpstr>
      <vt:lpstr>Dashboard Display</vt:lpstr>
      <vt:lpstr>Terminating the Treatment</vt:lpstr>
      <vt:lpstr>Treat Them 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24</cp:revision>
  <dcterms:created xsi:type="dcterms:W3CDTF">2016-07-26T18:48:10Z</dcterms:created>
  <dcterms:modified xsi:type="dcterms:W3CDTF">2019-07-31T13:49:40Z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2018-07-03T14:06:30+00:00</vt:lpwstr>
  </property>
</Properties>
</file>