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47"/>
  </p:notes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4660"/>
  </p:normalViewPr>
  <p:slideViewPr>
    <p:cSldViewPr snapToGrid="0" showGuides="1">
      <p:cViewPr varScale="1">
        <p:scale>
          <a:sx n="128" d="100"/>
          <a:sy n="128" d="100"/>
        </p:scale>
        <p:origin x="166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0" Type="http://schemas.openxmlformats.org/officeDocument/2006/relationships/slide" Target="slides/slide1.xml"/><Relationship Id="rId41"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58F2A2-9677-4259-92C7-DF69D2D20917}" type="datetimeFigureOut">
              <a:rPr lang="en-US" smtClean="0"/>
              <a:t>9/10/21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BBD74-FB8B-4F21-9AA4-C0C47E80CF07}" type="slidenum">
              <a:rPr lang="en-US" smtClean="0"/>
              <a:t>‹#›</a:t>
            </a:fld>
            <a:endParaRPr lang="en-US"/>
          </a:p>
        </p:txBody>
      </p:sp>
    </p:spTree>
    <p:extLst>
      <p:ext uri="{BB962C8B-B14F-4D97-AF65-F5344CB8AC3E}">
        <p14:creationId xmlns:p14="http://schemas.microsoft.com/office/powerpoint/2010/main" val="420662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9/10/21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9/10/21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9/10/21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9/10/21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9/10/21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9/10/21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9/10/21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9/10/21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9/10/21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9/10/21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9/10/21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9/10/21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9/10/21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9/10/21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9/10/21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9/10/21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32725"/>
            <a:ext cx="7772400" cy="1543564"/>
          </a:xfrm>
        </p:spPr>
        <p:txBody>
          <a:bodyPr>
            <a:noAutofit/>
          </a:bodyPr>
          <a:lstStyle/>
          <a:p>
            <a:r>
              <a:rPr lang="en-US" sz="4400" dirty="0"/>
              <a:t>Breaking down a medical diagnosis/procedure in ZIMS</a:t>
            </a:r>
          </a:p>
        </p:txBody>
      </p:sp>
      <p:sp>
        <p:nvSpPr>
          <p:cNvPr id="3" name="Subtitle 2"/>
          <p:cNvSpPr>
            <a:spLocks noGrp="1"/>
          </p:cNvSpPr>
          <p:nvPr>
            <p:ph type="subTitle" idx="1"/>
          </p:nvPr>
        </p:nvSpPr>
        <p:spPr>
          <a:xfrm>
            <a:off x="1143000" y="5276289"/>
            <a:ext cx="6858000" cy="2335123"/>
          </a:xfrm>
        </p:spPr>
        <p:txBody>
          <a:bodyPr>
            <a:normAutofit/>
          </a:bodyPr>
          <a:lstStyle/>
          <a:p>
            <a:r>
              <a:rPr lang="en-US" dirty="0"/>
              <a:t>Great Data In, Great Data Out</a:t>
            </a:r>
          </a:p>
          <a:p>
            <a:endParaRPr lang="en-US" dirty="0"/>
          </a:p>
        </p:txBody>
      </p:sp>
      <p:pic>
        <p:nvPicPr>
          <p:cNvPr id="4" name="Picture 6"/>
          <p:cNvPicPr>
            <a:picLocks noChangeAspect="1"/>
          </p:cNvPicPr>
          <p:nvPr/>
        </p:nvPicPr>
        <p:blipFill>
          <a:blip r:embed="rId2"/>
          <a:stretch>
            <a:fillRect/>
          </a:stretch>
        </p:blipFill>
        <p:spPr>
          <a:xfrm>
            <a:off x="1143000" y="1576759"/>
            <a:ext cx="2955008" cy="1951832"/>
          </a:xfrm>
          <a:prstGeom prst="rect">
            <a:avLst/>
          </a:prstGeom>
          <a:effectLst>
            <a:softEdge rad="127000"/>
          </a:effectLst>
        </p:spPr>
      </p:pic>
      <p:pic>
        <p:nvPicPr>
          <p:cNvPr id="6" name="Picture 5"/>
          <p:cNvPicPr>
            <a:picLocks noChangeAspect="1"/>
          </p:cNvPicPr>
          <p:nvPr/>
        </p:nvPicPr>
        <p:blipFill>
          <a:blip r:embed="rId3"/>
          <a:stretch>
            <a:fillRect/>
          </a:stretch>
        </p:blipFill>
        <p:spPr>
          <a:xfrm>
            <a:off x="4312671" y="724482"/>
            <a:ext cx="3952419" cy="3095889"/>
          </a:xfrm>
          <a:prstGeom prst="rect">
            <a:avLst/>
          </a:prstGeom>
          <a:effectLst>
            <a:softEdge rad="127000"/>
          </a:effectLst>
        </p:spPr>
      </p:pic>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25940" y="291663"/>
            <a:ext cx="7886700" cy="1325563"/>
          </a:xfrm>
        </p:spPr>
        <p:txBody>
          <a:bodyPr/>
          <a:lstStyle/>
          <a:p>
            <a:pPr algn="ctr"/>
            <a:r>
              <a:rPr lang="en-US" dirty="0"/>
              <a:t>Multiple Issues</a:t>
            </a:r>
            <a:endParaRPr lang="en-GB" dirty="0"/>
          </a:p>
        </p:txBody>
      </p:sp>
      <p:pic>
        <p:nvPicPr>
          <p:cNvPr id="4" name="Picture 2"/>
          <p:cNvPicPr>
            <a:picLocks noChangeAspect="1"/>
          </p:cNvPicPr>
          <p:nvPr/>
        </p:nvPicPr>
        <p:blipFill>
          <a:blip r:embed="rId2"/>
          <a:stretch>
            <a:fillRect/>
          </a:stretch>
        </p:blipFill>
        <p:spPr>
          <a:xfrm>
            <a:off x="140675" y="1480317"/>
            <a:ext cx="4753470" cy="3780386"/>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274617" y="4616986"/>
            <a:ext cx="6398105" cy="1219200"/>
          </a:xfrm>
          <a:prstGeom prst="rect">
            <a:avLst/>
          </a:prstGeom>
          <a:ln>
            <a:solidFill>
              <a:schemeClr val="tx1"/>
            </a:solidFill>
          </a:ln>
        </p:spPr>
      </p:pic>
      <p:sp>
        <p:nvSpPr>
          <p:cNvPr id="6" name="TextBox 6"/>
          <p:cNvSpPr txBox="1"/>
          <p:nvPr/>
        </p:nvSpPr>
        <p:spPr>
          <a:xfrm>
            <a:off x="5439096" y="954445"/>
            <a:ext cx="3621205" cy="3662541"/>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a:t>As noted, one medical issue term is required, but only one is allowed. In addition, only one Anatomical Location is allowed. </a:t>
            </a:r>
          </a:p>
          <a:p>
            <a:endParaRPr lang="en-US" sz="1600" dirty="0"/>
          </a:p>
          <a:p>
            <a:r>
              <a:rPr lang="en-US" sz="1600" dirty="0"/>
              <a:t>Here we have a Procedure (fracture repair) and a Clinical Sign (gait abnormality) so we receive a warning that this cannot be saved.</a:t>
            </a:r>
          </a:p>
          <a:p>
            <a:endParaRPr lang="en-GB" sz="1600" dirty="0"/>
          </a:p>
          <a:p>
            <a:r>
              <a:rPr lang="en-US" sz="1600" dirty="0"/>
              <a:t>Selecting Save &amp; Repeat will</a:t>
            </a:r>
          </a:p>
          <a:p>
            <a:r>
              <a:rPr lang="en-US" sz="1600" dirty="0"/>
              <a:t>save the current values but</a:t>
            </a:r>
          </a:p>
          <a:p>
            <a:r>
              <a:rPr lang="en-US" sz="1600" dirty="0"/>
              <a:t>leaves the popup open in edit </a:t>
            </a:r>
          </a:p>
          <a:p>
            <a:r>
              <a:rPr lang="en-US" sz="1600" dirty="0"/>
              <a:t>mode.</a:t>
            </a:r>
            <a:endParaRPr lang="en-GB" sz="1600" dirty="0"/>
          </a:p>
        </p:txBody>
      </p:sp>
    </p:spTree>
    <p:extLst>
      <p:ext uri="{BB962C8B-B14F-4D97-AF65-F5344CB8AC3E}">
        <p14:creationId xmlns:p14="http://schemas.microsoft.com/office/powerpoint/2010/main" val="3943302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Create Separate Entries</a:t>
            </a:r>
            <a:endParaRPr lang="en-GB" dirty="0"/>
          </a:p>
        </p:txBody>
      </p:sp>
      <p:pic>
        <p:nvPicPr>
          <p:cNvPr id="4" name="Picture 5"/>
          <p:cNvPicPr>
            <a:picLocks noChangeAspect="1"/>
          </p:cNvPicPr>
          <p:nvPr/>
        </p:nvPicPr>
        <p:blipFill>
          <a:blip r:embed="rId2"/>
          <a:stretch>
            <a:fillRect/>
          </a:stretch>
        </p:blipFill>
        <p:spPr>
          <a:xfrm>
            <a:off x="586392" y="1962708"/>
            <a:ext cx="4284080" cy="3218892"/>
          </a:xfrm>
          <a:prstGeom prst="rect">
            <a:avLst/>
          </a:prstGeom>
          <a:ln>
            <a:solidFill>
              <a:schemeClr val="tx1"/>
            </a:solidFill>
          </a:ln>
        </p:spPr>
      </p:pic>
      <p:sp>
        <p:nvSpPr>
          <p:cNvPr id="5" name="TextBox 4"/>
          <p:cNvSpPr txBox="1"/>
          <p:nvPr/>
        </p:nvSpPr>
        <p:spPr>
          <a:xfrm>
            <a:off x="5236005" y="2286000"/>
            <a:ext cx="2688795" cy="2308324"/>
          </a:xfrm>
          <a:prstGeom prst="rect">
            <a:avLst/>
          </a:prstGeom>
          <a:solidFill>
            <a:schemeClr val="accent1">
              <a:lumMod val="20000"/>
              <a:lumOff val="80000"/>
            </a:schemeClr>
          </a:solidFill>
          <a:ln>
            <a:solidFill>
              <a:schemeClr val="tx1"/>
            </a:solidFill>
          </a:ln>
        </p:spPr>
        <p:txBody>
          <a:bodyPr wrap="square" rtlCol="0">
            <a:spAutoFit/>
          </a:bodyPr>
          <a:lstStyle/>
          <a:p>
            <a:r>
              <a:rPr lang="en-US" dirty="0"/>
              <a:t>You will need to create separate entries. For this entry we kept only the Clinical Sign (abnormal gait) and the Location </a:t>
            </a:r>
          </a:p>
          <a:p>
            <a:r>
              <a:rPr lang="en-US" dirty="0"/>
              <a:t>(front left leg). We did not</a:t>
            </a:r>
          </a:p>
          <a:p>
            <a:r>
              <a:rPr lang="en-US" dirty="0"/>
              <a:t>record a Resolution Date</a:t>
            </a:r>
          </a:p>
          <a:p>
            <a:r>
              <a:rPr lang="en-US" dirty="0"/>
              <a:t>as the problem is ongoing.</a:t>
            </a:r>
          </a:p>
        </p:txBody>
      </p:sp>
    </p:spTree>
    <p:extLst>
      <p:ext uri="{BB962C8B-B14F-4D97-AF65-F5344CB8AC3E}">
        <p14:creationId xmlns:p14="http://schemas.microsoft.com/office/powerpoint/2010/main" val="1247112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When you have lots of details</a:t>
            </a:r>
            <a:endParaRPr lang="en-GB" dirty="0"/>
          </a:p>
        </p:txBody>
      </p:sp>
      <p:sp>
        <p:nvSpPr>
          <p:cNvPr id="3" name="Tijdelijke aanduiding voor inhoud 2"/>
          <p:cNvSpPr>
            <a:spLocks noGrp="1"/>
          </p:cNvSpPr>
          <p:nvPr>
            <p:ph idx="1"/>
          </p:nvPr>
        </p:nvSpPr>
        <p:spPr/>
        <p:txBody>
          <a:bodyPr/>
          <a:lstStyle/>
          <a:p>
            <a:r>
              <a:rPr lang="en-US" dirty="0"/>
              <a:t>For more complete diagnoses  you can add up to 8 additional modifiers</a:t>
            </a:r>
          </a:p>
          <a:p>
            <a:pPr lvl="1"/>
            <a:r>
              <a:rPr lang="en-US" dirty="0"/>
              <a:t>Anatomical</a:t>
            </a:r>
          </a:p>
          <a:p>
            <a:pPr lvl="2"/>
            <a:r>
              <a:rPr lang="en-US" dirty="0"/>
              <a:t>Symmetry</a:t>
            </a:r>
          </a:p>
          <a:p>
            <a:pPr lvl="2"/>
            <a:r>
              <a:rPr lang="en-US" dirty="0"/>
              <a:t>Other (distal, proximal, etc.)</a:t>
            </a:r>
          </a:p>
          <a:p>
            <a:pPr lvl="1"/>
            <a:r>
              <a:rPr lang="en-US" dirty="0"/>
              <a:t>Medical</a:t>
            </a:r>
          </a:p>
          <a:p>
            <a:pPr lvl="2"/>
            <a:r>
              <a:rPr lang="en-US" dirty="0"/>
              <a:t>Etiology</a:t>
            </a:r>
          </a:p>
          <a:p>
            <a:pPr lvl="2"/>
            <a:r>
              <a:rPr lang="en-US" dirty="0"/>
              <a:t>Severity</a:t>
            </a:r>
          </a:p>
          <a:p>
            <a:pPr lvl="2"/>
            <a:r>
              <a:rPr lang="en-US" dirty="0"/>
              <a:t>Duration</a:t>
            </a:r>
          </a:p>
          <a:p>
            <a:endParaRPr lang="en-GB" dirty="0"/>
          </a:p>
        </p:txBody>
      </p:sp>
      <p:pic>
        <p:nvPicPr>
          <p:cNvPr id="1026" name="Picture 2" descr="Image result for zoo ve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029" y="3386525"/>
            <a:ext cx="3649807" cy="223697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368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Modifiers</a:t>
            </a:r>
            <a:endParaRPr lang="en-GB" dirty="0"/>
          </a:p>
        </p:txBody>
      </p:sp>
      <p:sp>
        <p:nvSpPr>
          <p:cNvPr id="3" name="Tijdelijke aanduiding voor inhoud 2"/>
          <p:cNvSpPr>
            <a:spLocks noGrp="1"/>
          </p:cNvSpPr>
          <p:nvPr>
            <p:ph idx="1"/>
          </p:nvPr>
        </p:nvSpPr>
        <p:spPr/>
        <p:txBody>
          <a:bodyPr>
            <a:normAutofit fontScale="92500" lnSpcReduction="10000"/>
          </a:bodyPr>
          <a:lstStyle/>
          <a:p>
            <a:r>
              <a:rPr lang="en-US" dirty="0"/>
              <a:t>Modifier Terms can be used to add specificity to the entry</a:t>
            </a:r>
          </a:p>
          <a:p>
            <a:r>
              <a:rPr lang="en-US" dirty="0"/>
              <a:t>EXAMPLE 1</a:t>
            </a:r>
          </a:p>
          <a:p>
            <a:pPr lvl="1"/>
            <a:r>
              <a:rPr lang="en-US" dirty="0"/>
              <a:t>Bronchopneumonia - This can be a valid diagnosis entry all by itself</a:t>
            </a:r>
          </a:p>
          <a:p>
            <a:pPr lvl="1"/>
            <a:r>
              <a:rPr lang="en-US" dirty="0"/>
              <a:t>Bronchopneumonia, acute, severe, right cranial lobe – This gives a better picture of the medical problem</a:t>
            </a:r>
          </a:p>
          <a:p>
            <a:r>
              <a:rPr lang="en-US" dirty="0"/>
              <a:t>EXAMPLE 2</a:t>
            </a:r>
          </a:p>
          <a:p>
            <a:pPr lvl="1"/>
            <a:r>
              <a:rPr lang="en-US" dirty="0"/>
              <a:t>Lameness – This is a Clinical Sign that can stand on its own</a:t>
            </a:r>
          </a:p>
          <a:p>
            <a:pPr lvl="1"/>
            <a:r>
              <a:rPr lang="en-US" dirty="0"/>
              <a:t>Lameness, mild, right front limb – This gives a more complete description of the concern</a:t>
            </a:r>
            <a:endParaRPr lang="en-GB" dirty="0"/>
          </a:p>
          <a:p>
            <a:endParaRPr lang="en-GB" dirty="0"/>
          </a:p>
        </p:txBody>
      </p:sp>
    </p:spTree>
    <p:extLst>
      <p:ext uri="{BB962C8B-B14F-4D97-AF65-F5344CB8AC3E}">
        <p14:creationId xmlns:p14="http://schemas.microsoft.com/office/powerpoint/2010/main" val="332783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One step further…</a:t>
            </a:r>
            <a:endParaRPr lang="en-GB" dirty="0"/>
          </a:p>
        </p:txBody>
      </p:sp>
      <p:sp>
        <p:nvSpPr>
          <p:cNvPr id="3" name="Tijdelijke aanduiding voor inhoud 2"/>
          <p:cNvSpPr>
            <a:spLocks noGrp="1"/>
          </p:cNvSpPr>
          <p:nvPr>
            <p:ph idx="1"/>
          </p:nvPr>
        </p:nvSpPr>
        <p:spPr/>
        <p:txBody>
          <a:bodyPr/>
          <a:lstStyle/>
          <a:p>
            <a:r>
              <a:rPr lang="en-US" dirty="0"/>
              <a:t>You performed a </a:t>
            </a:r>
            <a:r>
              <a:rPr lang="en-US" dirty="0" err="1"/>
              <a:t>bronchoalveolar</a:t>
            </a:r>
            <a:r>
              <a:rPr lang="en-US" dirty="0"/>
              <a:t> lavage and cultured Staphylococcus </a:t>
            </a:r>
            <a:r>
              <a:rPr lang="en-US" dirty="0" err="1"/>
              <a:t>sp</a:t>
            </a:r>
            <a:r>
              <a:rPr lang="en-US" dirty="0"/>
              <a:t>, you have identified an etiological agent.  </a:t>
            </a:r>
          </a:p>
          <a:p>
            <a:r>
              <a:rPr lang="en-US" dirty="0"/>
              <a:t>Staph. will not stand alone as a diagnosis, it needs to be linked to a medical concern</a:t>
            </a:r>
          </a:p>
          <a:p>
            <a:pPr lvl="1"/>
            <a:r>
              <a:rPr lang="en-US" dirty="0"/>
              <a:t>You know the what, but need the where</a:t>
            </a:r>
          </a:p>
          <a:p>
            <a:r>
              <a:rPr lang="en-US" dirty="0"/>
              <a:t>You can use the new information to further modify the bronchopneumonia diagnosis:</a:t>
            </a:r>
          </a:p>
          <a:p>
            <a:pPr lvl="1"/>
            <a:r>
              <a:rPr lang="en-US" dirty="0"/>
              <a:t>Bronchopneumonia, left caudal lung, moderate, staphylococcus sp., confirmed</a:t>
            </a:r>
          </a:p>
        </p:txBody>
      </p:sp>
    </p:spTree>
    <p:extLst>
      <p:ext uri="{BB962C8B-B14F-4D97-AF65-F5344CB8AC3E}">
        <p14:creationId xmlns:p14="http://schemas.microsoft.com/office/powerpoint/2010/main" val="3848015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Complex problems</a:t>
            </a:r>
            <a:endParaRPr lang="en-GB" dirty="0"/>
          </a:p>
        </p:txBody>
      </p:sp>
      <p:sp>
        <p:nvSpPr>
          <p:cNvPr id="3" name="Tijdelijke aanduiding voor inhoud 2"/>
          <p:cNvSpPr>
            <a:spLocks noGrp="1"/>
          </p:cNvSpPr>
          <p:nvPr>
            <p:ph idx="1"/>
          </p:nvPr>
        </p:nvSpPr>
        <p:spPr>
          <a:xfrm>
            <a:off x="628650" y="1502353"/>
            <a:ext cx="7886700" cy="4351338"/>
          </a:xfrm>
        </p:spPr>
        <p:txBody>
          <a:bodyPr>
            <a:normAutofit fontScale="85000" lnSpcReduction="20000"/>
          </a:bodyPr>
          <a:lstStyle/>
          <a:p>
            <a:r>
              <a:rPr lang="en-US" dirty="0"/>
              <a:t>You want to enter “flagellates” as a diagnosis and ZIMS won’t let you because flagellates are actually an etiological modifier</a:t>
            </a:r>
          </a:p>
          <a:p>
            <a:r>
              <a:rPr lang="en-US" dirty="0"/>
              <a:t>There is a solution!</a:t>
            </a:r>
          </a:p>
          <a:p>
            <a:r>
              <a:rPr lang="en-US" dirty="0"/>
              <a:t>Create a local complex problem</a:t>
            </a:r>
          </a:p>
          <a:p>
            <a:pPr lvl="1"/>
            <a:r>
              <a:rPr lang="en-US" dirty="0"/>
              <a:t>Define it as: flagellate infection</a:t>
            </a:r>
          </a:p>
          <a:p>
            <a:pPr lvl="1"/>
            <a:r>
              <a:rPr lang="en-US" dirty="0"/>
              <a:t>Precisely specify that it is: protozoal infection, flagellates, intestine</a:t>
            </a:r>
          </a:p>
          <a:p>
            <a:pPr lvl="1"/>
            <a:r>
              <a:rPr lang="en-US" dirty="0"/>
              <a:t>You can even say that it is trichomonas sp. If you have that level of detail!</a:t>
            </a:r>
          </a:p>
          <a:p>
            <a:r>
              <a:rPr lang="en-US" dirty="0"/>
              <a:t>Now you have captured the complete diagnosis, but you can quickly enter the concern at your institution by typing “</a:t>
            </a:r>
            <a:r>
              <a:rPr lang="en-US" dirty="0" err="1"/>
              <a:t>flagel</a:t>
            </a:r>
            <a:r>
              <a:rPr lang="en-US" dirty="0"/>
              <a:t>” and selecting your local term from the drop down.  </a:t>
            </a:r>
          </a:p>
        </p:txBody>
      </p:sp>
    </p:spTree>
    <p:extLst>
      <p:ext uri="{BB962C8B-B14F-4D97-AF65-F5344CB8AC3E}">
        <p14:creationId xmlns:p14="http://schemas.microsoft.com/office/powerpoint/2010/main" val="836458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Create Good Habits</a:t>
            </a:r>
            <a:endParaRPr lang="en-GB" dirty="0"/>
          </a:p>
        </p:txBody>
      </p:sp>
      <p:sp>
        <p:nvSpPr>
          <p:cNvPr id="3" name="Tijdelijke aanduiding voor inhoud 2"/>
          <p:cNvSpPr>
            <a:spLocks noGrp="1"/>
          </p:cNvSpPr>
          <p:nvPr>
            <p:ph idx="1"/>
          </p:nvPr>
        </p:nvSpPr>
        <p:spPr/>
        <p:txBody>
          <a:bodyPr>
            <a:normAutofit fontScale="92500" lnSpcReduction="10000"/>
          </a:bodyPr>
          <a:lstStyle/>
          <a:p>
            <a:r>
              <a:rPr lang="en-US" dirty="0"/>
              <a:t>Only add </a:t>
            </a:r>
            <a:r>
              <a:rPr lang="en-US" u="sng" dirty="0"/>
              <a:t>significant</a:t>
            </a:r>
            <a:r>
              <a:rPr lang="en-US" dirty="0"/>
              <a:t> procedures (</a:t>
            </a:r>
            <a:r>
              <a:rPr lang="en-US" dirty="0" err="1"/>
              <a:t>ie</a:t>
            </a:r>
            <a:r>
              <a:rPr lang="en-US" dirty="0"/>
              <a:t>: surgery)</a:t>
            </a:r>
          </a:p>
          <a:p>
            <a:r>
              <a:rPr lang="en-US" dirty="0"/>
              <a:t>What about “blood collection” and “vaccination”?</a:t>
            </a:r>
          </a:p>
          <a:p>
            <a:pPr lvl="1"/>
            <a:r>
              <a:rPr lang="en-US" dirty="0"/>
              <a:t>ZIMS UI allows you to search for these under </a:t>
            </a:r>
            <a:br>
              <a:rPr lang="en-US" dirty="0"/>
            </a:br>
            <a:r>
              <a:rPr lang="en-US" b="1" dirty="0"/>
              <a:t>Samples</a:t>
            </a:r>
            <a:r>
              <a:rPr lang="en-US" dirty="0"/>
              <a:t> and </a:t>
            </a:r>
            <a:r>
              <a:rPr lang="en-US" b="1" dirty="0"/>
              <a:t>Prescriptions/Treatments</a:t>
            </a:r>
          </a:p>
          <a:p>
            <a:pPr lvl="1"/>
            <a:r>
              <a:rPr lang="en-US" dirty="0"/>
              <a:t>Adding them as procedures duplicates data in the system </a:t>
            </a:r>
          </a:p>
          <a:p>
            <a:pPr lvl="1"/>
            <a:r>
              <a:rPr lang="en-US" dirty="0"/>
              <a:t>Adding them again wastes your valuable time</a:t>
            </a:r>
          </a:p>
          <a:p>
            <a:pPr lvl="1"/>
            <a:r>
              <a:rPr lang="en-US" dirty="0"/>
              <a:t>Avoid cluttering problem list with irrelevant procedures- right hand menu only shows the first few!</a:t>
            </a:r>
          </a:p>
          <a:p>
            <a:r>
              <a:rPr lang="en-US" dirty="0"/>
              <a:t>ZIMS offers solutions to quickly find data, use the system to make your life easier!</a:t>
            </a:r>
          </a:p>
          <a:p>
            <a:pPr lvl="1"/>
            <a:r>
              <a:rPr lang="en-US" dirty="0"/>
              <a:t>Good Data In = Good Data Out!</a:t>
            </a:r>
          </a:p>
          <a:p>
            <a:endParaRPr lang="en-GB" dirty="0"/>
          </a:p>
        </p:txBody>
      </p:sp>
    </p:spTree>
    <p:extLst>
      <p:ext uri="{BB962C8B-B14F-4D97-AF65-F5344CB8AC3E}">
        <p14:creationId xmlns:p14="http://schemas.microsoft.com/office/powerpoint/2010/main" val="863930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36337"/>
            <a:ext cx="7886700" cy="1325563"/>
          </a:xfrm>
        </p:spPr>
        <p:txBody>
          <a:bodyPr/>
          <a:lstStyle/>
          <a:p>
            <a:pPr algn="ctr"/>
            <a:r>
              <a:rPr lang="en-US" dirty="0"/>
              <a:t>Terms with Durations</a:t>
            </a:r>
            <a:endParaRPr lang="en-GB" dirty="0"/>
          </a:p>
        </p:txBody>
      </p:sp>
      <p:sp>
        <p:nvSpPr>
          <p:cNvPr id="3" name="Tijdelijke aanduiding voor inhoud 2"/>
          <p:cNvSpPr>
            <a:spLocks noGrp="1"/>
          </p:cNvSpPr>
          <p:nvPr>
            <p:ph idx="1"/>
          </p:nvPr>
        </p:nvSpPr>
        <p:spPr>
          <a:xfrm>
            <a:off x="545522" y="1317625"/>
            <a:ext cx="7886700" cy="4351338"/>
          </a:xfrm>
        </p:spPr>
        <p:txBody>
          <a:bodyPr/>
          <a:lstStyle/>
          <a:p>
            <a:r>
              <a:rPr lang="en-US" dirty="0"/>
              <a:t>The following terms have a Start and Stop date:</a:t>
            </a:r>
          </a:p>
          <a:p>
            <a:pPr lvl="1"/>
            <a:r>
              <a:rPr lang="en-US" dirty="0"/>
              <a:t>Clinical Signs</a:t>
            </a:r>
          </a:p>
          <a:p>
            <a:pPr lvl="1"/>
            <a:r>
              <a:rPr lang="en-US" dirty="0"/>
              <a:t>Medical condition/Syndrome/Disorder (</a:t>
            </a:r>
            <a:r>
              <a:rPr lang="en-US" dirty="0" err="1"/>
              <a:t>ie</a:t>
            </a:r>
            <a:r>
              <a:rPr lang="en-US" dirty="0"/>
              <a:t> Diagnosis)</a:t>
            </a:r>
          </a:p>
          <a:p>
            <a:pPr lvl="1"/>
            <a:r>
              <a:rPr lang="en-US" dirty="0"/>
              <a:t>Procedures</a:t>
            </a:r>
          </a:p>
          <a:p>
            <a:pPr lvl="2"/>
            <a:r>
              <a:rPr lang="en-US" dirty="0"/>
              <a:t>Although most such as surgery start and stop on the same day.</a:t>
            </a:r>
            <a:endParaRPr lang="en-GB" dirty="0"/>
          </a:p>
          <a:p>
            <a:endParaRPr lang="en-GB" dirty="0"/>
          </a:p>
        </p:txBody>
      </p:sp>
      <p:pic>
        <p:nvPicPr>
          <p:cNvPr id="2050" name="Picture 2" descr="Image result for zoo vet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577" y="4360518"/>
            <a:ext cx="3293206" cy="21973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423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Record Procedure</a:t>
            </a:r>
            <a:endParaRPr lang="en-GB" dirty="0"/>
          </a:p>
        </p:txBody>
      </p:sp>
      <p:pic>
        <p:nvPicPr>
          <p:cNvPr id="4" name="Picture 2"/>
          <p:cNvPicPr>
            <a:picLocks noChangeAspect="1"/>
          </p:cNvPicPr>
          <p:nvPr/>
        </p:nvPicPr>
        <p:blipFill>
          <a:blip r:embed="rId2"/>
          <a:stretch>
            <a:fillRect/>
          </a:stretch>
        </p:blipFill>
        <p:spPr>
          <a:xfrm>
            <a:off x="609599" y="1752600"/>
            <a:ext cx="5124353" cy="3657600"/>
          </a:xfrm>
          <a:prstGeom prst="rect">
            <a:avLst/>
          </a:prstGeom>
          <a:ln>
            <a:solidFill>
              <a:schemeClr val="tx1"/>
            </a:solidFill>
          </a:ln>
        </p:spPr>
      </p:pic>
      <p:sp>
        <p:nvSpPr>
          <p:cNvPr id="5" name="TextBox 3"/>
          <p:cNvSpPr txBox="1"/>
          <p:nvPr/>
        </p:nvSpPr>
        <p:spPr>
          <a:xfrm>
            <a:off x="6019800" y="2438400"/>
            <a:ext cx="2762359"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a:t>We record a procedure</a:t>
            </a:r>
          </a:p>
          <a:p>
            <a:r>
              <a:rPr lang="en-US" dirty="0"/>
              <a:t>to repair a leg fracture.</a:t>
            </a:r>
          </a:p>
          <a:p>
            <a:r>
              <a:rPr lang="en-US" dirty="0"/>
              <a:t>Because the surgery took</a:t>
            </a:r>
          </a:p>
          <a:p>
            <a:r>
              <a:rPr lang="en-US" dirty="0"/>
              <a:t>only a part of a day we are</a:t>
            </a:r>
          </a:p>
          <a:p>
            <a:r>
              <a:rPr lang="en-US" dirty="0"/>
              <a:t>able to record a Resolution </a:t>
            </a:r>
          </a:p>
          <a:p>
            <a:r>
              <a:rPr lang="en-US" dirty="0"/>
              <a:t>Date.</a:t>
            </a:r>
            <a:endParaRPr lang="en-GB" dirty="0"/>
          </a:p>
        </p:txBody>
      </p:sp>
    </p:spTree>
    <p:extLst>
      <p:ext uri="{BB962C8B-B14F-4D97-AF65-F5344CB8AC3E}">
        <p14:creationId xmlns:p14="http://schemas.microsoft.com/office/powerpoint/2010/main" val="331947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Term with No Duration</a:t>
            </a:r>
            <a:endParaRPr lang="en-GB" dirty="0"/>
          </a:p>
        </p:txBody>
      </p:sp>
      <p:sp>
        <p:nvSpPr>
          <p:cNvPr id="3" name="Tijdelijke aanduiding voor inhoud 2"/>
          <p:cNvSpPr>
            <a:spLocks noGrp="1"/>
          </p:cNvSpPr>
          <p:nvPr>
            <p:ph idx="1"/>
          </p:nvPr>
        </p:nvSpPr>
        <p:spPr>
          <a:xfrm>
            <a:off x="628650" y="1585479"/>
            <a:ext cx="7886700" cy="4351338"/>
          </a:xfrm>
        </p:spPr>
        <p:txBody>
          <a:bodyPr/>
          <a:lstStyle/>
          <a:p>
            <a:r>
              <a:rPr lang="en-US" dirty="0"/>
              <a:t>Clinical Findings</a:t>
            </a:r>
          </a:p>
          <a:p>
            <a:pPr lvl="1"/>
            <a:r>
              <a:rPr lang="en-US" dirty="0"/>
              <a:t>These are the result of a measurement at a point in time</a:t>
            </a:r>
          </a:p>
          <a:p>
            <a:pPr lvl="1"/>
            <a:r>
              <a:rPr lang="en-US" dirty="0"/>
              <a:t>Start Date = End Date</a:t>
            </a:r>
            <a:endParaRPr lang="en-GB" dirty="0"/>
          </a:p>
          <a:p>
            <a:endParaRPr lang="en-GB" dirty="0"/>
          </a:p>
        </p:txBody>
      </p:sp>
      <p:pic>
        <p:nvPicPr>
          <p:cNvPr id="3074" name="Picture 2" descr="Image result for zoo ve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437" y="3512307"/>
            <a:ext cx="4045816" cy="303151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449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Basics</a:t>
            </a:r>
            <a:endParaRPr lang="en-GB" dirty="0"/>
          </a:p>
        </p:txBody>
      </p:sp>
      <p:sp>
        <p:nvSpPr>
          <p:cNvPr id="3" name="Tijdelijke aanduiding voor inhoud 2"/>
          <p:cNvSpPr>
            <a:spLocks noGrp="1"/>
          </p:cNvSpPr>
          <p:nvPr>
            <p:ph idx="1"/>
          </p:nvPr>
        </p:nvSpPr>
        <p:spPr/>
        <p:txBody>
          <a:bodyPr/>
          <a:lstStyle/>
          <a:p>
            <a:r>
              <a:rPr lang="en-US" dirty="0"/>
              <a:t>Diagnosis &amp; Procedures have complex Business Rules</a:t>
            </a:r>
          </a:p>
          <a:p>
            <a:r>
              <a:rPr lang="en-US" dirty="0"/>
              <a:t>These Business Rules must be followed or you will receive a warning and not be able to proceed with what you have entered</a:t>
            </a:r>
          </a:p>
          <a:p>
            <a:r>
              <a:rPr lang="en-US" dirty="0"/>
              <a:t>Duplicate entries will break a Business Rule and will result in an error</a:t>
            </a:r>
          </a:p>
        </p:txBody>
      </p:sp>
    </p:spTree>
    <p:extLst>
      <p:ext uri="{BB962C8B-B14F-4D97-AF65-F5344CB8AC3E}">
        <p14:creationId xmlns:p14="http://schemas.microsoft.com/office/powerpoint/2010/main" val="4263700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Search for Term</a:t>
            </a:r>
            <a:endParaRPr lang="en-GB" sz="4000" dirty="0"/>
          </a:p>
        </p:txBody>
      </p:sp>
      <p:pic>
        <p:nvPicPr>
          <p:cNvPr id="4" name="Picture 2"/>
          <p:cNvPicPr>
            <a:picLocks noChangeAspect="1"/>
          </p:cNvPicPr>
          <p:nvPr/>
        </p:nvPicPr>
        <p:blipFill>
          <a:blip r:embed="rId2"/>
          <a:stretch>
            <a:fillRect/>
          </a:stretch>
        </p:blipFill>
        <p:spPr>
          <a:xfrm>
            <a:off x="388851" y="1494041"/>
            <a:ext cx="4612698" cy="2801319"/>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4572000" y="1980045"/>
            <a:ext cx="4122286" cy="2300009"/>
          </a:xfrm>
          <a:prstGeom prst="rect">
            <a:avLst/>
          </a:prstGeom>
          <a:ln>
            <a:solidFill>
              <a:schemeClr val="tx1"/>
            </a:solidFill>
          </a:ln>
        </p:spPr>
      </p:pic>
      <p:pic>
        <p:nvPicPr>
          <p:cNvPr id="6" name="Picture 4"/>
          <p:cNvPicPr>
            <a:picLocks noChangeAspect="1"/>
          </p:cNvPicPr>
          <p:nvPr/>
        </p:nvPicPr>
        <p:blipFill>
          <a:blip r:embed="rId4"/>
          <a:stretch>
            <a:fillRect/>
          </a:stretch>
        </p:blipFill>
        <p:spPr>
          <a:xfrm>
            <a:off x="3511073" y="4230193"/>
            <a:ext cx="2980952" cy="1380952"/>
          </a:xfrm>
          <a:prstGeom prst="rect">
            <a:avLst/>
          </a:prstGeom>
          <a:ln>
            <a:solidFill>
              <a:schemeClr val="tx1"/>
            </a:solidFill>
          </a:ln>
        </p:spPr>
      </p:pic>
      <p:cxnSp>
        <p:nvCxnSpPr>
          <p:cNvPr id="7" name="Straight Arrow Connector 6"/>
          <p:cNvCxnSpPr/>
          <p:nvPr/>
        </p:nvCxnSpPr>
        <p:spPr>
          <a:xfrm>
            <a:off x="2401455" y="1964739"/>
            <a:ext cx="2322945" cy="8535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492025" y="4230193"/>
            <a:ext cx="1583163" cy="4978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9"/>
          <p:cNvSpPr txBox="1"/>
          <p:nvPr/>
        </p:nvSpPr>
        <p:spPr>
          <a:xfrm>
            <a:off x="171186" y="4022309"/>
            <a:ext cx="3260573" cy="2616101"/>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a:t>You can also use the lookup to</a:t>
            </a:r>
          </a:p>
          <a:p>
            <a:r>
              <a:rPr lang="en-US" sz="1600" dirty="0"/>
              <a:t>search for the Term. Term Text is </a:t>
            </a:r>
          </a:p>
          <a:p>
            <a:r>
              <a:rPr lang="en-US" sz="1600" dirty="0"/>
              <a:t>a free text field. Term Type is a</a:t>
            </a:r>
          </a:p>
          <a:p>
            <a:r>
              <a:rPr lang="en-US" sz="1600" dirty="0"/>
              <a:t>multiple select dropdown list.</a:t>
            </a:r>
          </a:p>
          <a:p>
            <a:r>
              <a:rPr lang="en-US" sz="1600" dirty="0"/>
              <a:t>Term Group can be created from</a:t>
            </a:r>
          </a:p>
          <a:p>
            <a:r>
              <a:rPr lang="en-US" sz="1600" dirty="0"/>
              <a:t>within the Term Dictionary. </a:t>
            </a:r>
          </a:p>
          <a:p>
            <a:r>
              <a:rPr lang="en-US" sz="1600" dirty="0"/>
              <a:t>Selecting from the list will add the </a:t>
            </a:r>
          </a:p>
          <a:p>
            <a:r>
              <a:rPr lang="en-US" sz="1600" dirty="0"/>
              <a:t>Term to the concerns or procedures.</a:t>
            </a:r>
          </a:p>
          <a:p>
            <a:r>
              <a:rPr lang="en-US" sz="1600" dirty="0"/>
              <a:t>The distended abdomen is in the</a:t>
            </a:r>
          </a:p>
          <a:p>
            <a:r>
              <a:rPr lang="en-US" sz="1600" dirty="0"/>
              <a:t>bowel area.</a:t>
            </a:r>
            <a:endParaRPr lang="en-GB" sz="1600" dirty="0"/>
          </a:p>
        </p:txBody>
      </p:sp>
    </p:spTree>
    <p:extLst>
      <p:ext uri="{BB962C8B-B14F-4D97-AF65-F5344CB8AC3E}">
        <p14:creationId xmlns:p14="http://schemas.microsoft.com/office/powerpoint/2010/main" val="3522288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0904"/>
            <a:ext cx="7886700" cy="1325563"/>
          </a:xfrm>
        </p:spPr>
        <p:txBody>
          <a:bodyPr/>
          <a:lstStyle/>
          <a:p>
            <a:pPr algn="ctr"/>
            <a:r>
              <a:rPr lang="en-US" dirty="0"/>
              <a:t>Add New Term</a:t>
            </a:r>
            <a:endParaRPr lang="en-GB" dirty="0"/>
          </a:p>
        </p:txBody>
      </p:sp>
      <p:pic>
        <p:nvPicPr>
          <p:cNvPr id="4" name="Picture 4"/>
          <p:cNvPicPr>
            <a:picLocks noChangeAspect="1"/>
          </p:cNvPicPr>
          <p:nvPr/>
        </p:nvPicPr>
        <p:blipFill>
          <a:blip r:embed="rId2"/>
          <a:stretch>
            <a:fillRect/>
          </a:stretch>
        </p:blipFill>
        <p:spPr>
          <a:xfrm>
            <a:off x="457200" y="1219200"/>
            <a:ext cx="4885714" cy="1714286"/>
          </a:xfrm>
          <a:prstGeom prst="rect">
            <a:avLst/>
          </a:prstGeom>
          <a:ln>
            <a:solidFill>
              <a:schemeClr val="tx1"/>
            </a:solidFill>
          </a:ln>
        </p:spPr>
      </p:pic>
      <p:pic>
        <p:nvPicPr>
          <p:cNvPr id="5" name="Picture 2"/>
          <p:cNvPicPr>
            <a:picLocks noChangeAspect="1"/>
          </p:cNvPicPr>
          <p:nvPr/>
        </p:nvPicPr>
        <p:blipFill>
          <a:blip r:embed="rId3"/>
          <a:stretch>
            <a:fillRect/>
          </a:stretch>
        </p:blipFill>
        <p:spPr>
          <a:xfrm>
            <a:off x="5649594" y="1219200"/>
            <a:ext cx="3010167" cy="3047514"/>
          </a:xfrm>
          <a:prstGeom prst="rect">
            <a:avLst/>
          </a:prstGeom>
          <a:ln>
            <a:solidFill>
              <a:schemeClr val="tx1"/>
            </a:solidFill>
          </a:ln>
        </p:spPr>
      </p:pic>
      <p:sp>
        <p:nvSpPr>
          <p:cNvPr id="6" name="TextBox 5"/>
          <p:cNvSpPr txBox="1"/>
          <p:nvPr/>
        </p:nvSpPr>
        <p:spPr>
          <a:xfrm>
            <a:off x="447368" y="3429000"/>
            <a:ext cx="3923703" cy="2585323"/>
          </a:xfrm>
          <a:prstGeom prst="rect">
            <a:avLst/>
          </a:prstGeom>
          <a:solidFill>
            <a:schemeClr val="accent1">
              <a:lumMod val="20000"/>
              <a:lumOff val="80000"/>
            </a:schemeClr>
          </a:solidFill>
          <a:ln>
            <a:solidFill>
              <a:schemeClr val="tx1"/>
            </a:solidFill>
          </a:ln>
        </p:spPr>
        <p:txBody>
          <a:bodyPr wrap="none" rtlCol="0">
            <a:spAutoFit/>
          </a:bodyPr>
          <a:lstStyle/>
          <a:p>
            <a:r>
              <a:rPr lang="en-US" dirty="0"/>
              <a:t>If a Term you are looking for is not </a:t>
            </a:r>
          </a:p>
          <a:p>
            <a:r>
              <a:rPr lang="en-US" dirty="0"/>
              <a:t>on the list you can add a Local term </a:t>
            </a:r>
          </a:p>
          <a:p>
            <a:r>
              <a:rPr lang="en-US" dirty="0"/>
              <a:t>by selecting Add New Term. You </a:t>
            </a:r>
          </a:p>
          <a:p>
            <a:r>
              <a:rPr lang="en-US" dirty="0"/>
              <a:t>will enter the new Term and select </a:t>
            </a:r>
          </a:p>
          <a:p>
            <a:r>
              <a:rPr lang="en-US" dirty="0"/>
              <a:t>the Term Type from the list. By default </a:t>
            </a:r>
          </a:p>
          <a:p>
            <a:r>
              <a:rPr lang="en-US" dirty="0"/>
              <a:t>terms you add are Preferred for Display </a:t>
            </a:r>
          </a:p>
          <a:p>
            <a:r>
              <a:rPr lang="en-US" dirty="0"/>
              <a:t>and Reports. Selecting Save &amp; New will</a:t>
            </a:r>
          </a:p>
          <a:p>
            <a:r>
              <a:rPr lang="en-US" dirty="0"/>
              <a:t>allow you to continue adding new</a:t>
            </a:r>
          </a:p>
          <a:p>
            <a:r>
              <a:rPr lang="en-US" dirty="0"/>
              <a:t>Terms.</a:t>
            </a:r>
            <a:endParaRPr lang="en-GB" dirty="0"/>
          </a:p>
        </p:txBody>
      </p:sp>
      <p:cxnSp>
        <p:nvCxnSpPr>
          <p:cNvPr id="7" name="Straight Arrow Connector 6"/>
          <p:cNvCxnSpPr/>
          <p:nvPr/>
        </p:nvCxnSpPr>
        <p:spPr>
          <a:xfrm flipV="1">
            <a:off x="1981200" y="2362200"/>
            <a:ext cx="3638897" cy="765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p:cNvPicPr>
          <p:nvPr/>
        </p:nvPicPr>
        <p:blipFill>
          <a:blip r:embed="rId4"/>
          <a:stretch>
            <a:fillRect/>
          </a:stretch>
        </p:blipFill>
        <p:spPr>
          <a:xfrm>
            <a:off x="4677751" y="2975312"/>
            <a:ext cx="3047762" cy="2682030"/>
          </a:xfrm>
          <a:prstGeom prst="rect">
            <a:avLst/>
          </a:prstGeom>
          <a:ln>
            <a:solidFill>
              <a:schemeClr val="tx1"/>
            </a:solidFill>
          </a:ln>
        </p:spPr>
      </p:pic>
    </p:spTree>
    <p:extLst>
      <p:ext uri="{BB962C8B-B14F-4D97-AF65-F5344CB8AC3E}">
        <p14:creationId xmlns:p14="http://schemas.microsoft.com/office/powerpoint/2010/main" val="2563831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200" dirty="0"/>
              <a:t>Medical Condition/Syndrome/Disorder</a:t>
            </a:r>
            <a:br>
              <a:rPr lang="en-US" sz="3200" dirty="0"/>
            </a:br>
            <a:endParaRPr lang="en-GB" sz="3200" dirty="0"/>
          </a:p>
        </p:txBody>
      </p:sp>
      <p:pic>
        <p:nvPicPr>
          <p:cNvPr id="4" name="Picture 2"/>
          <p:cNvPicPr>
            <a:picLocks noChangeAspect="1"/>
          </p:cNvPicPr>
          <p:nvPr/>
        </p:nvPicPr>
        <p:blipFill>
          <a:blip r:embed="rId2"/>
          <a:stretch>
            <a:fillRect/>
          </a:stretch>
        </p:blipFill>
        <p:spPr>
          <a:xfrm>
            <a:off x="228619" y="1976963"/>
            <a:ext cx="5228571" cy="4200000"/>
          </a:xfrm>
          <a:prstGeom prst="rect">
            <a:avLst/>
          </a:prstGeom>
          <a:ln>
            <a:solidFill>
              <a:schemeClr val="tx1"/>
            </a:solidFill>
          </a:ln>
        </p:spPr>
      </p:pic>
      <p:sp>
        <p:nvSpPr>
          <p:cNvPr id="5" name="TextBox 4"/>
          <p:cNvSpPr txBox="1"/>
          <p:nvPr/>
        </p:nvSpPr>
        <p:spPr>
          <a:xfrm>
            <a:off x="5562600" y="1027907"/>
            <a:ext cx="3414781"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a:t>When you record a Diagnosis</a:t>
            </a:r>
          </a:p>
          <a:p>
            <a:r>
              <a:rPr lang="en-US" dirty="0"/>
              <a:t>(Medical Condition/Syndrome/</a:t>
            </a:r>
          </a:p>
          <a:p>
            <a:r>
              <a:rPr lang="en-US" dirty="0"/>
              <a:t>Disorder) there are two</a:t>
            </a:r>
          </a:p>
          <a:p>
            <a:r>
              <a:rPr lang="en-US" dirty="0"/>
              <a:t>additional fields. Confidence Level</a:t>
            </a:r>
          </a:p>
          <a:p>
            <a:r>
              <a:rPr lang="en-US" dirty="0"/>
              <a:t>allows you to indicate the degree</a:t>
            </a:r>
          </a:p>
          <a:p>
            <a:r>
              <a:rPr lang="en-US" dirty="0"/>
              <a:t>of confidence that the Diagnosis</a:t>
            </a:r>
          </a:p>
          <a:p>
            <a:r>
              <a:rPr lang="en-US" dirty="0"/>
              <a:t>is correct. The Unresolvable</a:t>
            </a:r>
          </a:p>
          <a:p>
            <a:r>
              <a:rPr lang="en-US" dirty="0"/>
              <a:t>checkbox indicates that the</a:t>
            </a:r>
          </a:p>
          <a:p>
            <a:r>
              <a:rPr lang="en-US" dirty="0"/>
              <a:t>problem is not expected to be </a:t>
            </a:r>
          </a:p>
          <a:p>
            <a:r>
              <a:rPr lang="en-US" dirty="0"/>
              <a:t>resolved during the life of the</a:t>
            </a:r>
          </a:p>
          <a:p>
            <a:r>
              <a:rPr lang="en-US" dirty="0"/>
              <a:t>animal.</a:t>
            </a:r>
            <a:endParaRPr lang="en-GB" dirty="0"/>
          </a:p>
        </p:txBody>
      </p:sp>
      <p:pic>
        <p:nvPicPr>
          <p:cNvPr id="6" name="Picture 3"/>
          <p:cNvPicPr>
            <a:picLocks noChangeAspect="1"/>
          </p:cNvPicPr>
          <p:nvPr/>
        </p:nvPicPr>
        <p:blipFill>
          <a:blip r:embed="rId3"/>
          <a:stretch>
            <a:fillRect/>
          </a:stretch>
        </p:blipFill>
        <p:spPr>
          <a:xfrm>
            <a:off x="4206775" y="4210940"/>
            <a:ext cx="1914286" cy="904762"/>
          </a:xfrm>
          <a:prstGeom prst="rect">
            <a:avLst/>
          </a:prstGeom>
          <a:ln>
            <a:solidFill>
              <a:schemeClr val="tx1"/>
            </a:solidFill>
          </a:ln>
        </p:spPr>
      </p:pic>
      <p:sp>
        <p:nvSpPr>
          <p:cNvPr id="7" name="Rectangle 5"/>
          <p:cNvSpPr/>
          <p:nvPr/>
        </p:nvSpPr>
        <p:spPr>
          <a:xfrm>
            <a:off x="2681606" y="3758559"/>
            <a:ext cx="1525169" cy="4523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0832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Dashboard Display</a:t>
            </a:r>
            <a:endParaRPr lang="en-GB" sz="4000" dirty="0"/>
          </a:p>
        </p:txBody>
      </p:sp>
      <p:pic>
        <p:nvPicPr>
          <p:cNvPr id="4" name="Picture 2"/>
          <p:cNvPicPr>
            <a:picLocks noChangeAspect="1"/>
          </p:cNvPicPr>
          <p:nvPr/>
        </p:nvPicPr>
        <p:blipFill>
          <a:blip r:embed="rId2"/>
          <a:stretch>
            <a:fillRect/>
          </a:stretch>
        </p:blipFill>
        <p:spPr>
          <a:xfrm>
            <a:off x="898713" y="1384950"/>
            <a:ext cx="7346574" cy="2651341"/>
          </a:xfrm>
          <a:prstGeom prst="rect">
            <a:avLst/>
          </a:prstGeom>
          <a:ln>
            <a:solidFill>
              <a:schemeClr val="tx1"/>
            </a:solidFill>
          </a:ln>
        </p:spPr>
      </p:pic>
      <p:sp>
        <p:nvSpPr>
          <p:cNvPr id="5" name="TextBox 3"/>
          <p:cNvSpPr txBox="1"/>
          <p:nvPr/>
        </p:nvSpPr>
        <p:spPr>
          <a:xfrm>
            <a:off x="307376" y="4182414"/>
            <a:ext cx="7527163"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a:t>In the Dashboard the Clinical Sign (abnormal gait, front left leg) and the Clinical Diagnosis (femur fracture) will display as Active Problems (green circle to the left) and also in the Active Problems list in the right hand panel. The Procedure (surgery to repair the fracture) is not shown as active as it had a Resolution Date.</a:t>
            </a:r>
            <a:endParaRPr lang="en-GB" dirty="0"/>
          </a:p>
        </p:txBody>
      </p:sp>
    </p:spTree>
    <p:extLst>
      <p:ext uri="{BB962C8B-B14F-4D97-AF65-F5344CB8AC3E}">
        <p14:creationId xmlns:p14="http://schemas.microsoft.com/office/powerpoint/2010/main" val="177646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44445" y="29453"/>
            <a:ext cx="7886700" cy="1325563"/>
          </a:xfrm>
        </p:spPr>
        <p:txBody>
          <a:bodyPr>
            <a:normAutofit/>
          </a:bodyPr>
          <a:lstStyle/>
          <a:p>
            <a:pPr algn="ctr"/>
            <a:r>
              <a:rPr lang="en-US" sz="3600" dirty="0"/>
              <a:t>Dashboard Display</a:t>
            </a:r>
            <a:endParaRPr lang="en-GB" sz="3600" dirty="0"/>
          </a:p>
        </p:txBody>
      </p:sp>
      <p:pic>
        <p:nvPicPr>
          <p:cNvPr id="4" name="Picture 2"/>
          <p:cNvPicPr>
            <a:picLocks noChangeAspect="1"/>
          </p:cNvPicPr>
          <p:nvPr/>
        </p:nvPicPr>
        <p:blipFill>
          <a:blip r:embed="rId2"/>
          <a:stretch>
            <a:fillRect/>
          </a:stretch>
        </p:blipFill>
        <p:spPr>
          <a:xfrm>
            <a:off x="1091224" y="1355016"/>
            <a:ext cx="3215362" cy="2424605"/>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1091224" y="3926984"/>
            <a:ext cx="6566876" cy="1873510"/>
          </a:xfrm>
          <a:prstGeom prst="rect">
            <a:avLst/>
          </a:prstGeom>
          <a:ln>
            <a:solidFill>
              <a:schemeClr val="tx1"/>
            </a:solidFill>
          </a:ln>
        </p:spPr>
      </p:pic>
      <p:sp>
        <p:nvSpPr>
          <p:cNvPr id="6" name="TextBox 4"/>
          <p:cNvSpPr txBox="1"/>
          <p:nvPr/>
        </p:nvSpPr>
        <p:spPr>
          <a:xfrm>
            <a:off x="5106602" y="1013372"/>
            <a:ext cx="3618298" cy="3416320"/>
          </a:xfrm>
          <a:prstGeom prst="rect">
            <a:avLst/>
          </a:prstGeom>
          <a:solidFill>
            <a:schemeClr val="accent1">
              <a:lumMod val="20000"/>
              <a:lumOff val="80000"/>
            </a:schemeClr>
          </a:solidFill>
          <a:ln>
            <a:solidFill>
              <a:schemeClr val="tx1"/>
            </a:solidFill>
          </a:ln>
        </p:spPr>
        <p:txBody>
          <a:bodyPr wrap="none" rtlCol="0">
            <a:spAutoFit/>
          </a:bodyPr>
          <a:lstStyle/>
          <a:p>
            <a:r>
              <a:rPr lang="en-US" dirty="0"/>
              <a:t>A month after surgery the gait has</a:t>
            </a:r>
          </a:p>
          <a:p>
            <a:r>
              <a:rPr lang="en-US" dirty="0"/>
              <a:t>returned to normal so we can enter</a:t>
            </a:r>
          </a:p>
          <a:p>
            <a:r>
              <a:rPr lang="en-US" dirty="0"/>
              <a:t>a Resolution Date on that entry.</a:t>
            </a:r>
          </a:p>
          <a:p>
            <a:r>
              <a:rPr lang="en-US" dirty="0"/>
              <a:t>In the Dashboard it will not display</a:t>
            </a:r>
          </a:p>
          <a:p>
            <a:r>
              <a:rPr lang="en-US" dirty="0"/>
              <a:t>as Active and it will also no longer</a:t>
            </a:r>
          </a:p>
          <a:p>
            <a:r>
              <a:rPr lang="en-US" dirty="0"/>
              <a:t>display in the Active Problems list in </a:t>
            </a:r>
          </a:p>
          <a:p>
            <a:r>
              <a:rPr lang="en-US" dirty="0"/>
              <a:t>the right hand panel as it has been</a:t>
            </a:r>
          </a:p>
          <a:p>
            <a:r>
              <a:rPr lang="en-US" dirty="0"/>
              <a:t>resolved. When the fracture has</a:t>
            </a:r>
          </a:p>
          <a:p>
            <a:r>
              <a:rPr lang="en-US" dirty="0"/>
              <a:t>completely healed we can then add</a:t>
            </a:r>
          </a:p>
          <a:p>
            <a:r>
              <a:rPr lang="en-US" dirty="0"/>
              <a:t>a Resolution Date to that entry and</a:t>
            </a:r>
          </a:p>
          <a:p>
            <a:r>
              <a:rPr lang="en-US" dirty="0"/>
              <a:t>it will no longer display as an Active</a:t>
            </a:r>
          </a:p>
          <a:p>
            <a:r>
              <a:rPr lang="en-US" dirty="0"/>
              <a:t>Problem.</a:t>
            </a:r>
            <a:endParaRPr lang="en-GB" dirty="0"/>
          </a:p>
        </p:txBody>
      </p:sp>
    </p:spTree>
    <p:extLst>
      <p:ext uri="{BB962C8B-B14F-4D97-AF65-F5344CB8AC3E}">
        <p14:creationId xmlns:p14="http://schemas.microsoft.com/office/powerpoint/2010/main" val="1924010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Associating (Linking) Entries</a:t>
            </a:r>
            <a:endParaRPr lang="en-GB" sz="4000" dirty="0"/>
          </a:p>
        </p:txBody>
      </p:sp>
      <p:sp>
        <p:nvSpPr>
          <p:cNvPr id="3" name="Tijdelijke aanduiding voor inhoud 2"/>
          <p:cNvSpPr>
            <a:spLocks noGrp="1"/>
          </p:cNvSpPr>
          <p:nvPr>
            <p:ph idx="1"/>
          </p:nvPr>
        </p:nvSpPr>
        <p:spPr>
          <a:xfrm>
            <a:off x="628650" y="1361986"/>
            <a:ext cx="7886700" cy="4351338"/>
          </a:xfrm>
        </p:spPr>
        <p:txBody>
          <a:bodyPr>
            <a:normAutofit fontScale="70000" lnSpcReduction="20000"/>
          </a:bodyPr>
          <a:lstStyle/>
          <a:p>
            <a:r>
              <a:rPr lang="en-US" dirty="0"/>
              <a:t>Your patient presents with a problem list of </a:t>
            </a:r>
            <a:r>
              <a:rPr lang="en-US" b="1" dirty="0"/>
              <a:t>clinical signs</a:t>
            </a:r>
          </a:p>
          <a:p>
            <a:pPr lvl="1"/>
            <a:r>
              <a:rPr lang="en-US" dirty="0"/>
              <a:t>Decreased appetite</a:t>
            </a:r>
          </a:p>
          <a:p>
            <a:pPr lvl="1"/>
            <a:r>
              <a:rPr lang="en-US" dirty="0"/>
              <a:t>Cough </a:t>
            </a:r>
          </a:p>
          <a:p>
            <a:pPr lvl="1"/>
            <a:r>
              <a:rPr lang="en-US" dirty="0"/>
              <a:t>Decreased activity level</a:t>
            </a:r>
          </a:p>
          <a:p>
            <a:r>
              <a:rPr lang="en-US" dirty="0"/>
              <a:t>During your exam you identify </a:t>
            </a:r>
            <a:r>
              <a:rPr lang="en-US" b="1" dirty="0"/>
              <a:t>clinical findings</a:t>
            </a:r>
            <a:r>
              <a:rPr lang="en-US" dirty="0"/>
              <a:t>:</a:t>
            </a:r>
          </a:p>
          <a:p>
            <a:pPr lvl="1"/>
            <a:r>
              <a:rPr lang="en-US" dirty="0"/>
              <a:t>Fever</a:t>
            </a:r>
          </a:p>
          <a:p>
            <a:pPr lvl="1"/>
            <a:r>
              <a:rPr lang="en-US" dirty="0"/>
              <a:t>Leukocytosis</a:t>
            </a:r>
          </a:p>
          <a:p>
            <a:pPr lvl="1"/>
            <a:r>
              <a:rPr lang="en-US" dirty="0"/>
              <a:t>Increased </a:t>
            </a:r>
            <a:r>
              <a:rPr lang="en-US" dirty="0" err="1"/>
              <a:t>radiodensity</a:t>
            </a:r>
            <a:r>
              <a:rPr lang="en-US" dirty="0"/>
              <a:t> of left caudal lung</a:t>
            </a:r>
          </a:p>
          <a:p>
            <a:r>
              <a:rPr lang="en-US" dirty="0"/>
              <a:t>Your diagnostics confirm the patient has bronchopneumonia (</a:t>
            </a:r>
            <a:r>
              <a:rPr lang="en-US" b="1" dirty="0"/>
              <a:t>Medical Condition</a:t>
            </a:r>
            <a:r>
              <a:rPr lang="en-US" dirty="0"/>
              <a:t>)</a:t>
            </a:r>
          </a:p>
          <a:p>
            <a:r>
              <a:rPr lang="en-US" dirty="0"/>
              <a:t>Each of these clinical signs or findings can stand alone, but you may choose to associate them because the clinical signs and clinical findings support the diagnosis of the medical condition</a:t>
            </a:r>
          </a:p>
          <a:p>
            <a:r>
              <a:rPr lang="en-US" dirty="0"/>
              <a:t>All Diagnosis &amp; Treatment entries can be associated with Clinical Notes</a:t>
            </a:r>
          </a:p>
          <a:p>
            <a:pPr lvl="1"/>
            <a:r>
              <a:rPr lang="en-US" dirty="0"/>
              <a:t>The Clinical Note will display entries valid for that date</a:t>
            </a:r>
            <a:endParaRPr lang="en-GB" dirty="0"/>
          </a:p>
          <a:p>
            <a:endParaRPr lang="en-GB" dirty="0"/>
          </a:p>
        </p:txBody>
      </p:sp>
    </p:spTree>
    <p:extLst>
      <p:ext uri="{BB962C8B-B14F-4D97-AF65-F5344CB8AC3E}">
        <p14:creationId xmlns:p14="http://schemas.microsoft.com/office/powerpoint/2010/main" val="325377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52687"/>
            <a:ext cx="7886700" cy="1325563"/>
          </a:xfrm>
        </p:spPr>
        <p:txBody>
          <a:bodyPr/>
          <a:lstStyle/>
          <a:p>
            <a:pPr algn="ctr"/>
            <a:r>
              <a:rPr lang="en-US" dirty="0"/>
              <a:t>Save and Associate</a:t>
            </a:r>
            <a:endParaRPr lang="en-GB" dirty="0"/>
          </a:p>
        </p:txBody>
      </p:sp>
      <p:pic>
        <p:nvPicPr>
          <p:cNvPr id="4" name="Picture 7"/>
          <p:cNvPicPr>
            <a:picLocks noChangeAspect="1"/>
          </p:cNvPicPr>
          <p:nvPr/>
        </p:nvPicPr>
        <p:blipFill>
          <a:blip r:embed="rId2"/>
          <a:stretch>
            <a:fillRect/>
          </a:stretch>
        </p:blipFill>
        <p:spPr>
          <a:xfrm>
            <a:off x="340382" y="1190754"/>
            <a:ext cx="4550203" cy="3247790"/>
          </a:xfrm>
          <a:prstGeom prst="rect">
            <a:avLst/>
          </a:prstGeom>
          <a:ln>
            <a:solidFill>
              <a:schemeClr val="tx1"/>
            </a:solidFill>
          </a:ln>
        </p:spPr>
      </p:pic>
      <p:pic>
        <p:nvPicPr>
          <p:cNvPr id="5" name="Picture 2"/>
          <p:cNvPicPr>
            <a:picLocks noChangeAspect="1"/>
          </p:cNvPicPr>
          <p:nvPr/>
        </p:nvPicPr>
        <p:blipFill>
          <a:blip r:embed="rId3"/>
          <a:stretch>
            <a:fillRect/>
          </a:stretch>
        </p:blipFill>
        <p:spPr>
          <a:xfrm>
            <a:off x="3819237" y="1565747"/>
            <a:ext cx="5105400" cy="2276132"/>
          </a:xfrm>
          <a:prstGeom prst="rect">
            <a:avLst/>
          </a:prstGeom>
          <a:ln>
            <a:solidFill>
              <a:schemeClr val="tx1"/>
            </a:solidFill>
          </a:ln>
        </p:spPr>
      </p:pic>
      <p:sp>
        <p:nvSpPr>
          <p:cNvPr id="6" name="TextBox 3"/>
          <p:cNvSpPr txBox="1"/>
          <p:nvPr/>
        </p:nvSpPr>
        <p:spPr>
          <a:xfrm>
            <a:off x="228600" y="4518243"/>
            <a:ext cx="7938610"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dirty="0"/>
              <a:t>When you select Save and Associate the application will look for other records that may be related to the Diagnosis. Here there is a Clinical Note regarding the animal limping. Selecting that record and Save Associations will add the information as an Active Problem to the note record.</a:t>
            </a:r>
            <a:endParaRPr lang="en-GB" dirty="0"/>
          </a:p>
        </p:txBody>
      </p:sp>
    </p:spTree>
    <p:extLst>
      <p:ext uri="{BB962C8B-B14F-4D97-AF65-F5344CB8AC3E}">
        <p14:creationId xmlns:p14="http://schemas.microsoft.com/office/powerpoint/2010/main" val="894232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Diagnosis &amp; Procedures</a:t>
            </a:r>
            <a:endParaRPr lang="en-GB" dirty="0"/>
          </a:p>
        </p:txBody>
      </p:sp>
      <p:pic>
        <p:nvPicPr>
          <p:cNvPr id="4" name="Picture 3"/>
          <p:cNvPicPr>
            <a:picLocks noChangeAspect="1"/>
          </p:cNvPicPr>
          <p:nvPr/>
        </p:nvPicPr>
        <p:blipFill>
          <a:blip r:embed="rId2"/>
          <a:stretch>
            <a:fillRect/>
          </a:stretch>
        </p:blipFill>
        <p:spPr>
          <a:xfrm>
            <a:off x="720500" y="1690689"/>
            <a:ext cx="4460326" cy="4175391"/>
          </a:xfrm>
          <a:prstGeom prst="rect">
            <a:avLst/>
          </a:prstGeom>
          <a:effectLst>
            <a:softEdge rad="127000"/>
          </a:effectLst>
        </p:spPr>
      </p:pic>
    </p:spTree>
    <p:extLst>
      <p:ext uri="{BB962C8B-B14F-4D97-AF65-F5344CB8AC3E}">
        <p14:creationId xmlns:p14="http://schemas.microsoft.com/office/powerpoint/2010/main" val="3024562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Duplicated Entries</a:t>
            </a:r>
            <a:endParaRPr lang="en-GB" sz="4000" dirty="0"/>
          </a:p>
        </p:txBody>
      </p:sp>
      <p:pic>
        <p:nvPicPr>
          <p:cNvPr id="4" name="Picture 2"/>
          <p:cNvPicPr>
            <a:picLocks noChangeAspect="1"/>
          </p:cNvPicPr>
          <p:nvPr/>
        </p:nvPicPr>
        <p:blipFill>
          <a:blip r:embed="rId2"/>
          <a:stretch>
            <a:fillRect/>
          </a:stretch>
        </p:blipFill>
        <p:spPr>
          <a:xfrm>
            <a:off x="487458" y="1493951"/>
            <a:ext cx="5247619" cy="3828571"/>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3948378" y="3594162"/>
            <a:ext cx="4447619" cy="819048"/>
          </a:xfrm>
          <a:prstGeom prst="rect">
            <a:avLst/>
          </a:prstGeom>
          <a:ln>
            <a:solidFill>
              <a:schemeClr val="tx1"/>
            </a:solidFill>
          </a:ln>
        </p:spPr>
      </p:pic>
      <p:sp>
        <p:nvSpPr>
          <p:cNvPr id="6" name="TextBox 4"/>
          <p:cNvSpPr txBox="1"/>
          <p:nvPr/>
        </p:nvSpPr>
        <p:spPr>
          <a:xfrm>
            <a:off x="1017237" y="4846839"/>
            <a:ext cx="6459782"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application will help guard against any duplication of entries.</a:t>
            </a:r>
          </a:p>
          <a:p>
            <a:r>
              <a:rPr lang="en-US" dirty="0"/>
              <a:t>Here we are trying to add a Clinical Sign (Distended Abdomen) that</a:t>
            </a:r>
          </a:p>
          <a:p>
            <a:r>
              <a:rPr lang="en-US" dirty="0"/>
              <a:t>is already an Active Problem. </a:t>
            </a:r>
            <a:endParaRPr lang="en-GB" dirty="0"/>
          </a:p>
        </p:txBody>
      </p:sp>
    </p:spTree>
    <p:extLst>
      <p:ext uri="{BB962C8B-B14F-4D97-AF65-F5344CB8AC3E}">
        <p14:creationId xmlns:p14="http://schemas.microsoft.com/office/powerpoint/2010/main" val="50828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What are the “rules”</a:t>
            </a:r>
            <a:endParaRPr lang="en-GB" dirty="0"/>
          </a:p>
        </p:txBody>
      </p:sp>
      <p:sp>
        <p:nvSpPr>
          <p:cNvPr id="3" name="Tijdelijke aanduiding voor inhoud 2"/>
          <p:cNvSpPr>
            <a:spLocks noGrp="1"/>
          </p:cNvSpPr>
          <p:nvPr>
            <p:ph idx="1"/>
          </p:nvPr>
        </p:nvSpPr>
        <p:spPr/>
        <p:txBody>
          <a:bodyPr>
            <a:normAutofit fontScale="77500" lnSpcReduction="20000"/>
          </a:bodyPr>
          <a:lstStyle/>
          <a:p>
            <a:r>
              <a:rPr lang="en-US" dirty="0"/>
              <a:t>A Diagnosis &amp; Procedure must have </a:t>
            </a:r>
            <a:r>
              <a:rPr lang="en-US" u="sng" dirty="0"/>
              <a:t>one but only one </a:t>
            </a:r>
            <a:r>
              <a:rPr lang="en-US" dirty="0"/>
              <a:t>medical concern term</a:t>
            </a:r>
          </a:p>
          <a:p>
            <a:pPr lvl="1"/>
            <a:r>
              <a:rPr lang="en-US" dirty="0"/>
              <a:t>Clinical Sign</a:t>
            </a:r>
          </a:p>
          <a:p>
            <a:pPr lvl="2"/>
            <a:r>
              <a:rPr lang="en-US" dirty="0"/>
              <a:t>What the animal is displaying </a:t>
            </a:r>
          </a:p>
          <a:p>
            <a:pPr lvl="1"/>
            <a:r>
              <a:rPr lang="en-US" dirty="0"/>
              <a:t>Clinical Finding</a:t>
            </a:r>
          </a:p>
          <a:p>
            <a:pPr lvl="2"/>
            <a:r>
              <a:rPr lang="en-US" dirty="0"/>
              <a:t>Results of a measurement </a:t>
            </a:r>
          </a:p>
          <a:p>
            <a:pPr lvl="1"/>
            <a:r>
              <a:rPr lang="en-US" dirty="0"/>
              <a:t>Diagnosis </a:t>
            </a:r>
          </a:p>
          <a:p>
            <a:pPr lvl="2"/>
            <a:r>
              <a:rPr lang="en-US" dirty="0"/>
              <a:t>Medical condition, syndrome or disorder </a:t>
            </a:r>
          </a:p>
          <a:p>
            <a:pPr lvl="1"/>
            <a:r>
              <a:rPr lang="en-US" dirty="0"/>
              <a:t>Procedure</a:t>
            </a:r>
          </a:p>
          <a:p>
            <a:pPr lvl="2"/>
            <a:r>
              <a:rPr lang="en-US" dirty="0"/>
              <a:t>Action taken</a:t>
            </a:r>
          </a:p>
          <a:p>
            <a:r>
              <a:rPr lang="en-US" dirty="0"/>
              <a:t>Only a single Anatomical Location is allowed in each entry</a:t>
            </a:r>
          </a:p>
          <a:p>
            <a:r>
              <a:rPr lang="en-US" dirty="0"/>
              <a:t>Medical Modifier- up to 8 of each of the following modifiers types are allowed in each entry</a:t>
            </a:r>
          </a:p>
          <a:p>
            <a:pPr lvl="1"/>
            <a:r>
              <a:rPr lang="en-US" dirty="0"/>
              <a:t>Distribution</a:t>
            </a:r>
          </a:p>
          <a:p>
            <a:pPr lvl="1"/>
            <a:r>
              <a:rPr lang="en-US" dirty="0"/>
              <a:t>Duration</a:t>
            </a:r>
          </a:p>
          <a:p>
            <a:pPr lvl="1"/>
            <a:r>
              <a:rPr lang="en-US" dirty="0"/>
              <a:t>Severity</a:t>
            </a:r>
          </a:p>
        </p:txBody>
      </p:sp>
    </p:spTree>
    <p:extLst>
      <p:ext uri="{BB962C8B-B14F-4D97-AF65-F5344CB8AC3E}">
        <p14:creationId xmlns:p14="http://schemas.microsoft.com/office/powerpoint/2010/main" val="24679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 calcmode="lin" valueType="num">
                                      <p:cBhvr additive="base">
                                        <p:cTn id="1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 calcmode="lin" valueType="num">
                                      <p:cBhvr additive="base">
                                        <p:cTn id="1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anim calcmode="lin" valueType="num">
                                      <p:cBhvr additive="base">
                                        <p:cTn id="2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anim calcmode="lin" valueType="num">
                                      <p:cBhvr additive="base">
                                        <p:cTn id="2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Examples:</a:t>
            </a:r>
            <a:endParaRPr lang="en-GB" dirty="0"/>
          </a:p>
        </p:txBody>
      </p:sp>
      <p:sp>
        <p:nvSpPr>
          <p:cNvPr id="3" name="Tijdelijke aanduiding voor inhoud 2"/>
          <p:cNvSpPr>
            <a:spLocks noGrp="1"/>
          </p:cNvSpPr>
          <p:nvPr>
            <p:ph idx="1"/>
          </p:nvPr>
        </p:nvSpPr>
        <p:spPr/>
        <p:txBody>
          <a:bodyPr>
            <a:normAutofit fontScale="85000" lnSpcReduction="20000"/>
          </a:bodyPr>
          <a:lstStyle/>
          <a:p>
            <a:r>
              <a:rPr lang="en-US" dirty="0"/>
              <a:t>Medical Concerns:</a:t>
            </a:r>
          </a:p>
          <a:p>
            <a:pPr lvl="1"/>
            <a:r>
              <a:rPr lang="en-US" dirty="0"/>
              <a:t>Medical Condition/Syndrome/Disorder </a:t>
            </a:r>
          </a:p>
          <a:p>
            <a:pPr lvl="2"/>
            <a:r>
              <a:rPr lang="en-US" dirty="0"/>
              <a:t>Fracture, Pneumonia, Protozoal infection</a:t>
            </a:r>
          </a:p>
          <a:p>
            <a:pPr lvl="1"/>
            <a:r>
              <a:rPr lang="en-US" dirty="0"/>
              <a:t>Clinical Sign</a:t>
            </a:r>
          </a:p>
          <a:p>
            <a:pPr lvl="2"/>
            <a:r>
              <a:rPr lang="en-US" dirty="0"/>
              <a:t>lameness, cough</a:t>
            </a:r>
          </a:p>
          <a:p>
            <a:pPr lvl="1"/>
            <a:r>
              <a:rPr lang="en-US" dirty="0"/>
              <a:t>Clinical finding</a:t>
            </a:r>
          </a:p>
          <a:p>
            <a:pPr lvl="2"/>
            <a:r>
              <a:rPr lang="en-US" dirty="0"/>
              <a:t>Fever, tachycardia, elevated white blood cell count</a:t>
            </a:r>
          </a:p>
          <a:p>
            <a:pPr lvl="1"/>
            <a:r>
              <a:rPr lang="en-US" dirty="0"/>
              <a:t>Procedure</a:t>
            </a:r>
          </a:p>
          <a:p>
            <a:r>
              <a:rPr lang="en-US" dirty="0"/>
              <a:t>These terms can stand alone as a valid problem.  However, you will often want to provide additional details or clarification using modifiers.</a:t>
            </a:r>
          </a:p>
          <a:p>
            <a:pPr lvl="1"/>
            <a:r>
              <a:rPr lang="en-US" dirty="0"/>
              <a:t>“Lameness” tells another clinician what medical problem is present</a:t>
            </a:r>
          </a:p>
          <a:p>
            <a:pPr lvl="1"/>
            <a:r>
              <a:rPr lang="en-US" dirty="0"/>
              <a:t>“Lameness, right front limb, mild” provides a more complete description </a:t>
            </a:r>
          </a:p>
        </p:txBody>
      </p:sp>
    </p:spTree>
    <p:extLst>
      <p:ext uri="{BB962C8B-B14F-4D97-AF65-F5344CB8AC3E}">
        <p14:creationId xmlns:p14="http://schemas.microsoft.com/office/powerpoint/2010/main" val="535744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46461"/>
            <a:ext cx="7886700" cy="1325563"/>
          </a:xfrm>
        </p:spPr>
        <p:txBody>
          <a:bodyPr/>
          <a:lstStyle/>
          <a:p>
            <a:pPr algn="ctr"/>
            <a:r>
              <a:rPr lang="en-US" dirty="0"/>
              <a:t>Add Diagnosis &amp; Procedure</a:t>
            </a:r>
            <a:endParaRPr lang="en-GB" dirty="0"/>
          </a:p>
        </p:txBody>
      </p:sp>
      <p:pic>
        <p:nvPicPr>
          <p:cNvPr id="4" name="Picture 3"/>
          <p:cNvPicPr>
            <a:picLocks noChangeAspect="1"/>
          </p:cNvPicPr>
          <p:nvPr/>
        </p:nvPicPr>
        <p:blipFill>
          <a:blip r:embed="rId2"/>
          <a:stretch>
            <a:fillRect/>
          </a:stretch>
        </p:blipFill>
        <p:spPr>
          <a:xfrm>
            <a:off x="774879" y="1176478"/>
            <a:ext cx="2495238" cy="3314286"/>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883741" y="1348135"/>
            <a:ext cx="4825181" cy="3312941"/>
          </a:xfrm>
          <a:prstGeom prst="rect">
            <a:avLst/>
          </a:prstGeom>
          <a:ln>
            <a:solidFill>
              <a:schemeClr val="tx1"/>
            </a:solidFill>
          </a:ln>
        </p:spPr>
      </p:pic>
      <p:sp>
        <p:nvSpPr>
          <p:cNvPr id="6" name="Rectangle 6"/>
          <p:cNvSpPr/>
          <p:nvPr/>
        </p:nvSpPr>
        <p:spPr>
          <a:xfrm>
            <a:off x="3883741" y="1620802"/>
            <a:ext cx="241259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5"/>
          <p:cNvSpPr txBox="1"/>
          <p:nvPr/>
        </p:nvSpPr>
        <p:spPr>
          <a:xfrm>
            <a:off x="1007755" y="4490764"/>
            <a:ext cx="7128490"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a:t>If the animal record is in focus then the GAN will prefill in the Animal ID</a:t>
            </a:r>
          </a:p>
          <a:p>
            <a:r>
              <a:rPr lang="en-US" dirty="0"/>
              <a:t>field. If not then you will need to type in an identifier or use the</a:t>
            </a:r>
          </a:p>
          <a:p>
            <a:r>
              <a:rPr lang="en-US" dirty="0"/>
              <a:t>lookup to find the animal. Selecting multiple animals is not a functionality</a:t>
            </a:r>
          </a:p>
          <a:p>
            <a:r>
              <a:rPr lang="en-US" dirty="0"/>
              <a:t>of this module.</a:t>
            </a:r>
            <a:endParaRPr lang="en-GB" dirty="0"/>
          </a:p>
        </p:txBody>
      </p:sp>
    </p:spTree>
    <p:extLst>
      <p:ext uri="{BB962C8B-B14F-4D97-AF65-F5344CB8AC3E}">
        <p14:creationId xmlns:p14="http://schemas.microsoft.com/office/powerpoint/2010/main" val="352146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Add Diagnosis &amp; Procedure</a:t>
            </a:r>
            <a:endParaRPr lang="en-GB" dirty="0"/>
          </a:p>
        </p:txBody>
      </p:sp>
      <p:pic>
        <p:nvPicPr>
          <p:cNvPr id="4" name="Picture 2"/>
          <p:cNvPicPr>
            <a:picLocks noChangeAspect="1"/>
          </p:cNvPicPr>
          <p:nvPr/>
        </p:nvPicPr>
        <p:blipFill>
          <a:blip r:embed="rId2"/>
          <a:stretch>
            <a:fillRect/>
          </a:stretch>
        </p:blipFill>
        <p:spPr>
          <a:xfrm>
            <a:off x="228600" y="1905000"/>
            <a:ext cx="5238095" cy="3600000"/>
          </a:xfrm>
          <a:prstGeom prst="rect">
            <a:avLst/>
          </a:prstGeom>
          <a:ln>
            <a:solidFill>
              <a:schemeClr val="tx1"/>
            </a:solidFill>
          </a:ln>
        </p:spPr>
      </p:pic>
      <p:sp>
        <p:nvSpPr>
          <p:cNvPr id="5" name="TextBox 3"/>
          <p:cNvSpPr txBox="1"/>
          <p:nvPr/>
        </p:nvSpPr>
        <p:spPr>
          <a:xfrm>
            <a:off x="5715000" y="1417638"/>
            <a:ext cx="2687467" cy="4247317"/>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best case scenario is</a:t>
            </a:r>
          </a:p>
          <a:p>
            <a:r>
              <a:rPr lang="en-US" dirty="0"/>
              <a:t>that the Onset Date is</a:t>
            </a:r>
          </a:p>
          <a:p>
            <a:r>
              <a:rPr lang="en-US" dirty="0"/>
              <a:t>today’s date. However</a:t>
            </a:r>
          </a:p>
          <a:p>
            <a:r>
              <a:rPr lang="en-US" dirty="0"/>
              <a:t>in many cases it may be </a:t>
            </a:r>
          </a:p>
          <a:p>
            <a:r>
              <a:rPr lang="en-US" dirty="0"/>
              <a:t>a previous date for non</a:t>
            </a:r>
          </a:p>
          <a:p>
            <a:r>
              <a:rPr lang="en-US" dirty="0"/>
              <a:t>life threatening situations.</a:t>
            </a:r>
          </a:p>
          <a:p>
            <a:endParaRPr lang="en-US" dirty="0"/>
          </a:p>
          <a:p>
            <a:r>
              <a:rPr lang="en-US" dirty="0"/>
              <a:t>A time would usually be</a:t>
            </a:r>
          </a:p>
          <a:p>
            <a:r>
              <a:rPr lang="en-US" dirty="0"/>
              <a:t>entered only for instances</a:t>
            </a:r>
          </a:p>
          <a:p>
            <a:r>
              <a:rPr lang="en-US" dirty="0"/>
              <a:t>when a problem occurred</a:t>
            </a:r>
          </a:p>
          <a:p>
            <a:r>
              <a:rPr lang="en-US" dirty="0"/>
              <a:t>acutely.</a:t>
            </a:r>
          </a:p>
          <a:p>
            <a:endParaRPr lang="en-US" dirty="0"/>
          </a:p>
          <a:p>
            <a:r>
              <a:rPr lang="en-US" dirty="0"/>
              <a:t>The Responsible Clinician</a:t>
            </a:r>
          </a:p>
          <a:p>
            <a:r>
              <a:rPr lang="en-US" dirty="0"/>
              <a:t>sources from your staff</a:t>
            </a:r>
          </a:p>
          <a:p>
            <a:r>
              <a:rPr lang="en-US" dirty="0"/>
              <a:t>list.</a:t>
            </a:r>
            <a:endParaRPr lang="en-GB" dirty="0"/>
          </a:p>
        </p:txBody>
      </p:sp>
    </p:spTree>
    <p:extLst>
      <p:ext uri="{BB962C8B-B14F-4D97-AF65-F5344CB8AC3E}">
        <p14:creationId xmlns:p14="http://schemas.microsoft.com/office/powerpoint/2010/main" val="166368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Medical Concern</a:t>
            </a:r>
            <a:endParaRPr lang="en-GB" dirty="0"/>
          </a:p>
        </p:txBody>
      </p:sp>
      <p:pic>
        <p:nvPicPr>
          <p:cNvPr id="4" name="Picture 2"/>
          <p:cNvPicPr>
            <a:picLocks noChangeAspect="1"/>
          </p:cNvPicPr>
          <p:nvPr/>
        </p:nvPicPr>
        <p:blipFill>
          <a:blip r:embed="rId2"/>
          <a:stretch>
            <a:fillRect/>
          </a:stretch>
        </p:blipFill>
        <p:spPr>
          <a:xfrm>
            <a:off x="457200" y="1676400"/>
            <a:ext cx="3962400" cy="2842591"/>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736795" y="1676400"/>
            <a:ext cx="3950005" cy="2832759"/>
          </a:xfrm>
          <a:prstGeom prst="rect">
            <a:avLst/>
          </a:prstGeom>
          <a:ln>
            <a:solidFill>
              <a:schemeClr val="tx1"/>
            </a:solidFill>
          </a:ln>
        </p:spPr>
      </p:pic>
      <p:sp>
        <p:nvSpPr>
          <p:cNvPr id="6" name="TextBox 5"/>
          <p:cNvSpPr txBox="1"/>
          <p:nvPr/>
        </p:nvSpPr>
        <p:spPr>
          <a:xfrm>
            <a:off x="975480" y="4518991"/>
            <a:ext cx="7059690"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a:t>To select the Medical Concern or Procedure you can start typing until the</a:t>
            </a:r>
          </a:p>
          <a:p>
            <a:r>
              <a:rPr lang="en-US" dirty="0"/>
              <a:t>desired term is recognized. The concern or procedure will display below.</a:t>
            </a:r>
          </a:p>
          <a:p>
            <a:r>
              <a:rPr lang="en-US" dirty="0"/>
              <a:t>Here we have a Clinical Sign of a distended abdomen. You cannot enter a </a:t>
            </a:r>
          </a:p>
          <a:p>
            <a:r>
              <a:rPr lang="en-US" dirty="0"/>
              <a:t>second Clinical Sign in this entry.</a:t>
            </a:r>
            <a:endParaRPr lang="en-GB" dirty="0"/>
          </a:p>
        </p:txBody>
      </p:sp>
    </p:spTree>
    <p:extLst>
      <p:ext uri="{BB962C8B-B14F-4D97-AF65-F5344CB8AC3E}">
        <p14:creationId xmlns:p14="http://schemas.microsoft.com/office/powerpoint/2010/main" val="642384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From Clinical Note Record</a:t>
            </a:r>
            <a:endParaRPr lang="en-GB" dirty="0"/>
          </a:p>
        </p:txBody>
      </p:sp>
      <p:pic>
        <p:nvPicPr>
          <p:cNvPr id="4" name="Picture 2"/>
          <p:cNvPicPr>
            <a:picLocks noChangeAspect="1"/>
          </p:cNvPicPr>
          <p:nvPr/>
        </p:nvPicPr>
        <p:blipFill>
          <a:blip r:embed="rId2"/>
          <a:stretch>
            <a:fillRect/>
          </a:stretch>
        </p:blipFill>
        <p:spPr>
          <a:xfrm>
            <a:off x="568584" y="1401651"/>
            <a:ext cx="8006831" cy="2895600"/>
          </a:xfrm>
          <a:prstGeom prst="rect">
            <a:avLst/>
          </a:prstGeom>
          <a:ln>
            <a:solidFill>
              <a:schemeClr val="tx1"/>
            </a:solidFill>
          </a:ln>
        </p:spPr>
      </p:pic>
      <p:sp>
        <p:nvSpPr>
          <p:cNvPr id="5" name="TextBox 5"/>
          <p:cNvSpPr txBox="1"/>
          <p:nvPr/>
        </p:nvSpPr>
        <p:spPr>
          <a:xfrm>
            <a:off x="1323301" y="4801552"/>
            <a:ext cx="6106736"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a:t>You can also add another Diagnosis &amp; Procedures entry directly</a:t>
            </a:r>
          </a:p>
          <a:p>
            <a:r>
              <a:rPr lang="en-US" dirty="0"/>
              <a:t>from within the Clinical Note.</a:t>
            </a:r>
            <a:endParaRPr lang="en-GB" dirty="0"/>
          </a:p>
        </p:txBody>
      </p:sp>
      <p:cxnSp>
        <p:nvCxnSpPr>
          <p:cNvPr id="6" name="Straight Arrow Connector 4"/>
          <p:cNvCxnSpPr/>
          <p:nvPr/>
        </p:nvCxnSpPr>
        <p:spPr>
          <a:xfrm flipV="1">
            <a:off x="6804338" y="2431961"/>
            <a:ext cx="381000" cy="1752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628208"/>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anguage xmlns="00558959-21e2-49b6-8bc1-d46e8fb3ce16">EN</Language>
    <Module xmlns="00558959-21e2-49b6-8bc1-d46e8fb3ce16">2000</Module>
    <PublishingExpirationDate xmlns="http://schemas.microsoft.com/sharepoint/v3" xsi:nil="true"/>
    <Community_x0020_Author_x0020__x007c__x0020_Editor xmlns="00558959-21e2-49b6-8bc1-d46e8fb3ce16">
      <UserInfo>
        <DisplayName>Rachel Thompson, DVM</DisplayName>
        <AccountId>32</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 xsi:nil="true"/>
    <Content_x0020_Last_x0020_Updated_x0020_on_x003a_ xmlns="00558959-21e2-49b6-8bc1-d46e8fb3ce16" xsi:nil="true"/>
    <Permalink xmlns="00558959-21e2-49b6-8bc1-d46e8fb3ce16">
      <Url xsi:nil="true"/>
      <Description xsi:nil="true"/>
    </Permalink>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B5068D4-DFC9-4F58-8365-44788B434F20}">
  <ds:schemaRefs>
    <ds:schemaRef ds:uri="http://schemas.microsoft.com/sharepoint/v3/contenttype/forms"/>
  </ds:schemaRefs>
</ds:datastoreItem>
</file>

<file path=customXml/itemProps2.xml><?xml version="1.0" encoding="utf-8"?>
<ds:datastoreItem xmlns:ds="http://schemas.openxmlformats.org/officeDocument/2006/customXml" ds:itemID="{980D18EC-29FD-4134-A141-8024828D0917}">
  <ds:schemaRefs>
    <ds:schemaRef ds:uri="http://schemas.microsoft.com/office/2006/metadata/properties"/>
    <ds:schemaRef ds:uri="00558959-21e2-49b6-8bc1-d46e8fb3ce16"/>
    <ds:schemaRef ds:uri="http://schemas.microsoft.com/sharepoint/v3"/>
  </ds:schemaRefs>
</ds:datastoreItem>
</file>

<file path=customXml/itemProps3.xml><?xml version="1.0" encoding="utf-8"?>
<ds:datastoreItem xmlns:ds="http://schemas.openxmlformats.org/officeDocument/2006/customXml" ds:itemID="{DED0D428-9A63-4692-B1C2-920B0467DE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0558959-21e2-49b6-8bc1-d46e8fb3ce1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681</TotalTime>
  <Words>1526</Words>
  <Application>Microsoft Macintosh PowerPoint</Application>
  <PresentationFormat>On-screen Show (4:3)</PresentationFormat>
  <Paragraphs>201</Paragraphs>
  <Slides>27</Slides>
  <Notes>0</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27</vt:i4>
      </vt:variant>
    </vt:vector>
  </HeadingPairs>
  <TitlesOfParts>
    <vt:vector size="45"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Breaking down a medical diagnosis/procedure in ZIMS</vt:lpstr>
      <vt:lpstr>Basics</vt:lpstr>
      <vt:lpstr>Duplicated Entries</vt:lpstr>
      <vt:lpstr>What are the “rules”</vt:lpstr>
      <vt:lpstr>Examples:</vt:lpstr>
      <vt:lpstr>Add Diagnosis &amp; Procedure</vt:lpstr>
      <vt:lpstr>Add Diagnosis &amp; Procedure</vt:lpstr>
      <vt:lpstr>Medical Concern</vt:lpstr>
      <vt:lpstr>From Clinical Note Record</vt:lpstr>
      <vt:lpstr>Multiple Issues</vt:lpstr>
      <vt:lpstr>Create Separate Entries</vt:lpstr>
      <vt:lpstr>When you have lots of details</vt:lpstr>
      <vt:lpstr>Modifiers</vt:lpstr>
      <vt:lpstr>One step further…</vt:lpstr>
      <vt:lpstr>Complex problems</vt:lpstr>
      <vt:lpstr>Create Good Habits</vt:lpstr>
      <vt:lpstr>Terms with Durations</vt:lpstr>
      <vt:lpstr>Record Procedure</vt:lpstr>
      <vt:lpstr>Term with No Duration</vt:lpstr>
      <vt:lpstr>Search for Term</vt:lpstr>
      <vt:lpstr>Add New Term</vt:lpstr>
      <vt:lpstr>Medical Condition/Syndrome/Disorder </vt:lpstr>
      <vt:lpstr>Dashboard Display</vt:lpstr>
      <vt:lpstr>Dashboard Display</vt:lpstr>
      <vt:lpstr>Associating (Linking) Entries</vt:lpstr>
      <vt:lpstr>Save and Associate</vt:lpstr>
      <vt:lpstr>Diagnosis &amp; Procedures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23</cp:revision>
  <dcterms:created xsi:type="dcterms:W3CDTF">2016-07-26T18:48:10Z</dcterms:created>
  <dcterms:modified xsi:type="dcterms:W3CDTF">2021-09-10T19:45:24Z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117100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2018-07-02T20:13:46+00:00</vt:lpwstr>
  </property>
</Properties>
</file>