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0"/>
  </p:notesMasterIdLst>
  <p:sldIdLst>
    <p:sldId id="256" r:id="rId20"/>
    <p:sldId id="276" r:id="rId21"/>
    <p:sldId id="257" r:id="rId22"/>
    <p:sldId id="258" r:id="rId23"/>
    <p:sldId id="259" r:id="rId24"/>
    <p:sldId id="260" r:id="rId25"/>
    <p:sldId id="261" r:id="rId26"/>
    <p:sldId id="262" r:id="rId27"/>
    <p:sldId id="263" r:id="rId28"/>
    <p:sldId id="264" r:id="rId29"/>
    <p:sldId id="265" r:id="rId30"/>
    <p:sldId id="277" r:id="rId31"/>
    <p:sldId id="266" r:id="rId32"/>
    <p:sldId id="269" r:id="rId33"/>
    <p:sldId id="270" r:id="rId34"/>
    <p:sldId id="271" r:id="rId35"/>
    <p:sldId id="272" r:id="rId36"/>
    <p:sldId id="273" r:id="rId37"/>
    <p:sldId id="274" r:id="rId38"/>
    <p:sldId id="27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3" d="100"/>
          <a:sy n="83" d="100"/>
        </p:scale>
        <p:origin x="13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00F7B-A91D-4E38-B63D-D47F20859F20}" type="datetimeFigureOut">
              <a:rPr lang="en-US" smtClean="0"/>
              <a:t>7/15/2019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1F80F-75E8-44D6-9258-67CA6AC295AA}" type="slidenum">
              <a:rPr lang="en-US" smtClean="0"/>
              <a:t>‹#›</a:t>
            </a:fld>
            <a:endParaRPr lang="en-US"/>
          </a:p>
        </p:txBody>
      </p:sp>
    </p:spTree>
    <p:extLst>
      <p:ext uri="{BB962C8B-B14F-4D97-AF65-F5344CB8AC3E}">
        <p14:creationId xmlns:p14="http://schemas.microsoft.com/office/powerpoint/2010/main" val="141041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227899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7/15/2019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1163"/>
            <a:ext cx="7772400" cy="1543564"/>
          </a:xfrm>
        </p:spPr>
        <p:txBody>
          <a:bodyPr>
            <a:normAutofit/>
          </a:bodyPr>
          <a:lstStyle/>
          <a:p>
            <a:r>
              <a:rPr lang="en-US" sz="5400" dirty="0"/>
              <a:t>2002 Clinical Notes</a:t>
            </a:r>
          </a:p>
        </p:txBody>
      </p:sp>
      <p:sp>
        <p:nvSpPr>
          <p:cNvPr id="3" name="Subtitle 2"/>
          <p:cNvSpPr>
            <a:spLocks noGrp="1"/>
          </p:cNvSpPr>
          <p:nvPr>
            <p:ph type="subTitle" idx="1"/>
          </p:nvPr>
        </p:nvSpPr>
        <p:spPr>
          <a:xfrm>
            <a:off x="1143000" y="4748256"/>
            <a:ext cx="6858000" cy="2335123"/>
          </a:xfrm>
        </p:spPr>
        <p:txBody>
          <a:bodyPr>
            <a:normAutofit/>
          </a:bodyPr>
          <a:lstStyle/>
          <a:p>
            <a:r>
              <a:rPr lang="en-US" dirty="0"/>
              <a:t>Creating Clinical Notes in ZIMS </a:t>
            </a:r>
            <a:r>
              <a:rPr lang="en-US" dirty="0" smtClean="0"/>
              <a:t>Medical</a:t>
            </a:r>
            <a:endParaRPr lang="en-US"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690208"/>
            <a:ext cx="2438400" cy="2438400"/>
          </a:xfrm>
          <a:prstGeom prst="rect">
            <a:avLst/>
          </a:prstGeom>
          <a:effectLst>
            <a:softEdge rad="127000"/>
          </a:effectLst>
        </p:spPr>
      </p:pic>
      <p:pic>
        <p:nvPicPr>
          <p:cNvPr id="5"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2965" y="877279"/>
            <a:ext cx="2988069" cy="2064258"/>
          </a:xfrm>
          <a:prstGeom prst="rect">
            <a:avLst/>
          </a:prstGeom>
          <a:effectLst>
            <a:softEdge rad="127000"/>
          </a:effec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Mark as Private</a:t>
            </a:r>
            <a:endParaRPr lang="en-GB" dirty="0"/>
          </a:p>
        </p:txBody>
      </p:sp>
      <p:pic>
        <p:nvPicPr>
          <p:cNvPr id="4" name="Picture 2"/>
          <p:cNvPicPr>
            <a:picLocks noChangeAspect="1"/>
          </p:cNvPicPr>
          <p:nvPr/>
        </p:nvPicPr>
        <p:blipFill>
          <a:blip r:embed="rId2"/>
          <a:stretch>
            <a:fillRect/>
          </a:stretch>
        </p:blipFill>
        <p:spPr>
          <a:xfrm>
            <a:off x="2057400" y="1405348"/>
            <a:ext cx="4986024" cy="1792594"/>
          </a:xfrm>
          <a:prstGeom prst="rect">
            <a:avLst/>
          </a:prstGeom>
          <a:ln>
            <a:solidFill>
              <a:schemeClr val="tx1"/>
            </a:solidFill>
          </a:ln>
        </p:spPr>
      </p:pic>
      <p:sp>
        <p:nvSpPr>
          <p:cNvPr id="5" name="TextBox 3"/>
          <p:cNvSpPr txBox="1"/>
          <p:nvPr/>
        </p:nvSpPr>
        <p:spPr>
          <a:xfrm>
            <a:off x="1594346" y="3505200"/>
            <a:ext cx="591213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Checking the “Mark as Private” checkbox means that,</a:t>
            </a:r>
          </a:p>
          <a:p>
            <a:r>
              <a:rPr lang="en-US" dirty="0"/>
              <a:t>e</a:t>
            </a:r>
            <a:r>
              <a:rPr lang="en-US" dirty="0" smtClean="0"/>
              <a:t>ven if you decide to share other Clinical Notes on the</a:t>
            </a:r>
          </a:p>
          <a:p>
            <a:r>
              <a:rPr lang="en-US" dirty="0"/>
              <a:t>a</a:t>
            </a:r>
            <a:r>
              <a:rPr lang="en-US" dirty="0" smtClean="0"/>
              <a:t>nimal with another institution, this Note will not be shared. </a:t>
            </a:r>
          </a:p>
          <a:p>
            <a:r>
              <a:rPr lang="en-US" dirty="0" smtClean="0"/>
              <a:t>It does not mean that the Note is private to the person</a:t>
            </a:r>
          </a:p>
          <a:p>
            <a:r>
              <a:rPr lang="en-US" dirty="0"/>
              <a:t>w</a:t>
            </a:r>
            <a:r>
              <a:rPr lang="en-US" dirty="0" smtClean="0"/>
              <a:t>ho entered it. It does mean that it is private to your</a:t>
            </a:r>
          </a:p>
          <a:p>
            <a:r>
              <a:rPr lang="en-US" dirty="0"/>
              <a:t>i</a:t>
            </a:r>
            <a:r>
              <a:rPr lang="en-US" dirty="0" smtClean="0"/>
              <a:t>nstitution and if other staff members have access to view</a:t>
            </a:r>
          </a:p>
          <a:p>
            <a:r>
              <a:rPr lang="en-US" dirty="0" smtClean="0"/>
              <a:t>Clinical Notes they will see it.</a:t>
            </a:r>
            <a:endParaRPr lang="en-GB" dirty="0"/>
          </a:p>
        </p:txBody>
      </p:sp>
    </p:spTree>
    <p:extLst>
      <p:ext uri="{BB962C8B-B14F-4D97-AF65-F5344CB8AC3E}">
        <p14:creationId xmlns:p14="http://schemas.microsoft.com/office/powerpoint/2010/main" val="182493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Active Problems</a:t>
            </a:r>
            <a:endParaRPr lang="en-GB" sz="4000" dirty="0"/>
          </a:p>
        </p:txBody>
      </p:sp>
      <p:pic>
        <p:nvPicPr>
          <p:cNvPr id="8" name="Picture 7"/>
          <p:cNvPicPr>
            <a:picLocks noChangeAspect="1"/>
          </p:cNvPicPr>
          <p:nvPr/>
        </p:nvPicPr>
        <p:blipFill>
          <a:blip r:embed="rId2"/>
          <a:stretch>
            <a:fillRect/>
          </a:stretch>
        </p:blipFill>
        <p:spPr>
          <a:xfrm>
            <a:off x="821579" y="1479839"/>
            <a:ext cx="6751905" cy="2514818"/>
          </a:xfrm>
          <a:prstGeom prst="rect">
            <a:avLst/>
          </a:prstGeom>
          <a:ln>
            <a:solidFill>
              <a:schemeClr val="tx1"/>
            </a:solidFill>
          </a:ln>
        </p:spPr>
      </p:pic>
      <p:sp>
        <p:nvSpPr>
          <p:cNvPr id="5" name="TextBox 3"/>
          <p:cNvSpPr txBox="1"/>
          <p:nvPr/>
        </p:nvSpPr>
        <p:spPr>
          <a:xfrm>
            <a:off x="431075" y="3531325"/>
            <a:ext cx="8084275"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a:t>When you </a:t>
            </a:r>
            <a:r>
              <a:rPr lang="en-US" dirty="0" smtClean="0"/>
              <a:t>add a </a:t>
            </a:r>
            <a:r>
              <a:rPr lang="en-US" dirty="0"/>
              <a:t>new Note all Active Problems </a:t>
            </a:r>
            <a:r>
              <a:rPr lang="en-US" dirty="0" smtClean="0"/>
              <a:t>are associated with </a:t>
            </a:r>
            <a:r>
              <a:rPr lang="en-US" dirty="0"/>
              <a:t>that Note by </a:t>
            </a:r>
            <a:r>
              <a:rPr lang="en-US" dirty="0" smtClean="0"/>
              <a:t>default. However, there can be active problems that the current note is not relevant to. If the problems are not associated with the Note simply uncheck them. This Note relates only to the lice infestation, so the mammary mass is unchecked. You cannot associate a note with a problem that is Inactive on the date of the note. If you want to create a new diagnosis you can select the “Click to Add New Clinical Diagnosis” button and you will be taken to that screen. </a:t>
            </a:r>
            <a:endParaRPr lang="en-GB" dirty="0"/>
          </a:p>
        </p:txBody>
      </p:sp>
    </p:spTree>
    <p:extLst>
      <p:ext uri="{BB962C8B-B14F-4D97-AF65-F5344CB8AC3E}">
        <p14:creationId xmlns:p14="http://schemas.microsoft.com/office/powerpoint/2010/main" val="346912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Tabs Activate</a:t>
            </a:r>
            <a:endParaRPr lang="en-US" dirty="0"/>
          </a:p>
        </p:txBody>
      </p:sp>
      <p:pic>
        <p:nvPicPr>
          <p:cNvPr id="3" name="Picture 2"/>
          <p:cNvPicPr>
            <a:picLocks noChangeAspect="1"/>
          </p:cNvPicPr>
          <p:nvPr/>
        </p:nvPicPr>
        <p:blipFill>
          <a:blip r:embed="rId2"/>
          <a:stretch>
            <a:fillRect/>
          </a:stretch>
        </p:blipFill>
        <p:spPr>
          <a:xfrm>
            <a:off x="4572000" y="2770354"/>
            <a:ext cx="3673158" cy="1386960"/>
          </a:xfrm>
          <a:prstGeom prst="rect">
            <a:avLst/>
          </a:prstGeom>
          <a:ln>
            <a:solidFill>
              <a:schemeClr val="tx1"/>
            </a:solidFill>
          </a:ln>
        </p:spPr>
      </p:pic>
      <p:sp>
        <p:nvSpPr>
          <p:cNvPr id="4" name="TextBox 3"/>
          <p:cNvSpPr txBox="1"/>
          <p:nvPr/>
        </p:nvSpPr>
        <p:spPr>
          <a:xfrm>
            <a:off x="459444" y="2448171"/>
            <a:ext cx="4034246" cy="2308324"/>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If </a:t>
            </a:r>
            <a:r>
              <a:rPr lang="en-US" dirty="0" smtClean="0"/>
              <a:t>you select Save </a:t>
            </a:r>
            <a:r>
              <a:rPr lang="en-US" dirty="0" smtClean="0"/>
              <a:t>&amp; Edit</a:t>
            </a:r>
            <a:r>
              <a:rPr lang="en-US" dirty="0" smtClean="0"/>
              <a:t>, the remaining </a:t>
            </a:r>
            <a:endParaRPr lang="en-US" dirty="0" smtClean="0"/>
          </a:p>
          <a:p>
            <a:r>
              <a:rPr lang="en-US" dirty="0" smtClean="0"/>
              <a:t>tabs become active </a:t>
            </a:r>
            <a:r>
              <a:rPr lang="en-US" dirty="0" smtClean="0"/>
              <a:t>where you can </a:t>
            </a:r>
            <a:endParaRPr lang="en-US" dirty="0" smtClean="0"/>
          </a:p>
          <a:p>
            <a:r>
              <a:rPr lang="en-US" dirty="0" smtClean="0"/>
              <a:t>record </a:t>
            </a:r>
            <a:r>
              <a:rPr lang="en-US" dirty="0" smtClean="0"/>
              <a:t>Samples</a:t>
            </a:r>
            <a:r>
              <a:rPr lang="en-US" dirty="0" smtClean="0"/>
              <a:t>, Physiological </a:t>
            </a:r>
          </a:p>
          <a:p>
            <a:r>
              <a:rPr lang="en-US" dirty="0" smtClean="0"/>
              <a:t>Measurements or create </a:t>
            </a:r>
            <a:r>
              <a:rPr lang="en-US" dirty="0" smtClean="0"/>
              <a:t>Calendar Tasks</a:t>
            </a:r>
            <a:r>
              <a:rPr lang="en-US" dirty="0"/>
              <a:t>. </a:t>
            </a:r>
            <a:endParaRPr lang="en-US" dirty="0" smtClean="0"/>
          </a:p>
          <a:p>
            <a:r>
              <a:rPr lang="en-US" dirty="0" smtClean="0"/>
              <a:t>If </a:t>
            </a:r>
            <a:r>
              <a:rPr lang="en-US" dirty="0"/>
              <a:t>you select Save &amp; Close, the Note</a:t>
            </a:r>
          </a:p>
          <a:p>
            <a:r>
              <a:rPr lang="en-US" dirty="0"/>
              <a:t>will be saved and the data entry</a:t>
            </a:r>
          </a:p>
          <a:p>
            <a:r>
              <a:rPr lang="en-US" dirty="0"/>
              <a:t>screen closed. </a:t>
            </a:r>
            <a:r>
              <a:rPr lang="en-US" dirty="0" smtClean="0"/>
              <a:t>The next time you open </a:t>
            </a:r>
          </a:p>
          <a:p>
            <a:r>
              <a:rPr lang="en-US" dirty="0" smtClean="0"/>
              <a:t>the Note record the tabs will be active.</a:t>
            </a:r>
            <a:endParaRPr lang="en-US" dirty="0"/>
          </a:p>
        </p:txBody>
      </p:sp>
    </p:spTree>
    <p:extLst>
      <p:ext uri="{BB962C8B-B14F-4D97-AF65-F5344CB8AC3E}">
        <p14:creationId xmlns:p14="http://schemas.microsoft.com/office/powerpoint/2010/main" val="223749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normAutofit/>
          </a:bodyPr>
          <a:lstStyle/>
          <a:p>
            <a:pPr algn="ctr"/>
            <a:r>
              <a:rPr lang="en-US" sz="3600" dirty="0"/>
              <a:t>Export, Edit and Delete Clinical Notes </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85481" y="728730"/>
            <a:ext cx="5795495" cy="5035067"/>
          </a:xfrm>
          <a:prstGeom prst="rect">
            <a:avLst/>
          </a:prstGeom>
          <a:ln>
            <a:solidFill>
              <a:schemeClr val="tx1"/>
            </a:solidFill>
          </a:ln>
        </p:spPr>
      </p:pic>
      <p:sp>
        <p:nvSpPr>
          <p:cNvPr id="5" name="TextBox 4"/>
          <p:cNvSpPr txBox="1"/>
          <p:nvPr/>
        </p:nvSpPr>
        <p:spPr>
          <a:xfrm>
            <a:off x="3644287" y="2898819"/>
            <a:ext cx="5305876"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Export to PDF, Edit or Delete the Note, highlight</a:t>
            </a:r>
          </a:p>
          <a:p>
            <a:r>
              <a:rPr lang="en-US" dirty="0" smtClean="0"/>
              <a:t>the appropriate Note in the grid as above. Then select</a:t>
            </a:r>
          </a:p>
          <a:p>
            <a:r>
              <a:rPr lang="en-US" dirty="0" smtClean="0"/>
              <a:t>the action you wish to take above the viewing pane as </a:t>
            </a:r>
          </a:p>
          <a:p>
            <a:r>
              <a:rPr lang="en-US" dirty="0" smtClean="0"/>
              <a:t>shown below. To Edit you can simply double left click</a:t>
            </a:r>
          </a:p>
          <a:p>
            <a:r>
              <a:rPr lang="en-US" dirty="0" smtClean="0"/>
              <a:t>on the note in the dashboard.</a:t>
            </a:r>
            <a:endParaRPr lang="en-GB" dirty="0"/>
          </a:p>
        </p:txBody>
      </p:sp>
      <p:cxnSp>
        <p:nvCxnSpPr>
          <p:cNvPr id="6" name="Straight Arrow Connector 5"/>
          <p:cNvCxnSpPr/>
          <p:nvPr/>
        </p:nvCxnSpPr>
        <p:spPr>
          <a:xfrm flipH="1">
            <a:off x="2142186" y="4041819"/>
            <a:ext cx="1211516" cy="334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78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smtClean="0"/>
              <a:t>Existing Notes for Same Day</a:t>
            </a:r>
            <a:endParaRPr lang="en-GB" sz="3600" dirty="0"/>
          </a:p>
        </p:txBody>
      </p:sp>
      <p:pic>
        <p:nvPicPr>
          <p:cNvPr id="4" name="Picture 2"/>
          <p:cNvPicPr>
            <a:picLocks noChangeAspect="1"/>
          </p:cNvPicPr>
          <p:nvPr/>
        </p:nvPicPr>
        <p:blipFill>
          <a:blip r:embed="rId2"/>
          <a:stretch>
            <a:fillRect/>
          </a:stretch>
        </p:blipFill>
        <p:spPr>
          <a:xfrm>
            <a:off x="3859636" y="1334142"/>
            <a:ext cx="4780952" cy="2847619"/>
          </a:xfrm>
          <a:prstGeom prst="rect">
            <a:avLst/>
          </a:prstGeom>
        </p:spPr>
      </p:pic>
      <p:sp>
        <p:nvSpPr>
          <p:cNvPr id="5" name="TextBox 3"/>
          <p:cNvSpPr txBox="1"/>
          <p:nvPr/>
        </p:nvSpPr>
        <p:spPr>
          <a:xfrm>
            <a:off x="463451" y="2395224"/>
            <a:ext cx="5081091"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If you have already recorded a note </a:t>
            </a:r>
            <a:r>
              <a:rPr lang="en-US" dirty="0" smtClean="0"/>
              <a:t>in </a:t>
            </a:r>
            <a:r>
              <a:rPr lang="en-US" dirty="0" smtClean="0"/>
              <a:t>the animal record </a:t>
            </a:r>
            <a:r>
              <a:rPr lang="en-US" dirty="0" smtClean="0"/>
              <a:t>and </a:t>
            </a:r>
            <a:r>
              <a:rPr lang="en-US" dirty="0" smtClean="0"/>
              <a:t>you select to add another </a:t>
            </a:r>
            <a:r>
              <a:rPr lang="en-US" dirty="0" smtClean="0"/>
              <a:t>one for the same day, </a:t>
            </a:r>
            <a:r>
              <a:rPr lang="en-US" dirty="0" smtClean="0"/>
              <a:t>you will receive a screen displaying any other Notes that you recorded today for that  animal.</a:t>
            </a:r>
          </a:p>
          <a:p>
            <a:endParaRPr lang="en-US" dirty="0"/>
          </a:p>
          <a:p>
            <a:r>
              <a:rPr lang="en-US" dirty="0" smtClean="0"/>
              <a:t>You can select to “Continue to add/edit context note” and you will be taken to the Add Clinical Note screen.</a:t>
            </a:r>
          </a:p>
          <a:p>
            <a:endParaRPr lang="en-US" dirty="0"/>
          </a:p>
          <a:p>
            <a:r>
              <a:rPr lang="en-US" dirty="0" smtClean="0"/>
              <a:t>Or, you can select to edit that highlighted Note.</a:t>
            </a:r>
          </a:p>
          <a:p>
            <a:endParaRPr lang="en-US" dirty="0"/>
          </a:p>
          <a:p>
            <a:r>
              <a:rPr lang="en-US" dirty="0" smtClean="0"/>
              <a:t>This helps guard against duplicated Note entries.</a:t>
            </a:r>
            <a:endParaRPr lang="en-GB" dirty="0"/>
          </a:p>
        </p:txBody>
      </p:sp>
      <p:cxnSp>
        <p:nvCxnSpPr>
          <p:cNvPr id="6" name="Straight Arrow Connector 5"/>
          <p:cNvCxnSpPr/>
          <p:nvPr/>
        </p:nvCxnSpPr>
        <p:spPr>
          <a:xfrm>
            <a:off x="5094106" y="3881846"/>
            <a:ext cx="549048" cy="63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
          <p:cNvCxnSpPr/>
          <p:nvPr/>
        </p:nvCxnSpPr>
        <p:spPr>
          <a:xfrm flipV="1">
            <a:off x="5020492" y="4103384"/>
            <a:ext cx="2468879" cy="9846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9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941" y="95161"/>
            <a:ext cx="7886700" cy="1325563"/>
          </a:xfrm>
        </p:spPr>
        <p:txBody>
          <a:bodyPr>
            <a:normAutofit/>
          </a:bodyPr>
          <a:lstStyle/>
          <a:p>
            <a:pPr algn="ctr"/>
            <a:r>
              <a:rPr lang="en-US" sz="4000" dirty="0"/>
              <a:t>Searching for Clinical Notes </a:t>
            </a:r>
            <a:endParaRPr lang="en-GB" sz="4000" dirty="0"/>
          </a:p>
        </p:txBody>
      </p:sp>
      <p:pic>
        <p:nvPicPr>
          <p:cNvPr id="4" name="Picture 2"/>
          <p:cNvPicPr>
            <a:picLocks noChangeAspect="1"/>
          </p:cNvPicPr>
          <p:nvPr/>
        </p:nvPicPr>
        <p:blipFill>
          <a:blip r:embed="rId2"/>
          <a:stretch>
            <a:fillRect/>
          </a:stretch>
        </p:blipFill>
        <p:spPr>
          <a:xfrm>
            <a:off x="685800" y="1219200"/>
            <a:ext cx="1752600" cy="5367769"/>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352800" y="1246239"/>
            <a:ext cx="2060476" cy="5233609"/>
          </a:xfrm>
          <a:prstGeom prst="rect">
            <a:avLst/>
          </a:prstGeom>
          <a:ln>
            <a:solidFill>
              <a:schemeClr val="tx1"/>
            </a:solidFill>
          </a:ln>
        </p:spPr>
      </p:pic>
      <p:pic>
        <p:nvPicPr>
          <p:cNvPr id="6" name="Picture 8"/>
          <p:cNvPicPr>
            <a:picLocks noChangeAspect="1"/>
          </p:cNvPicPr>
          <p:nvPr/>
        </p:nvPicPr>
        <p:blipFill>
          <a:blip r:embed="rId4"/>
          <a:stretch>
            <a:fillRect/>
          </a:stretch>
        </p:blipFill>
        <p:spPr>
          <a:xfrm>
            <a:off x="6040181" y="1246239"/>
            <a:ext cx="2361905" cy="4361905"/>
          </a:xfrm>
          <a:prstGeom prst="rect">
            <a:avLst/>
          </a:prstGeom>
          <a:ln>
            <a:solidFill>
              <a:schemeClr val="tx1"/>
            </a:solidFill>
          </a:ln>
        </p:spPr>
      </p:pic>
      <p:cxnSp>
        <p:nvCxnSpPr>
          <p:cNvPr id="7" name="Straight Arrow Connector 5"/>
          <p:cNvCxnSpPr/>
          <p:nvPr/>
        </p:nvCxnSpPr>
        <p:spPr>
          <a:xfrm flipV="1">
            <a:off x="5257800" y="4267200"/>
            <a:ext cx="762000" cy="1874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7"/>
          <p:cNvSpPr txBox="1"/>
          <p:nvPr/>
        </p:nvSpPr>
        <p:spPr>
          <a:xfrm>
            <a:off x="503854" y="3784062"/>
            <a:ext cx="4743755"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Selecting Clinical Notes from the lower left panel will bring up the Simple Search for Clinical Notes. </a:t>
            </a:r>
          </a:p>
          <a:p>
            <a:endParaRPr lang="en-US" dirty="0"/>
          </a:p>
          <a:p>
            <a:r>
              <a:rPr lang="en-US" dirty="0" smtClean="0"/>
              <a:t>Selecting Advanced Search will </a:t>
            </a:r>
            <a:r>
              <a:rPr lang="en-US" smtClean="0"/>
              <a:t>add the fields </a:t>
            </a:r>
            <a:r>
              <a:rPr lang="en-US" dirty="0" smtClean="0"/>
              <a:t>to search by the Problem or the Taxonomy.</a:t>
            </a:r>
            <a:endParaRPr lang="en-GB" dirty="0"/>
          </a:p>
        </p:txBody>
      </p:sp>
    </p:spTree>
    <p:extLst>
      <p:ext uri="{BB962C8B-B14F-4D97-AF65-F5344CB8AC3E}">
        <p14:creationId xmlns:p14="http://schemas.microsoft.com/office/powerpoint/2010/main" val="2106216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8" y="0"/>
            <a:ext cx="7886700" cy="1325563"/>
          </a:xfrm>
        </p:spPr>
        <p:txBody>
          <a:bodyPr>
            <a:normAutofit/>
          </a:bodyPr>
          <a:lstStyle/>
          <a:p>
            <a:pPr algn="ctr"/>
            <a:r>
              <a:rPr lang="en-US" sz="4000" dirty="0"/>
              <a:t>Note Templates</a:t>
            </a:r>
            <a:endParaRPr lang="en-GB" sz="4000" dirty="0"/>
          </a:p>
        </p:txBody>
      </p:sp>
      <p:pic>
        <p:nvPicPr>
          <p:cNvPr id="4" name="Picture 4"/>
          <p:cNvPicPr>
            <a:picLocks noChangeAspect="1"/>
          </p:cNvPicPr>
          <p:nvPr/>
        </p:nvPicPr>
        <p:blipFill>
          <a:blip r:embed="rId2"/>
          <a:stretch>
            <a:fillRect/>
          </a:stretch>
        </p:blipFill>
        <p:spPr>
          <a:xfrm>
            <a:off x="1224380" y="1178872"/>
            <a:ext cx="6695238" cy="2238095"/>
          </a:xfrm>
          <a:prstGeom prst="rect">
            <a:avLst/>
          </a:prstGeom>
          <a:ln>
            <a:solidFill>
              <a:schemeClr val="tx1"/>
            </a:solidFill>
          </a:ln>
        </p:spPr>
      </p:pic>
      <p:sp>
        <p:nvSpPr>
          <p:cNvPr id="5" name="TextBox 2"/>
          <p:cNvSpPr txBox="1"/>
          <p:nvPr/>
        </p:nvSpPr>
        <p:spPr>
          <a:xfrm>
            <a:off x="890765" y="3441677"/>
            <a:ext cx="7362465"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Note Templates help to make sure that you gather all the information</a:t>
            </a:r>
          </a:p>
          <a:p>
            <a:r>
              <a:rPr lang="en-US" dirty="0"/>
              <a:t>y</a:t>
            </a:r>
            <a:r>
              <a:rPr lang="en-US" dirty="0" smtClean="0"/>
              <a:t>ou want on a specific topic. Note Templates can be created and managed </a:t>
            </a:r>
          </a:p>
          <a:p>
            <a:r>
              <a:rPr lang="en-US" dirty="0" smtClean="0"/>
              <a:t>from within the Animal Husbandry animal record or the Medical animal</a:t>
            </a:r>
          </a:p>
          <a:p>
            <a:r>
              <a:rPr lang="en-US" dirty="0" smtClean="0"/>
              <a:t>record. If you have Note Templates created already they will appear in the</a:t>
            </a:r>
          </a:p>
          <a:p>
            <a:r>
              <a:rPr lang="en-US" dirty="0"/>
              <a:t>d</a:t>
            </a:r>
            <a:r>
              <a:rPr lang="en-US" dirty="0" smtClean="0"/>
              <a:t>rop down list to select and use. If you wish to create a new one simply </a:t>
            </a:r>
          </a:p>
          <a:p>
            <a:r>
              <a:rPr lang="en-US" dirty="0" smtClean="0"/>
              <a:t>type the information into the Note box and select the Save icon. To manage </a:t>
            </a:r>
          </a:p>
          <a:p>
            <a:r>
              <a:rPr lang="en-US" dirty="0" smtClean="0"/>
              <a:t>the templates select the wheel icon. Because you created the Template from</a:t>
            </a:r>
          </a:p>
          <a:p>
            <a:r>
              <a:rPr lang="en-US" dirty="0" smtClean="0"/>
              <a:t>within Clinical Notes, it will by default be a Clinical Note Template.</a:t>
            </a:r>
            <a:endParaRPr lang="en-US" dirty="0"/>
          </a:p>
        </p:txBody>
      </p:sp>
    </p:spTree>
    <p:extLst>
      <p:ext uri="{BB962C8B-B14F-4D97-AF65-F5344CB8AC3E}">
        <p14:creationId xmlns:p14="http://schemas.microsoft.com/office/powerpoint/2010/main" val="3150344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80044" y="0"/>
            <a:ext cx="7886700" cy="1325563"/>
          </a:xfrm>
        </p:spPr>
        <p:txBody>
          <a:bodyPr>
            <a:normAutofit/>
          </a:bodyPr>
          <a:lstStyle/>
          <a:p>
            <a:pPr algn="ctr"/>
            <a:r>
              <a:rPr lang="en-US" sz="3600" dirty="0"/>
              <a:t>Note Templates</a:t>
            </a:r>
            <a:endParaRPr lang="en-GB" sz="3600" dirty="0"/>
          </a:p>
        </p:txBody>
      </p:sp>
      <p:pic>
        <p:nvPicPr>
          <p:cNvPr id="4" name="Picture 2"/>
          <p:cNvPicPr>
            <a:picLocks noChangeAspect="1"/>
          </p:cNvPicPr>
          <p:nvPr/>
        </p:nvPicPr>
        <p:blipFill>
          <a:blip r:embed="rId2"/>
          <a:stretch>
            <a:fillRect/>
          </a:stretch>
        </p:blipFill>
        <p:spPr>
          <a:xfrm>
            <a:off x="486697" y="801968"/>
            <a:ext cx="3856703" cy="2326266"/>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1035122" y="3048590"/>
            <a:ext cx="6370231" cy="2752850"/>
          </a:xfrm>
          <a:prstGeom prst="rect">
            <a:avLst/>
          </a:prstGeom>
          <a:ln>
            <a:solidFill>
              <a:schemeClr val="tx1"/>
            </a:solidFill>
          </a:ln>
        </p:spPr>
      </p:pic>
      <p:sp>
        <p:nvSpPr>
          <p:cNvPr id="6" name="TextBox 4"/>
          <p:cNvSpPr txBox="1"/>
          <p:nvPr/>
        </p:nvSpPr>
        <p:spPr>
          <a:xfrm>
            <a:off x="4655841" y="1395515"/>
            <a:ext cx="4135106"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Note Templates can also be created and</a:t>
            </a:r>
          </a:p>
          <a:p>
            <a:r>
              <a:rPr lang="en-US" dirty="0"/>
              <a:t>m</a:t>
            </a:r>
            <a:r>
              <a:rPr lang="en-US" dirty="0" smtClean="0"/>
              <a:t>anaged from the Start Menu&gt;Tools&gt;</a:t>
            </a:r>
          </a:p>
          <a:p>
            <a:r>
              <a:rPr lang="en-US" dirty="0" smtClean="0"/>
              <a:t>Manage Note Template. The grid will</a:t>
            </a:r>
          </a:p>
          <a:p>
            <a:r>
              <a:rPr lang="en-US" dirty="0"/>
              <a:t>d</a:t>
            </a:r>
            <a:r>
              <a:rPr lang="en-US" dirty="0" smtClean="0"/>
              <a:t>isplay the type of template (left column),</a:t>
            </a:r>
          </a:p>
          <a:p>
            <a:r>
              <a:rPr lang="en-US" dirty="0" smtClean="0"/>
              <a:t>whether it can be edited by others and if </a:t>
            </a:r>
          </a:p>
          <a:p>
            <a:r>
              <a:rPr lang="en-US" dirty="0" smtClean="0"/>
              <a:t>it can be used by others.</a:t>
            </a:r>
            <a:endParaRPr lang="en-US" dirty="0"/>
          </a:p>
        </p:txBody>
      </p:sp>
    </p:spTree>
    <p:extLst>
      <p:ext uri="{BB962C8B-B14F-4D97-AF65-F5344CB8AC3E}">
        <p14:creationId xmlns:p14="http://schemas.microsoft.com/office/powerpoint/2010/main" val="1646365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Note Template – Add New</a:t>
            </a:r>
            <a:endParaRPr lang="en-GB" sz="3600" dirty="0"/>
          </a:p>
        </p:txBody>
      </p:sp>
      <p:pic>
        <p:nvPicPr>
          <p:cNvPr id="4" name="Picture 2"/>
          <p:cNvPicPr>
            <a:picLocks noChangeAspect="1"/>
          </p:cNvPicPr>
          <p:nvPr/>
        </p:nvPicPr>
        <p:blipFill>
          <a:blip r:embed="rId2"/>
          <a:stretch>
            <a:fillRect/>
          </a:stretch>
        </p:blipFill>
        <p:spPr>
          <a:xfrm>
            <a:off x="1370057" y="1525929"/>
            <a:ext cx="5751180" cy="2946219"/>
          </a:xfrm>
          <a:prstGeom prst="rect">
            <a:avLst/>
          </a:prstGeom>
          <a:ln>
            <a:solidFill>
              <a:schemeClr val="tx1"/>
            </a:solidFill>
          </a:ln>
        </p:spPr>
      </p:pic>
      <p:sp>
        <p:nvSpPr>
          <p:cNvPr id="5" name="TextBox 3"/>
          <p:cNvSpPr txBox="1"/>
          <p:nvPr/>
        </p:nvSpPr>
        <p:spPr>
          <a:xfrm>
            <a:off x="520522" y="4001294"/>
            <a:ext cx="7570839" cy="1815882"/>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Here we are creating a new Note Template for an animal’s first exam after birth or hatch. The Name should be unique. You will need to select the Template Type from the dropdown list. This template will ONLY be available for the type of note selected. This template will be shared with others, that means other staff members can use it. However, it is not editable by any other staff members other than its creator. In the Template Text record what information you want to collect in this type of note. HINT: when creating lists such as this example, use Shift/Enter to avoid extra spacing between the lines.</a:t>
            </a:r>
            <a:endParaRPr lang="en-US" sz="1600" dirty="0"/>
          </a:p>
        </p:txBody>
      </p:sp>
    </p:spTree>
    <p:extLst>
      <p:ext uri="{BB962C8B-B14F-4D97-AF65-F5344CB8AC3E}">
        <p14:creationId xmlns:p14="http://schemas.microsoft.com/office/powerpoint/2010/main" val="3238246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9682" y="129807"/>
            <a:ext cx="7886700" cy="1325563"/>
          </a:xfrm>
        </p:spPr>
        <p:txBody>
          <a:bodyPr>
            <a:normAutofit/>
          </a:bodyPr>
          <a:lstStyle/>
          <a:p>
            <a:pPr algn="ctr"/>
            <a:r>
              <a:rPr lang="en-US" sz="3600" dirty="0"/>
              <a:t>Note Templates - Using</a:t>
            </a:r>
            <a:endParaRPr lang="en-GB" sz="3600" dirty="0"/>
          </a:p>
        </p:txBody>
      </p:sp>
      <p:pic>
        <p:nvPicPr>
          <p:cNvPr id="4" name="Picture 2"/>
          <p:cNvPicPr>
            <a:picLocks noChangeAspect="1"/>
          </p:cNvPicPr>
          <p:nvPr/>
        </p:nvPicPr>
        <p:blipFill>
          <a:blip r:embed="rId2"/>
          <a:stretch>
            <a:fillRect/>
          </a:stretch>
        </p:blipFill>
        <p:spPr>
          <a:xfrm>
            <a:off x="780235" y="1263724"/>
            <a:ext cx="7486147" cy="2783764"/>
          </a:xfrm>
          <a:prstGeom prst="rect">
            <a:avLst/>
          </a:prstGeom>
          <a:ln>
            <a:solidFill>
              <a:schemeClr val="tx1"/>
            </a:solidFill>
          </a:ln>
        </p:spPr>
      </p:pic>
      <p:sp>
        <p:nvSpPr>
          <p:cNvPr id="5" name="TextBox 3"/>
          <p:cNvSpPr txBox="1"/>
          <p:nvPr/>
        </p:nvSpPr>
        <p:spPr>
          <a:xfrm>
            <a:off x="628650" y="4266956"/>
            <a:ext cx="763773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use the Note Template select it from the dropdown list. The information you</a:t>
            </a:r>
          </a:p>
          <a:p>
            <a:r>
              <a:rPr lang="en-US" dirty="0" smtClean="0"/>
              <a:t>recorded will prefill in the text box where you can add the information. Note </a:t>
            </a:r>
          </a:p>
          <a:p>
            <a:r>
              <a:rPr lang="en-US" dirty="0" smtClean="0"/>
              <a:t>Templates are easiest used for Notes/Examination/Report entries or for Animal </a:t>
            </a:r>
          </a:p>
          <a:p>
            <a:r>
              <a:rPr lang="en-US" dirty="0" smtClean="0"/>
              <a:t>Care Staff Medical Summary. If used for a SOAP entry you will have to put your </a:t>
            </a:r>
          </a:p>
          <a:p>
            <a:r>
              <a:rPr lang="en-US" dirty="0" smtClean="0"/>
              <a:t>curser in each box and select the appropriate template individually.</a:t>
            </a:r>
            <a:endParaRPr lang="en-US" dirty="0"/>
          </a:p>
        </p:txBody>
      </p:sp>
      <p:cxnSp>
        <p:nvCxnSpPr>
          <p:cNvPr id="6" name="Straight Arrow Connector 4"/>
          <p:cNvCxnSpPr/>
          <p:nvPr/>
        </p:nvCxnSpPr>
        <p:spPr>
          <a:xfrm flipV="1">
            <a:off x="5736140" y="2794152"/>
            <a:ext cx="1905000" cy="1611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0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smtClean="0"/>
              <a:t>July 11 2019</a:t>
            </a:r>
            <a:endParaRPr lang="en-US" b="1" dirty="0"/>
          </a:p>
          <a:p>
            <a:r>
              <a:rPr lang="en-US" dirty="0" smtClean="0"/>
              <a:t>ZIMS is developed in an “agile” method</a:t>
            </a:r>
          </a:p>
          <a:p>
            <a:r>
              <a:rPr lang="en-US" dirty="0" smtClean="0"/>
              <a:t>This 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16409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916329"/>
            <a:ext cx="7772400" cy="2387600"/>
          </a:xfrm>
        </p:spPr>
        <p:txBody>
          <a:bodyPr/>
          <a:lstStyle/>
          <a:p>
            <a:r>
              <a:rPr lang="en-US" dirty="0"/>
              <a:t>Clinical Notes</a:t>
            </a:r>
            <a:endParaRPr lang="en-GB" dirty="0"/>
          </a:p>
        </p:txBody>
      </p:sp>
      <p:sp>
        <p:nvSpPr>
          <p:cNvPr id="4" name="Subtitle 3"/>
          <p:cNvSpPr>
            <a:spLocks noGrp="1"/>
          </p:cNvSpPr>
          <p:nvPr>
            <p:ph type="subTitle" idx="1"/>
          </p:nvPr>
        </p:nvSpPr>
        <p:spPr>
          <a:xfrm>
            <a:off x="1143000" y="5202238"/>
            <a:ext cx="6858000" cy="1655762"/>
          </a:xfrm>
        </p:spPr>
        <p:txBody>
          <a:bodyPr/>
          <a:lstStyle/>
          <a:p>
            <a:r>
              <a:rPr lang="en-US" dirty="0" smtClean="0"/>
              <a:t>in ZIMS</a:t>
            </a:r>
            <a:endParaRPr lang="en-US" dirty="0"/>
          </a:p>
        </p:txBody>
      </p:sp>
      <p:pic>
        <p:nvPicPr>
          <p:cNvPr id="1026" name="Picture 2" descr="Image result for vet writing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072" y="315547"/>
            <a:ext cx="2715715" cy="40735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237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Clinical Notes </a:t>
            </a:r>
            <a:endParaRPr lang="en-GB" dirty="0"/>
          </a:p>
        </p:txBody>
      </p:sp>
      <p:sp>
        <p:nvSpPr>
          <p:cNvPr id="3" name="Tijdelijke aanduiding voor inhoud 2"/>
          <p:cNvSpPr>
            <a:spLocks noGrp="1"/>
          </p:cNvSpPr>
          <p:nvPr>
            <p:ph idx="1"/>
          </p:nvPr>
        </p:nvSpPr>
        <p:spPr>
          <a:xfrm>
            <a:off x="628650" y="1477283"/>
            <a:ext cx="7886700" cy="4351338"/>
          </a:xfrm>
        </p:spPr>
        <p:txBody>
          <a:bodyPr>
            <a:normAutofit lnSpcReduction="10000"/>
          </a:bodyPr>
          <a:lstStyle/>
          <a:p>
            <a:r>
              <a:rPr lang="en-US" dirty="0"/>
              <a:t>Clinical Notes are free text fields</a:t>
            </a:r>
          </a:p>
          <a:p>
            <a:endParaRPr lang="en-US" dirty="0"/>
          </a:p>
          <a:p>
            <a:r>
              <a:rPr lang="en-US" dirty="0"/>
              <a:t>There are two formats for Clinical Notes</a:t>
            </a:r>
          </a:p>
          <a:p>
            <a:pPr lvl="1"/>
            <a:r>
              <a:rPr lang="en-US" sz="3200" dirty="0"/>
              <a:t>SOAP </a:t>
            </a:r>
            <a:r>
              <a:rPr lang="en-US" sz="3200" dirty="0" smtClean="0"/>
              <a:t>Entry</a:t>
            </a:r>
          </a:p>
          <a:p>
            <a:pPr lvl="2"/>
            <a:r>
              <a:rPr lang="en-US" sz="2800" dirty="0" smtClean="0"/>
              <a:t>Subjective, Objective, Assessment and Plan</a:t>
            </a:r>
            <a:endParaRPr lang="en-US" sz="2800" dirty="0"/>
          </a:p>
          <a:p>
            <a:pPr lvl="1"/>
            <a:r>
              <a:rPr lang="en-US" sz="3200" dirty="0"/>
              <a:t>Notes/Examinations/Report Entry</a:t>
            </a:r>
          </a:p>
          <a:p>
            <a:endParaRPr lang="en-US" dirty="0"/>
          </a:p>
          <a:p>
            <a:r>
              <a:rPr lang="en-US" dirty="0"/>
              <a:t>In addition there is an Animal Care Staff Medical Summary note</a:t>
            </a:r>
          </a:p>
        </p:txBody>
      </p:sp>
    </p:spTree>
    <p:extLst>
      <p:ext uri="{BB962C8B-B14F-4D97-AF65-F5344CB8AC3E}">
        <p14:creationId xmlns:p14="http://schemas.microsoft.com/office/powerpoint/2010/main" val="213749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79011"/>
            <a:ext cx="7886700" cy="1325563"/>
          </a:xfrm>
        </p:spPr>
        <p:txBody>
          <a:bodyPr>
            <a:normAutofit/>
          </a:bodyPr>
          <a:lstStyle/>
          <a:p>
            <a:pPr algn="ctr"/>
            <a:r>
              <a:rPr lang="en-US" sz="3600" dirty="0"/>
              <a:t>SOAP Entry</a:t>
            </a:r>
            <a:endParaRPr lang="en-GB" sz="3600" dirty="0"/>
          </a:p>
        </p:txBody>
      </p:sp>
      <p:pic>
        <p:nvPicPr>
          <p:cNvPr id="4" name="Picture 3"/>
          <p:cNvPicPr>
            <a:picLocks noChangeAspect="1"/>
          </p:cNvPicPr>
          <p:nvPr/>
        </p:nvPicPr>
        <p:blipFill>
          <a:blip r:embed="rId2"/>
          <a:stretch>
            <a:fillRect/>
          </a:stretch>
        </p:blipFill>
        <p:spPr>
          <a:xfrm>
            <a:off x="628650" y="891370"/>
            <a:ext cx="4757343" cy="5144818"/>
          </a:xfrm>
          <a:prstGeom prst="rect">
            <a:avLst/>
          </a:prstGeom>
          <a:ln>
            <a:solidFill>
              <a:schemeClr val="tx1"/>
            </a:solidFill>
          </a:ln>
        </p:spPr>
      </p:pic>
      <p:sp>
        <p:nvSpPr>
          <p:cNvPr id="5" name="TextBox 2"/>
          <p:cNvSpPr txBox="1"/>
          <p:nvPr/>
        </p:nvSpPr>
        <p:spPr>
          <a:xfrm>
            <a:off x="3915875" y="891370"/>
            <a:ext cx="4849434"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Using the SOAP entry format helps to standardize medical evaluations</a:t>
            </a:r>
            <a:r>
              <a:rPr lang="en-US" sz="1600" dirty="0"/>
              <a:t>. This note will </a:t>
            </a:r>
            <a:r>
              <a:rPr lang="en-US" sz="1600" dirty="0" smtClean="0"/>
              <a:t>display ONLY </a:t>
            </a:r>
            <a:r>
              <a:rPr lang="en-US" sz="1600" dirty="0"/>
              <a:t>within the </a:t>
            </a:r>
            <a:r>
              <a:rPr lang="en-US" sz="1600" dirty="0" smtClean="0"/>
              <a:t>Medical module</a:t>
            </a:r>
            <a:r>
              <a:rPr lang="en-US" sz="1600" dirty="0"/>
              <a:t>.</a:t>
            </a:r>
            <a:endParaRPr lang="en-GB" sz="1600" dirty="0"/>
          </a:p>
          <a:p>
            <a:r>
              <a:rPr lang="en-US" sz="1600" dirty="0" smtClean="0"/>
              <a:t>S=Subjective</a:t>
            </a:r>
          </a:p>
          <a:p>
            <a:r>
              <a:rPr lang="en-US" sz="1600" dirty="0"/>
              <a:t> </a:t>
            </a:r>
            <a:r>
              <a:rPr lang="en-US" sz="1600" dirty="0" smtClean="0"/>
              <a:t> Your interpretations of what the patient</a:t>
            </a:r>
          </a:p>
          <a:p>
            <a:r>
              <a:rPr lang="en-US" sz="1600" dirty="0"/>
              <a:t> </a:t>
            </a:r>
            <a:r>
              <a:rPr lang="en-US" sz="1600" dirty="0" smtClean="0"/>
              <a:t> is trying to tell you. This can also be the reported</a:t>
            </a:r>
          </a:p>
          <a:p>
            <a:r>
              <a:rPr lang="en-US" sz="1600" dirty="0"/>
              <a:t> </a:t>
            </a:r>
            <a:r>
              <a:rPr lang="en-US" sz="1600" dirty="0" smtClean="0"/>
              <a:t> history from a keeper</a:t>
            </a:r>
          </a:p>
          <a:p>
            <a:r>
              <a:rPr lang="en-US" sz="1600" dirty="0" smtClean="0"/>
              <a:t>O=Objective</a:t>
            </a:r>
          </a:p>
          <a:p>
            <a:r>
              <a:rPr lang="en-US" sz="1600" dirty="0"/>
              <a:t> </a:t>
            </a:r>
            <a:r>
              <a:rPr lang="en-US" sz="1600" dirty="0" smtClean="0"/>
              <a:t> Symptoms that can be measured, seen, heard,</a:t>
            </a:r>
          </a:p>
          <a:p>
            <a:r>
              <a:rPr lang="en-US" sz="1600" dirty="0"/>
              <a:t> </a:t>
            </a:r>
            <a:r>
              <a:rPr lang="en-US" sz="1600" dirty="0" smtClean="0"/>
              <a:t> felt or smelled such as temperature, pulse, and</a:t>
            </a:r>
          </a:p>
          <a:p>
            <a:r>
              <a:rPr lang="en-US" sz="1600" dirty="0"/>
              <a:t> </a:t>
            </a:r>
            <a:r>
              <a:rPr lang="en-US" sz="1600" dirty="0" smtClean="0"/>
              <a:t> swelling</a:t>
            </a:r>
          </a:p>
          <a:p>
            <a:r>
              <a:rPr lang="en-US" sz="1600" dirty="0" smtClean="0"/>
              <a:t>A=Assessment</a:t>
            </a:r>
          </a:p>
          <a:p>
            <a:r>
              <a:rPr lang="en-US" sz="1600" dirty="0"/>
              <a:t> </a:t>
            </a:r>
            <a:r>
              <a:rPr lang="en-US" sz="1600" dirty="0" smtClean="0"/>
              <a:t> Summary and medical interpretation of the </a:t>
            </a:r>
          </a:p>
          <a:p>
            <a:r>
              <a:rPr lang="en-US" sz="1600" dirty="0"/>
              <a:t> </a:t>
            </a:r>
            <a:r>
              <a:rPr lang="en-US" sz="1600" dirty="0" smtClean="0"/>
              <a:t> significant Subjective and Objective observations</a:t>
            </a:r>
          </a:p>
          <a:p>
            <a:r>
              <a:rPr lang="en-US" sz="1600" dirty="0" smtClean="0"/>
              <a:t>  and findings. May include diagnosis or preliminary</a:t>
            </a:r>
          </a:p>
          <a:p>
            <a:r>
              <a:rPr lang="en-US" sz="1600" dirty="0"/>
              <a:t> </a:t>
            </a:r>
            <a:r>
              <a:rPr lang="en-US" sz="1600" dirty="0" smtClean="0"/>
              <a:t> diagnosis of the condition presented.</a:t>
            </a:r>
          </a:p>
          <a:p>
            <a:r>
              <a:rPr lang="en-US" sz="1600" dirty="0" smtClean="0"/>
              <a:t>P=Plan</a:t>
            </a:r>
          </a:p>
          <a:p>
            <a:r>
              <a:rPr lang="en-US" sz="1600" dirty="0"/>
              <a:t> </a:t>
            </a:r>
            <a:r>
              <a:rPr lang="en-US" sz="1600" dirty="0" smtClean="0"/>
              <a:t> How you intend to treat the animal</a:t>
            </a:r>
          </a:p>
        </p:txBody>
      </p:sp>
    </p:spTree>
    <p:extLst>
      <p:ext uri="{BB962C8B-B14F-4D97-AF65-F5344CB8AC3E}">
        <p14:creationId xmlns:p14="http://schemas.microsoft.com/office/powerpoint/2010/main" val="1704560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3600" dirty="0"/>
              <a:t>Notes/Examinations/Report Entry</a:t>
            </a:r>
            <a:endParaRPr lang="en-GB" sz="3600" dirty="0"/>
          </a:p>
        </p:txBody>
      </p:sp>
      <p:sp>
        <p:nvSpPr>
          <p:cNvPr id="4" name="TextBox 5"/>
          <p:cNvSpPr txBox="1"/>
          <p:nvPr/>
        </p:nvSpPr>
        <p:spPr>
          <a:xfrm>
            <a:off x="397508" y="1338296"/>
            <a:ext cx="2895700" cy="5262979"/>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Notes/Examinations/Report Entry notes are not broken down into separate topics</a:t>
            </a:r>
          </a:p>
          <a:p>
            <a:r>
              <a:rPr lang="en-US" sz="1600" dirty="0"/>
              <a:t>l</a:t>
            </a:r>
            <a:r>
              <a:rPr lang="en-US" sz="1600" dirty="0" smtClean="0"/>
              <a:t>ike the SOAP entry and would usually be used for shorter notes. If you create a SOAP entry and decide to switch to this type of Note you will receive a message that you cannot easily switch back to a SOAP entry.</a:t>
            </a:r>
          </a:p>
          <a:p>
            <a:endParaRPr lang="en-US" sz="1600" dirty="0"/>
          </a:p>
          <a:p>
            <a:r>
              <a:rPr lang="en-US" sz="1600" dirty="0" smtClean="0"/>
              <a:t>For this type of note you will need to select a Note Type.</a:t>
            </a:r>
          </a:p>
          <a:p>
            <a:endParaRPr lang="en-US" sz="1600" dirty="0"/>
          </a:p>
          <a:p>
            <a:r>
              <a:rPr lang="en-US" sz="1600" dirty="0" smtClean="0"/>
              <a:t>This is how the previous SOAP entry looks when converted to a Notes/Examinations/Report Entry note.</a:t>
            </a:r>
          </a:p>
          <a:p>
            <a:endParaRPr lang="en-US" sz="1600" dirty="0"/>
          </a:p>
          <a:p>
            <a:r>
              <a:rPr lang="en-US" sz="1600" dirty="0" smtClean="0"/>
              <a:t>This note will display ONLY within the Medical module.</a:t>
            </a:r>
            <a:endParaRPr lang="en-GB" sz="1600" dirty="0"/>
          </a:p>
        </p:txBody>
      </p:sp>
      <p:pic>
        <p:nvPicPr>
          <p:cNvPr id="5" name="Picture 2"/>
          <p:cNvPicPr>
            <a:picLocks noChangeAspect="1"/>
          </p:cNvPicPr>
          <p:nvPr/>
        </p:nvPicPr>
        <p:blipFill>
          <a:blip r:embed="rId2"/>
          <a:stretch>
            <a:fillRect/>
          </a:stretch>
        </p:blipFill>
        <p:spPr>
          <a:xfrm>
            <a:off x="3523933" y="1392542"/>
            <a:ext cx="5428571" cy="1171429"/>
          </a:xfrm>
          <a:prstGeom prst="rect">
            <a:avLst/>
          </a:prstGeom>
          <a:ln>
            <a:solidFill>
              <a:schemeClr val="tx1"/>
            </a:solidFill>
          </a:ln>
        </p:spPr>
      </p:pic>
      <p:pic>
        <p:nvPicPr>
          <p:cNvPr id="6" name="Picture 4"/>
          <p:cNvPicPr>
            <a:picLocks noChangeAspect="1"/>
          </p:cNvPicPr>
          <p:nvPr/>
        </p:nvPicPr>
        <p:blipFill>
          <a:blip r:embed="rId3"/>
          <a:stretch>
            <a:fillRect/>
          </a:stretch>
        </p:blipFill>
        <p:spPr>
          <a:xfrm>
            <a:off x="3523933" y="4001294"/>
            <a:ext cx="4400292" cy="1844484"/>
          </a:xfrm>
          <a:prstGeom prst="rect">
            <a:avLst/>
          </a:prstGeom>
          <a:ln>
            <a:solidFill>
              <a:schemeClr val="tx1"/>
            </a:solidFill>
          </a:ln>
        </p:spPr>
      </p:pic>
      <p:pic>
        <p:nvPicPr>
          <p:cNvPr id="7" name="Picture 3"/>
          <p:cNvPicPr>
            <a:picLocks noChangeAspect="1"/>
          </p:cNvPicPr>
          <p:nvPr/>
        </p:nvPicPr>
        <p:blipFill>
          <a:blip r:embed="rId4"/>
          <a:stretch>
            <a:fillRect/>
          </a:stretch>
        </p:blipFill>
        <p:spPr>
          <a:xfrm>
            <a:off x="5751533" y="2701840"/>
            <a:ext cx="1923810" cy="1980952"/>
          </a:xfrm>
          <a:prstGeom prst="rect">
            <a:avLst/>
          </a:prstGeom>
          <a:ln>
            <a:solidFill>
              <a:schemeClr val="tx1"/>
            </a:solidFill>
          </a:ln>
        </p:spPr>
      </p:pic>
      <p:cxnSp>
        <p:nvCxnSpPr>
          <p:cNvPr id="8" name="Straight Arrow Connector 7"/>
          <p:cNvCxnSpPr/>
          <p:nvPr/>
        </p:nvCxnSpPr>
        <p:spPr>
          <a:xfrm flipV="1">
            <a:off x="2928418" y="2303466"/>
            <a:ext cx="1504245" cy="9306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28418" y="3262636"/>
            <a:ext cx="2760445" cy="9446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497874" y="5495719"/>
            <a:ext cx="2054088" cy="1489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51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7821"/>
            <a:ext cx="7886700" cy="1325563"/>
          </a:xfrm>
        </p:spPr>
        <p:txBody>
          <a:bodyPr>
            <a:normAutofit/>
          </a:bodyPr>
          <a:lstStyle/>
          <a:p>
            <a:pPr algn="ctr"/>
            <a:r>
              <a:rPr lang="en-US" sz="3600" dirty="0"/>
              <a:t>Animal Care Staff Medical Summary</a:t>
            </a:r>
            <a:endParaRPr lang="en-GB" sz="3600" dirty="0"/>
          </a:p>
        </p:txBody>
      </p:sp>
      <p:pic>
        <p:nvPicPr>
          <p:cNvPr id="4" name="Picture 1"/>
          <p:cNvPicPr>
            <a:picLocks noChangeAspect="1"/>
          </p:cNvPicPr>
          <p:nvPr/>
        </p:nvPicPr>
        <p:blipFill rotWithShape="1">
          <a:blip r:embed="rId2"/>
          <a:srcRect b="25783"/>
          <a:stretch/>
        </p:blipFill>
        <p:spPr>
          <a:xfrm>
            <a:off x="279858" y="1009167"/>
            <a:ext cx="6723809" cy="1858962"/>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279858" y="3356410"/>
            <a:ext cx="7383292" cy="1371600"/>
          </a:xfrm>
          <a:prstGeom prst="rect">
            <a:avLst/>
          </a:prstGeom>
          <a:ln>
            <a:solidFill>
              <a:schemeClr val="tx1"/>
            </a:solidFill>
          </a:ln>
        </p:spPr>
      </p:pic>
      <p:pic>
        <p:nvPicPr>
          <p:cNvPr id="6" name="Picture 4"/>
          <p:cNvPicPr>
            <a:picLocks noChangeAspect="1"/>
          </p:cNvPicPr>
          <p:nvPr/>
        </p:nvPicPr>
        <p:blipFill>
          <a:blip r:embed="rId4"/>
          <a:stretch>
            <a:fillRect/>
          </a:stretch>
        </p:blipFill>
        <p:spPr>
          <a:xfrm>
            <a:off x="213483" y="5520202"/>
            <a:ext cx="5272917" cy="900901"/>
          </a:xfrm>
          <a:prstGeom prst="rect">
            <a:avLst/>
          </a:prstGeom>
          <a:ln>
            <a:solidFill>
              <a:schemeClr val="tx1"/>
            </a:solidFill>
          </a:ln>
        </p:spPr>
      </p:pic>
      <p:sp>
        <p:nvSpPr>
          <p:cNvPr id="7" name="TextBox 5"/>
          <p:cNvSpPr txBox="1"/>
          <p:nvPr/>
        </p:nvSpPr>
        <p:spPr>
          <a:xfrm>
            <a:off x="3869204" y="906808"/>
            <a:ext cx="4994938" cy="4524315"/>
          </a:xfrm>
          <a:prstGeom prst="rect">
            <a:avLst/>
          </a:prstGeom>
          <a:solidFill>
            <a:schemeClr val="accent1">
              <a:lumMod val="20000"/>
              <a:lumOff val="80000"/>
            </a:schemeClr>
          </a:solidFill>
          <a:ln>
            <a:solidFill>
              <a:schemeClr val="tx1"/>
            </a:solidFill>
          </a:ln>
        </p:spPr>
        <p:txBody>
          <a:bodyPr wrap="square" rtlCol="0">
            <a:spAutoFit/>
          </a:bodyPr>
          <a:lstStyle/>
          <a:p>
            <a:r>
              <a:rPr lang="en-US" sz="1600" dirty="0" smtClean="0"/>
              <a:t>The Animal Care Staff Medical Summary allows notes that are directed more at the animal husbandry staff than the medical staff. </a:t>
            </a:r>
            <a:r>
              <a:rPr lang="en-US" sz="1600" dirty="0"/>
              <a:t>These notes do get copied into the </a:t>
            </a:r>
            <a:r>
              <a:rPr lang="en-US" sz="1600" dirty="0" smtClean="0"/>
              <a:t>Husbandry </a:t>
            </a:r>
            <a:r>
              <a:rPr lang="en-US" sz="1600" dirty="0"/>
              <a:t>module Notes &amp; </a:t>
            </a:r>
            <a:r>
              <a:rPr lang="en-US" sz="1600" dirty="0" smtClean="0"/>
              <a:t>Observations grid and are intended for communication between the medical and husbandry staff by providing a summary of the medical issues. These notes are redundant – a summary of what has already been entered into the Clinical Notes. These notes are usually less technical than the SOAP or Notes/Examinations/Reports entries. They are not searched when Clinical Notes are searched. </a:t>
            </a:r>
            <a:endParaRPr lang="en-US" sz="1600" dirty="0"/>
          </a:p>
          <a:p>
            <a:endParaRPr lang="en-US" sz="1600" dirty="0" smtClean="0"/>
          </a:p>
          <a:p>
            <a:r>
              <a:rPr lang="en-US" sz="1600" dirty="0" smtClean="0"/>
              <a:t>These notes cannot be edited from the Animal Husbandry module and can only be edited or deleted from the Medical module.</a:t>
            </a:r>
          </a:p>
          <a:p>
            <a:endParaRPr lang="en-US" sz="1600" dirty="0"/>
          </a:p>
          <a:p>
            <a:r>
              <a:rPr lang="en-US" sz="1600" dirty="0" smtClean="0"/>
              <a:t>In My Preferences &gt; Medical Preferences &gt; Clinical Notes,</a:t>
            </a:r>
          </a:p>
          <a:p>
            <a:r>
              <a:rPr lang="en-US" sz="1600" dirty="0" smtClean="0"/>
              <a:t>you can select to have this grid open by default.</a:t>
            </a:r>
            <a:endParaRPr lang="en-GB" sz="1600" dirty="0"/>
          </a:p>
        </p:txBody>
      </p:sp>
      <p:cxnSp>
        <p:nvCxnSpPr>
          <p:cNvPr id="8" name="Straight Arrow Connector 7"/>
          <p:cNvCxnSpPr/>
          <p:nvPr/>
        </p:nvCxnSpPr>
        <p:spPr>
          <a:xfrm flipH="1">
            <a:off x="2357521" y="2270626"/>
            <a:ext cx="1511683" cy="1479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6"/>
          <p:cNvCxnSpPr/>
          <p:nvPr/>
        </p:nvCxnSpPr>
        <p:spPr>
          <a:xfrm flipH="1">
            <a:off x="3013166" y="4434738"/>
            <a:ext cx="808534" cy="9297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013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68249" y="4366773"/>
            <a:ext cx="5342083" cy="2156647"/>
          </a:xfrm>
          <a:prstGeom prst="rect">
            <a:avLst/>
          </a:prstGeom>
          <a:ln>
            <a:solidFill>
              <a:schemeClr val="tx1"/>
            </a:solidFill>
          </a:ln>
        </p:spPr>
      </p:pic>
      <p:sp>
        <p:nvSpPr>
          <p:cNvPr id="2" name="Titel 1"/>
          <p:cNvSpPr>
            <a:spLocks noGrp="1"/>
          </p:cNvSpPr>
          <p:nvPr>
            <p:ph type="title"/>
          </p:nvPr>
        </p:nvSpPr>
        <p:spPr>
          <a:xfrm>
            <a:off x="-821459" y="-51566"/>
            <a:ext cx="7886700" cy="1325563"/>
          </a:xfrm>
        </p:spPr>
        <p:txBody>
          <a:bodyPr>
            <a:normAutofit/>
          </a:bodyPr>
          <a:lstStyle/>
          <a:p>
            <a:pPr algn="ctr"/>
            <a:r>
              <a:rPr lang="en-US" sz="3600" dirty="0"/>
              <a:t>Batch Clinical Notes </a:t>
            </a:r>
            <a:endParaRPr lang="en-GB" sz="3600" dirty="0"/>
          </a:p>
        </p:txBody>
      </p:sp>
      <p:pic>
        <p:nvPicPr>
          <p:cNvPr id="4" name="Picture 2"/>
          <p:cNvPicPr>
            <a:picLocks noChangeAspect="1"/>
          </p:cNvPicPr>
          <p:nvPr/>
        </p:nvPicPr>
        <p:blipFill rotWithShape="1">
          <a:blip r:embed="rId3"/>
          <a:srcRect t="26461"/>
          <a:stretch/>
        </p:blipFill>
        <p:spPr>
          <a:xfrm>
            <a:off x="457200" y="1417638"/>
            <a:ext cx="4191000" cy="1562709"/>
          </a:xfrm>
          <a:prstGeom prst="rect">
            <a:avLst/>
          </a:prstGeom>
          <a:ln>
            <a:solidFill>
              <a:schemeClr val="tx1"/>
            </a:solidFill>
          </a:ln>
        </p:spPr>
      </p:pic>
      <p:pic>
        <p:nvPicPr>
          <p:cNvPr id="5" name="Picture 6"/>
          <p:cNvPicPr>
            <a:picLocks noChangeAspect="1"/>
          </p:cNvPicPr>
          <p:nvPr/>
        </p:nvPicPr>
        <p:blipFill>
          <a:blip r:embed="rId4"/>
          <a:stretch>
            <a:fillRect/>
          </a:stretch>
        </p:blipFill>
        <p:spPr>
          <a:xfrm>
            <a:off x="457200" y="3084241"/>
            <a:ext cx="4191000" cy="1219364"/>
          </a:xfrm>
          <a:prstGeom prst="rect">
            <a:avLst/>
          </a:prstGeom>
          <a:ln>
            <a:solidFill>
              <a:schemeClr val="tx1"/>
            </a:solidFill>
          </a:ln>
        </p:spPr>
      </p:pic>
      <p:cxnSp>
        <p:nvCxnSpPr>
          <p:cNvPr id="8" name="Straight Arrow Connector 8"/>
          <p:cNvCxnSpPr/>
          <p:nvPr/>
        </p:nvCxnSpPr>
        <p:spPr>
          <a:xfrm flipH="1" flipV="1">
            <a:off x="1716782" y="1667696"/>
            <a:ext cx="2140529" cy="2266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a:stCxn id="7" idx="1"/>
          </p:cNvCxnSpPr>
          <p:nvPr/>
        </p:nvCxnSpPr>
        <p:spPr>
          <a:xfrm flipH="1" flipV="1">
            <a:off x="2787048" y="2629996"/>
            <a:ext cx="1082470" cy="4325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5"/>
          <p:cNvSpPr txBox="1"/>
          <p:nvPr/>
        </p:nvSpPr>
        <p:spPr>
          <a:xfrm>
            <a:off x="3869518" y="969670"/>
            <a:ext cx="4972643" cy="4185761"/>
          </a:xfrm>
          <a:prstGeom prst="rect">
            <a:avLst/>
          </a:prstGeom>
          <a:solidFill>
            <a:schemeClr val="accent1">
              <a:lumMod val="20000"/>
              <a:lumOff val="80000"/>
            </a:schemeClr>
          </a:solidFill>
          <a:ln>
            <a:solidFill>
              <a:schemeClr val="tx1"/>
            </a:solidFill>
          </a:ln>
        </p:spPr>
        <p:txBody>
          <a:bodyPr wrap="none" rtlCol="0">
            <a:spAutoFit/>
          </a:bodyPr>
          <a:lstStyle/>
          <a:p>
            <a:r>
              <a:rPr lang="en-US" sz="1400" dirty="0" smtClean="0"/>
              <a:t>To help save time you can choose to enter Batch Clinical </a:t>
            </a:r>
          </a:p>
          <a:p>
            <a:r>
              <a:rPr lang="en-US" sz="1400" dirty="0" smtClean="0"/>
              <a:t>Notes for multiple animals by checking the Batch Clinical </a:t>
            </a:r>
          </a:p>
          <a:p>
            <a:r>
              <a:rPr lang="en-US" sz="1400" dirty="0" smtClean="0"/>
              <a:t>Notes checkbox. Batch Notes allow rapid entry of the same</a:t>
            </a:r>
          </a:p>
          <a:p>
            <a:r>
              <a:rPr lang="en-US" sz="1400" dirty="0"/>
              <a:t>o</a:t>
            </a:r>
            <a:r>
              <a:rPr lang="en-US" sz="1400" dirty="0" smtClean="0"/>
              <a:t>bservation or finding into the medical records of multiple </a:t>
            </a:r>
          </a:p>
          <a:p>
            <a:r>
              <a:rPr lang="en-US" sz="1400" dirty="0" smtClean="0"/>
              <a:t>animals.</a:t>
            </a:r>
          </a:p>
          <a:p>
            <a:endParaRPr lang="en-US" sz="1400" dirty="0"/>
          </a:p>
          <a:p>
            <a:r>
              <a:rPr lang="en-US" sz="1400" dirty="0" smtClean="0"/>
              <a:t>There are three ways to select the records that you want </a:t>
            </a:r>
          </a:p>
          <a:p>
            <a:r>
              <a:rPr lang="en-US" sz="1400" dirty="0" smtClean="0"/>
              <a:t>to record the note into. </a:t>
            </a:r>
          </a:p>
          <a:p>
            <a:pPr marL="285750" indent="-285750">
              <a:buFont typeface="Arial" panose="020B0604020202020204" pitchFamily="34" charset="0"/>
              <a:buChar char="•"/>
            </a:pPr>
            <a:r>
              <a:rPr lang="en-US" sz="1400" dirty="0" smtClean="0"/>
              <a:t>The first way is to type the Local IDs or GANs into the field.</a:t>
            </a:r>
          </a:p>
          <a:p>
            <a:pPr marL="285750" indent="-285750">
              <a:buFont typeface="Arial" panose="020B0604020202020204" pitchFamily="34" charset="0"/>
              <a:buChar char="•"/>
            </a:pPr>
            <a:r>
              <a:rPr lang="en-US" sz="1400" dirty="0" smtClean="0"/>
              <a:t>The second way is to use an existing Animal List that was </a:t>
            </a:r>
          </a:p>
          <a:p>
            <a:r>
              <a:rPr lang="en-US" sz="1400" dirty="0" smtClean="0"/>
              <a:t>created in the Animal Husbandry or the Medical module.  </a:t>
            </a:r>
          </a:p>
          <a:p>
            <a:r>
              <a:rPr lang="en-US" sz="1400" dirty="0" smtClean="0"/>
              <a:t>Once the list is selected the animals will prefill.</a:t>
            </a:r>
          </a:p>
          <a:p>
            <a:pPr marL="285750" indent="-285750">
              <a:buFont typeface="Arial" panose="020B0604020202020204" pitchFamily="34" charset="0"/>
              <a:buChar char="•"/>
            </a:pPr>
            <a:r>
              <a:rPr lang="en-US" sz="1400" dirty="0" smtClean="0"/>
              <a:t>The third way is from an Animal Search results grid. Select</a:t>
            </a:r>
          </a:p>
          <a:p>
            <a:r>
              <a:rPr lang="en-US" sz="1400" dirty="0" smtClean="0"/>
              <a:t>the animals &gt; Actions for selected animals &gt; Make a simple</a:t>
            </a:r>
          </a:p>
          <a:p>
            <a:r>
              <a:rPr lang="en-US" sz="1400" dirty="0" smtClean="0"/>
              <a:t>batch action for selected animals.</a:t>
            </a:r>
          </a:p>
          <a:p>
            <a:endParaRPr lang="en-US" sz="1400" dirty="0"/>
          </a:p>
          <a:p>
            <a:r>
              <a:rPr lang="en-US" sz="1400" dirty="0" smtClean="0"/>
              <a:t>Using the first two ways, the note will be the same for all animals.</a:t>
            </a:r>
          </a:p>
          <a:p>
            <a:r>
              <a:rPr lang="en-US" sz="1400" dirty="0" smtClean="0"/>
              <a:t>Adding a Batch Note from a results grid gives you the option to</a:t>
            </a:r>
          </a:p>
          <a:p>
            <a:r>
              <a:rPr lang="en-US" sz="1400" dirty="0" smtClean="0"/>
              <a:t>record a custom, individualized note in </a:t>
            </a:r>
            <a:r>
              <a:rPr lang="en-US" sz="1400" smtClean="0"/>
              <a:t>each record.</a:t>
            </a:r>
            <a:endParaRPr lang="en-GB" sz="1600" dirty="0"/>
          </a:p>
        </p:txBody>
      </p:sp>
      <p:cxnSp>
        <p:nvCxnSpPr>
          <p:cNvPr id="10" name="Straight Arrow Connector 10"/>
          <p:cNvCxnSpPr/>
          <p:nvPr/>
        </p:nvCxnSpPr>
        <p:spPr>
          <a:xfrm flipH="1" flipV="1">
            <a:off x="2787047" y="3737451"/>
            <a:ext cx="1135250" cy="120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0"/>
          <p:cNvCxnSpPr/>
          <p:nvPr/>
        </p:nvCxnSpPr>
        <p:spPr>
          <a:xfrm flipH="1">
            <a:off x="1889760" y="4511107"/>
            <a:ext cx="1967551" cy="1305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017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8382" y="2328769"/>
            <a:ext cx="5235394" cy="4275190"/>
          </a:xfrm>
          <a:prstGeom prst="rect">
            <a:avLst/>
          </a:prstGeom>
          <a:ln>
            <a:solidFill>
              <a:schemeClr val="tx1"/>
            </a:solidFill>
          </a:ln>
        </p:spPr>
      </p:pic>
      <p:sp>
        <p:nvSpPr>
          <p:cNvPr id="2" name="Titel 1"/>
          <p:cNvSpPr>
            <a:spLocks noGrp="1"/>
          </p:cNvSpPr>
          <p:nvPr>
            <p:ph type="title"/>
          </p:nvPr>
        </p:nvSpPr>
        <p:spPr>
          <a:xfrm>
            <a:off x="628650" y="27548"/>
            <a:ext cx="7886700" cy="1325563"/>
          </a:xfrm>
        </p:spPr>
        <p:txBody>
          <a:bodyPr>
            <a:normAutofit/>
          </a:bodyPr>
          <a:lstStyle/>
          <a:p>
            <a:pPr algn="ctr"/>
            <a:r>
              <a:rPr lang="en-US" sz="4000" dirty="0"/>
              <a:t>Include Animal Local IDs in Note</a:t>
            </a:r>
            <a:endParaRPr lang="en-GB" sz="4000" dirty="0"/>
          </a:p>
        </p:txBody>
      </p:sp>
      <p:sp>
        <p:nvSpPr>
          <p:cNvPr id="5" name="TextBox 3"/>
          <p:cNvSpPr txBox="1"/>
          <p:nvPr/>
        </p:nvSpPr>
        <p:spPr>
          <a:xfrm>
            <a:off x="4683898" y="1170653"/>
            <a:ext cx="4128246" cy="3293209"/>
          </a:xfrm>
          <a:prstGeom prst="rect">
            <a:avLst/>
          </a:prstGeom>
          <a:solidFill>
            <a:schemeClr val="accent1">
              <a:lumMod val="20000"/>
              <a:lumOff val="80000"/>
            </a:schemeClr>
          </a:solidFill>
          <a:ln>
            <a:solidFill>
              <a:schemeClr val="tx1"/>
            </a:solidFill>
          </a:ln>
        </p:spPr>
        <p:txBody>
          <a:bodyPr wrap="none" rtlCol="0">
            <a:spAutoFit/>
          </a:bodyPr>
          <a:lstStyle/>
          <a:p>
            <a:r>
              <a:rPr lang="en-US" sz="1600" dirty="0" smtClean="0"/>
              <a:t>For a Batch Note entry, if you want the Local </a:t>
            </a:r>
          </a:p>
          <a:p>
            <a:r>
              <a:rPr lang="en-US" sz="1600" dirty="0" smtClean="0"/>
              <a:t>IDs to display in the note you can check the </a:t>
            </a:r>
          </a:p>
          <a:p>
            <a:r>
              <a:rPr lang="en-US" sz="1600" dirty="0" smtClean="0"/>
              <a:t>“Include Animal Local IDs in Note” </a:t>
            </a:r>
            <a:r>
              <a:rPr lang="en-US" sz="1600" dirty="0" smtClean="0"/>
              <a:t>checkboxes</a:t>
            </a:r>
            <a:endParaRPr lang="en-US" sz="1600" dirty="0" smtClean="0"/>
          </a:p>
          <a:p>
            <a:r>
              <a:rPr lang="en-US" sz="1600" dirty="0" smtClean="0"/>
              <a:t>for the Clinical Notes and/or the Animal Care</a:t>
            </a:r>
          </a:p>
          <a:p>
            <a:r>
              <a:rPr lang="en-US" sz="1600" dirty="0" smtClean="0"/>
              <a:t>Staff Note.</a:t>
            </a:r>
          </a:p>
          <a:p>
            <a:endParaRPr lang="en-US" sz="1600" dirty="0"/>
          </a:p>
          <a:p>
            <a:r>
              <a:rPr lang="en-US" sz="1600" dirty="0" smtClean="0"/>
              <a:t>The Local IDs will appear at the top of the note.</a:t>
            </a:r>
          </a:p>
          <a:p>
            <a:r>
              <a:rPr lang="en-US" sz="1600" dirty="0" smtClean="0"/>
              <a:t>For a SOAP entry they will only display in the </a:t>
            </a:r>
          </a:p>
          <a:p>
            <a:r>
              <a:rPr lang="en-US" sz="1600" dirty="0" smtClean="0"/>
              <a:t>Subjective entry grid.</a:t>
            </a:r>
          </a:p>
          <a:p>
            <a:endParaRPr lang="en-US" sz="1600" dirty="0"/>
          </a:p>
          <a:p>
            <a:r>
              <a:rPr lang="en-US" sz="1600" dirty="0" smtClean="0"/>
              <a:t>It is recommended that you add your note text</a:t>
            </a:r>
          </a:p>
          <a:p>
            <a:r>
              <a:rPr lang="en-US" sz="1600" dirty="0"/>
              <a:t>i</a:t>
            </a:r>
            <a:r>
              <a:rPr lang="en-US" sz="1600" dirty="0" smtClean="0"/>
              <a:t>n front of this note so that the text will display</a:t>
            </a:r>
          </a:p>
          <a:p>
            <a:r>
              <a:rPr lang="en-US" sz="1600" dirty="0"/>
              <a:t>f</a:t>
            </a:r>
            <a:r>
              <a:rPr lang="en-US" sz="1600" dirty="0" smtClean="0"/>
              <a:t>irst in the Details column of the Notes grid.</a:t>
            </a:r>
            <a:endParaRPr lang="en-US" sz="1600" dirty="0"/>
          </a:p>
        </p:txBody>
      </p:sp>
      <p:cxnSp>
        <p:nvCxnSpPr>
          <p:cNvPr id="6" name="Straight Arrow Connector 5"/>
          <p:cNvCxnSpPr/>
          <p:nvPr/>
        </p:nvCxnSpPr>
        <p:spPr>
          <a:xfrm flipH="1">
            <a:off x="2787499" y="1922613"/>
            <a:ext cx="2010924" cy="9041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82259" y="3802377"/>
            <a:ext cx="3616164" cy="977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246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608" y="-77723"/>
            <a:ext cx="7886700" cy="1325563"/>
          </a:xfrm>
        </p:spPr>
        <p:txBody>
          <a:bodyPr>
            <a:normAutofit/>
          </a:bodyPr>
          <a:lstStyle/>
          <a:p>
            <a:pPr algn="ctr"/>
            <a:r>
              <a:rPr lang="en-US" sz="3600" dirty="0"/>
              <a:t>Mark as Significant</a:t>
            </a:r>
            <a:endParaRPr lang="en-GB" sz="3600" dirty="0"/>
          </a:p>
        </p:txBody>
      </p:sp>
      <p:pic>
        <p:nvPicPr>
          <p:cNvPr id="4" name="Picture 2"/>
          <p:cNvPicPr>
            <a:picLocks noChangeAspect="1"/>
          </p:cNvPicPr>
          <p:nvPr/>
        </p:nvPicPr>
        <p:blipFill>
          <a:blip r:embed="rId2"/>
          <a:stretch>
            <a:fillRect/>
          </a:stretch>
        </p:blipFill>
        <p:spPr>
          <a:xfrm>
            <a:off x="888643" y="1175534"/>
            <a:ext cx="3928781" cy="4194576"/>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292958" y="910104"/>
            <a:ext cx="3352381" cy="1180952"/>
          </a:xfrm>
          <a:prstGeom prst="rect">
            <a:avLst/>
          </a:prstGeom>
          <a:ln>
            <a:solidFill>
              <a:schemeClr val="tx1"/>
            </a:solidFill>
          </a:ln>
        </p:spPr>
      </p:pic>
      <p:cxnSp>
        <p:nvCxnSpPr>
          <p:cNvPr id="6" name="Straight Arrow Connector 4"/>
          <p:cNvCxnSpPr/>
          <p:nvPr/>
        </p:nvCxnSpPr>
        <p:spPr>
          <a:xfrm flipH="1">
            <a:off x="1063061" y="1748844"/>
            <a:ext cx="3229897" cy="684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89663" y="2741147"/>
            <a:ext cx="5225687" cy="2862322"/>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You can also chose to mark a Note as significant by checking the “Mark as Significant” checkbox.</a:t>
            </a:r>
          </a:p>
          <a:p>
            <a:endParaRPr lang="en-US" dirty="0"/>
          </a:p>
          <a:p>
            <a:r>
              <a:rPr lang="en-US" dirty="0" smtClean="0"/>
              <a:t>Notes marked as significant will display with a red “!” icon so they are easily located in the grid.</a:t>
            </a:r>
          </a:p>
          <a:p>
            <a:endParaRPr lang="en-US" dirty="0"/>
          </a:p>
          <a:p>
            <a:r>
              <a:rPr lang="en-US" dirty="0" smtClean="0"/>
              <a:t>Marking a note as significant is similar to marking an email as High Importance. It is not something you should use often but is an indicator that this note contains something of significance.</a:t>
            </a:r>
            <a:endParaRPr lang="en-GB" dirty="0"/>
          </a:p>
        </p:txBody>
      </p:sp>
    </p:spTree>
    <p:extLst>
      <p:ext uri="{BB962C8B-B14F-4D97-AF65-F5344CB8AC3E}">
        <p14:creationId xmlns:p14="http://schemas.microsoft.com/office/powerpoint/2010/main" val="2088754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2000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5291EDB-C0BD-4763-ADD0-BB73033A778E}"/>
</file>

<file path=customXml/itemProps2.xml><?xml version="1.0" encoding="utf-8"?>
<ds:datastoreItem xmlns:ds="http://schemas.openxmlformats.org/officeDocument/2006/customXml" ds:itemID="{4A9DE08A-43B3-4AFF-A5A4-E199F9B234DD}"/>
</file>

<file path=customXml/itemProps3.xml><?xml version="1.0" encoding="utf-8"?>
<ds:datastoreItem xmlns:ds="http://schemas.openxmlformats.org/officeDocument/2006/customXml" ds:itemID="{F46D9E6F-71C6-4B0A-A6CF-F32A44298CD3}"/>
</file>

<file path=docProps/app.xml><?xml version="1.0" encoding="utf-8"?>
<Properties xmlns="http://schemas.openxmlformats.org/officeDocument/2006/extended-properties" xmlns:vt="http://schemas.openxmlformats.org/officeDocument/2006/docPropsVTypes">
  <Template/>
  <TotalTime>539</TotalTime>
  <Words>1565</Words>
  <Application>Microsoft Office PowerPoint</Application>
  <PresentationFormat>On-screen Show (4:3)</PresentationFormat>
  <Paragraphs>155</Paragraphs>
  <Slides>20</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20</vt:i4>
      </vt:variant>
    </vt:vector>
  </HeadingPairs>
  <TitlesOfParts>
    <vt:vector size="38"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2002 Clinical Notes</vt:lpstr>
      <vt:lpstr>ZIMS Updates!</vt:lpstr>
      <vt:lpstr>Clinical Notes </vt:lpstr>
      <vt:lpstr>SOAP Entry</vt:lpstr>
      <vt:lpstr>Notes/Examinations/Report Entry</vt:lpstr>
      <vt:lpstr>Animal Care Staff Medical Summary</vt:lpstr>
      <vt:lpstr>Batch Clinical Notes </vt:lpstr>
      <vt:lpstr>Include Animal Local IDs in Note</vt:lpstr>
      <vt:lpstr>Mark as Significant</vt:lpstr>
      <vt:lpstr>Mark as Private</vt:lpstr>
      <vt:lpstr>Active Problems</vt:lpstr>
      <vt:lpstr>Other Tabs Activate</vt:lpstr>
      <vt:lpstr>Export, Edit and Delete Clinical Notes </vt:lpstr>
      <vt:lpstr>Existing Notes for Same Day</vt:lpstr>
      <vt:lpstr>Searching for Clinical Notes </vt:lpstr>
      <vt:lpstr>Note Templates</vt:lpstr>
      <vt:lpstr>Note Templates</vt:lpstr>
      <vt:lpstr>Note Template – Add New</vt:lpstr>
      <vt:lpstr>Note Templates - Using</vt:lpstr>
      <vt:lpstr>Clinical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36</cp:revision>
  <dcterms:created xsi:type="dcterms:W3CDTF">2016-07-26T18:48:10Z</dcterms:created>
  <dcterms:modified xsi:type="dcterms:W3CDTF">2019-07-15T13:02:07Z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117100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2018-07-03T06:16:00+00:00</vt:lpwstr>
  </property>
</Properties>
</file>