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6.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7.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8.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9.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10.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11.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12.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3.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4.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5.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694" r:id="rId5"/>
    <p:sldMasterId id="2147483704" r:id="rId6"/>
    <p:sldMasterId id="2147483714" r:id="rId7"/>
    <p:sldMasterId id="2147483724" r:id="rId8"/>
    <p:sldMasterId id="2147483734" r:id="rId9"/>
    <p:sldMasterId id="2147483744" r:id="rId10"/>
    <p:sldMasterId id="2147483764" r:id="rId11"/>
    <p:sldMasterId id="2147483754" r:id="rId12"/>
    <p:sldMasterId id="2147483774" r:id="rId13"/>
    <p:sldMasterId id="2147483784" r:id="rId14"/>
    <p:sldMasterId id="2147483794" r:id="rId15"/>
    <p:sldMasterId id="2147483814" r:id="rId16"/>
    <p:sldMasterId id="2147483804" r:id="rId17"/>
    <p:sldMasterId id="2147483834" r:id="rId18"/>
    <p:sldMasterId id="2147483824" r:id="rId19"/>
  </p:sldMasterIdLst>
  <p:notesMasterIdLst>
    <p:notesMasterId r:id="rId38"/>
  </p:notesMasterIdLst>
  <p:sldIdLst>
    <p:sldId id="256" r:id="rId20"/>
    <p:sldId id="273" r:id="rId21"/>
    <p:sldId id="257" r:id="rId22"/>
    <p:sldId id="258" r:id="rId23"/>
    <p:sldId id="259" r:id="rId24"/>
    <p:sldId id="260" r:id="rId25"/>
    <p:sldId id="261" r:id="rId26"/>
    <p:sldId id="262" r:id="rId27"/>
    <p:sldId id="263" r:id="rId28"/>
    <p:sldId id="264" r:id="rId29"/>
    <p:sldId id="265" r:id="rId30"/>
    <p:sldId id="266" r:id="rId31"/>
    <p:sldId id="267" r:id="rId32"/>
    <p:sldId id="268" r:id="rId33"/>
    <p:sldId id="269" r:id="rId34"/>
    <p:sldId id="270" r:id="rId35"/>
    <p:sldId id="271" r:id="rId36"/>
    <p:sldId id="272"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DD136"/>
    <a:srgbClr val="41C7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94" autoAdjust="0"/>
    <p:restoredTop sz="94660"/>
  </p:normalViewPr>
  <p:slideViewPr>
    <p:cSldViewPr snapToGrid="0" showGuides="1">
      <p:cViewPr varScale="1">
        <p:scale>
          <a:sx n="74" d="100"/>
          <a:sy n="74" d="100"/>
        </p:scale>
        <p:origin x="1008"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7.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2.xml"/><Relationship Id="rId34" Type="http://schemas.openxmlformats.org/officeDocument/2006/relationships/slide" Target="slides/slide15.xml"/><Relationship Id="rId42"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1.xml"/><Relationship Id="rId29" Type="http://schemas.openxmlformats.org/officeDocument/2006/relationships/slide" Target="slides/slide10.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C60335-C122-4A75-9419-205A413296EE}" type="datetimeFigureOut">
              <a:rPr lang="en-US" smtClean="0"/>
              <a:t>12-Nov-18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70013E-CFCE-4964-B998-F7DAE1FBE2E9}" type="slidenum">
              <a:rPr lang="en-US" smtClean="0"/>
              <a:t>‹#›</a:t>
            </a:fld>
            <a:endParaRPr lang="en-US"/>
          </a:p>
        </p:txBody>
      </p:sp>
    </p:spTree>
    <p:extLst>
      <p:ext uri="{BB962C8B-B14F-4D97-AF65-F5344CB8AC3E}">
        <p14:creationId xmlns:p14="http://schemas.microsoft.com/office/powerpoint/2010/main" val="1052149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900" dirty="0"/>
          </a:p>
        </p:txBody>
      </p:sp>
      <p:sp>
        <p:nvSpPr>
          <p:cNvPr id="4" name="Slide Number Placeholder 3"/>
          <p:cNvSpPr>
            <a:spLocks noGrp="1"/>
          </p:cNvSpPr>
          <p:nvPr>
            <p:ph type="sldNum" sz="quarter" idx="10"/>
          </p:nvPr>
        </p:nvSpPr>
        <p:spPr/>
        <p:txBody>
          <a:bodyPr/>
          <a:lstStyle/>
          <a:p>
            <a:fld id="{1947269F-D690-49CA-A0F1-11FAE202FE0F}" type="slidenum">
              <a:rPr lang="en-US" smtClean="0"/>
              <a:pPr/>
              <a:t>2</a:t>
            </a:fld>
            <a:endParaRPr lang="en-US"/>
          </a:p>
        </p:txBody>
      </p:sp>
    </p:spTree>
    <p:extLst>
      <p:ext uri="{BB962C8B-B14F-4D97-AF65-F5344CB8AC3E}">
        <p14:creationId xmlns:p14="http://schemas.microsoft.com/office/powerpoint/2010/main" val="26368682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1924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731960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9517025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687156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9409115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0484189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12-Nov-18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598272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12-Nov-18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05132492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12-Nov-18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4641408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9626866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23303092"/>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3292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347706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3438754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9629028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469203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12-Nov-18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5405383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12-Nov-18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0857837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12-Nov-18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4839602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1710015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01468212"/>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720027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59843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1813680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9056948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1591065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12-Nov-18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4523170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12-Nov-18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182432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12-Nov-18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8744701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5545359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18886162"/>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13549536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2226155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46052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5496378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3563205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12-Nov-18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728920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12-Nov-18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0787268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12-Nov-18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0666719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7887105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22417822"/>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4217393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0827461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8604574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42383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12-Nov-18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7695988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12-Nov-18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3176504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12-Nov-18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70183166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12-Nov-18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8845621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0121170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5979729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12-Nov-18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432124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12-Nov-18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02706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379326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933388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93646048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0471044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9603576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936209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616765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12-Nov-18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850401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12-Nov-18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963172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12-Nov-18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164780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0375252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4507786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226836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335599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410869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864783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748758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12-Nov-18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630867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12-Nov-18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089625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12-Nov-18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1002732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284051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640036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659384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892375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10876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333271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131888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12-Nov-18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889956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12-Nov-18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982063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12-Nov-18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0605788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6571052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00677654"/>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943248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808877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958455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50530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12-Nov-18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802970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12-Nov-18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324571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12-Nov-18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01571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12-Nov-18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505318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396981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8665880"/>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009974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456789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723633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94035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12-Nov-18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66023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12-Nov-18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882368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12-Nov-18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895519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12-Nov-18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060760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776843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65628293"/>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661937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1976110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1407755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032254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12-Nov-18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126811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12-Nov-18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44990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12-Nov-18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3872939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12-Nov-18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825212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656250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193990754"/>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1054117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7140478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396104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610108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12-Nov-18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7049648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12-Nov-18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545409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12-Nov-18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02534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6405415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0690282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82585057"/>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2414848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2516662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9686682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7391453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12-Nov-18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3032246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12-Nov-18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9769271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12-Nov-18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6686941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947553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9337568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55622663"/>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348672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6229485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491252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3196420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12-Nov-18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9740751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12-Nov-18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2887414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12-Nov-18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5127119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874965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8427587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image" Target="../media/image1.png"/><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image" Target="../media/image9.jpeg"/><Relationship Id="rId5" Type="http://schemas.openxmlformats.org/officeDocument/2006/relationships/slideLayout" Target="../slideLayouts/slideLayout86.xml"/><Relationship Id="rId10" Type="http://schemas.openxmlformats.org/officeDocument/2006/relationships/theme" Target="../theme/theme10.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image" Target="../media/image1.png"/><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image" Target="../media/image10.jpeg"/><Relationship Id="rId5" Type="http://schemas.openxmlformats.org/officeDocument/2006/relationships/slideLayout" Target="../slideLayouts/slideLayout95.xml"/><Relationship Id="rId10" Type="http://schemas.openxmlformats.org/officeDocument/2006/relationships/theme" Target="../theme/theme11.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image" Target="../media/image1.png"/><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image" Target="../media/image11.jpeg"/><Relationship Id="rId5" Type="http://schemas.openxmlformats.org/officeDocument/2006/relationships/slideLayout" Target="../slideLayouts/slideLayout104.xml"/><Relationship Id="rId10" Type="http://schemas.openxmlformats.org/officeDocument/2006/relationships/theme" Target="../theme/theme12.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16.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image" Target="../media/image1.png"/><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image" Target="../media/image12.jpeg"/><Relationship Id="rId5" Type="http://schemas.openxmlformats.org/officeDocument/2006/relationships/slideLayout" Target="../slideLayouts/slideLayout113.xml"/><Relationship Id="rId10" Type="http://schemas.openxmlformats.org/officeDocument/2006/relationships/theme" Target="../theme/theme13.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25.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image" Target="../media/image1.png"/><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image" Target="../media/image13.jpeg"/><Relationship Id="rId5" Type="http://schemas.openxmlformats.org/officeDocument/2006/relationships/slideLayout" Target="../slideLayouts/slideLayout122.xml"/><Relationship Id="rId10" Type="http://schemas.openxmlformats.org/officeDocument/2006/relationships/theme" Target="../theme/theme14.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34.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image" Target="../media/image1.png"/><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image" Target="../media/image14.jpeg"/><Relationship Id="rId5" Type="http://schemas.openxmlformats.org/officeDocument/2006/relationships/slideLayout" Target="../slideLayouts/slideLayout131.xml"/><Relationship Id="rId10" Type="http://schemas.openxmlformats.org/officeDocument/2006/relationships/theme" Target="../theme/theme15.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4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image" Target="../media/image1.png"/><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image" Target="../media/image15.jpeg"/><Relationship Id="rId5" Type="http://schemas.openxmlformats.org/officeDocument/2006/relationships/slideLayout" Target="../slideLayouts/slideLayout140.xml"/><Relationship Id="rId10" Type="http://schemas.openxmlformats.org/officeDocument/2006/relationships/theme" Target="../theme/theme16.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1.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2.jpe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image" Target="../media/image1.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3.jpeg"/><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image" Target="../media/image1.pn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4.jpeg"/><Relationship Id="rId5" Type="http://schemas.openxmlformats.org/officeDocument/2006/relationships/slideLayout" Target="../slideLayouts/slideLayout41.xml"/><Relationship Id="rId10" Type="http://schemas.openxmlformats.org/officeDocument/2006/relationships/theme" Target="../theme/theme5.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image" Target="../media/image1.png"/><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image" Target="../media/image5.jpeg"/><Relationship Id="rId5" Type="http://schemas.openxmlformats.org/officeDocument/2006/relationships/slideLayout" Target="../slideLayouts/slideLayout50.xml"/><Relationship Id="rId10" Type="http://schemas.openxmlformats.org/officeDocument/2006/relationships/theme" Target="../theme/theme6.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image" Target="../media/image1.png"/><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image" Target="../media/image6.png"/><Relationship Id="rId5" Type="http://schemas.openxmlformats.org/officeDocument/2006/relationships/slideLayout" Target="../slideLayouts/slideLayout59.xml"/><Relationship Id="rId10" Type="http://schemas.openxmlformats.org/officeDocument/2006/relationships/theme" Target="../theme/theme7.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image" Target="../media/image1.png"/><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image" Target="../media/image7.jpeg"/><Relationship Id="rId5" Type="http://schemas.openxmlformats.org/officeDocument/2006/relationships/slideLayout" Target="../slideLayouts/slideLayout68.xml"/><Relationship Id="rId10" Type="http://schemas.openxmlformats.org/officeDocument/2006/relationships/theme" Target="../theme/theme8.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image" Target="../media/image1.png"/><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image" Target="../media/image8.jpeg"/><Relationship Id="rId5" Type="http://schemas.openxmlformats.org/officeDocument/2006/relationships/slideLayout" Target="../slideLayouts/slideLayout77.xml"/><Relationship Id="rId10" Type="http://schemas.openxmlformats.org/officeDocument/2006/relationships/theme" Target="../theme/theme9.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12-Nov-18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7579234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ounded Rectangle 10"/>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6118" y="4884821"/>
            <a:ext cx="1482545" cy="1894363"/>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12-Nov-18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1596540121"/>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1415" y="5257799"/>
            <a:ext cx="1995186" cy="1573169"/>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12-Nov-18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861788492"/>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5574" y="4843692"/>
            <a:ext cx="1471945" cy="195390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12-Nov-18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145065308"/>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473" y="5130081"/>
            <a:ext cx="1568449" cy="1708484"/>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12-Nov-18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092862204"/>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5946" y="4692315"/>
            <a:ext cx="1330250" cy="2141621"/>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12-Nov-18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20441974"/>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6095" y="5685988"/>
            <a:ext cx="2198327" cy="109022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12-Nov-18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117963318"/>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flipH="1">
            <a:off x="74596" y="5554245"/>
            <a:ext cx="2259529" cy="130700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12-Nov-18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73390948"/>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12-Nov-18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11175501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7781" r="4575"/>
          <a:stretch/>
        </p:blipFill>
        <p:spPr>
          <a:xfrm>
            <a:off x="48128" y="5486401"/>
            <a:ext cx="1973154" cy="1240464"/>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7950"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12-Nov-18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01221623"/>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l="11521" t="9069" r="8974" b="8111"/>
          <a:stretch/>
        </p:blipFill>
        <p:spPr>
          <a:xfrm>
            <a:off x="183160" y="5069192"/>
            <a:ext cx="1755332" cy="1621028"/>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12-Nov-18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47781664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5204"/>
          <a:stretch/>
        </p:blipFill>
        <p:spPr>
          <a:xfrm>
            <a:off x="108358" y="4812632"/>
            <a:ext cx="1546375" cy="1949116"/>
          </a:xfrm>
          <a:prstGeom prst="rect">
            <a:avLst/>
          </a:prstGeom>
        </p:spPr>
      </p:pic>
      <p:sp>
        <p:nvSpPr>
          <p:cNvPr id="10" name="Rectangle 9"/>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12-Nov-18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
        <p:nvSpPr>
          <p:cNvPr id="9" name="Rectangle 8"/>
          <p:cNvSpPr/>
          <p:nvPr userDrawn="1"/>
        </p:nvSpPr>
        <p:spPr>
          <a:xfrm>
            <a:off x="1060315" y="4250986"/>
            <a:ext cx="1410511" cy="25000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25107798"/>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l="10804" t="7741" r="19843"/>
          <a:stretch/>
        </p:blipFill>
        <p:spPr>
          <a:xfrm>
            <a:off x="89233" y="4941460"/>
            <a:ext cx="1992230" cy="1768739"/>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12-Nov-18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689471280"/>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7769"/>
          <a:stretch/>
        </p:blipFill>
        <p:spPr>
          <a:xfrm>
            <a:off x="97315" y="4728411"/>
            <a:ext cx="1425357" cy="2020106"/>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12-Nov-18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15939355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13580" b="5102"/>
          <a:stretch/>
        </p:blipFill>
        <p:spPr>
          <a:xfrm>
            <a:off x="106645" y="5612725"/>
            <a:ext cx="2059039" cy="112085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12-Nov-18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32154526"/>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22047"/>
          <a:stretch/>
        </p:blipFill>
        <p:spPr>
          <a:xfrm>
            <a:off x="78521" y="5534879"/>
            <a:ext cx="2219512" cy="1153712"/>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12-Nov-18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775391461"/>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hyperlink" Target="http://www.jigsawplanet.com/?rc=play&amp;pid=1f040bdd35eb&amp;pieces=220"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training.species360.org/update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467" y="2757980"/>
            <a:ext cx="7772400" cy="1543564"/>
          </a:xfrm>
        </p:spPr>
        <p:txBody>
          <a:bodyPr>
            <a:normAutofit/>
          </a:bodyPr>
          <a:lstStyle/>
          <a:p>
            <a:r>
              <a:rPr lang="en-US" sz="5400" dirty="0"/>
              <a:t>Incomplete Accessions</a:t>
            </a:r>
          </a:p>
        </p:txBody>
      </p:sp>
      <p:sp>
        <p:nvSpPr>
          <p:cNvPr id="3" name="Subtitle 2"/>
          <p:cNvSpPr>
            <a:spLocks noGrp="1"/>
          </p:cNvSpPr>
          <p:nvPr>
            <p:ph type="subTitle" idx="1"/>
          </p:nvPr>
        </p:nvSpPr>
        <p:spPr>
          <a:xfrm>
            <a:off x="1130120" y="4301544"/>
            <a:ext cx="6858000" cy="2335123"/>
          </a:xfrm>
        </p:spPr>
        <p:txBody>
          <a:bodyPr>
            <a:normAutofit/>
          </a:bodyPr>
          <a:lstStyle/>
          <a:p>
            <a:r>
              <a:rPr lang="en-US" dirty="0"/>
              <a:t>Partial Accession in ZIMS For Medical and Completing the Accession</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6820" y="374165"/>
            <a:ext cx="6324600" cy="3087185"/>
          </a:xfrm>
          <a:prstGeom prst="rect">
            <a:avLst/>
          </a:prstGeom>
          <a:ln>
            <a:solidFill>
              <a:schemeClr val="tx1"/>
            </a:solidFill>
          </a:ln>
        </p:spPr>
      </p:pic>
    </p:spTree>
    <p:extLst>
      <p:ext uri="{BB962C8B-B14F-4D97-AF65-F5344CB8AC3E}">
        <p14:creationId xmlns:p14="http://schemas.microsoft.com/office/powerpoint/2010/main" val="23181334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US" dirty="0"/>
              <a:t>Entity Selection</a:t>
            </a:r>
            <a:endParaRPr lang="en-GB" dirty="0"/>
          </a:p>
        </p:txBody>
      </p:sp>
      <p:sp>
        <p:nvSpPr>
          <p:cNvPr id="3" name="Tijdelijke aanduiding voor inhoud 2"/>
          <p:cNvSpPr>
            <a:spLocks noGrp="1"/>
          </p:cNvSpPr>
          <p:nvPr>
            <p:ph idx="1"/>
          </p:nvPr>
        </p:nvSpPr>
        <p:spPr/>
        <p:txBody>
          <a:bodyPr>
            <a:normAutofit fontScale="85000" lnSpcReduction="20000"/>
          </a:bodyPr>
          <a:lstStyle/>
          <a:p>
            <a:r>
              <a:rPr lang="en-US" dirty="0"/>
              <a:t>Because there is no Entity (Individual, Group, Egg, etc.) selected during the Incomplete Accession, the Entity must be selected during the permanent accessioning process.</a:t>
            </a:r>
          </a:p>
          <a:p>
            <a:r>
              <a:rPr lang="en-US" dirty="0"/>
              <a:t>There may be times when several animals were received and the person doing the Incomplete Accession created only one record but the Registrar believes these animals should be separate individual records.</a:t>
            </a:r>
          </a:p>
          <a:p>
            <a:r>
              <a:rPr lang="en-US" dirty="0"/>
              <a:t>In reverse there may be times when several animals were received and the person doing the Incomplete Accession created multiple records but the Registrar believes these animals should be managed as a single group record.</a:t>
            </a:r>
          </a:p>
          <a:p>
            <a:r>
              <a:rPr lang="en-US" dirty="0"/>
              <a:t>These scenarios can be handled!</a:t>
            </a:r>
          </a:p>
          <a:p>
            <a:endParaRPr lang="en-GB" dirty="0"/>
          </a:p>
        </p:txBody>
      </p:sp>
    </p:spTree>
    <p:extLst>
      <p:ext uri="{BB962C8B-B14F-4D97-AF65-F5344CB8AC3E}">
        <p14:creationId xmlns:p14="http://schemas.microsoft.com/office/powerpoint/2010/main" val="161943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61219"/>
            <a:ext cx="7886700" cy="1325563"/>
          </a:xfrm>
        </p:spPr>
        <p:txBody>
          <a:bodyPr>
            <a:normAutofit/>
          </a:bodyPr>
          <a:lstStyle/>
          <a:p>
            <a:pPr algn="ctr"/>
            <a:r>
              <a:rPr lang="en-US" sz="3600" dirty="0"/>
              <a:t>One IA into Multiple Individual Records </a:t>
            </a:r>
            <a:endParaRPr lang="en-GB" sz="3600" dirty="0"/>
          </a:p>
        </p:txBody>
      </p:sp>
      <p:sp>
        <p:nvSpPr>
          <p:cNvPr id="3" name="Tijdelijke aanduiding voor inhoud 2"/>
          <p:cNvSpPr>
            <a:spLocks noGrp="1"/>
          </p:cNvSpPr>
          <p:nvPr>
            <p:ph idx="1"/>
          </p:nvPr>
        </p:nvSpPr>
        <p:spPr/>
        <p:txBody>
          <a:bodyPr/>
          <a:lstStyle/>
          <a:p>
            <a:endParaRPr lang="en-GB"/>
          </a:p>
        </p:txBody>
      </p:sp>
      <p:sp>
        <p:nvSpPr>
          <p:cNvPr id="4" name="TextBox 5"/>
          <p:cNvSpPr txBox="1"/>
          <p:nvPr/>
        </p:nvSpPr>
        <p:spPr>
          <a:xfrm>
            <a:off x="685800" y="1295400"/>
            <a:ext cx="8103565" cy="923330"/>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For the first scenario four toads were received over the weekend that required some</a:t>
            </a:r>
          </a:p>
          <a:p>
            <a:r>
              <a:rPr lang="en-US" dirty="0"/>
              <a:t>m</a:t>
            </a:r>
            <a:r>
              <a:rPr lang="en-US" dirty="0" smtClean="0"/>
              <a:t>edical care. The Veterinarian created a single Incomplete Accession. He used the</a:t>
            </a:r>
          </a:p>
          <a:p>
            <a:r>
              <a:rPr lang="en-US" dirty="0" smtClean="0"/>
              <a:t>Other Information box to note that there were four animals received.</a:t>
            </a:r>
            <a:endParaRPr lang="en-GB" dirty="0"/>
          </a:p>
        </p:txBody>
      </p:sp>
      <p:pic>
        <p:nvPicPr>
          <p:cNvPr id="5" name="Picture 6"/>
          <p:cNvPicPr>
            <a:picLocks noChangeAspect="1"/>
          </p:cNvPicPr>
          <p:nvPr/>
        </p:nvPicPr>
        <p:blipFill>
          <a:blip r:embed="rId2"/>
          <a:stretch>
            <a:fillRect/>
          </a:stretch>
        </p:blipFill>
        <p:spPr>
          <a:xfrm>
            <a:off x="1582270" y="2218730"/>
            <a:ext cx="3971429" cy="4066667"/>
          </a:xfrm>
          <a:prstGeom prst="rect">
            <a:avLst/>
          </a:prstGeom>
          <a:ln>
            <a:solidFill>
              <a:schemeClr val="tx1"/>
            </a:solidFill>
          </a:ln>
        </p:spPr>
      </p:pic>
    </p:spTree>
    <p:extLst>
      <p:ext uri="{BB962C8B-B14F-4D97-AF65-F5344CB8AC3E}">
        <p14:creationId xmlns:p14="http://schemas.microsoft.com/office/powerpoint/2010/main" val="313147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210579"/>
            <a:ext cx="7886700" cy="1325563"/>
          </a:xfrm>
        </p:spPr>
        <p:txBody>
          <a:bodyPr>
            <a:normAutofit/>
          </a:bodyPr>
          <a:lstStyle/>
          <a:p>
            <a:pPr algn="ctr"/>
            <a:r>
              <a:rPr lang="en-US" sz="4000" dirty="0"/>
              <a:t>Creating the Permanent Accession</a:t>
            </a:r>
            <a:endParaRPr lang="en-GB" sz="4000" dirty="0"/>
          </a:p>
        </p:txBody>
      </p:sp>
      <p:sp>
        <p:nvSpPr>
          <p:cNvPr id="3" name="Tijdelijke aanduiding voor inhoud 2"/>
          <p:cNvSpPr>
            <a:spLocks noGrp="1"/>
          </p:cNvSpPr>
          <p:nvPr>
            <p:ph idx="1"/>
          </p:nvPr>
        </p:nvSpPr>
        <p:spPr/>
        <p:txBody>
          <a:bodyPr/>
          <a:lstStyle/>
          <a:p>
            <a:endParaRPr lang="en-GB"/>
          </a:p>
        </p:txBody>
      </p:sp>
      <p:sp>
        <p:nvSpPr>
          <p:cNvPr id="4" name="TextBox 4"/>
          <p:cNvSpPr txBox="1"/>
          <p:nvPr/>
        </p:nvSpPr>
        <p:spPr>
          <a:xfrm>
            <a:off x="567205" y="1401716"/>
            <a:ext cx="8485977" cy="1754326"/>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When the Registrar records the first individual accession the application finds the</a:t>
            </a:r>
          </a:p>
          <a:p>
            <a:r>
              <a:rPr lang="en-US" dirty="0" smtClean="0"/>
              <a:t>Incomplete Accession record. The Registrar should NOT choose to Associate With</a:t>
            </a:r>
          </a:p>
          <a:p>
            <a:r>
              <a:rPr lang="en-US" dirty="0" smtClean="0"/>
              <a:t>Incomplete Accession as the medical records would be associated only with this one </a:t>
            </a:r>
          </a:p>
          <a:p>
            <a:r>
              <a:rPr lang="en-US" dirty="0"/>
              <a:t>r</a:t>
            </a:r>
            <a:r>
              <a:rPr lang="en-US" dirty="0" smtClean="0"/>
              <a:t>ecord. They should instead select View Animal Details or Close. They should then</a:t>
            </a:r>
          </a:p>
          <a:p>
            <a:r>
              <a:rPr lang="en-US" dirty="0" smtClean="0"/>
              <a:t>complete the remaining three accessions. If they recorded a Batch Accession for the four</a:t>
            </a:r>
          </a:p>
          <a:p>
            <a:r>
              <a:rPr lang="en-US" dirty="0"/>
              <a:t>t</a:t>
            </a:r>
            <a:r>
              <a:rPr lang="en-US" dirty="0" smtClean="0"/>
              <a:t>oads the application will NOT look into Incomplete Accessions.</a:t>
            </a:r>
            <a:endParaRPr lang="en-GB" dirty="0"/>
          </a:p>
        </p:txBody>
      </p:sp>
      <p:pic>
        <p:nvPicPr>
          <p:cNvPr id="5" name="Picture 3"/>
          <p:cNvPicPr>
            <a:picLocks noChangeAspect="1"/>
          </p:cNvPicPr>
          <p:nvPr/>
        </p:nvPicPr>
        <p:blipFill>
          <a:blip r:embed="rId2"/>
          <a:stretch>
            <a:fillRect/>
          </a:stretch>
        </p:blipFill>
        <p:spPr>
          <a:xfrm>
            <a:off x="1481524" y="3445525"/>
            <a:ext cx="6180952" cy="2085714"/>
          </a:xfrm>
          <a:prstGeom prst="rect">
            <a:avLst/>
          </a:prstGeom>
          <a:ln>
            <a:solidFill>
              <a:schemeClr val="tx1"/>
            </a:solidFill>
          </a:ln>
        </p:spPr>
      </p:pic>
    </p:spTree>
    <p:extLst>
      <p:ext uri="{BB962C8B-B14F-4D97-AF65-F5344CB8AC3E}">
        <p14:creationId xmlns:p14="http://schemas.microsoft.com/office/powerpoint/2010/main" val="32962519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0"/>
            <a:ext cx="7886700" cy="1325563"/>
          </a:xfrm>
        </p:spPr>
        <p:txBody>
          <a:bodyPr>
            <a:normAutofit/>
          </a:bodyPr>
          <a:lstStyle/>
          <a:p>
            <a:pPr algn="ctr"/>
            <a:r>
              <a:rPr lang="en-US" sz="4000" dirty="0"/>
              <a:t>Associating the Single IA Record</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2"/>
          <p:cNvPicPr>
            <a:picLocks noChangeAspect="1"/>
          </p:cNvPicPr>
          <p:nvPr/>
        </p:nvPicPr>
        <p:blipFill>
          <a:blip r:embed="rId2"/>
          <a:stretch>
            <a:fillRect/>
          </a:stretch>
        </p:blipFill>
        <p:spPr>
          <a:xfrm>
            <a:off x="1067238" y="1070143"/>
            <a:ext cx="7009524" cy="1333333"/>
          </a:xfrm>
          <a:prstGeom prst="rect">
            <a:avLst/>
          </a:prstGeom>
          <a:ln>
            <a:solidFill>
              <a:schemeClr val="tx1"/>
            </a:solidFill>
          </a:ln>
        </p:spPr>
      </p:pic>
      <p:sp>
        <p:nvSpPr>
          <p:cNvPr id="5" name="TextBox 4"/>
          <p:cNvSpPr txBox="1"/>
          <p:nvPr/>
        </p:nvSpPr>
        <p:spPr>
          <a:xfrm>
            <a:off x="308096" y="3352800"/>
            <a:ext cx="3425704" cy="2585323"/>
          </a:xfrm>
          <a:prstGeom prst="rect">
            <a:avLst/>
          </a:prstGeom>
          <a:solidFill>
            <a:schemeClr val="accent1">
              <a:lumMod val="20000"/>
              <a:lumOff val="80000"/>
            </a:schemeClr>
          </a:solidFill>
          <a:ln>
            <a:solidFill>
              <a:schemeClr val="tx1"/>
            </a:solidFill>
          </a:ln>
        </p:spPr>
        <p:txBody>
          <a:bodyPr wrap="square" rtlCol="0">
            <a:spAutoFit/>
          </a:bodyPr>
          <a:lstStyle/>
          <a:p>
            <a:r>
              <a:rPr lang="en-US" dirty="0" smtClean="0"/>
              <a:t>To associate the single Incomplete</a:t>
            </a:r>
          </a:p>
          <a:p>
            <a:r>
              <a:rPr lang="en-US" dirty="0" smtClean="0"/>
              <a:t>Accession with the four individual </a:t>
            </a:r>
          </a:p>
          <a:p>
            <a:r>
              <a:rPr lang="en-US" dirty="0" smtClean="0"/>
              <a:t>Permanent accessions you would</a:t>
            </a:r>
          </a:p>
          <a:p>
            <a:r>
              <a:rPr lang="en-US" dirty="0"/>
              <a:t>g</a:t>
            </a:r>
            <a:r>
              <a:rPr lang="en-US" dirty="0" smtClean="0"/>
              <a:t>o to the Incomplete Accessions tab</a:t>
            </a:r>
            <a:r>
              <a:rPr lang="en-GB" dirty="0" smtClean="0"/>
              <a:t>, check</a:t>
            </a:r>
            <a:r>
              <a:rPr lang="en-US" dirty="0" smtClean="0"/>
              <a:t> the record and select Complete Selected.</a:t>
            </a:r>
          </a:p>
          <a:p>
            <a:endParaRPr lang="en-US" dirty="0"/>
          </a:p>
          <a:p>
            <a:r>
              <a:rPr lang="en-US" dirty="0" smtClean="0"/>
              <a:t>You would then enter the four</a:t>
            </a:r>
          </a:p>
          <a:p>
            <a:r>
              <a:rPr lang="en-US" dirty="0"/>
              <a:t>i</a:t>
            </a:r>
            <a:r>
              <a:rPr lang="en-US" dirty="0" smtClean="0"/>
              <a:t>ndividual permanent accessions.</a:t>
            </a:r>
          </a:p>
        </p:txBody>
      </p:sp>
      <p:pic>
        <p:nvPicPr>
          <p:cNvPr id="6" name="Picture 3"/>
          <p:cNvPicPr>
            <a:picLocks noChangeAspect="1"/>
          </p:cNvPicPr>
          <p:nvPr/>
        </p:nvPicPr>
        <p:blipFill>
          <a:blip r:embed="rId3"/>
          <a:stretch>
            <a:fillRect/>
          </a:stretch>
        </p:blipFill>
        <p:spPr>
          <a:xfrm>
            <a:off x="4095750" y="2642316"/>
            <a:ext cx="4304762" cy="3085714"/>
          </a:xfrm>
          <a:prstGeom prst="rect">
            <a:avLst/>
          </a:prstGeom>
          <a:ln>
            <a:solidFill>
              <a:schemeClr val="tx1"/>
            </a:solidFill>
          </a:ln>
        </p:spPr>
      </p:pic>
    </p:spTree>
    <p:extLst>
      <p:ext uri="{BB962C8B-B14F-4D97-AF65-F5344CB8AC3E}">
        <p14:creationId xmlns:p14="http://schemas.microsoft.com/office/powerpoint/2010/main" val="3230571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0"/>
            <a:ext cx="7886700" cy="1325563"/>
          </a:xfrm>
        </p:spPr>
        <p:txBody>
          <a:bodyPr>
            <a:normAutofit/>
          </a:bodyPr>
          <a:lstStyle/>
          <a:p>
            <a:pPr algn="ctr"/>
            <a:r>
              <a:rPr lang="en-US" sz="4000" dirty="0"/>
              <a:t>Information that Does Not Match</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2"/>
          <p:cNvPicPr>
            <a:picLocks noChangeAspect="1"/>
          </p:cNvPicPr>
          <p:nvPr/>
        </p:nvPicPr>
        <p:blipFill>
          <a:blip r:embed="rId2"/>
          <a:stretch>
            <a:fillRect/>
          </a:stretch>
        </p:blipFill>
        <p:spPr>
          <a:xfrm>
            <a:off x="1851762" y="922986"/>
            <a:ext cx="5723809" cy="4200000"/>
          </a:xfrm>
          <a:prstGeom prst="rect">
            <a:avLst/>
          </a:prstGeom>
          <a:ln>
            <a:solidFill>
              <a:schemeClr val="tx1"/>
            </a:solidFill>
          </a:ln>
        </p:spPr>
      </p:pic>
      <p:sp>
        <p:nvSpPr>
          <p:cNvPr id="5" name="TextBox 3"/>
          <p:cNvSpPr txBox="1"/>
          <p:nvPr/>
        </p:nvSpPr>
        <p:spPr>
          <a:xfrm>
            <a:off x="970209" y="4686837"/>
            <a:ext cx="6799234" cy="1107996"/>
          </a:xfrm>
          <a:prstGeom prst="rect">
            <a:avLst/>
          </a:prstGeom>
          <a:solidFill>
            <a:schemeClr val="accent1">
              <a:lumMod val="20000"/>
              <a:lumOff val="80000"/>
            </a:schemeClr>
          </a:solidFill>
          <a:ln>
            <a:solidFill>
              <a:schemeClr val="tx1"/>
            </a:solidFill>
          </a:ln>
        </p:spPr>
        <p:txBody>
          <a:bodyPr wrap="none" rtlCol="0">
            <a:spAutoFit/>
          </a:bodyPr>
          <a:lstStyle/>
          <a:p>
            <a:r>
              <a:rPr lang="en-US" sz="1600" dirty="0" smtClean="0"/>
              <a:t>If the information does not match you will be given notification of such. In this</a:t>
            </a:r>
          </a:p>
          <a:p>
            <a:r>
              <a:rPr lang="en-US" sz="1600" dirty="0"/>
              <a:t>s</a:t>
            </a:r>
            <a:r>
              <a:rPr lang="en-US" sz="1600" dirty="0" smtClean="0"/>
              <a:t>ituation where the single IA is associated with multiple permanent accessions, </a:t>
            </a:r>
          </a:p>
          <a:p>
            <a:r>
              <a:rPr lang="en-US" sz="1600" dirty="0" smtClean="0"/>
              <a:t>you do not have the option to select to keep the information recorded on the</a:t>
            </a:r>
          </a:p>
          <a:p>
            <a:r>
              <a:rPr lang="en-US" sz="1600" dirty="0" smtClean="0"/>
              <a:t>Incomplete Accession, it is simply for your information .</a:t>
            </a:r>
            <a:endParaRPr lang="en-GB" sz="1600" dirty="0"/>
          </a:p>
        </p:txBody>
      </p:sp>
    </p:spTree>
    <p:extLst>
      <p:ext uri="{BB962C8B-B14F-4D97-AF65-F5344CB8AC3E}">
        <p14:creationId xmlns:p14="http://schemas.microsoft.com/office/powerpoint/2010/main" val="29997871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120428"/>
            <a:ext cx="7886700" cy="1325563"/>
          </a:xfrm>
        </p:spPr>
        <p:txBody>
          <a:bodyPr>
            <a:normAutofit/>
          </a:bodyPr>
          <a:lstStyle/>
          <a:p>
            <a:pPr algn="ctr"/>
            <a:r>
              <a:rPr lang="en-US" sz="4000" dirty="0"/>
              <a:t>Multiple IAs into One Permanent Accession</a:t>
            </a:r>
            <a:endParaRPr lang="en-GB" sz="4000" dirty="0"/>
          </a:p>
        </p:txBody>
      </p:sp>
      <p:sp>
        <p:nvSpPr>
          <p:cNvPr id="3" name="Tijdelijke aanduiding voor inhoud 2"/>
          <p:cNvSpPr>
            <a:spLocks noGrp="1"/>
          </p:cNvSpPr>
          <p:nvPr>
            <p:ph idx="1"/>
          </p:nvPr>
        </p:nvSpPr>
        <p:spPr/>
        <p:txBody>
          <a:bodyPr/>
          <a:lstStyle/>
          <a:p>
            <a:endParaRPr lang="en-GB"/>
          </a:p>
        </p:txBody>
      </p:sp>
      <p:sp>
        <p:nvSpPr>
          <p:cNvPr id="4" name="TextBox 2"/>
          <p:cNvSpPr txBox="1"/>
          <p:nvPr/>
        </p:nvSpPr>
        <p:spPr>
          <a:xfrm>
            <a:off x="368830" y="1937454"/>
            <a:ext cx="8406340" cy="1200329"/>
          </a:xfrm>
          <a:prstGeom prst="rect">
            <a:avLst/>
          </a:prstGeom>
          <a:solidFill>
            <a:schemeClr val="accent1">
              <a:lumMod val="20000"/>
              <a:lumOff val="80000"/>
            </a:schemeClr>
          </a:solidFill>
          <a:ln>
            <a:solidFill>
              <a:schemeClr val="tx1"/>
            </a:solidFill>
          </a:ln>
        </p:spPr>
        <p:txBody>
          <a:bodyPr wrap="none" rtlCol="0">
            <a:spAutoFit/>
          </a:bodyPr>
          <a:lstStyle/>
          <a:p>
            <a:r>
              <a:rPr lang="en-US" dirty="0"/>
              <a:t>For the </a:t>
            </a:r>
            <a:r>
              <a:rPr lang="en-US" dirty="0" smtClean="0"/>
              <a:t>second </a:t>
            </a:r>
            <a:r>
              <a:rPr lang="en-US" dirty="0"/>
              <a:t>scenario four toads were received over the weekend that required some</a:t>
            </a:r>
          </a:p>
          <a:p>
            <a:r>
              <a:rPr lang="en-US" dirty="0"/>
              <a:t>medical care. The Veterinarian created </a:t>
            </a:r>
            <a:r>
              <a:rPr lang="en-US" dirty="0" smtClean="0"/>
              <a:t>four </a:t>
            </a:r>
            <a:r>
              <a:rPr lang="en-US" dirty="0"/>
              <a:t>Incomplete </a:t>
            </a:r>
            <a:r>
              <a:rPr lang="en-US" dirty="0" smtClean="0"/>
              <a:t>Accessions. </a:t>
            </a:r>
            <a:r>
              <a:rPr lang="en-US" dirty="0"/>
              <a:t>He used the</a:t>
            </a:r>
          </a:p>
          <a:p>
            <a:r>
              <a:rPr lang="en-US" dirty="0"/>
              <a:t>Other Information box to note that </a:t>
            </a:r>
            <a:r>
              <a:rPr lang="en-US" dirty="0" smtClean="0"/>
              <a:t>each record was one of </a:t>
            </a:r>
            <a:r>
              <a:rPr lang="en-US" dirty="0"/>
              <a:t>four animals received</a:t>
            </a:r>
            <a:r>
              <a:rPr lang="en-US" dirty="0" smtClean="0"/>
              <a:t>. </a:t>
            </a:r>
          </a:p>
          <a:p>
            <a:r>
              <a:rPr lang="en-US" dirty="0" smtClean="0"/>
              <a:t>There is currently no Batch Accession option for Incomplete Accessions.</a:t>
            </a:r>
            <a:endParaRPr lang="en-GB" dirty="0"/>
          </a:p>
        </p:txBody>
      </p:sp>
      <p:pic>
        <p:nvPicPr>
          <p:cNvPr id="5" name="Picture 3"/>
          <p:cNvPicPr>
            <a:picLocks noChangeAspect="1"/>
          </p:cNvPicPr>
          <p:nvPr/>
        </p:nvPicPr>
        <p:blipFill>
          <a:blip r:embed="rId2"/>
          <a:stretch>
            <a:fillRect/>
          </a:stretch>
        </p:blipFill>
        <p:spPr>
          <a:xfrm>
            <a:off x="457200" y="3657600"/>
            <a:ext cx="8085714" cy="1847619"/>
          </a:xfrm>
          <a:prstGeom prst="rect">
            <a:avLst/>
          </a:prstGeom>
          <a:ln>
            <a:solidFill>
              <a:schemeClr val="tx1"/>
            </a:solidFill>
          </a:ln>
        </p:spPr>
      </p:pic>
    </p:spTree>
    <p:extLst>
      <p:ext uri="{BB962C8B-B14F-4D97-AF65-F5344CB8AC3E}">
        <p14:creationId xmlns:p14="http://schemas.microsoft.com/office/powerpoint/2010/main" val="4428383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21599"/>
            <a:ext cx="7886700" cy="1325563"/>
          </a:xfrm>
        </p:spPr>
        <p:txBody>
          <a:bodyPr/>
          <a:lstStyle/>
          <a:p>
            <a:pPr algn="ctr"/>
            <a:r>
              <a:rPr lang="en-US" dirty="0"/>
              <a:t>Associating the Multiple IAs</a:t>
            </a:r>
            <a:endParaRPr lang="en-GB" dirty="0"/>
          </a:p>
        </p:txBody>
      </p:sp>
      <p:sp>
        <p:nvSpPr>
          <p:cNvPr id="3" name="Tijdelijke aanduiding voor inhoud 2"/>
          <p:cNvSpPr>
            <a:spLocks noGrp="1"/>
          </p:cNvSpPr>
          <p:nvPr>
            <p:ph idx="1"/>
          </p:nvPr>
        </p:nvSpPr>
        <p:spPr>
          <a:xfrm>
            <a:off x="628650" y="1464346"/>
            <a:ext cx="7886700" cy="4351338"/>
          </a:xfrm>
        </p:spPr>
        <p:txBody>
          <a:bodyPr/>
          <a:lstStyle/>
          <a:p>
            <a:endParaRPr lang="en-GB"/>
          </a:p>
        </p:txBody>
      </p:sp>
      <p:sp>
        <p:nvSpPr>
          <p:cNvPr id="4" name="TextBox 4"/>
          <p:cNvSpPr txBox="1"/>
          <p:nvPr/>
        </p:nvSpPr>
        <p:spPr>
          <a:xfrm>
            <a:off x="454607" y="1072558"/>
            <a:ext cx="8506496" cy="1200329"/>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The Registrar has determined that the four toads should actually be managed as a group</a:t>
            </a:r>
          </a:p>
          <a:p>
            <a:r>
              <a:rPr lang="en-US" dirty="0"/>
              <a:t>r</a:t>
            </a:r>
            <a:r>
              <a:rPr lang="en-US" dirty="0" smtClean="0"/>
              <a:t>ecord as they are not individually identifiable at this time. The Registrar records a single </a:t>
            </a:r>
          </a:p>
          <a:p>
            <a:r>
              <a:rPr lang="en-US" dirty="0"/>
              <a:t>p</a:t>
            </a:r>
            <a:r>
              <a:rPr lang="en-US" dirty="0" smtClean="0"/>
              <a:t>ermanent accession. The application finds the four possible IAs. All are selected to be</a:t>
            </a:r>
          </a:p>
          <a:p>
            <a:r>
              <a:rPr lang="en-US" smtClean="0"/>
              <a:t>associated.</a:t>
            </a:r>
            <a:endParaRPr lang="en-GB" dirty="0"/>
          </a:p>
        </p:txBody>
      </p:sp>
      <p:pic>
        <p:nvPicPr>
          <p:cNvPr id="5" name="Picture 3"/>
          <p:cNvPicPr>
            <a:picLocks noChangeAspect="1"/>
          </p:cNvPicPr>
          <p:nvPr/>
        </p:nvPicPr>
        <p:blipFill>
          <a:blip r:embed="rId2"/>
          <a:stretch>
            <a:fillRect/>
          </a:stretch>
        </p:blipFill>
        <p:spPr>
          <a:xfrm>
            <a:off x="628650" y="2398121"/>
            <a:ext cx="5134379" cy="3783226"/>
          </a:xfrm>
          <a:prstGeom prst="rect">
            <a:avLst/>
          </a:prstGeom>
          <a:ln>
            <a:solidFill>
              <a:schemeClr val="tx1"/>
            </a:solidFill>
          </a:ln>
        </p:spPr>
      </p:pic>
    </p:spTree>
    <p:extLst>
      <p:ext uri="{BB962C8B-B14F-4D97-AF65-F5344CB8AC3E}">
        <p14:creationId xmlns:p14="http://schemas.microsoft.com/office/powerpoint/2010/main" val="38793979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0"/>
            <a:ext cx="7886700" cy="1325563"/>
          </a:xfrm>
        </p:spPr>
        <p:txBody>
          <a:bodyPr/>
          <a:lstStyle/>
          <a:p>
            <a:pPr algn="ctr"/>
            <a:r>
              <a:rPr lang="en-US" dirty="0"/>
              <a:t>Information is Copied</a:t>
            </a:r>
            <a:endParaRPr lang="en-GB" dirty="0"/>
          </a:p>
        </p:txBody>
      </p:sp>
      <p:sp>
        <p:nvSpPr>
          <p:cNvPr id="3" name="Tijdelijke aanduiding voor inhoud 2"/>
          <p:cNvSpPr>
            <a:spLocks noGrp="1"/>
          </p:cNvSpPr>
          <p:nvPr>
            <p:ph idx="1"/>
          </p:nvPr>
        </p:nvSpPr>
        <p:spPr/>
        <p:txBody>
          <a:bodyPr/>
          <a:lstStyle/>
          <a:p>
            <a:endParaRPr lang="en-GB"/>
          </a:p>
        </p:txBody>
      </p:sp>
      <p:sp>
        <p:nvSpPr>
          <p:cNvPr id="4" name="TextBox 4"/>
          <p:cNvSpPr txBox="1"/>
          <p:nvPr/>
        </p:nvSpPr>
        <p:spPr>
          <a:xfrm>
            <a:off x="435347" y="1505803"/>
            <a:ext cx="8429423" cy="923330"/>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When you select to associate the records you will receive a message that all information</a:t>
            </a:r>
          </a:p>
          <a:p>
            <a:r>
              <a:rPr lang="en-US" dirty="0"/>
              <a:t>w</a:t>
            </a:r>
            <a:r>
              <a:rPr lang="en-US" dirty="0" smtClean="0"/>
              <a:t>ill be copied into the single permanent accession record. All four of the IAs GANs will</a:t>
            </a:r>
          </a:p>
          <a:p>
            <a:r>
              <a:rPr lang="en-US" dirty="0"/>
              <a:t>b</a:t>
            </a:r>
            <a:r>
              <a:rPr lang="en-US" dirty="0" smtClean="0"/>
              <a:t>ecome Old Accession Numbers</a:t>
            </a:r>
            <a:endParaRPr lang="en-GB" dirty="0"/>
          </a:p>
        </p:txBody>
      </p:sp>
      <p:pic>
        <p:nvPicPr>
          <p:cNvPr id="5" name="Picture 2"/>
          <p:cNvPicPr>
            <a:picLocks noChangeAspect="1"/>
          </p:cNvPicPr>
          <p:nvPr/>
        </p:nvPicPr>
        <p:blipFill>
          <a:blip r:embed="rId2"/>
          <a:stretch>
            <a:fillRect/>
          </a:stretch>
        </p:blipFill>
        <p:spPr>
          <a:xfrm>
            <a:off x="1105262" y="2590800"/>
            <a:ext cx="7089594" cy="1352476"/>
          </a:xfrm>
          <a:prstGeom prst="rect">
            <a:avLst/>
          </a:prstGeom>
          <a:ln>
            <a:solidFill>
              <a:schemeClr val="tx1"/>
            </a:solidFill>
          </a:ln>
        </p:spPr>
      </p:pic>
      <p:pic>
        <p:nvPicPr>
          <p:cNvPr id="6" name="Picture 3"/>
          <p:cNvPicPr>
            <a:picLocks noChangeAspect="1"/>
          </p:cNvPicPr>
          <p:nvPr/>
        </p:nvPicPr>
        <p:blipFill>
          <a:blip r:embed="rId3"/>
          <a:stretch>
            <a:fillRect/>
          </a:stretch>
        </p:blipFill>
        <p:spPr>
          <a:xfrm>
            <a:off x="970208" y="4104943"/>
            <a:ext cx="4423318" cy="2438400"/>
          </a:xfrm>
          <a:prstGeom prst="rect">
            <a:avLst/>
          </a:prstGeom>
          <a:ln>
            <a:solidFill>
              <a:schemeClr val="tx1"/>
            </a:solidFill>
          </a:ln>
        </p:spPr>
      </p:pic>
    </p:spTree>
    <p:extLst>
      <p:ext uri="{BB962C8B-B14F-4D97-AF65-F5344CB8AC3E}">
        <p14:creationId xmlns:p14="http://schemas.microsoft.com/office/powerpoint/2010/main" val="3860185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US" dirty="0"/>
              <a:t>Any Questions?</a:t>
            </a:r>
            <a:endParaRPr lang="en-GB" dirty="0"/>
          </a:p>
        </p:txBody>
      </p:sp>
      <p:sp>
        <p:nvSpPr>
          <p:cNvPr id="3" name="Tijdelijke aanduiding voor inhoud 2"/>
          <p:cNvSpPr>
            <a:spLocks noGrp="1"/>
          </p:cNvSpPr>
          <p:nvPr>
            <p:ph idx="1"/>
          </p:nvPr>
        </p:nvSpPr>
        <p:spPr/>
        <p:txBody>
          <a:bodyPr/>
          <a:lstStyle/>
          <a:p>
            <a:endParaRPr lang="en-GB"/>
          </a:p>
        </p:txBody>
      </p:sp>
      <p:pic>
        <p:nvPicPr>
          <p:cNvPr id="4" name="Picture 3">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4969" y="1609725"/>
            <a:ext cx="5834062" cy="3012860"/>
          </a:xfrm>
          <a:prstGeom prst="rect">
            <a:avLst/>
          </a:prstGeom>
        </p:spPr>
      </p:pic>
      <p:sp>
        <p:nvSpPr>
          <p:cNvPr id="5" name="Subtitle 2"/>
          <p:cNvSpPr txBox="1">
            <a:spLocks/>
          </p:cNvSpPr>
          <p:nvPr/>
        </p:nvSpPr>
        <p:spPr>
          <a:xfrm>
            <a:off x="1654969" y="4990884"/>
            <a:ext cx="6400800" cy="17526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hlinkClick r:id="rId2"/>
              </a:rPr>
              <a:t>Complete those puzzles</a:t>
            </a:r>
            <a:r>
              <a:rPr lang="en-US" dirty="0" smtClean="0"/>
              <a:t>!</a:t>
            </a:r>
            <a:endParaRPr lang="en-GB" dirty="0"/>
          </a:p>
        </p:txBody>
      </p:sp>
    </p:spTree>
    <p:extLst>
      <p:ext uri="{BB962C8B-B14F-4D97-AF65-F5344CB8AC3E}">
        <p14:creationId xmlns:p14="http://schemas.microsoft.com/office/powerpoint/2010/main" val="12891199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ZIMS Updates!</a:t>
            </a:r>
            <a:endParaRPr lang="en-US" dirty="0"/>
          </a:p>
        </p:txBody>
      </p:sp>
      <p:sp>
        <p:nvSpPr>
          <p:cNvPr id="3" name="Content Placeholder 2"/>
          <p:cNvSpPr>
            <a:spLocks noGrp="1"/>
          </p:cNvSpPr>
          <p:nvPr>
            <p:ph idx="1"/>
          </p:nvPr>
        </p:nvSpPr>
        <p:spPr/>
        <p:txBody>
          <a:bodyPr/>
          <a:lstStyle/>
          <a:p>
            <a:r>
              <a:rPr lang="en-US" dirty="0" smtClean="0"/>
              <a:t>This PowerPoint is up-to-date as of:</a:t>
            </a:r>
            <a:r>
              <a:rPr lang="en-US" dirty="0"/>
              <a:t/>
            </a:r>
            <a:br>
              <a:rPr lang="en-US" dirty="0"/>
            </a:br>
            <a:r>
              <a:rPr lang="en-US" b="1" dirty="0"/>
              <a:t>November 12</a:t>
            </a:r>
            <a:r>
              <a:rPr lang="en-US" b="1" baseline="30000" dirty="0"/>
              <a:t>th</a:t>
            </a:r>
            <a:r>
              <a:rPr lang="en-US" b="1" dirty="0"/>
              <a:t> 2018</a:t>
            </a:r>
          </a:p>
          <a:p>
            <a:r>
              <a:rPr lang="en-US" dirty="0" smtClean="0"/>
              <a:t>ZIMS is developed in an “agile” method</a:t>
            </a:r>
          </a:p>
          <a:p>
            <a:r>
              <a:rPr lang="en-US" dirty="0" smtClean="0"/>
              <a:t>This </a:t>
            </a:r>
            <a:r>
              <a:rPr lang="en-US" dirty="0" smtClean="0"/>
              <a:t>means that it is updated every two weeks, sometimes with additional releases in between!</a:t>
            </a:r>
          </a:p>
          <a:p>
            <a:r>
              <a:rPr lang="en-US" dirty="0" smtClean="0"/>
              <a:t>Use the link below to see if there have been any updates to this topic since the date above:</a:t>
            </a:r>
          </a:p>
          <a:p>
            <a:pPr marL="0" indent="0">
              <a:buNone/>
            </a:pPr>
            <a:r>
              <a:rPr lang="en-US" dirty="0">
                <a:hlinkClick r:id="rId3"/>
              </a:rPr>
              <a:t>http://training.species360.org/updates</a:t>
            </a:r>
            <a:r>
              <a:rPr lang="en-US" dirty="0" smtClean="0">
                <a:hlinkClick r:id="rId3"/>
              </a:rPr>
              <a:t>/</a:t>
            </a:r>
            <a:r>
              <a:rPr lang="en-US" dirty="0" smtClean="0"/>
              <a:t> </a:t>
            </a:r>
            <a:endParaRPr lang="en-US" dirty="0"/>
          </a:p>
        </p:txBody>
      </p:sp>
      <p:sp>
        <p:nvSpPr>
          <p:cNvPr id="4" name="Slide Number Placeholder 3"/>
          <p:cNvSpPr>
            <a:spLocks noGrp="1"/>
          </p:cNvSpPr>
          <p:nvPr>
            <p:ph type="sldNum" sz="quarter" idx="12"/>
          </p:nvPr>
        </p:nvSpPr>
        <p:spPr/>
        <p:txBody>
          <a:bodyPr/>
          <a:lstStyle/>
          <a:p>
            <a:fld id="{F653D845-87D6-4E2D-87A9-740235A144E6}" type="slidenum">
              <a:rPr lang="en-US" smtClean="0"/>
              <a:pPr/>
              <a:t>2</a:t>
            </a:fld>
            <a:endParaRPr lang="en-US"/>
          </a:p>
        </p:txBody>
      </p:sp>
    </p:spTree>
    <p:extLst>
      <p:ext uri="{BB962C8B-B14F-4D97-AF65-F5344CB8AC3E}">
        <p14:creationId xmlns:p14="http://schemas.microsoft.com/office/powerpoint/2010/main" val="24328803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US" dirty="0"/>
              <a:t>Incomplete Accessions</a:t>
            </a:r>
            <a:endParaRPr lang="en-GB" dirty="0"/>
          </a:p>
        </p:txBody>
      </p:sp>
      <p:sp>
        <p:nvSpPr>
          <p:cNvPr id="3" name="Tijdelijke aanduiding voor inhoud 2"/>
          <p:cNvSpPr>
            <a:spLocks noGrp="1"/>
          </p:cNvSpPr>
          <p:nvPr>
            <p:ph idx="1"/>
          </p:nvPr>
        </p:nvSpPr>
        <p:spPr>
          <a:xfrm>
            <a:off x="628650" y="1490774"/>
            <a:ext cx="7886700" cy="4351338"/>
          </a:xfrm>
        </p:spPr>
        <p:txBody>
          <a:bodyPr>
            <a:normAutofit fontScale="92500" lnSpcReduction="10000"/>
          </a:bodyPr>
          <a:lstStyle/>
          <a:p>
            <a:r>
              <a:rPr lang="en-US" dirty="0"/>
              <a:t>Original intent was to allow Veterinary Staff to create a record that they could record medical data into (</a:t>
            </a:r>
            <a:r>
              <a:rPr lang="en-US" dirty="0" err="1"/>
              <a:t>MedARKS</a:t>
            </a:r>
            <a:r>
              <a:rPr lang="en-US" dirty="0"/>
              <a:t> non-accessioned animal)</a:t>
            </a:r>
          </a:p>
          <a:p>
            <a:r>
              <a:rPr lang="en-US" dirty="0"/>
              <a:t>Curators may also want to use the feature should they wish to record information on an animal that has not yet been accessioned</a:t>
            </a:r>
          </a:p>
          <a:p>
            <a:r>
              <a:rPr lang="en-US" dirty="0"/>
              <a:t>All information recorded on an Incomplete Accession will be migrated into the permanent accession record</a:t>
            </a:r>
          </a:p>
          <a:p>
            <a:r>
              <a:rPr lang="en-US" dirty="0"/>
              <a:t>Access to creating Incomplete Accessions is found under My Institution&gt;Institution Roles&gt;Animal module. It is not a Medical Role functionality.</a:t>
            </a:r>
            <a:endParaRPr lang="en-GB" dirty="0"/>
          </a:p>
          <a:p>
            <a:endParaRPr lang="en-GB" dirty="0"/>
          </a:p>
        </p:txBody>
      </p:sp>
    </p:spTree>
    <p:extLst>
      <p:ext uri="{BB962C8B-B14F-4D97-AF65-F5344CB8AC3E}">
        <p14:creationId xmlns:p14="http://schemas.microsoft.com/office/powerpoint/2010/main" val="1924437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4000" dirty="0"/>
              <a:t>Starting an Incomplete Accession</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1"/>
          <p:cNvPicPr>
            <a:picLocks noChangeAspect="1"/>
          </p:cNvPicPr>
          <p:nvPr/>
        </p:nvPicPr>
        <p:blipFill>
          <a:blip r:embed="rId2"/>
          <a:stretch>
            <a:fillRect/>
          </a:stretch>
        </p:blipFill>
        <p:spPr>
          <a:xfrm>
            <a:off x="838200" y="1853160"/>
            <a:ext cx="3752381" cy="3857143"/>
          </a:xfrm>
          <a:prstGeom prst="rect">
            <a:avLst/>
          </a:prstGeom>
          <a:ln>
            <a:solidFill>
              <a:schemeClr val="tx1"/>
            </a:solidFill>
          </a:ln>
        </p:spPr>
      </p:pic>
      <p:sp>
        <p:nvSpPr>
          <p:cNvPr id="5" name="TextBox 2"/>
          <p:cNvSpPr txBox="1"/>
          <p:nvPr/>
        </p:nvSpPr>
        <p:spPr>
          <a:xfrm>
            <a:off x="4746299" y="1865670"/>
            <a:ext cx="2568902" cy="1754326"/>
          </a:xfrm>
          <a:prstGeom prst="rect">
            <a:avLst/>
          </a:prstGeom>
          <a:solidFill>
            <a:schemeClr val="tx2">
              <a:lumMod val="20000"/>
              <a:lumOff val="80000"/>
            </a:schemeClr>
          </a:solidFill>
          <a:ln>
            <a:solidFill>
              <a:schemeClr val="tx1"/>
            </a:solidFill>
          </a:ln>
        </p:spPr>
        <p:txBody>
          <a:bodyPr wrap="square" rtlCol="0">
            <a:spAutoFit/>
          </a:bodyPr>
          <a:lstStyle/>
          <a:p>
            <a:r>
              <a:rPr lang="en-US" dirty="0" smtClean="0"/>
              <a:t>Incomplete Accessions are found under the Start menu and Accession.</a:t>
            </a:r>
          </a:p>
          <a:p>
            <a:endParaRPr lang="en-US" dirty="0" smtClean="0"/>
          </a:p>
          <a:p>
            <a:r>
              <a:rPr lang="en-US" dirty="0" smtClean="0"/>
              <a:t>You will not select the entity type.</a:t>
            </a:r>
            <a:endParaRPr lang="en-GB" dirty="0"/>
          </a:p>
        </p:txBody>
      </p:sp>
    </p:spTree>
    <p:extLst>
      <p:ext uri="{BB962C8B-B14F-4D97-AF65-F5344CB8AC3E}">
        <p14:creationId xmlns:p14="http://schemas.microsoft.com/office/powerpoint/2010/main" val="30125281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0"/>
            <a:ext cx="7886700" cy="1325563"/>
          </a:xfrm>
        </p:spPr>
        <p:txBody>
          <a:bodyPr>
            <a:normAutofit/>
          </a:bodyPr>
          <a:lstStyle/>
          <a:p>
            <a:pPr algn="ctr"/>
            <a:r>
              <a:rPr lang="en-US" sz="4000" dirty="0"/>
              <a:t>Creating an Incomplete Accession</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2"/>
          <p:cNvPicPr>
            <a:picLocks noChangeAspect="1"/>
          </p:cNvPicPr>
          <p:nvPr/>
        </p:nvPicPr>
        <p:blipFill>
          <a:blip r:embed="rId2"/>
          <a:stretch>
            <a:fillRect/>
          </a:stretch>
        </p:blipFill>
        <p:spPr>
          <a:xfrm>
            <a:off x="838200" y="1417638"/>
            <a:ext cx="4009524" cy="4695238"/>
          </a:xfrm>
          <a:prstGeom prst="rect">
            <a:avLst/>
          </a:prstGeom>
          <a:ln>
            <a:solidFill>
              <a:schemeClr val="tx1"/>
            </a:solidFill>
          </a:ln>
        </p:spPr>
      </p:pic>
      <p:sp>
        <p:nvSpPr>
          <p:cNvPr id="5" name="TextBox 3"/>
          <p:cNvSpPr txBox="1"/>
          <p:nvPr/>
        </p:nvSpPr>
        <p:spPr>
          <a:xfrm>
            <a:off x="4419600" y="1683475"/>
            <a:ext cx="4056047" cy="2862322"/>
          </a:xfrm>
          <a:prstGeom prst="rect">
            <a:avLst/>
          </a:prstGeom>
          <a:solidFill>
            <a:schemeClr val="tx2">
              <a:lumMod val="20000"/>
              <a:lumOff val="80000"/>
            </a:schemeClr>
          </a:solidFill>
          <a:ln>
            <a:solidFill>
              <a:schemeClr val="tx1"/>
            </a:solidFill>
          </a:ln>
        </p:spPr>
        <p:txBody>
          <a:bodyPr wrap="none" rtlCol="0">
            <a:spAutoFit/>
          </a:bodyPr>
          <a:lstStyle/>
          <a:p>
            <a:r>
              <a:rPr lang="en-US" dirty="0" smtClean="0"/>
              <a:t>Minimal information is required for</a:t>
            </a:r>
          </a:p>
          <a:p>
            <a:r>
              <a:rPr lang="en-US" dirty="0"/>
              <a:t>a</a:t>
            </a:r>
            <a:r>
              <a:rPr lang="en-US" dirty="0" smtClean="0"/>
              <a:t>n Incomplete Accession. The taxonomy, </a:t>
            </a:r>
          </a:p>
          <a:p>
            <a:r>
              <a:rPr lang="en-US" dirty="0"/>
              <a:t>s</a:t>
            </a:r>
            <a:r>
              <a:rPr lang="en-US" dirty="0" smtClean="0"/>
              <a:t>ex, birth date and appropriate notes</a:t>
            </a:r>
          </a:p>
          <a:p>
            <a:r>
              <a:rPr lang="en-US" dirty="0"/>
              <a:t>a</a:t>
            </a:r>
            <a:r>
              <a:rPr lang="en-US" dirty="0" smtClean="0"/>
              <a:t>re the only information gathered.</a:t>
            </a:r>
          </a:p>
          <a:p>
            <a:r>
              <a:rPr lang="en-US" dirty="0" smtClean="0"/>
              <a:t>All of this can be edited when the</a:t>
            </a:r>
          </a:p>
          <a:p>
            <a:r>
              <a:rPr lang="en-US" dirty="0"/>
              <a:t>p</a:t>
            </a:r>
            <a:r>
              <a:rPr lang="en-US" dirty="0" smtClean="0"/>
              <a:t>ermanent accession is created.</a:t>
            </a:r>
          </a:p>
          <a:p>
            <a:endParaRPr lang="en-US" dirty="0"/>
          </a:p>
          <a:p>
            <a:r>
              <a:rPr lang="en-US" dirty="0" smtClean="0"/>
              <a:t>An Incomplete Accession receives a</a:t>
            </a:r>
          </a:p>
          <a:p>
            <a:r>
              <a:rPr lang="en-US" dirty="0"/>
              <a:t>t</a:t>
            </a:r>
            <a:r>
              <a:rPr lang="en-US" dirty="0" smtClean="0"/>
              <a:t>emporary GAN. Note that this GAN</a:t>
            </a:r>
          </a:p>
          <a:p>
            <a:r>
              <a:rPr lang="en-US" dirty="0"/>
              <a:t>e</a:t>
            </a:r>
            <a:r>
              <a:rPr lang="en-US" dirty="0" smtClean="0"/>
              <a:t>nds with “IA”.</a:t>
            </a:r>
            <a:endParaRPr lang="en-GB" dirty="0"/>
          </a:p>
        </p:txBody>
      </p:sp>
      <p:pic>
        <p:nvPicPr>
          <p:cNvPr id="6" name="Picture 6"/>
          <p:cNvPicPr>
            <a:picLocks noChangeAspect="1"/>
          </p:cNvPicPr>
          <p:nvPr/>
        </p:nvPicPr>
        <p:blipFill>
          <a:blip r:embed="rId3"/>
          <a:stretch>
            <a:fillRect/>
          </a:stretch>
        </p:blipFill>
        <p:spPr>
          <a:xfrm>
            <a:off x="4100757" y="4687947"/>
            <a:ext cx="4624143" cy="1080092"/>
          </a:xfrm>
          <a:prstGeom prst="rect">
            <a:avLst/>
          </a:prstGeom>
          <a:ln>
            <a:solidFill>
              <a:schemeClr val="tx1"/>
            </a:solidFill>
          </a:ln>
        </p:spPr>
      </p:pic>
    </p:spTree>
    <p:extLst>
      <p:ext uri="{BB962C8B-B14F-4D97-AF65-F5344CB8AC3E}">
        <p14:creationId xmlns:p14="http://schemas.microsoft.com/office/powerpoint/2010/main" val="29834856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0"/>
            <a:ext cx="7886700" cy="1325563"/>
          </a:xfrm>
        </p:spPr>
        <p:txBody>
          <a:bodyPr>
            <a:normAutofit/>
          </a:bodyPr>
          <a:lstStyle/>
          <a:p>
            <a:pPr algn="ctr"/>
            <a:r>
              <a:rPr lang="en-US" sz="4000" dirty="0"/>
              <a:t>Recording Data in an IA</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6"/>
          <p:cNvPicPr>
            <a:picLocks noChangeAspect="1"/>
          </p:cNvPicPr>
          <p:nvPr/>
        </p:nvPicPr>
        <p:blipFill>
          <a:blip r:embed="rId2"/>
          <a:stretch>
            <a:fillRect/>
          </a:stretch>
        </p:blipFill>
        <p:spPr>
          <a:xfrm>
            <a:off x="457199" y="1314098"/>
            <a:ext cx="5897204" cy="1200502"/>
          </a:xfrm>
          <a:prstGeom prst="rect">
            <a:avLst/>
          </a:prstGeom>
          <a:ln>
            <a:solidFill>
              <a:schemeClr val="tx1"/>
            </a:solidFill>
          </a:ln>
        </p:spPr>
      </p:pic>
      <p:sp>
        <p:nvSpPr>
          <p:cNvPr id="5" name="TextBox 4"/>
          <p:cNvSpPr txBox="1"/>
          <p:nvPr/>
        </p:nvSpPr>
        <p:spPr>
          <a:xfrm>
            <a:off x="3595352" y="1914349"/>
            <a:ext cx="4737900" cy="3785652"/>
          </a:xfrm>
          <a:prstGeom prst="rect">
            <a:avLst/>
          </a:prstGeom>
          <a:solidFill>
            <a:schemeClr val="tx2">
              <a:lumMod val="20000"/>
              <a:lumOff val="80000"/>
            </a:schemeClr>
          </a:solidFill>
          <a:ln>
            <a:solidFill>
              <a:schemeClr val="tx1"/>
            </a:solidFill>
          </a:ln>
        </p:spPr>
        <p:txBody>
          <a:bodyPr wrap="square" rtlCol="0">
            <a:spAutoFit/>
          </a:bodyPr>
          <a:lstStyle/>
          <a:p>
            <a:r>
              <a:rPr lang="en-US" sz="1600" dirty="0" smtClean="0"/>
              <a:t>In the R1 module </a:t>
            </a:r>
            <a:r>
              <a:rPr lang="en-US" sz="1600" dirty="0"/>
              <a:t>(</a:t>
            </a:r>
            <a:r>
              <a:rPr lang="en-US" sz="1600" dirty="0" smtClean="0"/>
              <a:t>above) Incomplete Accessions </a:t>
            </a:r>
          </a:p>
          <a:p>
            <a:r>
              <a:rPr lang="en-US" sz="1600" dirty="0"/>
              <a:t>a</a:t>
            </a:r>
            <a:r>
              <a:rPr lang="en-US" sz="1600" dirty="0" smtClean="0"/>
              <a:t>re found to the right of the Pending Transactions tab. </a:t>
            </a:r>
          </a:p>
          <a:p>
            <a:endParaRPr lang="en-US" sz="1600" dirty="0"/>
          </a:p>
          <a:p>
            <a:r>
              <a:rPr lang="en-US" sz="1600" dirty="0" smtClean="0"/>
              <a:t>Most information that can be recorded in an accessioned animal can be recorded in an Incomplete Accession such as weights and identifiers. To do this the User must have R1 access to the animal. An IA cannot be put into an  Enclosure or a Collection, Parent Information cannot be added and subsequent Transactions such as Dispositions or Deaths cannot be</a:t>
            </a:r>
          </a:p>
          <a:p>
            <a:r>
              <a:rPr lang="en-US" sz="1600" dirty="0" smtClean="0"/>
              <a:t>recorded. </a:t>
            </a:r>
          </a:p>
          <a:p>
            <a:endParaRPr lang="en-US" sz="1600" dirty="0"/>
          </a:p>
          <a:p>
            <a:r>
              <a:rPr lang="en-US" sz="1600" dirty="0" smtClean="0"/>
              <a:t>In the R2 module (left) the Veterinarian can</a:t>
            </a:r>
          </a:p>
          <a:p>
            <a:r>
              <a:rPr lang="en-US" sz="1600" dirty="0"/>
              <a:t>f</a:t>
            </a:r>
            <a:r>
              <a:rPr lang="en-US" sz="1600" dirty="0" smtClean="0"/>
              <a:t>ind the Incomplete Accession record just as </a:t>
            </a:r>
          </a:p>
          <a:p>
            <a:r>
              <a:rPr lang="en-US" sz="1600" dirty="0" smtClean="0"/>
              <a:t>they can find a permanently accessioned record.</a:t>
            </a:r>
            <a:endParaRPr lang="en-GB" sz="1600" dirty="0"/>
          </a:p>
        </p:txBody>
      </p:sp>
      <p:pic>
        <p:nvPicPr>
          <p:cNvPr id="6" name="Picture 7"/>
          <p:cNvPicPr>
            <a:picLocks noChangeAspect="1"/>
          </p:cNvPicPr>
          <p:nvPr/>
        </p:nvPicPr>
        <p:blipFill>
          <a:blip r:embed="rId3"/>
          <a:stretch>
            <a:fillRect/>
          </a:stretch>
        </p:blipFill>
        <p:spPr>
          <a:xfrm>
            <a:off x="755086" y="2895600"/>
            <a:ext cx="2457143" cy="2476190"/>
          </a:xfrm>
          <a:prstGeom prst="rect">
            <a:avLst/>
          </a:prstGeom>
          <a:ln>
            <a:solidFill>
              <a:schemeClr val="tx1"/>
            </a:solidFill>
          </a:ln>
        </p:spPr>
      </p:pic>
    </p:spTree>
    <p:extLst>
      <p:ext uri="{BB962C8B-B14F-4D97-AF65-F5344CB8AC3E}">
        <p14:creationId xmlns:p14="http://schemas.microsoft.com/office/powerpoint/2010/main" val="8674185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0"/>
            <a:ext cx="7886700" cy="1325563"/>
          </a:xfrm>
        </p:spPr>
        <p:txBody>
          <a:bodyPr>
            <a:normAutofit/>
          </a:bodyPr>
          <a:lstStyle/>
          <a:p>
            <a:pPr algn="ctr"/>
            <a:r>
              <a:rPr lang="en-US" sz="3200" dirty="0"/>
              <a:t>Associating an Incomplete Accession with a Permanent Accession</a:t>
            </a:r>
            <a:endParaRPr lang="en-GB" sz="3200" dirty="0"/>
          </a:p>
        </p:txBody>
      </p:sp>
      <p:sp>
        <p:nvSpPr>
          <p:cNvPr id="3" name="Tijdelijke aanduiding voor inhoud 2"/>
          <p:cNvSpPr>
            <a:spLocks noGrp="1"/>
          </p:cNvSpPr>
          <p:nvPr>
            <p:ph idx="1"/>
          </p:nvPr>
        </p:nvSpPr>
        <p:spPr/>
        <p:txBody>
          <a:bodyPr/>
          <a:lstStyle/>
          <a:p>
            <a:endParaRPr lang="en-GB"/>
          </a:p>
        </p:txBody>
      </p:sp>
      <p:pic>
        <p:nvPicPr>
          <p:cNvPr id="4" name="Picture 2"/>
          <p:cNvPicPr>
            <a:picLocks noChangeAspect="1"/>
          </p:cNvPicPr>
          <p:nvPr/>
        </p:nvPicPr>
        <p:blipFill>
          <a:blip r:embed="rId2"/>
          <a:stretch>
            <a:fillRect/>
          </a:stretch>
        </p:blipFill>
        <p:spPr>
          <a:xfrm>
            <a:off x="508715" y="1200955"/>
            <a:ext cx="6105019" cy="4517714"/>
          </a:xfrm>
          <a:prstGeom prst="rect">
            <a:avLst/>
          </a:prstGeom>
          <a:ln>
            <a:solidFill>
              <a:schemeClr val="tx1"/>
            </a:solidFill>
          </a:ln>
        </p:spPr>
      </p:pic>
      <p:sp>
        <p:nvSpPr>
          <p:cNvPr id="5" name="TextBox 3"/>
          <p:cNvSpPr txBox="1"/>
          <p:nvPr/>
        </p:nvSpPr>
        <p:spPr>
          <a:xfrm>
            <a:off x="4919819" y="1752600"/>
            <a:ext cx="4042453" cy="2308324"/>
          </a:xfrm>
          <a:prstGeom prst="rect">
            <a:avLst/>
          </a:prstGeom>
          <a:solidFill>
            <a:schemeClr val="tx2">
              <a:lumMod val="20000"/>
              <a:lumOff val="80000"/>
            </a:schemeClr>
          </a:solidFill>
          <a:ln>
            <a:solidFill>
              <a:schemeClr val="tx1"/>
            </a:solidFill>
          </a:ln>
        </p:spPr>
        <p:txBody>
          <a:bodyPr wrap="none" rtlCol="0">
            <a:spAutoFit/>
          </a:bodyPr>
          <a:lstStyle/>
          <a:p>
            <a:r>
              <a:rPr lang="en-US" dirty="0" smtClean="0"/>
              <a:t>When a permanent accession is created</a:t>
            </a:r>
          </a:p>
          <a:p>
            <a:r>
              <a:rPr lang="en-US" dirty="0"/>
              <a:t>i</a:t>
            </a:r>
            <a:r>
              <a:rPr lang="en-US" dirty="0" smtClean="0"/>
              <a:t>f the application finds any possible</a:t>
            </a:r>
          </a:p>
          <a:p>
            <a:r>
              <a:rPr lang="en-US" dirty="0"/>
              <a:t>m</a:t>
            </a:r>
            <a:r>
              <a:rPr lang="en-US" dirty="0" smtClean="0"/>
              <a:t>atches in Incomplete Accessions you</a:t>
            </a:r>
          </a:p>
          <a:p>
            <a:r>
              <a:rPr lang="en-US" dirty="0"/>
              <a:t>w</a:t>
            </a:r>
            <a:r>
              <a:rPr lang="en-US" dirty="0" smtClean="0"/>
              <a:t>ill be asked if you wish to associate</a:t>
            </a:r>
          </a:p>
          <a:p>
            <a:r>
              <a:rPr lang="en-US" dirty="0"/>
              <a:t>a</a:t>
            </a:r>
            <a:r>
              <a:rPr lang="en-US" dirty="0" smtClean="0"/>
              <a:t>ny of these records with your accession.</a:t>
            </a:r>
          </a:p>
          <a:p>
            <a:r>
              <a:rPr lang="en-US" dirty="0" smtClean="0"/>
              <a:t>Check the appropriate record and select</a:t>
            </a:r>
          </a:p>
          <a:p>
            <a:r>
              <a:rPr lang="en-US" dirty="0" smtClean="0"/>
              <a:t>“Associate With Incomplete Accession”.</a:t>
            </a:r>
          </a:p>
          <a:p>
            <a:endParaRPr lang="en-GB" dirty="0"/>
          </a:p>
        </p:txBody>
      </p:sp>
      <p:pic>
        <p:nvPicPr>
          <p:cNvPr id="6" name="Picture 6"/>
          <p:cNvPicPr>
            <a:picLocks noChangeAspect="1"/>
          </p:cNvPicPr>
          <p:nvPr/>
        </p:nvPicPr>
        <p:blipFill>
          <a:blip r:embed="rId3"/>
          <a:stretch>
            <a:fillRect/>
          </a:stretch>
        </p:blipFill>
        <p:spPr>
          <a:xfrm>
            <a:off x="2560049" y="3820408"/>
            <a:ext cx="5566520" cy="1898261"/>
          </a:xfrm>
          <a:prstGeom prst="rect">
            <a:avLst/>
          </a:prstGeom>
          <a:ln>
            <a:solidFill>
              <a:schemeClr val="tx1"/>
            </a:solidFill>
          </a:ln>
        </p:spPr>
      </p:pic>
    </p:spTree>
    <p:extLst>
      <p:ext uri="{BB962C8B-B14F-4D97-AF65-F5344CB8AC3E}">
        <p14:creationId xmlns:p14="http://schemas.microsoft.com/office/powerpoint/2010/main" val="10969610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0"/>
            <a:ext cx="7886700" cy="1325563"/>
          </a:xfrm>
        </p:spPr>
        <p:txBody>
          <a:bodyPr>
            <a:normAutofit/>
          </a:bodyPr>
          <a:lstStyle/>
          <a:p>
            <a:pPr algn="ctr"/>
            <a:r>
              <a:rPr lang="en-US" sz="4000" dirty="0"/>
              <a:t>If the Information is Different</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6"/>
          <p:cNvPicPr>
            <a:picLocks noChangeAspect="1"/>
          </p:cNvPicPr>
          <p:nvPr/>
        </p:nvPicPr>
        <p:blipFill>
          <a:blip r:embed="rId2"/>
          <a:stretch>
            <a:fillRect/>
          </a:stretch>
        </p:blipFill>
        <p:spPr>
          <a:xfrm>
            <a:off x="1828800" y="1019012"/>
            <a:ext cx="4995505" cy="1953317"/>
          </a:xfrm>
          <a:prstGeom prst="rect">
            <a:avLst/>
          </a:prstGeom>
          <a:ln>
            <a:solidFill>
              <a:schemeClr val="tx1"/>
            </a:solidFill>
          </a:ln>
        </p:spPr>
      </p:pic>
      <p:sp>
        <p:nvSpPr>
          <p:cNvPr id="5" name="TextBox 4"/>
          <p:cNvSpPr txBox="1"/>
          <p:nvPr/>
        </p:nvSpPr>
        <p:spPr>
          <a:xfrm>
            <a:off x="304800" y="3057576"/>
            <a:ext cx="8534400" cy="1754326"/>
          </a:xfrm>
          <a:prstGeom prst="rect">
            <a:avLst/>
          </a:prstGeom>
          <a:solidFill>
            <a:schemeClr val="tx2">
              <a:lumMod val="20000"/>
              <a:lumOff val="80000"/>
            </a:schemeClr>
          </a:solidFill>
          <a:ln>
            <a:solidFill>
              <a:schemeClr val="tx1"/>
            </a:solidFill>
          </a:ln>
        </p:spPr>
        <p:txBody>
          <a:bodyPr wrap="square" rtlCol="0">
            <a:spAutoFit/>
          </a:bodyPr>
          <a:lstStyle/>
          <a:p>
            <a:r>
              <a:rPr lang="en-US" dirty="0" smtClean="0"/>
              <a:t>If the information for the permanent accession does not match the information recorded for the Incomplete Accession you will be asked which information you wish to keep. In this example the birth date was different. We chose to keep the accessioned animal’s</a:t>
            </a:r>
          </a:p>
          <a:p>
            <a:r>
              <a:rPr lang="en-US" dirty="0"/>
              <a:t>i</a:t>
            </a:r>
            <a:r>
              <a:rPr lang="en-US" dirty="0" smtClean="0"/>
              <a:t>nformation. Any data recorded in the Incomplete Accession record will be migrated into the permanent record. The GAN of the Incomplete Accession becomes an Old Accession Number in the Identifiers grid. </a:t>
            </a:r>
            <a:endParaRPr lang="en-GB" dirty="0"/>
          </a:p>
        </p:txBody>
      </p:sp>
      <p:pic>
        <p:nvPicPr>
          <p:cNvPr id="6" name="Picture 7"/>
          <p:cNvPicPr>
            <a:picLocks noChangeAspect="1"/>
          </p:cNvPicPr>
          <p:nvPr/>
        </p:nvPicPr>
        <p:blipFill>
          <a:blip r:embed="rId3"/>
          <a:stretch>
            <a:fillRect/>
          </a:stretch>
        </p:blipFill>
        <p:spPr>
          <a:xfrm>
            <a:off x="304800" y="5053153"/>
            <a:ext cx="5380952" cy="1123810"/>
          </a:xfrm>
          <a:prstGeom prst="rect">
            <a:avLst/>
          </a:prstGeom>
          <a:ln>
            <a:solidFill>
              <a:schemeClr val="tx1"/>
            </a:solidFill>
          </a:ln>
        </p:spPr>
      </p:pic>
    </p:spTree>
    <p:extLst>
      <p:ext uri="{BB962C8B-B14F-4D97-AF65-F5344CB8AC3E}">
        <p14:creationId xmlns:p14="http://schemas.microsoft.com/office/powerpoint/2010/main" val="8006137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0"/>
            <a:ext cx="7886700" cy="1325563"/>
          </a:xfrm>
        </p:spPr>
        <p:txBody>
          <a:bodyPr>
            <a:normAutofit/>
          </a:bodyPr>
          <a:lstStyle/>
          <a:p>
            <a:pPr algn="ctr"/>
            <a:r>
              <a:rPr lang="en-US" sz="4000" dirty="0"/>
              <a:t>Complete Selected</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2"/>
          <p:cNvPicPr>
            <a:picLocks noChangeAspect="1"/>
          </p:cNvPicPr>
          <p:nvPr/>
        </p:nvPicPr>
        <p:blipFill>
          <a:blip r:embed="rId2"/>
          <a:stretch>
            <a:fillRect/>
          </a:stretch>
        </p:blipFill>
        <p:spPr>
          <a:xfrm>
            <a:off x="609600" y="972793"/>
            <a:ext cx="7376484" cy="1401762"/>
          </a:xfrm>
          <a:prstGeom prst="rect">
            <a:avLst/>
          </a:prstGeom>
          <a:ln>
            <a:solidFill>
              <a:schemeClr val="tx1"/>
            </a:solidFill>
          </a:ln>
        </p:spPr>
      </p:pic>
      <p:pic>
        <p:nvPicPr>
          <p:cNvPr id="5" name="Picture 6"/>
          <p:cNvPicPr>
            <a:picLocks noChangeAspect="1"/>
          </p:cNvPicPr>
          <p:nvPr/>
        </p:nvPicPr>
        <p:blipFill>
          <a:blip r:embed="rId3"/>
          <a:stretch>
            <a:fillRect/>
          </a:stretch>
        </p:blipFill>
        <p:spPr>
          <a:xfrm>
            <a:off x="2438400" y="1494000"/>
            <a:ext cx="2923809" cy="780952"/>
          </a:xfrm>
          <a:prstGeom prst="rect">
            <a:avLst/>
          </a:prstGeom>
          <a:ln>
            <a:solidFill>
              <a:schemeClr val="tx1"/>
            </a:solidFill>
          </a:ln>
        </p:spPr>
      </p:pic>
      <p:sp>
        <p:nvSpPr>
          <p:cNvPr id="6" name="TextBox 4"/>
          <p:cNvSpPr txBox="1"/>
          <p:nvPr/>
        </p:nvSpPr>
        <p:spPr>
          <a:xfrm>
            <a:off x="4419600" y="2152101"/>
            <a:ext cx="3962400" cy="3293209"/>
          </a:xfrm>
          <a:prstGeom prst="rect">
            <a:avLst/>
          </a:prstGeom>
          <a:solidFill>
            <a:schemeClr val="tx2">
              <a:lumMod val="20000"/>
              <a:lumOff val="80000"/>
            </a:schemeClr>
          </a:solidFill>
          <a:ln>
            <a:solidFill>
              <a:schemeClr val="tx1"/>
            </a:solidFill>
          </a:ln>
        </p:spPr>
        <p:txBody>
          <a:bodyPr wrap="square" rtlCol="0">
            <a:spAutoFit/>
          </a:bodyPr>
          <a:lstStyle/>
          <a:p>
            <a:r>
              <a:rPr lang="en-US" sz="1600" dirty="0" smtClean="0"/>
              <a:t>If you don’t associate the permanent accession with the Incomplete Accession, the Incomplete Accession will remain in the grid. You can select it and choose to “Complete Selected”. You will be asked what animal the Incomplete Accession should be associated with. This method does require that the permanent accession be completed prior to Completing Selected. This is also the method you would use to associate the records should you Confirm a Pending Transaction for an animal that has had an Incomplete Accession created for it.</a:t>
            </a:r>
            <a:endParaRPr lang="en-GB" sz="1600" dirty="0"/>
          </a:p>
        </p:txBody>
      </p:sp>
      <p:pic>
        <p:nvPicPr>
          <p:cNvPr id="7" name="Picture 3"/>
          <p:cNvPicPr>
            <a:picLocks noChangeAspect="1"/>
          </p:cNvPicPr>
          <p:nvPr/>
        </p:nvPicPr>
        <p:blipFill>
          <a:blip r:embed="rId4"/>
          <a:stretch>
            <a:fillRect/>
          </a:stretch>
        </p:blipFill>
        <p:spPr>
          <a:xfrm>
            <a:off x="233544" y="3692229"/>
            <a:ext cx="3881256" cy="2160078"/>
          </a:xfrm>
          <a:prstGeom prst="rect">
            <a:avLst/>
          </a:prstGeom>
          <a:ln>
            <a:solidFill>
              <a:schemeClr val="tx1"/>
            </a:solidFill>
          </a:ln>
        </p:spPr>
      </p:pic>
    </p:spTree>
    <p:extLst>
      <p:ext uri="{BB962C8B-B14F-4D97-AF65-F5344CB8AC3E}">
        <p14:creationId xmlns:p14="http://schemas.microsoft.com/office/powerpoint/2010/main" val="4228763894"/>
      </p:ext>
    </p:extLst>
  </p:cSld>
  <p:clrMapOvr>
    <a:masterClrMapping/>
  </p:clrMapOvr>
  <p:timing>
    <p:tnLst>
      <p:par>
        <p:cTn id="1" dur="indefinite" restart="never" nodeType="tmRoot"/>
      </p:par>
    </p:tnLst>
  </p:timing>
</p:sld>
</file>

<file path=ppt/theme/theme1.xml><?xml version="1.0" encoding="utf-8"?>
<a:theme xmlns:a="http://schemas.openxmlformats.org/drawingml/2006/main" name="(1) Blue - Blank">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42576353-DC84-4281-AAC2-71870E42330C}"/>
    </a:ext>
  </a:extLst>
</a:theme>
</file>

<file path=ppt/theme/theme10.xml><?xml version="1.0" encoding="utf-8"?>
<a:theme xmlns:a="http://schemas.openxmlformats.org/drawingml/2006/main" name="(10) Green - Rabbi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1.xml><?xml version="1.0" encoding="utf-8"?>
<a:theme xmlns:a="http://schemas.openxmlformats.org/drawingml/2006/main" name="(11) Blue - Blue Quaker Coupl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2.xml><?xml version="1.0" encoding="utf-8"?>
<a:theme xmlns:a="http://schemas.openxmlformats.org/drawingml/2006/main" name="(12) Green - Macaw">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3.xml><?xml version="1.0" encoding="utf-8"?>
<a:theme xmlns:a="http://schemas.openxmlformats.org/drawingml/2006/main" name="(13) Blue - Koal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4.xml><?xml version="1.0" encoding="utf-8"?>
<a:theme xmlns:a="http://schemas.openxmlformats.org/drawingml/2006/main" name="(14) Green - Owl">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5.xml><?xml version="1.0" encoding="utf-8"?>
<a:theme xmlns:a="http://schemas.openxmlformats.org/drawingml/2006/main" name="(15) Blue - Veiled Chameleo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6.xml><?xml version="1.0" encoding="utf-8"?>
<a:theme xmlns:a="http://schemas.openxmlformats.org/drawingml/2006/main" name="(16) Green - Marmose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 Blank - Gree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2FBA392-93F9-4672-979A-DDB0173D484F}"/>
    </a:ext>
  </a:extLst>
</a:theme>
</file>

<file path=ppt/theme/theme3.xml><?xml version="1.0" encoding="utf-8"?>
<a:theme xmlns:a="http://schemas.openxmlformats.org/drawingml/2006/main" name="(3) Blue - Otter">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F58A149C-9E42-42D6-B2B5-449F2AB7BED4}"/>
    </a:ext>
  </a:extLst>
</a:theme>
</file>

<file path=ppt/theme/theme4.xml><?xml version="1.0" encoding="utf-8"?>
<a:theme xmlns:a="http://schemas.openxmlformats.org/drawingml/2006/main" name="(4) Green - Lionfish">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985855A-7AA0-49A7-9E03-300763934C77}"/>
    </a:ext>
  </a:extLst>
</a:theme>
</file>

<file path=ppt/theme/theme5.xml><?xml version="1.0" encoding="utf-8"?>
<a:theme xmlns:a="http://schemas.openxmlformats.org/drawingml/2006/main" name="(5) Blue - Kangaroo">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F27538D-FF1A-4A67-AF76-8439D1E41204}"/>
    </a:ext>
  </a:extLst>
</a:theme>
</file>

<file path=ppt/theme/theme6.xml><?xml version="1.0" encoding="utf-8"?>
<a:theme xmlns:a="http://schemas.openxmlformats.org/drawingml/2006/main" name="(6) Green - Fennec Fox">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5ABDF0A-A37B-4D42-ADAC-579AE600B6F5}"/>
    </a:ext>
  </a:extLst>
</a:theme>
</file>

<file path=ppt/theme/theme7.xml><?xml version="1.0" encoding="utf-8"?>
<a:theme xmlns:a="http://schemas.openxmlformats.org/drawingml/2006/main" name="(7) Blue - Red-Crowned Cran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8CCD2B64-7F49-4174-B75F-2CA96AEEF3D7}"/>
    </a:ext>
  </a:extLst>
</a:theme>
</file>

<file path=ppt/theme/theme8.xml><?xml version="1.0" encoding="utf-8"?>
<a:theme xmlns:a="http://schemas.openxmlformats.org/drawingml/2006/main" name="(8) Green - Bug">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9.xml><?xml version="1.0" encoding="utf-8"?>
<a:theme xmlns:a="http://schemas.openxmlformats.org/drawingml/2006/main" name="(9) Blue - Iguan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CBE438E-A98C-4A42-B69A-80714B2D7CF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Language xmlns="00558959-21e2-49b6-8bc1-d46e8fb3ce16">EN</Language>
    <Module xmlns="00558959-21e2-49b6-8bc1-d46e8fb3ce16">2000</Module>
    <PublishingExpirationDate xmlns="http://schemas.microsoft.com/sharepoint/v3" xsi:nil="true"/>
    <Community_x0020_Author_x0020__x007c__x0020_Editor xmlns="00558959-21e2-49b6-8bc1-d46e8fb3ce16">
      <UserInfo>
        <DisplayName>Adrienne Miller</DisplayName>
        <AccountId>45</AccountId>
        <AccountType/>
      </UserInfo>
    </Community_x0020_Author_x0020__x007c__x0020_Editor>
    <PublishingStartDate xmlns="http://schemas.microsoft.com/sharepoint/v3" xsi:nil="true"/>
    <Best_x0020_Practices xmlns="00558959-21e2-49b6-8bc1-d46e8fb3ce16">false</Best_x0020_Practices>
    <Review xmlns="00558959-21e2-49b6-8bc1-d46e8fb3ce16" xsi:nil="true"/>
    <Content_x0020_Last_x0020_Updated_x0020_on_x003a_ xmlns="00558959-21e2-49b6-8bc1-d46e8fb3ce16" xsi:nil="true"/>
    <Permalink xmlns="00558959-21e2-49b6-8bc1-d46e8fb3ce16">
      <Url xsi:nil="true"/>
      <Description xsi:nil="true"/>
    </Permalink>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8A61D1EAB4F114BB81E10F743FBEB16" ma:contentTypeVersion="17" ma:contentTypeDescription="Create a new document." ma:contentTypeScope="" ma:versionID="8d5c9d6b9e771f046f32cc35cd3e00d3">
  <xsd:schema xmlns:xsd="http://www.w3.org/2001/XMLSchema" xmlns:p="http://schemas.microsoft.com/office/2006/metadata/properties" xmlns:ns1="http://schemas.microsoft.com/sharepoint/v3" xmlns:ns2="00558959-21e2-49b6-8bc1-d46e8fb3ce16" targetNamespace="http://schemas.microsoft.com/office/2006/metadata/properties" ma:root="true" ma:fieldsID="fb2fb0cbec74215f123117318a3452cf" ns1:_="" ns2:_="">
    <xsd:import namespace="http://schemas.microsoft.com/sharepoint/v3"/>
    <xsd:import namespace="00558959-21e2-49b6-8bc1-d46e8fb3ce16"/>
    <xsd:element name="properties">
      <xsd:complexType>
        <xsd:sequence>
          <xsd:element name="documentManagement">
            <xsd:complexType>
              <xsd:all>
                <xsd:element ref="ns2:Permalink" minOccurs="0"/>
                <xsd:element ref="ns2:Module" minOccurs="0"/>
                <xsd:element ref="ns2:Community_x0020_Author_x0020__x007c__x0020_Editor" minOccurs="0"/>
                <xsd:element ref="ns2:Best_x0020_Practices" minOccurs="0"/>
                <xsd:element ref="ns2:Language" minOccurs="0"/>
                <xsd:element ref="ns2:Review" minOccurs="0"/>
                <xsd:element ref="ns2:Content_x0020_Last_x0020_Updated_x0020_on_x003a_" minOccurs="0"/>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11" nillable="true" ma:displayName="Scheduling Start Date" ma:description="" ma:hidden="true" ma:internalName="PublishingStartDate">
      <xsd:simpleType>
        <xsd:restriction base="dms:Unknown"/>
      </xsd:simpleType>
    </xsd:element>
    <xsd:element name="PublishingExpirationDate" ma:index="12" nillable="true" ma:displayName="Scheduling End Date" ma:description="" ma:hidden="true" ma:internalName="PublishingExpirationDate">
      <xsd:simpleType>
        <xsd:restriction base="dms:Unknown"/>
      </xsd:simpleType>
    </xsd:element>
  </xsd:schema>
  <xsd:schema xmlns:xsd="http://www.w3.org/2001/XMLSchema" xmlns:dms="http://schemas.microsoft.com/office/2006/documentManagement/types" targetNamespace="00558959-21e2-49b6-8bc1-d46e8fb3ce16" elementFormDefault="qualified">
    <xsd:import namespace="http://schemas.microsoft.com/office/2006/documentManagement/types"/>
    <xsd:element name="Permalink" ma:index="2" nillable="true" ma:displayName="Permalink" ma:description="WalkMe link - to be used for tracking help access to help files." ma:format="Hyperlink" ma:internalName="Permalink">
      <xsd:complexType>
        <xsd:complexContent>
          <xsd:extension base="dms:URL">
            <xsd:sequence>
              <xsd:element name="Url" type="dms:ValidUrl" minOccurs="0" nillable="true"/>
              <xsd:element name="Description" type="xsd:string" nillable="true"/>
            </xsd:sequence>
          </xsd:extension>
        </xsd:complexContent>
      </xsd:complexType>
    </xsd:element>
    <xsd:element name="Module" ma:index="3" nillable="true" ma:displayName="Module" ma:format="RadioButtons" ma:internalName="Module">
      <xsd:simpleType>
        <xsd:restriction base="dms:Choice">
          <xsd:enumeration value="Self Directed"/>
          <xsd:enumeration value="1000"/>
          <xsd:enumeration value="1001"/>
          <xsd:enumeration value="1002"/>
          <xsd:enumeration value="1003"/>
          <xsd:enumeration value="1004"/>
          <xsd:enumeration value="1005"/>
          <xsd:enumeration value="1006"/>
          <xsd:enumeration value="1007"/>
          <xsd:enumeration value="5000"/>
          <xsd:enumeration value="5001"/>
          <xsd:enumeration value="2000"/>
          <xsd:enumeration value="TNT"/>
          <xsd:enumeration value="3000"/>
          <xsd:enumeration value="Legacy"/>
          <xsd:enumeration value="SharingIsCaring"/>
          <xsd:enumeration value="4000"/>
          <xsd:enumeration value="Help"/>
          <xsd:enumeration value="3001"/>
          <xsd:enumeration value="index"/>
          <xsd:enumeration value="onboarding"/>
          <xsd:enumeration value="biobank"/>
        </xsd:restriction>
      </xsd:simpleType>
    </xsd:element>
    <xsd:element name="Community_x0020_Author_x0020__x007c__x0020_Editor" ma:index="4" nillable="true" ma:displayName="Community Author | Editor" ma:description="The member of the community how owns the document." ma:list="UserInfo" ma:internalName="Community_x0020_Author_x0020__x007c__x0020_Edito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Best_x0020_Practices" ma:index="5" nillable="true" ma:displayName="Best Practices" ma:default="0" ma:description="Is a best practices document" ma:internalName="Best_x0020_Practices">
      <xsd:simpleType>
        <xsd:restriction base="dms:Boolean"/>
      </xsd:simpleType>
    </xsd:element>
    <xsd:element name="Language" ma:index="6" nillable="true" ma:displayName="Language" ma:default="EN" ma:format="Dropdown" ma:internalName="Language">
      <xsd:simpleType>
        <xsd:restriction base="dms:Choice">
          <xsd:enumeration value="EN"/>
          <xsd:enumeration value="ES"/>
          <xsd:enumeration value="RU"/>
          <xsd:enumeration value="JP"/>
        </xsd:restriction>
      </xsd:simpleType>
    </xsd:element>
    <xsd:element name="Review" ma:index="7" nillable="true" ma:displayName="Review" ma:default="None needed" ma:description="Mark for review" ma:format="RadioButtons" ma:internalName="Review">
      <xsd:simpleType>
        <xsd:restriction base="dms:Choice">
          <xsd:enumeration value="None needed"/>
          <xsd:enumeration value="In Progress"/>
          <xsd:enumeration value="Done"/>
          <xsd:enumeration value="To Do"/>
        </xsd:restriction>
      </xsd:simpleType>
    </xsd:element>
    <xsd:element name="Content_x0020_Last_x0020_Updated_x0020_on_x003a_" ma:index="8" nillable="true" ma:displayName="Content Last Updated on:" ma:internalName="Content_x0020_Last_x0020_Updated_x0020_on_x003a_">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ma:readOnly="tru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2B58E79F-1E5B-4B0C-8CE7-15547B513196}"/>
</file>

<file path=customXml/itemProps2.xml><?xml version="1.0" encoding="utf-8"?>
<ds:datastoreItem xmlns:ds="http://schemas.openxmlformats.org/officeDocument/2006/customXml" ds:itemID="{183C4E09-9431-43E3-B8D1-47E0E33949B4}"/>
</file>

<file path=customXml/itemProps3.xml><?xml version="1.0" encoding="utf-8"?>
<ds:datastoreItem xmlns:ds="http://schemas.openxmlformats.org/officeDocument/2006/customXml" ds:itemID="{67DD8F3D-1E90-4F88-A834-2433369061C0}"/>
</file>

<file path=docProps/app.xml><?xml version="1.0" encoding="utf-8"?>
<Properties xmlns="http://schemas.openxmlformats.org/officeDocument/2006/extended-properties" xmlns:vt="http://schemas.openxmlformats.org/officeDocument/2006/docPropsVTypes">
  <Template/>
  <TotalTime>340</TotalTime>
  <Words>1029</Words>
  <Application>Microsoft Office PowerPoint</Application>
  <PresentationFormat>On-screen Show (4:3)</PresentationFormat>
  <Paragraphs>98</Paragraphs>
  <Slides>18</Slides>
  <Notes>1</Notes>
  <HiddenSlides>0</HiddenSlides>
  <MMClips>0</MMClips>
  <ScaleCrop>false</ScaleCrop>
  <HeadingPairs>
    <vt:vector size="6" baseType="variant">
      <vt:variant>
        <vt:lpstr>Fonts Used</vt:lpstr>
      </vt:variant>
      <vt:variant>
        <vt:i4>2</vt:i4>
      </vt:variant>
      <vt:variant>
        <vt:lpstr>Theme</vt:lpstr>
      </vt:variant>
      <vt:variant>
        <vt:i4>16</vt:i4>
      </vt:variant>
      <vt:variant>
        <vt:lpstr>Slide Titles</vt:lpstr>
      </vt:variant>
      <vt:variant>
        <vt:i4>18</vt:i4>
      </vt:variant>
    </vt:vector>
  </HeadingPairs>
  <TitlesOfParts>
    <vt:vector size="36" baseType="lpstr">
      <vt:lpstr>Arial</vt:lpstr>
      <vt:lpstr>Calibri</vt:lpstr>
      <vt:lpstr>(1) Blue - Blank</vt:lpstr>
      <vt:lpstr>(2) Blank - Green</vt:lpstr>
      <vt:lpstr>(3) Blue - Otter</vt:lpstr>
      <vt:lpstr>(4) Green - Lionfish</vt:lpstr>
      <vt:lpstr>(5) Blue - Kangaroo</vt:lpstr>
      <vt:lpstr>(6) Green - Fennec Fox</vt:lpstr>
      <vt:lpstr>(7) Blue - Red-Crowned Crane</vt:lpstr>
      <vt:lpstr>(8) Green - Bug</vt:lpstr>
      <vt:lpstr>(9) Blue - Iguana</vt:lpstr>
      <vt:lpstr>(10) Green - Rabbit</vt:lpstr>
      <vt:lpstr>(11) Blue - Blue Quaker Couple</vt:lpstr>
      <vt:lpstr>(12) Green - Macaw</vt:lpstr>
      <vt:lpstr>(13) Blue - Koala</vt:lpstr>
      <vt:lpstr>(14) Green - Owl</vt:lpstr>
      <vt:lpstr>(15) Blue - Veiled Chameleon</vt:lpstr>
      <vt:lpstr>(16) Green - Marmoset</vt:lpstr>
      <vt:lpstr>Incomplete Accessions</vt:lpstr>
      <vt:lpstr>ZIMS Updates!</vt:lpstr>
      <vt:lpstr>Incomplete Accessions</vt:lpstr>
      <vt:lpstr>Starting an Incomplete Accession</vt:lpstr>
      <vt:lpstr>Creating an Incomplete Accession</vt:lpstr>
      <vt:lpstr>Recording Data in an IA</vt:lpstr>
      <vt:lpstr>Associating an Incomplete Accession with a Permanent Accession</vt:lpstr>
      <vt:lpstr>If the Information is Different</vt:lpstr>
      <vt:lpstr>Complete Selected</vt:lpstr>
      <vt:lpstr>Entity Selection</vt:lpstr>
      <vt:lpstr>One IA into Multiple Individual Records </vt:lpstr>
      <vt:lpstr>Creating the Permanent Accession</vt:lpstr>
      <vt:lpstr>Associating the Single IA Record</vt:lpstr>
      <vt:lpstr>Information that Does Not Match</vt:lpstr>
      <vt:lpstr>Multiple IAs into One Permanent Accession</vt:lpstr>
      <vt:lpstr>Associating the Multiple IAs</vt:lpstr>
      <vt:lpstr>Information is Copied</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Wright</dc:creator>
  <cp:lastModifiedBy>Josh Courteau</cp:lastModifiedBy>
  <cp:revision>15</cp:revision>
  <dcterms:created xsi:type="dcterms:W3CDTF">2016-07-26T18:48:10Z</dcterms:created>
  <dcterms:modified xsi:type="dcterms:W3CDTF">2018-11-12T19:42:32Z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127900</vt:r8>
  </property>
  <property fmtid="{D5CDD505-2E9C-101B-9397-08002B2CF9AE}" pid="3" name="ContentTypeId">
    <vt:lpwstr>0x010100B8A61D1EAB4F114BB81E10F743FBEB16</vt:lpwstr>
  </property>
  <property fmtid="{D5CDD505-2E9C-101B-9397-08002B2CF9AE}" pid="4" name="Sp360">
    <vt:bool>true</vt:bool>
  </property>
  <property fmtid="{D5CDD505-2E9C-101B-9397-08002B2CF9AE}" pid="5" name="Tracked">
    <vt:bool>true</vt:bool>
  </property>
  <property fmtid="{D5CDD505-2E9C-101B-9397-08002B2CF9AE}" pid="6" name="Metrics URL">
    <vt:lpwstr/>
  </property>
  <property fmtid="{D5CDD505-2E9C-101B-9397-08002B2CF9AE}" pid="7" name="Tracking URL">
    <vt:lpwstr/>
  </property>
  <property fmtid="{D5CDD505-2E9C-101B-9397-08002B2CF9AE}" pid="8" name="Updated on?">
    <vt:lpwstr>2018-07-03T11:25:27+00:00</vt:lpwstr>
  </property>
</Properties>
</file>