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6"/>
  </p:notesMasterIdLst>
  <p:sldIdLst>
    <p:sldId id="256" r:id="rId20"/>
    <p:sldId id="297"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80" r:id="rId43"/>
    <p:sldId id="278" r:id="rId44"/>
    <p:sldId id="281" r:id="rId45"/>
    <p:sldId id="282" r:id="rId46"/>
    <p:sldId id="283" r:id="rId47"/>
    <p:sldId id="284" r:id="rId48"/>
    <p:sldId id="285" r:id="rId49"/>
    <p:sldId id="286" r:id="rId50"/>
    <p:sldId id="287" r:id="rId51"/>
    <p:sldId id="288" r:id="rId52"/>
    <p:sldId id="292" r:id="rId53"/>
    <p:sldId id="293" r:id="rId54"/>
    <p:sldId id="296"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86" d="100"/>
          <a:sy n="86" d="100"/>
        </p:scale>
        <p:origin x="1330" y="58"/>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167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tags" Target="tags/tag1.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Jenkins" userId="f1ea71e9-04d6-458e-905b-017c18553db2" providerId="ADAL" clId="{EC6D9798-EC63-4ABB-9CC3-80C43AEA40BF}"/>
    <pc:docChg chg="undo custSel modSld replTag">
      <pc:chgData name="Hannah Jenkins" userId="f1ea71e9-04d6-458e-905b-017c18553db2" providerId="ADAL" clId="{EC6D9798-EC63-4ABB-9CC3-80C43AEA40BF}" dt="2021-11-16T11:21:11.431" v="93"/>
      <pc:docMkLst>
        <pc:docMk/>
      </pc:docMkLst>
      <pc:sldChg chg="replTag">
        <pc:chgData name="Hannah Jenkins" userId="f1ea71e9-04d6-458e-905b-017c18553db2" providerId="ADAL" clId="{EC6D9798-EC63-4ABB-9CC3-80C43AEA40BF}" dt="2021-11-16T11:21:07.408" v="88"/>
        <pc:sldMkLst>
          <pc:docMk/>
          <pc:sldMk cId="2977031122" sldId="257"/>
        </pc:sldMkLst>
      </pc:sldChg>
      <pc:sldChg chg="replTag">
        <pc:chgData name="Hannah Jenkins" userId="f1ea71e9-04d6-458e-905b-017c18553db2" providerId="ADAL" clId="{EC6D9798-EC63-4ABB-9CC3-80C43AEA40BF}" dt="2021-11-16T11:21:07.912" v="89"/>
        <pc:sldMkLst>
          <pc:docMk/>
          <pc:sldMk cId="4182268758" sldId="258"/>
        </pc:sldMkLst>
      </pc:sldChg>
      <pc:sldChg chg="replTag delTag">
        <pc:chgData name="Hannah Jenkins" userId="f1ea71e9-04d6-458e-905b-017c18553db2" providerId="ADAL" clId="{EC6D9798-EC63-4ABB-9CC3-80C43AEA40BF}" dt="2021-11-16T11:21:11.431" v="93"/>
        <pc:sldMkLst>
          <pc:docMk/>
          <pc:sldMk cId="4118233764" sldId="259"/>
        </pc:sldMkLst>
      </pc:sldChg>
      <pc:sldChg chg="replTag">
        <pc:chgData name="Hannah Jenkins" userId="f1ea71e9-04d6-458e-905b-017c18553db2" providerId="ADAL" clId="{EC6D9798-EC63-4ABB-9CC3-80C43AEA40BF}" dt="2021-11-16T11:21:10.875" v="91"/>
        <pc:sldMkLst>
          <pc:docMk/>
          <pc:sldMk cId="1874106629" sldId="260"/>
        </pc:sldMkLst>
      </pc:sldChg>
      <pc:sldChg chg="modSp mod replTag">
        <pc:chgData name="Hannah Jenkins" userId="f1ea71e9-04d6-458e-905b-017c18553db2" providerId="ADAL" clId="{EC6D9798-EC63-4ABB-9CC3-80C43AEA40BF}" dt="2021-11-16T11:13:58.821" v="4" actId="20577"/>
        <pc:sldMkLst>
          <pc:docMk/>
          <pc:sldMk cId="518027765" sldId="270"/>
        </pc:sldMkLst>
        <pc:spChg chg="mod">
          <ac:chgData name="Hannah Jenkins" userId="f1ea71e9-04d6-458e-905b-017c18553db2" providerId="ADAL" clId="{EC6D9798-EC63-4ABB-9CC3-80C43AEA40BF}" dt="2021-11-16T11:13:58.821" v="4" actId="20577"/>
          <ac:spMkLst>
            <pc:docMk/>
            <pc:sldMk cId="518027765" sldId="270"/>
            <ac:spMk id="4" creationId="{00000000-0000-0000-0000-000000000000}"/>
          </ac:spMkLst>
        </pc:spChg>
      </pc:sldChg>
      <pc:sldChg chg="addSp delSp modSp mod replTag delTag">
        <pc:chgData name="Hannah Jenkins" userId="f1ea71e9-04d6-458e-905b-017c18553db2" providerId="ADAL" clId="{EC6D9798-EC63-4ABB-9CC3-80C43AEA40BF}" dt="2021-11-16T11:21:03.501" v="86"/>
        <pc:sldMkLst>
          <pc:docMk/>
          <pc:sldMk cId="139277054" sldId="272"/>
        </pc:sldMkLst>
        <pc:spChg chg="mod">
          <ac:chgData name="Hannah Jenkins" userId="f1ea71e9-04d6-458e-905b-017c18553db2" providerId="ADAL" clId="{EC6D9798-EC63-4ABB-9CC3-80C43AEA40BF}" dt="2021-11-16T11:20:35.798" v="78" actId="1076"/>
          <ac:spMkLst>
            <pc:docMk/>
            <pc:sldMk cId="139277054" sldId="272"/>
            <ac:spMk id="2" creationId="{00000000-0000-0000-0000-000000000000}"/>
          </ac:spMkLst>
        </pc:spChg>
        <pc:spChg chg="mod">
          <ac:chgData name="Hannah Jenkins" userId="f1ea71e9-04d6-458e-905b-017c18553db2" providerId="ADAL" clId="{EC6D9798-EC63-4ABB-9CC3-80C43AEA40BF}" dt="2021-11-16T11:20:45.838" v="80" actId="1076"/>
          <ac:spMkLst>
            <pc:docMk/>
            <pc:sldMk cId="139277054" sldId="272"/>
            <ac:spMk id="4" creationId="{00000000-0000-0000-0000-000000000000}"/>
          </ac:spMkLst>
        </pc:spChg>
        <pc:picChg chg="add del">
          <ac:chgData name="Hannah Jenkins" userId="f1ea71e9-04d6-458e-905b-017c18553db2" providerId="ADAL" clId="{EC6D9798-EC63-4ABB-9CC3-80C43AEA40BF}" dt="2021-11-16T11:18:06.338" v="20" actId="478"/>
          <ac:picMkLst>
            <pc:docMk/>
            <pc:sldMk cId="139277054" sldId="272"/>
            <ac:picMk id="5" creationId="{00000000-0000-0000-0000-000000000000}"/>
          </ac:picMkLst>
        </pc:picChg>
        <pc:picChg chg="del">
          <ac:chgData name="Hannah Jenkins" userId="f1ea71e9-04d6-458e-905b-017c18553db2" providerId="ADAL" clId="{EC6D9798-EC63-4ABB-9CC3-80C43AEA40BF}" dt="2021-11-16T11:18:23.156" v="42" actId="478"/>
          <ac:picMkLst>
            <pc:docMk/>
            <pc:sldMk cId="139277054" sldId="272"/>
            <ac:picMk id="6" creationId="{00000000-0000-0000-0000-000000000000}"/>
          </ac:picMkLst>
        </pc:picChg>
        <pc:picChg chg="mod">
          <ac:chgData name="Hannah Jenkins" userId="f1ea71e9-04d6-458e-905b-017c18553db2" providerId="ADAL" clId="{EC6D9798-EC63-4ABB-9CC3-80C43AEA40BF}" dt="2021-11-16T11:21:01.415" v="84" actId="1076"/>
          <ac:picMkLst>
            <pc:docMk/>
            <pc:sldMk cId="139277054" sldId="272"/>
            <ac:picMk id="8" creationId="{00000000-0000-0000-0000-000000000000}"/>
          </ac:picMkLst>
        </pc:picChg>
        <pc:picChg chg="add del">
          <ac:chgData name="Hannah Jenkins" userId="f1ea71e9-04d6-458e-905b-017c18553db2" providerId="ADAL" clId="{EC6D9798-EC63-4ABB-9CC3-80C43AEA40BF}" dt="2021-11-16T11:16:49.432" v="18" actId="22"/>
          <ac:picMkLst>
            <pc:docMk/>
            <pc:sldMk cId="139277054" sldId="272"/>
            <ac:picMk id="10" creationId="{135833CE-BFFA-44BA-B4F9-F2583D8F25CD}"/>
          </ac:picMkLst>
        </pc:picChg>
        <pc:picChg chg="add mod ord modCrop">
          <ac:chgData name="Hannah Jenkins" userId="f1ea71e9-04d6-458e-905b-017c18553db2" providerId="ADAL" clId="{EC6D9798-EC63-4ABB-9CC3-80C43AEA40BF}" dt="2021-11-16T11:20:52.065" v="81" actId="1076"/>
          <ac:picMkLst>
            <pc:docMk/>
            <pc:sldMk cId="139277054" sldId="272"/>
            <ac:picMk id="12" creationId="{F9204DFE-2340-4754-8E95-D85708452EA9}"/>
          </ac:picMkLst>
        </pc:picChg>
        <pc:picChg chg="add mod ord modCrop">
          <ac:chgData name="Hannah Jenkins" userId="f1ea71e9-04d6-458e-905b-017c18553db2" providerId="ADAL" clId="{EC6D9798-EC63-4ABB-9CC3-80C43AEA40BF}" dt="2021-11-16T11:20:52.065" v="81" actId="1076"/>
          <ac:picMkLst>
            <pc:docMk/>
            <pc:sldMk cId="139277054" sldId="272"/>
            <ac:picMk id="14" creationId="{B4D58AC4-3214-4AA2-860A-4E0DA6F91543}"/>
          </ac:picMkLst>
        </pc:picChg>
        <pc:cxnChg chg="mod">
          <ac:chgData name="Hannah Jenkins" userId="f1ea71e9-04d6-458e-905b-017c18553db2" providerId="ADAL" clId="{EC6D9798-EC63-4ABB-9CC3-80C43AEA40BF}" dt="2021-11-16T11:20:52.065" v="81" actId="1076"/>
          <ac:cxnSpMkLst>
            <pc:docMk/>
            <pc:sldMk cId="139277054" sldId="272"/>
            <ac:cxnSpMk id="7" creationId="{00000000-0000-0000-0000-000000000000}"/>
          </ac:cxnSpMkLst>
        </pc:cxnChg>
        <pc:cxnChg chg="mod">
          <ac:chgData name="Hannah Jenkins" userId="f1ea71e9-04d6-458e-905b-017c18553db2" providerId="ADAL" clId="{EC6D9798-EC63-4ABB-9CC3-80C43AEA40BF}" dt="2021-11-16T11:20:56.574" v="83" actId="14100"/>
          <ac:cxnSpMkLst>
            <pc:docMk/>
            <pc:sldMk cId="139277054" sldId="272"/>
            <ac:cxnSpMk id="9" creationId="{00000000-0000-0000-0000-000000000000}"/>
          </ac:cxnSpMkLst>
        </pc:cxnChg>
      </pc:sldChg>
      <pc:sldChg chg="replTag">
        <pc:chgData name="Hannah Jenkins" userId="f1ea71e9-04d6-458e-905b-017c18553db2" providerId="ADAL" clId="{EC6D9798-EC63-4ABB-9CC3-80C43AEA40BF}" dt="2021-11-16T11:21:06.518" v="87"/>
        <pc:sldMkLst>
          <pc:docMk/>
          <pc:sldMk cId="2032163179"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3FB0-40BF-4CB5-952B-8CDC1E756BA0}" type="datetimeFigureOut">
              <a:rPr lang="en-US" smtClean="0"/>
              <a:t>11/16/2021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4881F-1FDE-450D-BDBF-C6685A25062D}" type="slidenum">
              <a:rPr lang="en-US" smtClean="0"/>
              <a:t>‹#›</a:t>
            </a:fld>
            <a:endParaRPr lang="en-US"/>
          </a:p>
        </p:txBody>
      </p:sp>
    </p:spTree>
    <p:extLst>
      <p:ext uri="{BB962C8B-B14F-4D97-AF65-F5344CB8AC3E}">
        <p14:creationId xmlns:p14="http://schemas.microsoft.com/office/powerpoint/2010/main" val="229544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75693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881F-1FDE-450D-BDBF-C6685A25062D}" type="slidenum">
              <a:rPr lang="en-US" smtClean="0"/>
              <a:t>3</a:t>
            </a:fld>
            <a:endParaRPr lang="en-US"/>
          </a:p>
        </p:txBody>
      </p:sp>
    </p:spTree>
    <p:extLst>
      <p:ext uri="{BB962C8B-B14F-4D97-AF65-F5344CB8AC3E}">
        <p14:creationId xmlns:p14="http://schemas.microsoft.com/office/powerpoint/2010/main" val="396737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881F-1FDE-450D-BDBF-C6685A25062D}" type="slidenum">
              <a:rPr lang="en-US" smtClean="0"/>
              <a:t>4</a:t>
            </a:fld>
            <a:endParaRPr lang="en-US"/>
          </a:p>
        </p:txBody>
      </p:sp>
    </p:spTree>
    <p:extLst>
      <p:ext uri="{BB962C8B-B14F-4D97-AF65-F5344CB8AC3E}">
        <p14:creationId xmlns:p14="http://schemas.microsoft.com/office/powerpoint/2010/main" val="24835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881F-1FDE-450D-BDBF-C6685A25062D}" type="slidenum">
              <a:rPr lang="en-US" smtClean="0"/>
              <a:t>5</a:t>
            </a:fld>
            <a:endParaRPr lang="en-US"/>
          </a:p>
        </p:txBody>
      </p:sp>
    </p:spTree>
    <p:extLst>
      <p:ext uri="{BB962C8B-B14F-4D97-AF65-F5344CB8AC3E}">
        <p14:creationId xmlns:p14="http://schemas.microsoft.com/office/powerpoint/2010/main" val="103496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881F-1FDE-450D-BDBF-C6685A25062D}" type="slidenum">
              <a:rPr lang="en-US" smtClean="0"/>
              <a:t>6</a:t>
            </a:fld>
            <a:endParaRPr lang="en-US"/>
          </a:p>
        </p:txBody>
      </p:sp>
    </p:spTree>
    <p:extLst>
      <p:ext uri="{BB962C8B-B14F-4D97-AF65-F5344CB8AC3E}">
        <p14:creationId xmlns:p14="http://schemas.microsoft.com/office/powerpoint/2010/main" val="98266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881F-1FDE-450D-BDBF-C6685A25062D}" type="slidenum">
              <a:rPr lang="en-US" smtClean="0"/>
              <a:t>7</a:t>
            </a:fld>
            <a:endParaRPr lang="en-US"/>
          </a:p>
        </p:txBody>
      </p:sp>
    </p:spTree>
    <p:extLst>
      <p:ext uri="{BB962C8B-B14F-4D97-AF65-F5344CB8AC3E}">
        <p14:creationId xmlns:p14="http://schemas.microsoft.com/office/powerpoint/2010/main" val="137347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4881F-1FDE-450D-BDBF-C6685A25062D}" type="slidenum">
              <a:rPr lang="en-US" smtClean="0"/>
              <a:t>8</a:t>
            </a:fld>
            <a:endParaRPr lang="en-US"/>
          </a:p>
        </p:txBody>
      </p:sp>
    </p:spTree>
    <p:extLst>
      <p:ext uri="{BB962C8B-B14F-4D97-AF65-F5344CB8AC3E}">
        <p14:creationId xmlns:p14="http://schemas.microsoft.com/office/powerpoint/2010/main" val="286455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11/16/2021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training.species360.org/updat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11" y="3135882"/>
            <a:ext cx="7772400" cy="1543564"/>
          </a:xfrm>
        </p:spPr>
        <p:txBody>
          <a:bodyPr>
            <a:normAutofit/>
          </a:bodyPr>
          <a:lstStyle/>
          <a:p>
            <a:r>
              <a:rPr lang="en-US" sz="5400" dirty="0"/>
              <a:t>ZIMS Medical</a:t>
            </a:r>
          </a:p>
        </p:txBody>
      </p:sp>
      <p:sp>
        <p:nvSpPr>
          <p:cNvPr id="3" name="Subtitle 2"/>
          <p:cNvSpPr>
            <a:spLocks noGrp="1"/>
          </p:cNvSpPr>
          <p:nvPr>
            <p:ph type="subTitle" idx="1"/>
          </p:nvPr>
        </p:nvSpPr>
        <p:spPr>
          <a:xfrm>
            <a:off x="1014211" y="4679446"/>
            <a:ext cx="6858000" cy="2335123"/>
          </a:xfrm>
        </p:spPr>
        <p:txBody>
          <a:bodyPr>
            <a:normAutofit/>
          </a:bodyPr>
          <a:lstStyle/>
          <a:p>
            <a:r>
              <a:rPr lang="en-US" dirty="0"/>
              <a:t>An overview of the Medical Module in ZIMS</a:t>
            </a:r>
            <a:endParaRPr lang="en-GB"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10308"/>
            <a:ext cx="2590800" cy="2779651"/>
          </a:xfrm>
          <a:prstGeom prst="rect">
            <a:avLst/>
          </a:prstGeom>
          <a:effectLst>
            <a:softEdge rad="127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838200"/>
            <a:ext cx="3505200" cy="2147631"/>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Medical Records – the Dashboard</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6"/>
          <p:cNvPicPr>
            <a:picLocks noChangeAspect="1"/>
          </p:cNvPicPr>
          <p:nvPr/>
        </p:nvPicPr>
        <p:blipFill>
          <a:blip r:embed="rId2"/>
          <a:stretch>
            <a:fillRect/>
          </a:stretch>
        </p:blipFill>
        <p:spPr>
          <a:xfrm>
            <a:off x="760925" y="912417"/>
            <a:ext cx="7277731" cy="3375953"/>
          </a:xfrm>
          <a:prstGeom prst="rect">
            <a:avLst/>
          </a:prstGeom>
          <a:ln>
            <a:solidFill>
              <a:schemeClr val="tx1"/>
            </a:solidFill>
          </a:ln>
        </p:spPr>
      </p:pic>
      <p:sp>
        <p:nvSpPr>
          <p:cNvPr id="5" name="TextBox 5"/>
          <p:cNvSpPr txBox="1"/>
          <p:nvPr/>
        </p:nvSpPr>
        <p:spPr>
          <a:xfrm>
            <a:off x="457685" y="4174039"/>
            <a:ext cx="7585474"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When you first open the Medical Records module the most recent entries</a:t>
            </a:r>
          </a:p>
          <a:p>
            <a:r>
              <a:rPr lang="en-US" dirty="0"/>
              <a:t>will display in the middle pane (last 7 days). The left hand side indicates how </a:t>
            </a:r>
          </a:p>
          <a:p>
            <a:r>
              <a:rPr lang="en-US" dirty="0"/>
              <a:t>many of each type of record are included (</a:t>
            </a:r>
            <a:r>
              <a:rPr lang="en-US" dirty="0">
                <a:solidFill>
                  <a:schemeClr val="accent1">
                    <a:lumMod val="75000"/>
                  </a:schemeClr>
                </a:solidFill>
              </a:rPr>
              <a:t>blue</a:t>
            </a:r>
            <a:r>
              <a:rPr lang="en-US" dirty="0"/>
              <a:t>). Note how the icons allow you </a:t>
            </a:r>
          </a:p>
          <a:p>
            <a:r>
              <a:rPr lang="en-US" dirty="0"/>
              <a:t>to easily spot different record types. You can easily find the 1 Necropsy/Biopsy </a:t>
            </a:r>
          </a:p>
          <a:p>
            <a:r>
              <a:rPr lang="en-US" dirty="0"/>
              <a:t>record (</a:t>
            </a:r>
            <a:r>
              <a:rPr lang="en-US" dirty="0">
                <a:solidFill>
                  <a:schemeClr val="accent2">
                    <a:lumMod val="75000"/>
                  </a:schemeClr>
                </a:solidFill>
              </a:rPr>
              <a:t>red</a:t>
            </a:r>
            <a:r>
              <a:rPr lang="en-US" dirty="0"/>
              <a:t>)</a:t>
            </a:r>
            <a:r>
              <a:rPr lang="en-US" dirty="0">
                <a:solidFill>
                  <a:schemeClr val="accent2">
                    <a:lumMod val="75000"/>
                  </a:schemeClr>
                </a:solidFill>
              </a:rPr>
              <a:t> </a:t>
            </a:r>
            <a:r>
              <a:rPr lang="en-US" dirty="0"/>
              <a:t>and the 7 Prescriptions/Treatments </a:t>
            </a:r>
            <a:r>
              <a:rPr lang="en-US" dirty="0">
                <a:solidFill>
                  <a:schemeClr val="accent3">
                    <a:lumMod val="50000"/>
                  </a:schemeClr>
                </a:solidFill>
              </a:rPr>
              <a:t>(</a:t>
            </a:r>
            <a:r>
              <a:rPr lang="en-US" dirty="0">
                <a:solidFill>
                  <a:srgbClr val="00B050"/>
                </a:solidFill>
              </a:rPr>
              <a:t>green</a:t>
            </a:r>
            <a:r>
              <a:rPr lang="en-US" dirty="0">
                <a:solidFill>
                  <a:schemeClr val="accent3">
                    <a:lumMod val="50000"/>
                  </a:schemeClr>
                </a:solidFill>
              </a:rPr>
              <a:t>)</a:t>
            </a:r>
            <a:r>
              <a:rPr lang="en-US" dirty="0"/>
              <a:t>. </a:t>
            </a:r>
            <a:endParaRPr lang="en-GB" dirty="0"/>
          </a:p>
        </p:txBody>
      </p:sp>
    </p:spTree>
    <p:extLst>
      <p:ext uri="{BB962C8B-B14F-4D97-AF65-F5344CB8AC3E}">
        <p14:creationId xmlns:p14="http://schemas.microsoft.com/office/powerpoint/2010/main" val="283926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Record Selection</a:t>
            </a:r>
            <a:endParaRPr lang="en-GB" sz="4000" dirty="0"/>
          </a:p>
        </p:txBody>
      </p:sp>
      <p:pic>
        <p:nvPicPr>
          <p:cNvPr id="4" name="Picture 7"/>
          <p:cNvPicPr>
            <a:picLocks noChangeAspect="1"/>
          </p:cNvPicPr>
          <p:nvPr/>
        </p:nvPicPr>
        <p:blipFill>
          <a:blip r:embed="rId2"/>
          <a:stretch>
            <a:fillRect/>
          </a:stretch>
        </p:blipFill>
        <p:spPr>
          <a:xfrm>
            <a:off x="430822" y="1622487"/>
            <a:ext cx="3962743" cy="3375953"/>
          </a:xfrm>
          <a:prstGeom prst="rect">
            <a:avLst/>
          </a:prstGeom>
          <a:ln>
            <a:solidFill>
              <a:schemeClr val="tx1"/>
            </a:solidFill>
          </a:ln>
        </p:spPr>
      </p:pic>
      <p:sp>
        <p:nvSpPr>
          <p:cNvPr id="5" name="TextBox 3"/>
          <p:cNvSpPr txBox="1"/>
          <p:nvPr/>
        </p:nvSpPr>
        <p:spPr>
          <a:xfrm>
            <a:off x="4665009" y="1417638"/>
            <a:ext cx="3850341" cy="3785652"/>
          </a:xfrm>
          <a:prstGeom prst="rect">
            <a:avLst/>
          </a:prstGeom>
          <a:solidFill>
            <a:schemeClr val="accent1">
              <a:lumMod val="20000"/>
              <a:lumOff val="80000"/>
            </a:schemeClr>
          </a:solidFill>
          <a:ln>
            <a:solidFill>
              <a:schemeClr val="tx1"/>
            </a:solidFill>
          </a:ln>
        </p:spPr>
        <p:txBody>
          <a:bodyPr wrap="square" rtlCol="0">
            <a:spAutoFit/>
          </a:bodyPr>
          <a:lstStyle/>
          <a:p>
            <a:r>
              <a:rPr lang="en-US" sz="2000" dirty="0"/>
              <a:t>The left side controls the selection of the records you want to view in</a:t>
            </a:r>
          </a:p>
          <a:p>
            <a:r>
              <a:rPr lang="en-US" sz="2000" dirty="0"/>
              <a:t>the dashboard. To remove them from view simply uncheck them.</a:t>
            </a:r>
          </a:p>
          <a:p>
            <a:r>
              <a:rPr lang="en-US" sz="2000" dirty="0"/>
              <a:t>The date range default is the last 7 days. Using the calendar icon you can adjust this to your desired date range.</a:t>
            </a:r>
            <a:endParaRPr lang="en-GB" sz="2000" dirty="0"/>
          </a:p>
          <a:p>
            <a:endParaRPr lang="en-US" sz="2000" dirty="0"/>
          </a:p>
          <a:p>
            <a:r>
              <a:rPr lang="en-US" sz="2000" dirty="0"/>
              <a:t>The date range default when an single animal record is selected is the life of the animal. </a:t>
            </a:r>
            <a:endParaRPr lang="en-GB" sz="2000" dirty="0"/>
          </a:p>
        </p:txBody>
      </p:sp>
    </p:spTree>
    <p:extLst>
      <p:ext uri="{BB962C8B-B14F-4D97-AF65-F5344CB8AC3E}">
        <p14:creationId xmlns:p14="http://schemas.microsoft.com/office/powerpoint/2010/main" val="139905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List of Selected Records </a:t>
            </a:r>
            <a:endParaRPr lang="en-GB" sz="4000" dirty="0"/>
          </a:p>
        </p:txBody>
      </p:sp>
      <p:pic>
        <p:nvPicPr>
          <p:cNvPr id="4" name="Picture 5"/>
          <p:cNvPicPr>
            <a:picLocks noChangeAspect="1"/>
          </p:cNvPicPr>
          <p:nvPr/>
        </p:nvPicPr>
        <p:blipFill>
          <a:blip r:embed="rId2"/>
          <a:stretch>
            <a:fillRect/>
          </a:stretch>
        </p:blipFill>
        <p:spPr>
          <a:xfrm>
            <a:off x="449335" y="1402976"/>
            <a:ext cx="8245330" cy="4294905"/>
          </a:xfrm>
          <a:prstGeom prst="rect">
            <a:avLst/>
          </a:prstGeom>
          <a:ln>
            <a:solidFill>
              <a:schemeClr val="tx1"/>
            </a:solidFill>
          </a:ln>
        </p:spPr>
      </p:pic>
      <p:sp>
        <p:nvSpPr>
          <p:cNvPr id="6" name="TextBox 3"/>
          <p:cNvSpPr txBox="1"/>
          <p:nvPr/>
        </p:nvSpPr>
        <p:spPr>
          <a:xfrm>
            <a:off x="609600" y="3962400"/>
            <a:ext cx="7944098" cy="1569660"/>
          </a:xfrm>
          <a:prstGeom prst="rect">
            <a:avLst/>
          </a:prstGeom>
          <a:solidFill>
            <a:schemeClr val="accent1">
              <a:lumMod val="20000"/>
              <a:lumOff val="80000"/>
            </a:schemeClr>
          </a:solidFill>
          <a:ln>
            <a:solidFill>
              <a:schemeClr val="tx1"/>
            </a:solidFill>
          </a:ln>
        </p:spPr>
        <p:txBody>
          <a:bodyPr wrap="none" rtlCol="0">
            <a:spAutoFit/>
          </a:bodyPr>
          <a:lstStyle/>
          <a:p>
            <a:r>
              <a:rPr lang="en-US" sz="2400" dirty="0"/>
              <a:t>If you want to view only one type of record in the dashboard,</a:t>
            </a:r>
          </a:p>
          <a:p>
            <a:r>
              <a:rPr lang="en-US" sz="2400" dirty="0"/>
              <a:t>click on it. We have selected Samples from the left panel. </a:t>
            </a:r>
            <a:br>
              <a:rPr lang="en-US" sz="2400" dirty="0"/>
            </a:br>
            <a:r>
              <a:rPr lang="en-US" sz="2400" dirty="0"/>
              <a:t>Only these records will now display with the most recent date </a:t>
            </a:r>
          </a:p>
          <a:p>
            <a:r>
              <a:rPr lang="en-US" sz="2400" dirty="0"/>
              <a:t>at the top.</a:t>
            </a:r>
            <a:endParaRPr lang="en-GB" sz="2400" dirty="0"/>
          </a:p>
        </p:txBody>
      </p:sp>
    </p:spTree>
    <p:extLst>
      <p:ext uri="{BB962C8B-B14F-4D97-AF65-F5344CB8AC3E}">
        <p14:creationId xmlns:p14="http://schemas.microsoft.com/office/powerpoint/2010/main" val="397604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Record Preview Pane</a:t>
            </a:r>
            <a:endParaRPr lang="en-GB" sz="4000" dirty="0"/>
          </a:p>
        </p:txBody>
      </p:sp>
      <p:pic>
        <p:nvPicPr>
          <p:cNvPr id="4" name="Picture 2"/>
          <p:cNvPicPr>
            <a:picLocks noChangeAspect="1"/>
          </p:cNvPicPr>
          <p:nvPr/>
        </p:nvPicPr>
        <p:blipFill>
          <a:blip r:embed="rId2"/>
          <a:stretch>
            <a:fillRect/>
          </a:stretch>
        </p:blipFill>
        <p:spPr>
          <a:xfrm>
            <a:off x="530038" y="2009863"/>
            <a:ext cx="4989606" cy="4346114"/>
          </a:xfrm>
          <a:prstGeom prst="rect">
            <a:avLst/>
          </a:prstGeom>
          <a:ln>
            <a:solidFill>
              <a:schemeClr val="tx1"/>
            </a:solidFill>
          </a:ln>
        </p:spPr>
      </p:pic>
      <p:sp>
        <p:nvSpPr>
          <p:cNvPr id="5" name="TextBox 3"/>
          <p:cNvSpPr txBox="1"/>
          <p:nvPr/>
        </p:nvSpPr>
        <p:spPr>
          <a:xfrm>
            <a:off x="4020671" y="2551704"/>
            <a:ext cx="4707571" cy="1631216"/>
          </a:xfrm>
          <a:prstGeom prst="rect">
            <a:avLst/>
          </a:prstGeom>
          <a:solidFill>
            <a:schemeClr val="tx2">
              <a:lumMod val="20000"/>
              <a:lumOff val="80000"/>
            </a:schemeClr>
          </a:solidFill>
          <a:ln>
            <a:solidFill>
              <a:schemeClr val="tx1"/>
            </a:solidFill>
          </a:ln>
        </p:spPr>
        <p:txBody>
          <a:bodyPr wrap="none" rtlCol="0">
            <a:spAutoFit/>
          </a:bodyPr>
          <a:lstStyle/>
          <a:p>
            <a:r>
              <a:rPr lang="en-US" sz="2000" dirty="0"/>
              <a:t>When a record is selected from the list,</a:t>
            </a:r>
          </a:p>
          <a:p>
            <a:r>
              <a:rPr lang="en-US" sz="2000" dirty="0"/>
              <a:t>the lower center panel becomes a</a:t>
            </a:r>
          </a:p>
          <a:p>
            <a:r>
              <a:rPr lang="en-US" sz="2000" dirty="0"/>
              <a:t>preview pane for the information recorded.</a:t>
            </a:r>
          </a:p>
          <a:p>
            <a:r>
              <a:rPr lang="en-US" sz="2000" dirty="0"/>
              <a:t>To view the entire entry select the</a:t>
            </a:r>
          </a:p>
          <a:p>
            <a:r>
              <a:rPr lang="en-US" sz="2000" dirty="0"/>
              <a:t>Maximize button.</a:t>
            </a:r>
            <a:endParaRPr lang="en-GB" sz="2000" dirty="0"/>
          </a:p>
        </p:txBody>
      </p:sp>
    </p:spTree>
    <p:extLst>
      <p:ext uri="{BB962C8B-B14F-4D97-AF65-F5344CB8AC3E}">
        <p14:creationId xmlns:p14="http://schemas.microsoft.com/office/powerpoint/2010/main" val="237774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2524" y="-22457"/>
            <a:ext cx="7886700" cy="1325563"/>
          </a:xfrm>
        </p:spPr>
        <p:txBody>
          <a:bodyPr>
            <a:normAutofit/>
          </a:bodyPr>
          <a:lstStyle/>
          <a:p>
            <a:pPr algn="ctr"/>
            <a:r>
              <a:rPr lang="en-US" sz="3200" dirty="0"/>
              <a:t>Opening an Animal Medical Record </a:t>
            </a:r>
            <a:endParaRPr lang="en-GB" sz="3200" dirty="0"/>
          </a:p>
        </p:txBody>
      </p:sp>
      <p:pic>
        <p:nvPicPr>
          <p:cNvPr id="4" name="Picture 6"/>
          <p:cNvPicPr>
            <a:picLocks noChangeAspect="1"/>
          </p:cNvPicPr>
          <p:nvPr/>
        </p:nvPicPr>
        <p:blipFill>
          <a:blip r:embed="rId2"/>
          <a:stretch>
            <a:fillRect/>
          </a:stretch>
        </p:blipFill>
        <p:spPr>
          <a:xfrm>
            <a:off x="457200" y="1184989"/>
            <a:ext cx="4275190" cy="3650296"/>
          </a:xfrm>
          <a:prstGeom prst="rect">
            <a:avLst/>
          </a:prstGeom>
          <a:ln>
            <a:solidFill>
              <a:schemeClr val="tx1"/>
            </a:solidFill>
          </a:ln>
        </p:spPr>
      </p:pic>
      <p:pic>
        <p:nvPicPr>
          <p:cNvPr id="5" name="Picture 7"/>
          <p:cNvPicPr>
            <a:picLocks noChangeAspect="1"/>
          </p:cNvPicPr>
          <p:nvPr/>
        </p:nvPicPr>
        <p:blipFill>
          <a:blip r:embed="rId3"/>
          <a:stretch>
            <a:fillRect/>
          </a:stretch>
        </p:blipFill>
        <p:spPr>
          <a:xfrm>
            <a:off x="2392775" y="3136329"/>
            <a:ext cx="5828970" cy="2682041"/>
          </a:xfrm>
          <a:prstGeom prst="rect">
            <a:avLst/>
          </a:prstGeom>
          <a:ln>
            <a:solidFill>
              <a:schemeClr val="tx1"/>
            </a:solidFill>
          </a:ln>
        </p:spPr>
      </p:pic>
      <p:sp>
        <p:nvSpPr>
          <p:cNvPr id="6" name="TextBox 3"/>
          <p:cNvSpPr txBox="1"/>
          <p:nvPr/>
        </p:nvSpPr>
        <p:spPr>
          <a:xfrm>
            <a:off x="6184127" y="1326388"/>
            <a:ext cx="2502673" cy="2862322"/>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a:t>To open a record for a </a:t>
            </a:r>
          </a:p>
          <a:p>
            <a:r>
              <a:rPr lang="en-US" sz="1600" dirty="0"/>
              <a:t>specific animal or group </a:t>
            </a:r>
          </a:p>
          <a:p>
            <a:r>
              <a:rPr lang="en-US" sz="1600" dirty="0"/>
              <a:t>type in the GAN, Local ID, </a:t>
            </a:r>
          </a:p>
          <a:p>
            <a:r>
              <a:rPr lang="en-US" sz="1600" dirty="0"/>
              <a:t>or other identifier such as</a:t>
            </a:r>
          </a:p>
          <a:p>
            <a:r>
              <a:rPr lang="en-US" sz="1600" dirty="0"/>
              <a:t>transponder into the search</a:t>
            </a:r>
          </a:p>
          <a:p>
            <a:r>
              <a:rPr lang="en-US" sz="1600" dirty="0"/>
              <a:t>field.</a:t>
            </a:r>
          </a:p>
          <a:p>
            <a:endParaRPr lang="en-US" sz="1600" dirty="0"/>
          </a:p>
          <a:p>
            <a:r>
              <a:rPr lang="en-US" sz="1600" dirty="0"/>
              <a:t>In addition, you can access</a:t>
            </a:r>
          </a:p>
          <a:p>
            <a:r>
              <a:rPr lang="en-US" sz="1600" dirty="0"/>
              <a:t>the medical records directly</a:t>
            </a:r>
          </a:p>
          <a:p>
            <a:r>
              <a:rPr lang="en-US" sz="1600" dirty="0"/>
              <a:t>from the husbandry </a:t>
            </a:r>
            <a:br>
              <a:rPr lang="en-US" sz="1600" dirty="0"/>
            </a:br>
            <a:r>
              <a:rPr lang="en-US" sz="1600" dirty="0"/>
              <a:t>animal record</a:t>
            </a:r>
            <a:r>
              <a:rPr lang="en-US" dirty="0"/>
              <a:t>.</a:t>
            </a:r>
            <a:endParaRPr lang="en-GB" dirty="0"/>
          </a:p>
        </p:txBody>
      </p:sp>
    </p:spTree>
    <p:extLst>
      <p:ext uri="{BB962C8B-B14F-4D97-AF65-F5344CB8AC3E}">
        <p14:creationId xmlns:p14="http://schemas.microsoft.com/office/powerpoint/2010/main" val="164467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Animal Record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476699" y="1467862"/>
            <a:ext cx="8038651" cy="4050974"/>
          </a:xfrm>
          <a:prstGeom prst="rect">
            <a:avLst/>
          </a:prstGeom>
          <a:ln>
            <a:solidFill>
              <a:schemeClr val="tx1"/>
            </a:solidFill>
          </a:ln>
        </p:spPr>
      </p:pic>
      <p:sp>
        <p:nvSpPr>
          <p:cNvPr id="5" name="TextBox 4"/>
          <p:cNvSpPr txBox="1"/>
          <p:nvPr/>
        </p:nvSpPr>
        <p:spPr>
          <a:xfrm>
            <a:off x="2057400" y="3276600"/>
            <a:ext cx="4578241"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animal will then appear in the left hand</a:t>
            </a:r>
          </a:p>
          <a:p>
            <a:r>
              <a:rPr lang="en-US" dirty="0"/>
              <a:t>Dashboard. Only its records will display in the</a:t>
            </a:r>
          </a:p>
          <a:p>
            <a:r>
              <a:rPr lang="en-US" dirty="0"/>
              <a:t>middle Dashboard and the information in the</a:t>
            </a:r>
          </a:p>
          <a:p>
            <a:r>
              <a:rPr lang="en-US" dirty="0"/>
              <a:t>right hand panel will relate to that animal.</a:t>
            </a:r>
            <a:endParaRPr lang="en-GB" dirty="0"/>
          </a:p>
        </p:txBody>
      </p:sp>
    </p:spTree>
    <p:extLst>
      <p:ext uri="{BB962C8B-B14F-4D97-AF65-F5344CB8AC3E}">
        <p14:creationId xmlns:p14="http://schemas.microsoft.com/office/powerpoint/2010/main" val="159025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Right Side Panel - Top</a:t>
            </a:r>
            <a:endParaRPr lang="en-GB" sz="4000" dirty="0"/>
          </a:p>
        </p:txBody>
      </p:sp>
      <p:sp>
        <p:nvSpPr>
          <p:cNvPr id="4" name="TextBox 3"/>
          <p:cNvSpPr txBox="1"/>
          <p:nvPr/>
        </p:nvSpPr>
        <p:spPr>
          <a:xfrm>
            <a:off x="403142" y="1146220"/>
            <a:ext cx="5353226" cy="4278094"/>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The top of the right side panel displays information</a:t>
            </a:r>
          </a:p>
          <a:p>
            <a:r>
              <a:rPr lang="en-US" sz="1600" dirty="0"/>
              <a:t>that is sourced from the Animal Husbandry module of ZIMS.</a:t>
            </a:r>
          </a:p>
          <a:p>
            <a:endParaRPr lang="en-US" sz="1600" dirty="0"/>
          </a:p>
          <a:p>
            <a:r>
              <a:rPr lang="en-US" sz="1600" dirty="0"/>
              <a:t>-The GAN is a hyperlink to the animal’s Husbandry record.</a:t>
            </a:r>
          </a:p>
          <a:p>
            <a:r>
              <a:rPr lang="en-US" sz="1600" dirty="0"/>
              <a:t>-The Enclosure is a hyperlink to the Enclosure record.	 </a:t>
            </a:r>
          </a:p>
          <a:p>
            <a:r>
              <a:rPr lang="en-US" sz="1600" dirty="0"/>
              <a:t>-The Sex, Scientific Name/Common Name, Birth, Age and </a:t>
            </a:r>
            <a:br>
              <a:rPr lang="en-US" sz="1600" dirty="0"/>
            </a:br>
            <a:r>
              <a:rPr lang="en-US" sz="1600" dirty="0"/>
              <a:t>Collection are all sourced from the animal’s Husbandry record.</a:t>
            </a:r>
            <a:br>
              <a:rPr lang="en-US" sz="1600" dirty="0"/>
            </a:br>
            <a:r>
              <a:rPr lang="en-US" sz="1600" dirty="0"/>
              <a:t>-Arrival date is linked to the date of accession	 </a:t>
            </a:r>
          </a:p>
          <a:p>
            <a:r>
              <a:rPr lang="en-US" sz="1600" dirty="0"/>
              <a:t>-The Owner and Holder are hyperlinked to the </a:t>
            </a:r>
            <a:br>
              <a:rPr lang="en-US" sz="1600" dirty="0"/>
            </a:br>
            <a:r>
              <a:rPr lang="en-US" sz="1600" dirty="0"/>
              <a:t>institution record.</a:t>
            </a:r>
          </a:p>
          <a:p>
            <a:r>
              <a:rPr lang="en-US" sz="1600" dirty="0"/>
              <a:t>-The Last Weight, if any, will display. You can record a new weight here. Medically linked weights are not editable in husbandry.	 The Unit of Measure will always be the UOM selected in your Preferences, regardless of what UOM was entered for the weight, and converted if required.</a:t>
            </a:r>
          </a:p>
          <a:p>
            <a:r>
              <a:rPr lang="en-US" sz="1600" dirty="0"/>
              <a:t>-The linked ‘identifiers’ at the top will show other active</a:t>
            </a:r>
          </a:p>
          <a:p>
            <a:r>
              <a:rPr lang="en-US" sz="1600" dirty="0"/>
              <a:t>Identifiers from the animal’s husbandry record.</a:t>
            </a:r>
            <a:endParaRPr lang="en-GB" sz="1600" dirty="0"/>
          </a:p>
        </p:txBody>
      </p:sp>
      <p:pic>
        <p:nvPicPr>
          <p:cNvPr id="5" name="Picture 5"/>
          <p:cNvPicPr>
            <a:picLocks noChangeAspect="1"/>
          </p:cNvPicPr>
          <p:nvPr/>
        </p:nvPicPr>
        <p:blipFill>
          <a:blip r:embed="rId3"/>
          <a:stretch>
            <a:fillRect/>
          </a:stretch>
        </p:blipFill>
        <p:spPr>
          <a:xfrm>
            <a:off x="6114842" y="1146220"/>
            <a:ext cx="2400508" cy="4259949"/>
          </a:xfrm>
          <a:prstGeom prst="rect">
            <a:avLst/>
          </a:prstGeom>
          <a:ln>
            <a:solidFill>
              <a:schemeClr val="tx1"/>
            </a:solidFill>
          </a:ln>
        </p:spPr>
      </p:pic>
    </p:spTree>
    <p:custDataLst>
      <p:tags r:id="rId1"/>
    </p:custDataLst>
    <p:extLst>
      <p:ext uri="{BB962C8B-B14F-4D97-AF65-F5344CB8AC3E}">
        <p14:creationId xmlns:p14="http://schemas.microsoft.com/office/powerpoint/2010/main" val="51802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Right Side Panel – Health Status and BCS</a:t>
            </a:r>
            <a:endParaRPr lang="en-GB" sz="3600" dirty="0"/>
          </a:p>
        </p:txBody>
      </p:sp>
      <p:pic>
        <p:nvPicPr>
          <p:cNvPr id="4" name="Picture 4"/>
          <p:cNvPicPr>
            <a:picLocks noChangeAspect="1"/>
          </p:cNvPicPr>
          <p:nvPr/>
        </p:nvPicPr>
        <p:blipFill>
          <a:blip r:embed="rId2"/>
          <a:stretch>
            <a:fillRect/>
          </a:stretch>
        </p:blipFill>
        <p:spPr>
          <a:xfrm>
            <a:off x="2399389" y="3357656"/>
            <a:ext cx="6478822" cy="2104934"/>
          </a:xfrm>
          <a:prstGeom prst="rect">
            <a:avLst/>
          </a:prstGeom>
          <a:ln>
            <a:solidFill>
              <a:schemeClr val="tx1"/>
            </a:solidFill>
          </a:ln>
        </p:spPr>
      </p:pic>
      <p:sp>
        <p:nvSpPr>
          <p:cNvPr id="5" name="TextBox 3"/>
          <p:cNvSpPr txBox="1"/>
          <p:nvPr/>
        </p:nvSpPr>
        <p:spPr>
          <a:xfrm>
            <a:off x="228600" y="1706507"/>
            <a:ext cx="5126083"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Health Status is the current health status,</a:t>
            </a:r>
          </a:p>
          <a:p>
            <a:r>
              <a:rPr lang="en-US" dirty="0"/>
              <a:t>as of the date displayed, and is a hyperlink to </a:t>
            </a:r>
          </a:p>
          <a:p>
            <a:r>
              <a:rPr lang="en-US" dirty="0"/>
              <a:t>the full health status history and the screen </a:t>
            </a:r>
          </a:p>
          <a:p>
            <a:r>
              <a:rPr lang="en-US" dirty="0"/>
              <a:t>where you can add a new Status or edit this one.</a:t>
            </a:r>
          </a:p>
          <a:p>
            <a:endParaRPr lang="en-US" dirty="0"/>
          </a:p>
          <a:p>
            <a:r>
              <a:rPr lang="en-US" dirty="0"/>
              <a:t>The Body Condition Score is as of the date displayed.</a:t>
            </a:r>
          </a:p>
          <a:p>
            <a:r>
              <a:rPr lang="en-US" dirty="0"/>
              <a:t>It is a hyperlink to the full Body Condition score and</a:t>
            </a:r>
          </a:p>
          <a:p>
            <a:r>
              <a:rPr lang="en-US" dirty="0"/>
              <a:t>the screen where you can add a new BCS or edit</a:t>
            </a:r>
          </a:p>
          <a:p>
            <a:r>
              <a:rPr lang="en-US" dirty="0"/>
              <a:t>this one. We use a 9 point scale – 5 points scale </a:t>
            </a:r>
            <a:br>
              <a:rPr lang="en-US" dirty="0"/>
            </a:br>
            <a:r>
              <a:rPr lang="en-US" dirty="0"/>
              <a:t>can be used by choosing 1,3,5,7,9 accordingly.</a:t>
            </a:r>
          </a:p>
        </p:txBody>
      </p:sp>
    </p:spTree>
    <p:extLst>
      <p:ext uri="{BB962C8B-B14F-4D97-AF65-F5344CB8AC3E}">
        <p14:creationId xmlns:p14="http://schemas.microsoft.com/office/powerpoint/2010/main" val="3760754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4D58AC4-3214-4AA2-860A-4E0DA6F91543}"/>
              </a:ext>
            </a:extLst>
          </p:cNvPr>
          <p:cNvPicPr>
            <a:picLocks noChangeAspect="1"/>
          </p:cNvPicPr>
          <p:nvPr/>
        </p:nvPicPr>
        <p:blipFill rotWithShape="1">
          <a:blip r:embed="rId3"/>
          <a:srcRect r="2330"/>
          <a:stretch/>
        </p:blipFill>
        <p:spPr>
          <a:xfrm>
            <a:off x="1537912" y="1845703"/>
            <a:ext cx="3343707" cy="1699001"/>
          </a:xfrm>
          <a:prstGeom prst="rect">
            <a:avLst/>
          </a:prstGeom>
        </p:spPr>
      </p:pic>
      <p:sp>
        <p:nvSpPr>
          <p:cNvPr id="2" name="Titel 1"/>
          <p:cNvSpPr>
            <a:spLocks noGrp="1"/>
          </p:cNvSpPr>
          <p:nvPr>
            <p:ph type="title"/>
          </p:nvPr>
        </p:nvSpPr>
        <p:spPr/>
        <p:txBody>
          <a:bodyPr>
            <a:normAutofit/>
          </a:bodyPr>
          <a:lstStyle/>
          <a:p>
            <a:pPr algn="ctr"/>
            <a:r>
              <a:rPr lang="en-US" sz="3600" dirty="0"/>
              <a:t>Right Side Panel – Active Problems</a:t>
            </a:r>
            <a:endParaRPr lang="en-GB" sz="3600" dirty="0"/>
          </a:p>
        </p:txBody>
      </p:sp>
      <p:sp>
        <p:nvSpPr>
          <p:cNvPr id="4" name="TextBox 10"/>
          <p:cNvSpPr txBox="1"/>
          <p:nvPr/>
        </p:nvSpPr>
        <p:spPr>
          <a:xfrm>
            <a:off x="628650" y="3930236"/>
            <a:ext cx="4688976"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Active Problems are unresolved</a:t>
            </a:r>
          </a:p>
          <a:p>
            <a:r>
              <a:rPr lang="en-US" dirty="0"/>
              <a:t>medical issues for this animal.</a:t>
            </a:r>
          </a:p>
          <a:p>
            <a:endParaRPr lang="en-US" dirty="0"/>
          </a:p>
          <a:p>
            <a:r>
              <a:rPr lang="en-US" dirty="0"/>
              <a:t>Click on the left side bubble to see more details.</a:t>
            </a:r>
          </a:p>
          <a:p>
            <a:endParaRPr lang="en-US" dirty="0"/>
          </a:p>
          <a:p>
            <a:r>
              <a:rPr lang="en-US" dirty="0"/>
              <a:t>Click on the wheel icon to Edit the record,</a:t>
            </a:r>
          </a:p>
          <a:p>
            <a:r>
              <a:rPr lang="en-US" dirty="0"/>
              <a:t>associate it with another issue, resolve it or</a:t>
            </a:r>
          </a:p>
          <a:p>
            <a:r>
              <a:rPr lang="en-US" dirty="0"/>
              <a:t>delete the problem.</a:t>
            </a:r>
            <a:endParaRPr lang="en-GB" dirty="0"/>
          </a:p>
        </p:txBody>
      </p:sp>
      <p:pic>
        <p:nvPicPr>
          <p:cNvPr id="12" name="Picture 11">
            <a:extLst>
              <a:ext uri="{FF2B5EF4-FFF2-40B4-BE49-F238E27FC236}">
                <a16:creationId xmlns:a16="http://schemas.microsoft.com/office/drawing/2014/main" id="{F9204DFE-2340-4754-8E95-D85708452EA9}"/>
              </a:ext>
            </a:extLst>
          </p:cNvPr>
          <p:cNvPicPr>
            <a:picLocks noChangeAspect="1"/>
          </p:cNvPicPr>
          <p:nvPr/>
        </p:nvPicPr>
        <p:blipFill rotWithShape="1">
          <a:blip r:embed="rId4"/>
          <a:srcRect b="12936"/>
          <a:stretch/>
        </p:blipFill>
        <p:spPr>
          <a:xfrm>
            <a:off x="4881619" y="1550968"/>
            <a:ext cx="3491688" cy="996209"/>
          </a:xfrm>
          <a:prstGeom prst="rect">
            <a:avLst/>
          </a:prstGeom>
        </p:spPr>
      </p:pic>
      <p:cxnSp>
        <p:nvCxnSpPr>
          <p:cNvPr id="7" name="Straight Arrow Connector 6"/>
          <p:cNvCxnSpPr>
            <a:cxnSpLocks/>
          </p:cNvCxnSpPr>
          <p:nvPr/>
        </p:nvCxnSpPr>
        <p:spPr>
          <a:xfrm flipH="1">
            <a:off x="4404574" y="2049968"/>
            <a:ext cx="556825" cy="2401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p:cNvPicPr>
          <p:nvPr/>
        </p:nvPicPr>
        <p:blipFill>
          <a:blip r:embed="rId5"/>
          <a:stretch>
            <a:fillRect/>
          </a:stretch>
        </p:blipFill>
        <p:spPr>
          <a:xfrm>
            <a:off x="6507227" y="3151573"/>
            <a:ext cx="1320835" cy="1333659"/>
          </a:xfrm>
          <a:prstGeom prst="rect">
            <a:avLst/>
          </a:prstGeom>
          <a:ln>
            <a:solidFill>
              <a:schemeClr val="tx1"/>
            </a:solidFill>
          </a:ln>
        </p:spPr>
      </p:pic>
      <p:cxnSp>
        <p:nvCxnSpPr>
          <p:cNvPr id="9" name="Straight Arrow Connector 7"/>
          <p:cNvCxnSpPr>
            <a:cxnSpLocks/>
          </p:cNvCxnSpPr>
          <p:nvPr/>
        </p:nvCxnSpPr>
        <p:spPr>
          <a:xfrm flipH="1">
            <a:off x="7828062" y="2396339"/>
            <a:ext cx="232862" cy="7552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27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Right Side Panel – Active Treatments/</a:t>
            </a:r>
            <a:br>
              <a:rPr lang="en-US" sz="3600" dirty="0"/>
            </a:br>
            <a:r>
              <a:rPr lang="en-US" sz="3600" dirty="0"/>
              <a:t>Prescriptions</a:t>
            </a:r>
            <a:endParaRPr lang="en-GB" sz="3600" dirty="0"/>
          </a:p>
        </p:txBody>
      </p:sp>
      <p:pic>
        <p:nvPicPr>
          <p:cNvPr id="4" name="Picture 2"/>
          <p:cNvPicPr>
            <a:picLocks noChangeAspect="1"/>
          </p:cNvPicPr>
          <p:nvPr/>
        </p:nvPicPr>
        <p:blipFill>
          <a:blip r:embed="rId2"/>
          <a:stretch>
            <a:fillRect/>
          </a:stretch>
        </p:blipFill>
        <p:spPr>
          <a:xfrm>
            <a:off x="2069206" y="1542704"/>
            <a:ext cx="6271949" cy="1371543"/>
          </a:xfrm>
          <a:prstGeom prst="rect">
            <a:avLst/>
          </a:prstGeom>
          <a:ln>
            <a:solidFill>
              <a:schemeClr val="tx1"/>
            </a:solidFill>
          </a:ln>
        </p:spPr>
      </p:pic>
      <p:sp>
        <p:nvSpPr>
          <p:cNvPr id="5" name="TextBox 6"/>
          <p:cNvSpPr txBox="1"/>
          <p:nvPr/>
        </p:nvSpPr>
        <p:spPr>
          <a:xfrm>
            <a:off x="321234" y="1960006"/>
            <a:ext cx="4444615"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Active Treatments and Prescriptions are</a:t>
            </a:r>
          </a:p>
          <a:p>
            <a:r>
              <a:rPr lang="en-US" dirty="0"/>
              <a:t>those that are currently active or on-going</a:t>
            </a:r>
          </a:p>
          <a:p>
            <a:r>
              <a:rPr lang="en-US" dirty="0"/>
              <a:t>for the animal</a:t>
            </a:r>
            <a:r>
              <a:rPr lang="en-GB" dirty="0"/>
              <a:t>.</a:t>
            </a:r>
          </a:p>
          <a:p>
            <a:endParaRPr lang="en-US" dirty="0"/>
          </a:p>
          <a:p>
            <a:r>
              <a:rPr lang="en-US" dirty="0"/>
              <a:t>Clicking on the left hand bubble will</a:t>
            </a:r>
          </a:p>
          <a:p>
            <a:r>
              <a:rPr lang="en-US" dirty="0"/>
              <a:t>bring up the details.</a:t>
            </a:r>
          </a:p>
          <a:p>
            <a:endParaRPr lang="en-US" dirty="0"/>
          </a:p>
          <a:p>
            <a:r>
              <a:rPr lang="en-US" dirty="0"/>
              <a:t>Clicking on the wheel icon will allow</a:t>
            </a:r>
          </a:p>
          <a:p>
            <a:r>
              <a:rPr lang="en-US" dirty="0"/>
              <a:t>you to Edit, Terminate, Clone or Delete</a:t>
            </a:r>
          </a:p>
          <a:p>
            <a:r>
              <a:rPr lang="en-US" dirty="0"/>
              <a:t>the information. Cloning will copy the </a:t>
            </a:r>
          </a:p>
          <a:p>
            <a:r>
              <a:rPr lang="en-US" dirty="0"/>
              <a:t>information but will allow editing if required.</a:t>
            </a:r>
          </a:p>
        </p:txBody>
      </p:sp>
      <p:pic>
        <p:nvPicPr>
          <p:cNvPr id="6" name="Picture 3"/>
          <p:cNvPicPr>
            <a:picLocks noChangeAspect="1"/>
          </p:cNvPicPr>
          <p:nvPr/>
        </p:nvPicPr>
        <p:blipFill>
          <a:blip r:embed="rId3"/>
          <a:stretch>
            <a:fillRect/>
          </a:stretch>
        </p:blipFill>
        <p:spPr>
          <a:xfrm>
            <a:off x="5087695" y="2766261"/>
            <a:ext cx="2487827" cy="3048000"/>
          </a:xfrm>
          <a:prstGeom prst="rect">
            <a:avLst/>
          </a:prstGeom>
          <a:ln>
            <a:solidFill>
              <a:schemeClr val="tx1"/>
            </a:solidFill>
          </a:ln>
        </p:spPr>
      </p:pic>
      <p:cxnSp>
        <p:nvCxnSpPr>
          <p:cNvPr id="7" name="Straight Arrow Connector 4"/>
          <p:cNvCxnSpPr/>
          <p:nvPr/>
        </p:nvCxnSpPr>
        <p:spPr>
          <a:xfrm>
            <a:off x="5014088" y="2228475"/>
            <a:ext cx="585770" cy="758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7649129" y="3067657"/>
            <a:ext cx="1083209" cy="1042333"/>
          </a:xfrm>
          <a:prstGeom prst="rect">
            <a:avLst/>
          </a:prstGeom>
          <a:ln>
            <a:solidFill>
              <a:schemeClr val="tx1"/>
            </a:solidFill>
          </a:ln>
        </p:spPr>
      </p:pic>
      <p:cxnSp>
        <p:nvCxnSpPr>
          <p:cNvPr id="9" name="Straight Arrow Connector 8"/>
          <p:cNvCxnSpPr/>
          <p:nvPr/>
        </p:nvCxnSpPr>
        <p:spPr>
          <a:xfrm flipH="1">
            <a:off x="8003207" y="2153044"/>
            <a:ext cx="70028" cy="9085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56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ZIMS Updates!</a:t>
            </a:r>
          </a:p>
        </p:txBody>
      </p:sp>
      <p:sp>
        <p:nvSpPr>
          <p:cNvPr id="3" name="Content Placeholder 2"/>
          <p:cNvSpPr>
            <a:spLocks noGrp="1"/>
          </p:cNvSpPr>
          <p:nvPr>
            <p:ph idx="1"/>
          </p:nvPr>
        </p:nvSpPr>
        <p:spPr/>
        <p:txBody>
          <a:bodyPr/>
          <a:lstStyle/>
          <a:p>
            <a:r>
              <a:rPr lang="en-US" dirty="0"/>
              <a:t>This PowerPoint is up-to-date as of:</a:t>
            </a:r>
            <a:br>
              <a:rPr lang="en-US" dirty="0"/>
            </a:br>
            <a:r>
              <a:rPr lang="en-US" b="1" dirty="0"/>
              <a:t>May 7 2019</a:t>
            </a:r>
          </a:p>
          <a:p>
            <a:r>
              <a:rPr lang="en-US" dirty="0"/>
              <a:t>ZIMS is developed in an “agile” method</a:t>
            </a:r>
          </a:p>
          <a:p>
            <a:r>
              <a:rPr lang="en-US" dirty="0"/>
              <a:t>This means that it is updated every two weeks, sometimes with additional releases in between!</a:t>
            </a:r>
          </a:p>
          <a:p>
            <a:r>
              <a:rPr lang="en-US" dirty="0"/>
              <a:t>Use the link below to see if there have been any updates to this topic since the date above:</a:t>
            </a:r>
          </a:p>
          <a:p>
            <a:pPr marL="0" indent="0">
              <a:buNone/>
            </a:pPr>
            <a:r>
              <a:rPr lang="en-US" dirty="0">
                <a:hlinkClick r:id="rId4"/>
              </a:rPr>
              <a:t>http://training.species360.org/updates/</a:t>
            </a:r>
            <a:r>
              <a:rPr lang="en-US" dirty="0"/>
              <a:t> </a:t>
            </a:r>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custDataLst>
      <p:tags r:id="rId1"/>
    </p:custDataLst>
    <p:extLst>
      <p:ext uri="{BB962C8B-B14F-4D97-AF65-F5344CB8AC3E}">
        <p14:creationId xmlns:p14="http://schemas.microsoft.com/office/powerpoint/2010/main" val="2032163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0038" y="-29042"/>
            <a:ext cx="7886700" cy="1325563"/>
          </a:xfrm>
        </p:spPr>
        <p:txBody>
          <a:bodyPr>
            <a:normAutofit/>
          </a:bodyPr>
          <a:lstStyle/>
          <a:p>
            <a:pPr algn="ctr"/>
            <a:r>
              <a:rPr lang="en-US" sz="3600" dirty="0"/>
              <a:t>Right Side Panel – Medical Alerts</a:t>
            </a:r>
            <a:endParaRPr lang="en-GB" sz="3600" dirty="0"/>
          </a:p>
        </p:txBody>
      </p:sp>
      <p:pic>
        <p:nvPicPr>
          <p:cNvPr id="4" name="Picture 9"/>
          <p:cNvPicPr>
            <a:picLocks noChangeAspect="1"/>
          </p:cNvPicPr>
          <p:nvPr/>
        </p:nvPicPr>
        <p:blipFill>
          <a:blip r:embed="rId2"/>
          <a:stretch>
            <a:fillRect/>
          </a:stretch>
        </p:blipFill>
        <p:spPr>
          <a:xfrm>
            <a:off x="3289228" y="1170123"/>
            <a:ext cx="5517358" cy="1280271"/>
          </a:xfrm>
          <a:prstGeom prst="rect">
            <a:avLst/>
          </a:prstGeom>
          <a:ln>
            <a:solidFill>
              <a:schemeClr val="tx1"/>
            </a:solidFill>
          </a:ln>
        </p:spPr>
      </p:pic>
      <p:sp>
        <p:nvSpPr>
          <p:cNvPr id="5" name="TextBox 8"/>
          <p:cNvSpPr txBox="1"/>
          <p:nvPr/>
        </p:nvSpPr>
        <p:spPr>
          <a:xfrm>
            <a:off x="481519" y="2140715"/>
            <a:ext cx="4269502" cy="4247317"/>
          </a:xfrm>
          <a:prstGeom prst="rect">
            <a:avLst/>
          </a:prstGeom>
          <a:solidFill>
            <a:schemeClr val="tx2">
              <a:lumMod val="20000"/>
              <a:lumOff val="80000"/>
            </a:schemeClr>
          </a:solidFill>
          <a:ln>
            <a:solidFill>
              <a:schemeClr val="tx1"/>
            </a:solidFill>
          </a:ln>
        </p:spPr>
        <p:txBody>
          <a:bodyPr wrap="none" rtlCol="0">
            <a:spAutoFit/>
          </a:bodyPr>
          <a:lstStyle/>
          <a:p>
            <a:r>
              <a:rPr lang="en-US" dirty="0"/>
              <a:t>Medical Alerts are a special subtype of </a:t>
            </a:r>
          </a:p>
          <a:p>
            <a:r>
              <a:rPr lang="en-US" dirty="0"/>
              <a:t>clinical note that contain critical</a:t>
            </a:r>
          </a:p>
          <a:p>
            <a:r>
              <a:rPr lang="en-US" dirty="0"/>
              <a:t>information regarding the animal.</a:t>
            </a:r>
          </a:p>
          <a:p>
            <a:r>
              <a:rPr lang="en-US" dirty="0"/>
              <a:t>These Alerts are different than the</a:t>
            </a:r>
          </a:p>
          <a:p>
            <a:r>
              <a:rPr lang="en-US" dirty="0"/>
              <a:t>Animal Alerts in the husbandry side as </a:t>
            </a:r>
            <a:br>
              <a:rPr lang="en-US" dirty="0"/>
            </a:br>
            <a:r>
              <a:rPr lang="en-US" dirty="0"/>
              <a:t>they usually indicate on-going Alerts for </a:t>
            </a:r>
          </a:p>
          <a:p>
            <a:r>
              <a:rPr lang="en-US" dirty="0"/>
              <a:t>the medical care of the animal. Selecting </a:t>
            </a:r>
            <a:br>
              <a:rPr lang="en-US" dirty="0"/>
            </a:br>
            <a:r>
              <a:rPr lang="en-US" dirty="0"/>
              <a:t>the left side bubble is an active link to </a:t>
            </a:r>
            <a:br>
              <a:rPr lang="en-US" dirty="0"/>
            </a:br>
            <a:r>
              <a:rPr lang="en-US" dirty="0"/>
              <a:t>the full text of the Alert.</a:t>
            </a:r>
          </a:p>
          <a:p>
            <a:endParaRPr lang="en-US" dirty="0"/>
          </a:p>
          <a:p>
            <a:r>
              <a:rPr lang="en-US" dirty="0"/>
              <a:t>Calendar Tasks can be added with one click </a:t>
            </a:r>
            <a:br>
              <a:rPr lang="en-US" dirty="0"/>
            </a:br>
            <a:r>
              <a:rPr lang="en-US" dirty="0"/>
              <a:t>to schedule medical procedures, sample </a:t>
            </a:r>
            <a:br>
              <a:rPr lang="en-US" dirty="0"/>
            </a:br>
            <a:r>
              <a:rPr lang="en-US" dirty="0"/>
              <a:t>collection or treatments. Marking current </a:t>
            </a:r>
            <a:br>
              <a:rPr lang="en-US" dirty="0"/>
            </a:br>
            <a:r>
              <a:rPr lang="en-US" dirty="0"/>
              <a:t>tasks ‘</a:t>
            </a:r>
            <a:r>
              <a:rPr lang="en-US" b="1" dirty="0">
                <a:solidFill>
                  <a:srgbClr val="00B050"/>
                </a:solidFill>
              </a:rPr>
              <a:t>complete</a:t>
            </a:r>
            <a:r>
              <a:rPr lang="en-US" dirty="0"/>
              <a:t>/</a:t>
            </a:r>
            <a:r>
              <a:rPr lang="en-US" dirty="0">
                <a:solidFill>
                  <a:srgbClr val="FF0000"/>
                </a:solidFill>
              </a:rPr>
              <a:t>incomplete</a:t>
            </a:r>
            <a:r>
              <a:rPr lang="en-US" dirty="0"/>
              <a:t>’ is an option </a:t>
            </a:r>
          </a:p>
          <a:p>
            <a:r>
              <a:rPr lang="en-US" dirty="0"/>
              <a:t>when opening the linked calendar task.</a:t>
            </a:r>
            <a:endParaRPr lang="en-GB" dirty="0"/>
          </a:p>
        </p:txBody>
      </p:sp>
      <p:pic>
        <p:nvPicPr>
          <p:cNvPr id="6" name="Picture 7"/>
          <p:cNvPicPr>
            <a:picLocks noChangeAspect="1"/>
          </p:cNvPicPr>
          <p:nvPr/>
        </p:nvPicPr>
        <p:blipFill>
          <a:blip r:embed="rId3"/>
          <a:stretch>
            <a:fillRect/>
          </a:stretch>
        </p:blipFill>
        <p:spPr>
          <a:xfrm>
            <a:off x="5003876" y="2790806"/>
            <a:ext cx="3802710" cy="2705334"/>
          </a:xfrm>
          <a:prstGeom prst="rect">
            <a:avLst/>
          </a:prstGeom>
          <a:ln>
            <a:solidFill>
              <a:schemeClr val="tx1"/>
            </a:solidFill>
          </a:ln>
        </p:spPr>
      </p:pic>
      <p:pic>
        <p:nvPicPr>
          <p:cNvPr id="7" name="Picture 13"/>
          <p:cNvPicPr>
            <a:picLocks noChangeAspect="1"/>
          </p:cNvPicPr>
          <p:nvPr/>
        </p:nvPicPr>
        <p:blipFill>
          <a:blip r:embed="rId4"/>
          <a:stretch>
            <a:fillRect/>
          </a:stretch>
        </p:blipFill>
        <p:spPr>
          <a:xfrm>
            <a:off x="5105294" y="5261485"/>
            <a:ext cx="1135478" cy="205758"/>
          </a:xfrm>
          <a:prstGeom prst="rect">
            <a:avLst/>
          </a:prstGeom>
        </p:spPr>
      </p:pic>
      <p:cxnSp>
        <p:nvCxnSpPr>
          <p:cNvPr id="8" name="Straight Arrow Connector 11"/>
          <p:cNvCxnSpPr/>
          <p:nvPr/>
        </p:nvCxnSpPr>
        <p:spPr>
          <a:xfrm flipH="1">
            <a:off x="8038246" y="2061910"/>
            <a:ext cx="304800" cy="7769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9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2" presetClass="exit" presetSubtype="4" fill="hold" nodeType="afterEffect">
                                  <p:stCondLst>
                                    <p:cond delay="1000"/>
                                  </p:stCondLst>
                                  <p:childTnLst>
                                    <p:anim calcmode="lin" valueType="num">
                                      <p:cBhvr additive="base">
                                        <p:cTn id="12" dur="500"/>
                                        <p:tgtEl>
                                          <p:spTgt spid="7"/>
                                        </p:tgtEl>
                                        <p:attrNameLst>
                                          <p:attrName>ppt_y</p:attrName>
                                        </p:attrNameLst>
                                      </p:cBhvr>
                                      <p:tavLst>
                                        <p:tav tm="0">
                                          <p:val>
                                            <p:strVal val="#ppt_y"/>
                                          </p:val>
                                        </p:tav>
                                        <p:tav tm="100000">
                                          <p:val>
                                            <p:strVal val="#ppt_y+#ppt_h*1.125000"/>
                                          </p:val>
                                        </p:tav>
                                      </p:tavLst>
                                    </p:anim>
                                    <p:animEffect transition="out" filter="wipe(down)">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Multiple Open Records </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875763" y="939943"/>
            <a:ext cx="3895238" cy="4952381"/>
          </a:xfrm>
          <a:prstGeom prst="rect">
            <a:avLst/>
          </a:prstGeom>
          <a:ln>
            <a:solidFill>
              <a:schemeClr val="tx1"/>
            </a:solidFill>
          </a:ln>
        </p:spPr>
      </p:pic>
      <p:sp>
        <p:nvSpPr>
          <p:cNvPr id="5" name="TextBox 3"/>
          <p:cNvSpPr txBox="1"/>
          <p:nvPr/>
        </p:nvSpPr>
        <p:spPr>
          <a:xfrm>
            <a:off x="3886200" y="2438400"/>
            <a:ext cx="4226029" cy="2862322"/>
          </a:xfrm>
          <a:prstGeom prst="rect">
            <a:avLst/>
          </a:prstGeom>
          <a:solidFill>
            <a:schemeClr val="tx2">
              <a:lumMod val="20000"/>
              <a:lumOff val="80000"/>
            </a:schemeClr>
          </a:solidFill>
          <a:ln>
            <a:solidFill>
              <a:schemeClr val="tx1"/>
            </a:solidFill>
          </a:ln>
        </p:spPr>
        <p:txBody>
          <a:bodyPr wrap="none" rtlCol="0">
            <a:spAutoFit/>
          </a:bodyPr>
          <a:lstStyle/>
          <a:p>
            <a:r>
              <a:rPr lang="en-US" dirty="0"/>
              <a:t>You can keep multiple records open at</a:t>
            </a:r>
          </a:p>
          <a:p>
            <a:r>
              <a:rPr lang="en-US" dirty="0"/>
              <a:t>the same time for ease of comparison. </a:t>
            </a:r>
          </a:p>
          <a:p>
            <a:r>
              <a:rPr lang="en-US" dirty="0"/>
              <a:t>Your open records will display as a list</a:t>
            </a:r>
          </a:p>
          <a:p>
            <a:r>
              <a:rPr lang="en-US" dirty="0"/>
              <a:t>on the left side of the dashboard. You can </a:t>
            </a:r>
          </a:p>
          <a:p>
            <a:r>
              <a:rPr lang="en-US" dirty="0"/>
              <a:t>expand and collapse by using the arrows.</a:t>
            </a:r>
          </a:p>
          <a:p>
            <a:endParaRPr lang="en-US" dirty="0"/>
          </a:p>
          <a:p>
            <a:r>
              <a:rPr lang="en-US" dirty="0"/>
              <a:t>Using the right side icons you can export</a:t>
            </a:r>
          </a:p>
          <a:p>
            <a:r>
              <a:rPr lang="en-US" dirty="0"/>
              <a:t>the medical history of the animal,</a:t>
            </a:r>
          </a:p>
          <a:p>
            <a:r>
              <a:rPr lang="en-US" dirty="0"/>
              <a:t>remove the animal from your list of open </a:t>
            </a:r>
          </a:p>
          <a:p>
            <a:r>
              <a:rPr lang="en-US" dirty="0"/>
              <a:t>records, or filter the records by date.</a:t>
            </a:r>
            <a:endParaRPr lang="en-GB" dirty="0"/>
          </a:p>
        </p:txBody>
      </p:sp>
    </p:spTree>
    <p:extLst>
      <p:ext uri="{BB962C8B-B14F-4D97-AF65-F5344CB8AC3E}">
        <p14:creationId xmlns:p14="http://schemas.microsoft.com/office/powerpoint/2010/main" val="3725077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8346" y="54001"/>
            <a:ext cx="7886700" cy="1325563"/>
          </a:xfrm>
        </p:spPr>
        <p:txBody>
          <a:bodyPr>
            <a:normAutofit/>
          </a:bodyPr>
          <a:lstStyle/>
          <a:p>
            <a:pPr algn="ctr"/>
            <a:r>
              <a:rPr lang="en-US" sz="4000" dirty="0"/>
              <a:t>Adding a Medical Record –</a:t>
            </a:r>
            <a:br>
              <a:rPr lang="en-US" sz="4000" dirty="0"/>
            </a:br>
            <a:r>
              <a:rPr lang="en-US" sz="4000" dirty="0"/>
              <a:t>No Animal in Focus</a:t>
            </a:r>
            <a:endParaRPr lang="en-GB" sz="4000" dirty="0"/>
          </a:p>
        </p:txBody>
      </p:sp>
      <p:pic>
        <p:nvPicPr>
          <p:cNvPr id="4" name="Picture 6"/>
          <p:cNvPicPr>
            <a:picLocks noChangeAspect="1"/>
          </p:cNvPicPr>
          <p:nvPr/>
        </p:nvPicPr>
        <p:blipFill>
          <a:blip r:embed="rId2"/>
          <a:stretch>
            <a:fillRect/>
          </a:stretch>
        </p:blipFill>
        <p:spPr>
          <a:xfrm>
            <a:off x="1343696" y="1349855"/>
            <a:ext cx="2453853" cy="2827265"/>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032068" y="1379564"/>
            <a:ext cx="3540248" cy="2808962"/>
          </a:xfrm>
          <a:prstGeom prst="rect">
            <a:avLst/>
          </a:prstGeom>
          <a:ln>
            <a:solidFill>
              <a:schemeClr val="tx1"/>
            </a:solidFill>
          </a:ln>
        </p:spPr>
      </p:pic>
      <p:sp>
        <p:nvSpPr>
          <p:cNvPr id="6" name="TextBox 3"/>
          <p:cNvSpPr txBox="1"/>
          <p:nvPr/>
        </p:nvSpPr>
        <p:spPr>
          <a:xfrm>
            <a:off x="1343696" y="4238326"/>
            <a:ext cx="6096000"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There are three ways to add a new medical record. If you do not already have an animal record open, from the left hand Dashboard select New and make your record type selection. You will then select the animal by typing in an identifier. It will take you to the appropriate screen to add the medical record.</a:t>
            </a:r>
            <a:endParaRPr lang="en-GB" dirty="0"/>
          </a:p>
        </p:txBody>
      </p:sp>
    </p:spTree>
    <p:extLst>
      <p:ext uri="{BB962C8B-B14F-4D97-AF65-F5344CB8AC3E}">
        <p14:creationId xmlns:p14="http://schemas.microsoft.com/office/powerpoint/2010/main" val="300462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When an Animal is in Focus</a:t>
            </a:r>
            <a:endParaRPr lang="en-GB" sz="4000" dirty="0"/>
          </a:p>
        </p:txBody>
      </p:sp>
      <p:pic>
        <p:nvPicPr>
          <p:cNvPr id="4" name="Picture 7"/>
          <p:cNvPicPr>
            <a:picLocks noGrp="1" noChangeAspect="1"/>
          </p:cNvPicPr>
          <p:nvPr>
            <p:ph idx="1"/>
          </p:nvPr>
        </p:nvPicPr>
        <p:blipFill>
          <a:blip r:embed="rId2"/>
          <a:stretch>
            <a:fillRect/>
          </a:stretch>
        </p:blipFill>
        <p:spPr>
          <a:xfrm>
            <a:off x="171839" y="1134557"/>
            <a:ext cx="3391194" cy="3878916"/>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3657600" y="1134557"/>
            <a:ext cx="4892464" cy="3360711"/>
          </a:xfrm>
          <a:prstGeom prst="rect">
            <a:avLst/>
          </a:prstGeom>
          <a:ln>
            <a:solidFill>
              <a:schemeClr val="tx1"/>
            </a:solidFill>
          </a:ln>
        </p:spPr>
      </p:pic>
      <p:sp>
        <p:nvSpPr>
          <p:cNvPr id="6" name="TextBox 5"/>
          <p:cNvSpPr txBox="1"/>
          <p:nvPr/>
        </p:nvSpPr>
        <p:spPr>
          <a:xfrm>
            <a:off x="3686080" y="4514869"/>
            <a:ext cx="440729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If you have an animal record open on the left</a:t>
            </a:r>
          </a:p>
          <a:p>
            <a:r>
              <a:rPr lang="en-US" dirty="0"/>
              <a:t>hand Dashboard, selecting New and the</a:t>
            </a:r>
          </a:p>
          <a:p>
            <a:r>
              <a:rPr lang="en-US" dirty="0"/>
              <a:t>required topic will open the screen with the</a:t>
            </a:r>
          </a:p>
          <a:p>
            <a:r>
              <a:rPr lang="en-US" dirty="0"/>
              <a:t>Animal ID prefilled.</a:t>
            </a:r>
            <a:endParaRPr lang="en-GB" dirty="0"/>
          </a:p>
        </p:txBody>
      </p:sp>
    </p:spTree>
    <p:extLst>
      <p:ext uri="{BB962C8B-B14F-4D97-AF65-F5344CB8AC3E}">
        <p14:creationId xmlns:p14="http://schemas.microsoft.com/office/powerpoint/2010/main" val="98745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From the Main Dashboard</a:t>
            </a:r>
            <a:endParaRPr lang="en-GB" dirty="0"/>
          </a:p>
        </p:txBody>
      </p:sp>
      <p:pic>
        <p:nvPicPr>
          <p:cNvPr id="4" name="Picture 4" descr="C:\Users\JCOURT~1\AppData\Local\Temp\SNAGHTMLec2d7d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1331253"/>
            <a:ext cx="8562975" cy="35658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804443" y="5032075"/>
            <a:ext cx="7038722"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From the Main Dashboard you can also highlight a record and select New</a:t>
            </a:r>
          </a:p>
          <a:p>
            <a:r>
              <a:rPr lang="en-US" dirty="0"/>
              <a:t>and the required topic. The screen will open with the Animal ID prefilled.</a:t>
            </a:r>
            <a:endParaRPr lang="en-GB" dirty="0"/>
          </a:p>
        </p:txBody>
      </p:sp>
    </p:spTree>
    <p:extLst>
      <p:ext uri="{BB962C8B-B14F-4D97-AF65-F5344CB8AC3E}">
        <p14:creationId xmlns:p14="http://schemas.microsoft.com/office/powerpoint/2010/main" val="2212844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Shortcut (Hot) Keys</a:t>
            </a:r>
            <a:endParaRPr lang="en-GB" dirty="0"/>
          </a:p>
        </p:txBody>
      </p:sp>
      <p:pic>
        <p:nvPicPr>
          <p:cNvPr id="4" name="Picture 5"/>
          <p:cNvPicPr>
            <a:picLocks noChangeAspect="1"/>
          </p:cNvPicPr>
          <p:nvPr/>
        </p:nvPicPr>
        <p:blipFill>
          <a:blip r:embed="rId2"/>
          <a:stretch>
            <a:fillRect/>
          </a:stretch>
        </p:blipFill>
        <p:spPr>
          <a:xfrm>
            <a:off x="2849774" y="1390193"/>
            <a:ext cx="3072056" cy="3539542"/>
          </a:xfrm>
          <a:prstGeom prst="rect">
            <a:avLst/>
          </a:prstGeom>
          <a:ln>
            <a:solidFill>
              <a:schemeClr val="tx1"/>
            </a:solidFill>
          </a:ln>
        </p:spPr>
      </p:pic>
      <p:sp>
        <p:nvSpPr>
          <p:cNvPr id="5" name="TextBox 4"/>
          <p:cNvSpPr txBox="1"/>
          <p:nvPr/>
        </p:nvSpPr>
        <p:spPr>
          <a:xfrm>
            <a:off x="1536879" y="5075854"/>
            <a:ext cx="6427209" cy="707886"/>
          </a:xfrm>
          <a:prstGeom prst="rect">
            <a:avLst/>
          </a:prstGeom>
          <a:solidFill>
            <a:schemeClr val="accent1">
              <a:lumMod val="20000"/>
              <a:lumOff val="80000"/>
            </a:schemeClr>
          </a:solidFill>
          <a:ln>
            <a:solidFill>
              <a:schemeClr val="tx1"/>
            </a:solidFill>
          </a:ln>
        </p:spPr>
        <p:txBody>
          <a:bodyPr wrap="none" rtlCol="0">
            <a:spAutoFit/>
          </a:bodyPr>
          <a:lstStyle/>
          <a:p>
            <a:r>
              <a:rPr lang="en-US" sz="2000" dirty="0"/>
              <a:t>To save data entry time take advantage of the shortcut (hot)</a:t>
            </a:r>
          </a:p>
          <a:p>
            <a:r>
              <a:rPr lang="en-US" sz="2000" dirty="0"/>
              <a:t>keys that are available for adding medical records.</a:t>
            </a:r>
            <a:endParaRPr lang="en-GB" sz="2000" dirty="0"/>
          </a:p>
        </p:txBody>
      </p:sp>
    </p:spTree>
    <p:extLst>
      <p:ext uri="{BB962C8B-B14F-4D97-AF65-F5344CB8AC3E}">
        <p14:creationId xmlns:p14="http://schemas.microsoft.com/office/powerpoint/2010/main" val="77455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Animal Care Staff Medical Summary </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stretch>
            <a:fillRect/>
          </a:stretch>
        </p:blipFill>
        <p:spPr>
          <a:xfrm>
            <a:off x="335924" y="1007620"/>
            <a:ext cx="5481219" cy="5169343"/>
          </a:xfrm>
          <a:prstGeom prst="rect">
            <a:avLst/>
          </a:prstGeom>
          <a:ln>
            <a:solidFill>
              <a:schemeClr val="tx1"/>
            </a:solidFill>
          </a:ln>
        </p:spPr>
      </p:pic>
      <p:sp>
        <p:nvSpPr>
          <p:cNvPr id="5" name="TextBox 2"/>
          <p:cNvSpPr txBox="1"/>
          <p:nvPr/>
        </p:nvSpPr>
        <p:spPr>
          <a:xfrm>
            <a:off x="4075865" y="1414800"/>
            <a:ext cx="4439485"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a:t>In Clinical Notes there is the option to record </a:t>
            </a:r>
          </a:p>
          <a:p>
            <a:r>
              <a:rPr lang="en-US" dirty="0"/>
              <a:t>a simple note as selected here, or to select</a:t>
            </a:r>
          </a:p>
          <a:p>
            <a:r>
              <a:rPr lang="en-US" dirty="0"/>
              <a:t>the SOAP Entry (Subjective, Objective,</a:t>
            </a:r>
          </a:p>
          <a:p>
            <a:r>
              <a:rPr lang="en-US" dirty="0"/>
              <a:t>Assessment and Plan) button and record a</a:t>
            </a:r>
          </a:p>
          <a:p>
            <a:r>
              <a:rPr lang="en-US" dirty="0"/>
              <a:t>more detailed comment. The information</a:t>
            </a:r>
          </a:p>
          <a:p>
            <a:r>
              <a:rPr lang="en-US" dirty="0"/>
              <a:t>recorded either as a SOAP entry or as a</a:t>
            </a:r>
          </a:p>
          <a:p>
            <a:r>
              <a:rPr lang="en-US" dirty="0"/>
              <a:t>Note/Examination/Report Entry will display </a:t>
            </a:r>
          </a:p>
          <a:p>
            <a:r>
              <a:rPr lang="en-US" dirty="0"/>
              <a:t>only in the Medical module. </a:t>
            </a:r>
          </a:p>
          <a:p>
            <a:endParaRPr lang="en-US" dirty="0"/>
          </a:p>
          <a:p>
            <a:r>
              <a:rPr lang="en-US" dirty="0"/>
              <a:t>Any information recorded in the Animal</a:t>
            </a:r>
          </a:p>
          <a:p>
            <a:r>
              <a:rPr lang="en-US" dirty="0"/>
              <a:t>Care Staff Medical Summary will display</a:t>
            </a:r>
          </a:p>
          <a:p>
            <a:r>
              <a:rPr lang="en-US" dirty="0"/>
              <a:t>in the Husbandry module </a:t>
            </a:r>
            <a:br>
              <a:rPr lang="en-US" dirty="0"/>
            </a:br>
            <a:r>
              <a:rPr lang="en-US" dirty="0"/>
              <a:t>Notes/Observation grid, as well as within </a:t>
            </a:r>
            <a:br>
              <a:rPr lang="en-US" dirty="0"/>
            </a:br>
            <a:r>
              <a:rPr lang="en-US" dirty="0"/>
              <a:t>the Medical module. </a:t>
            </a:r>
            <a:endParaRPr lang="en-GB" dirty="0"/>
          </a:p>
        </p:txBody>
      </p:sp>
    </p:spTree>
    <p:extLst>
      <p:ext uri="{BB962C8B-B14F-4D97-AF65-F5344CB8AC3E}">
        <p14:creationId xmlns:p14="http://schemas.microsoft.com/office/powerpoint/2010/main" val="236781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2735"/>
            <a:ext cx="9342664" cy="1325563"/>
          </a:xfrm>
        </p:spPr>
        <p:txBody>
          <a:bodyPr>
            <a:normAutofit/>
          </a:bodyPr>
          <a:lstStyle/>
          <a:p>
            <a:pPr algn="ctr"/>
            <a:r>
              <a:rPr lang="en-US" sz="3600" dirty="0"/>
              <a:t>Husbandry View of Medical Summary</a:t>
            </a:r>
            <a:endParaRPr lang="en-GB" sz="36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448498" y="1605111"/>
            <a:ext cx="8404608"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Below is the Husbandry view of the Animal Care Staff Medical Summary information</a:t>
            </a:r>
          </a:p>
          <a:p>
            <a:r>
              <a:rPr lang="en-US" dirty="0"/>
              <a:t>from the previous slide. You can tell this note was entered on the Medical module</a:t>
            </a:r>
          </a:p>
          <a:p>
            <a:r>
              <a:rPr lang="en-US" dirty="0"/>
              <a:t>as the title is Clinical Medical Summary Note. You cannot edit or delete this note. </a:t>
            </a:r>
          </a:p>
          <a:p>
            <a:r>
              <a:rPr lang="en-US" dirty="0"/>
              <a:t>Those actions can only be done from the Medical module because it was entered there.</a:t>
            </a:r>
          </a:p>
        </p:txBody>
      </p:sp>
      <p:pic>
        <p:nvPicPr>
          <p:cNvPr id="5" name="Picture 2"/>
          <p:cNvPicPr>
            <a:picLocks noChangeAspect="1"/>
          </p:cNvPicPr>
          <p:nvPr/>
        </p:nvPicPr>
        <p:blipFill>
          <a:blip r:embed="rId2"/>
          <a:stretch>
            <a:fillRect/>
          </a:stretch>
        </p:blipFill>
        <p:spPr>
          <a:xfrm>
            <a:off x="356665" y="2805440"/>
            <a:ext cx="8430669" cy="1371600"/>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1793659" y="4696049"/>
            <a:ext cx="5714286" cy="961905"/>
          </a:xfrm>
          <a:prstGeom prst="rect">
            <a:avLst/>
          </a:prstGeom>
          <a:ln>
            <a:solidFill>
              <a:schemeClr val="tx1"/>
            </a:solidFill>
          </a:ln>
        </p:spPr>
      </p:pic>
    </p:spTree>
    <p:extLst>
      <p:ext uri="{BB962C8B-B14F-4D97-AF65-F5344CB8AC3E}">
        <p14:creationId xmlns:p14="http://schemas.microsoft.com/office/powerpoint/2010/main" val="3438845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Animal Weights</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b="13808"/>
          <a:stretch/>
        </p:blipFill>
        <p:spPr>
          <a:xfrm>
            <a:off x="768584" y="1151790"/>
            <a:ext cx="8162353" cy="3459162"/>
          </a:xfrm>
          <a:prstGeom prst="rect">
            <a:avLst/>
          </a:prstGeom>
          <a:ln>
            <a:solidFill>
              <a:schemeClr val="tx1"/>
            </a:solidFill>
          </a:ln>
        </p:spPr>
      </p:pic>
      <p:sp>
        <p:nvSpPr>
          <p:cNvPr id="4" name="TextBox 3"/>
          <p:cNvSpPr txBox="1"/>
          <p:nvPr/>
        </p:nvSpPr>
        <p:spPr>
          <a:xfrm>
            <a:off x="213063" y="1151790"/>
            <a:ext cx="4724400" cy="3785652"/>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When recording an anesthesia or treatment event, the Veterinarian has the option to use the last weight recorded which is usually sourced from the Husbandry module weight grid. However, they have the option to record a new weight for the animal. If a new weight is recorded, this information is copied into the weight grid in the Husbandry animal record. If this is an estimated weight recorded during a Prescription it is NOT copied into the Husbandry module. This weight cannot be edited from the Husbandry module and can only be edited from within the Medical record. You can see the weight recorded on 14 August was sourced from a treatment record. If you do NOT want medical</a:t>
            </a:r>
          </a:p>
          <a:p>
            <a:r>
              <a:rPr lang="en-US" sz="1600" dirty="0"/>
              <a:t>recorded weight to display in husbandry you can use</a:t>
            </a:r>
          </a:p>
          <a:p>
            <a:r>
              <a:rPr lang="en-US" sz="1600" dirty="0"/>
              <a:t>Institution Preferences to do so.</a:t>
            </a:r>
          </a:p>
        </p:txBody>
      </p:sp>
      <p:pic>
        <p:nvPicPr>
          <p:cNvPr id="6" name="Picture 7"/>
          <p:cNvPicPr>
            <a:picLocks noChangeAspect="1"/>
          </p:cNvPicPr>
          <p:nvPr/>
        </p:nvPicPr>
        <p:blipFill>
          <a:blip r:embed="rId3"/>
          <a:stretch>
            <a:fillRect/>
          </a:stretch>
        </p:blipFill>
        <p:spPr>
          <a:xfrm>
            <a:off x="457200" y="4918995"/>
            <a:ext cx="4941593" cy="1202454"/>
          </a:xfrm>
          <a:prstGeom prst="rect">
            <a:avLst/>
          </a:prstGeom>
          <a:ln>
            <a:solidFill>
              <a:schemeClr val="tx1"/>
            </a:solidFill>
          </a:ln>
        </p:spPr>
      </p:pic>
      <p:pic>
        <p:nvPicPr>
          <p:cNvPr id="7" name="Picture 2"/>
          <p:cNvPicPr>
            <a:picLocks noChangeAspect="1"/>
          </p:cNvPicPr>
          <p:nvPr/>
        </p:nvPicPr>
        <p:blipFill>
          <a:blip r:embed="rId4"/>
          <a:stretch>
            <a:fillRect/>
          </a:stretch>
        </p:blipFill>
        <p:spPr>
          <a:xfrm>
            <a:off x="5954314" y="4515424"/>
            <a:ext cx="2359229" cy="1191179"/>
          </a:xfrm>
          <a:prstGeom prst="rect">
            <a:avLst/>
          </a:prstGeom>
          <a:ln>
            <a:solidFill>
              <a:schemeClr val="tx1"/>
            </a:solidFill>
          </a:ln>
        </p:spPr>
      </p:pic>
    </p:spTree>
    <p:extLst>
      <p:ext uri="{BB962C8B-B14F-4D97-AF65-F5344CB8AC3E}">
        <p14:creationId xmlns:p14="http://schemas.microsoft.com/office/powerpoint/2010/main" val="2291294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6185"/>
            <a:ext cx="7886700" cy="1325563"/>
          </a:xfrm>
        </p:spPr>
        <p:txBody>
          <a:bodyPr>
            <a:normAutofit/>
          </a:bodyPr>
          <a:lstStyle/>
          <a:p>
            <a:pPr algn="ctr"/>
            <a:r>
              <a:rPr lang="en-US" sz="3600" dirty="0"/>
              <a:t>Medical Display in Transaction Monitoring and Activity Report</a:t>
            </a:r>
            <a:endParaRPr lang="en-GB" sz="3600" dirty="0"/>
          </a:p>
        </p:txBody>
      </p:sp>
      <p:sp>
        <p:nvSpPr>
          <p:cNvPr id="3" name="Tijdelijke aanduiding voor inhoud 2"/>
          <p:cNvSpPr>
            <a:spLocks noGrp="1"/>
          </p:cNvSpPr>
          <p:nvPr>
            <p:ph idx="1"/>
          </p:nvPr>
        </p:nvSpPr>
        <p:spPr/>
        <p:txBody>
          <a:bodyPr/>
          <a:lstStyle/>
          <a:p>
            <a:r>
              <a:rPr lang="en-US" dirty="0"/>
              <a:t>Transaction Monitoring</a:t>
            </a:r>
          </a:p>
          <a:p>
            <a:pPr lvl="1"/>
            <a:r>
              <a:rPr lang="en-US" dirty="0"/>
              <a:t>All medical entries</a:t>
            </a:r>
          </a:p>
          <a:p>
            <a:pPr lvl="1"/>
            <a:r>
              <a:rPr lang="en-US" dirty="0"/>
              <a:t>Weights are not separated out as they are recorded during Anesthesia or Treatment</a:t>
            </a:r>
          </a:p>
          <a:p>
            <a:pPr marL="0" indent="0">
              <a:buNone/>
            </a:pPr>
            <a:endParaRPr lang="en-US" dirty="0"/>
          </a:p>
          <a:p>
            <a:r>
              <a:rPr lang="en-US" dirty="0"/>
              <a:t>Activity Report</a:t>
            </a:r>
          </a:p>
          <a:p>
            <a:pPr lvl="1"/>
            <a:r>
              <a:rPr lang="en-US" dirty="0"/>
              <a:t>Weights recorded (including estimated weights)</a:t>
            </a:r>
          </a:p>
          <a:p>
            <a:pPr lvl="1"/>
            <a:r>
              <a:rPr lang="en-US" dirty="0"/>
              <a:t>Animal Care Staff Medical Summary note</a:t>
            </a:r>
          </a:p>
          <a:p>
            <a:pPr lvl="1"/>
            <a:r>
              <a:rPr lang="en-US" dirty="0"/>
              <a:t>Other medical entries are not displayed</a:t>
            </a:r>
            <a:endParaRPr lang="en-GB" dirty="0"/>
          </a:p>
        </p:txBody>
      </p:sp>
    </p:spTree>
    <p:extLst>
      <p:ext uri="{BB962C8B-B14F-4D97-AF65-F5344CB8AC3E}">
        <p14:creationId xmlns:p14="http://schemas.microsoft.com/office/powerpoint/2010/main" val="4737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8130" y="225789"/>
            <a:ext cx="7886700" cy="1325563"/>
          </a:xfrm>
        </p:spPr>
        <p:txBody>
          <a:bodyPr/>
          <a:lstStyle/>
          <a:p>
            <a:pPr algn="ctr"/>
            <a:r>
              <a:rPr lang="en-US" dirty="0"/>
              <a:t>Navigation</a:t>
            </a:r>
            <a:endParaRPr lang="en-GB" dirty="0"/>
          </a:p>
        </p:txBody>
      </p:sp>
      <p:sp>
        <p:nvSpPr>
          <p:cNvPr id="4" name="TextBox 4"/>
          <p:cNvSpPr txBox="1"/>
          <p:nvPr/>
        </p:nvSpPr>
        <p:spPr>
          <a:xfrm>
            <a:off x="4667795" y="1441475"/>
            <a:ext cx="3765967" cy="3477875"/>
          </a:xfrm>
          <a:prstGeom prst="rect">
            <a:avLst/>
          </a:prstGeom>
          <a:solidFill>
            <a:schemeClr val="accent1">
              <a:lumMod val="20000"/>
              <a:lumOff val="80000"/>
            </a:schemeClr>
          </a:solidFill>
          <a:ln>
            <a:solidFill>
              <a:schemeClr val="tx1"/>
            </a:solidFill>
          </a:ln>
        </p:spPr>
        <p:txBody>
          <a:bodyPr wrap="none" rtlCol="0">
            <a:spAutoFit/>
          </a:bodyPr>
          <a:lstStyle/>
          <a:p>
            <a:r>
              <a:rPr lang="en-US" sz="2000" dirty="0"/>
              <a:t>The Medical Module is found</a:t>
            </a:r>
          </a:p>
          <a:p>
            <a:r>
              <a:rPr lang="en-US" sz="2000" dirty="0"/>
              <a:t>under the Start Menu. This will</a:t>
            </a:r>
          </a:p>
          <a:p>
            <a:r>
              <a:rPr lang="en-US" sz="2000" dirty="0"/>
              <a:t>only display if access has been</a:t>
            </a:r>
          </a:p>
          <a:p>
            <a:r>
              <a:rPr lang="en-US" sz="2000" dirty="0"/>
              <a:t>provided to you in your ZIMS Role.</a:t>
            </a:r>
          </a:p>
          <a:p>
            <a:endParaRPr lang="en-US" sz="2000" dirty="0"/>
          </a:p>
          <a:p>
            <a:r>
              <a:rPr lang="en-US" sz="2000" dirty="0"/>
              <a:t>There are five sub-menus:</a:t>
            </a:r>
          </a:p>
          <a:p>
            <a:r>
              <a:rPr lang="en-US" sz="2000" dirty="0"/>
              <a:t>-Medical Records</a:t>
            </a:r>
          </a:p>
          <a:p>
            <a:r>
              <a:rPr lang="en-US" sz="2000" dirty="0"/>
              <a:t>-Medical Resources</a:t>
            </a:r>
          </a:p>
          <a:p>
            <a:r>
              <a:rPr lang="en-US" sz="2000" dirty="0"/>
              <a:t>-Medical Reports</a:t>
            </a:r>
          </a:p>
          <a:p>
            <a:r>
              <a:rPr lang="en-US" sz="2000" dirty="0"/>
              <a:t>-Pharmacy Inventory</a:t>
            </a:r>
          </a:p>
          <a:p>
            <a:r>
              <a:rPr lang="en-US" sz="2000" dirty="0"/>
              <a:t>-Dictionary</a:t>
            </a:r>
          </a:p>
        </p:txBody>
      </p:sp>
      <p:pic>
        <p:nvPicPr>
          <p:cNvPr id="5" name="Picture 5"/>
          <p:cNvPicPr>
            <a:picLocks noChangeAspect="1"/>
          </p:cNvPicPr>
          <p:nvPr/>
        </p:nvPicPr>
        <p:blipFill>
          <a:blip r:embed="rId4"/>
          <a:stretch>
            <a:fillRect/>
          </a:stretch>
        </p:blipFill>
        <p:spPr>
          <a:xfrm>
            <a:off x="533400" y="1733887"/>
            <a:ext cx="3703641" cy="3673158"/>
          </a:xfrm>
          <a:prstGeom prst="rect">
            <a:avLst/>
          </a:prstGeom>
          <a:ln>
            <a:solidFill>
              <a:schemeClr val="tx1"/>
            </a:solidFill>
          </a:ln>
        </p:spPr>
      </p:pic>
    </p:spTree>
    <p:custDataLst>
      <p:tags r:id="rId1"/>
    </p:custDataLst>
    <p:extLst>
      <p:ext uri="{BB962C8B-B14F-4D97-AF65-F5344CB8AC3E}">
        <p14:creationId xmlns:p14="http://schemas.microsoft.com/office/powerpoint/2010/main" val="2977031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Incomplete Accessions</a:t>
            </a:r>
            <a:endParaRPr lang="en-GB" dirty="0"/>
          </a:p>
        </p:txBody>
      </p:sp>
      <p:sp>
        <p:nvSpPr>
          <p:cNvPr id="3" name="Tijdelijke aanduiding voor inhoud 2"/>
          <p:cNvSpPr>
            <a:spLocks noGrp="1"/>
          </p:cNvSpPr>
          <p:nvPr>
            <p:ph idx="1"/>
          </p:nvPr>
        </p:nvSpPr>
        <p:spPr/>
        <p:txBody>
          <a:bodyPr/>
          <a:lstStyle/>
          <a:p>
            <a:r>
              <a:rPr lang="en-US" dirty="0"/>
              <a:t>Allows your Veterinary staff to start entering medical data without actually accessioning an animal</a:t>
            </a:r>
          </a:p>
          <a:p>
            <a:r>
              <a:rPr lang="en-US" dirty="0"/>
              <a:t>Similar to the “non-accessioned” animal functionality in </a:t>
            </a:r>
            <a:r>
              <a:rPr lang="en-US" dirty="0" err="1"/>
              <a:t>MedARKS</a:t>
            </a:r>
            <a:endParaRPr lang="en-US" dirty="0"/>
          </a:p>
          <a:p>
            <a:r>
              <a:rPr lang="en-US" dirty="0"/>
              <a:t>When it is time to actually accession the animal the Incomplete Accession information will be tied to the actual accessioned record</a:t>
            </a:r>
            <a:endParaRPr lang="en-GB" dirty="0"/>
          </a:p>
          <a:p>
            <a:endParaRPr lang="en-GB" dirty="0"/>
          </a:p>
        </p:txBody>
      </p:sp>
    </p:spTree>
    <p:extLst>
      <p:ext uri="{BB962C8B-B14F-4D97-AF65-F5344CB8AC3E}">
        <p14:creationId xmlns:p14="http://schemas.microsoft.com/office/powerpoint/2010/main" val="2178339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Starting an Incomplete Accession</a:t>
            </a:r>
            <a:endParaRPr lang="en-GB" sz="4000" dirty="0"/>
          </a:p>
        </p:txBody>
      </p:sp>
      <p:pic>
        <p:nvPicPr>
          <p:cNvPr id="4" name="Picture 1"/>
          <p:cNvPicPr>
            <a:picLocks noChangeAspect="1"/>
          </p:cNvPicPr>
          <p:nvPr/>
        </p:nvPicPr>
        <p:blipFill>
          <a:blip r:embed="rId2"/>
          <a:stretch>
            <a:fillRect/>
          </a:stretch>
        </p:blipFill>
        <p:spPr>
          <a:xfrm>
            <a:off x="819619" y="1828799"/>
            <a:ext cx="3752381" cy="3857143"/>
          </a:xfrm>
          <a:prstGeom prst="rect">
            <a:avLst/>
          </a:prstGeom>
          <a:ln>
            <a:solidFill>
              <a:schemeClr val="tx1"/>
            </a:solidFill>
          </a:ln>
        </p:spPr>
      </p:pic>
      <p:sp>
        <p:nvSpPr>
          <p:cNvPr id="5" name="TextBox 2"/>
          <p:cNvSpPr txBox="1"/>
          <p:nvPr/>
        </p:nvSpPr>
        <p:spPr>
          <a:xfrm>
            <a:off x="4746298" y="1865670"/>
            <a:ext cx="3929794"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a:t>An Incomplete Accession is intended</a:t>
            </a:r>
          </a:p>
          <a:p>
            <a:r>
              <a:rPr lang="en-US" dirty="0"/>
              <a:t>to allow the Veterinarian to create a</a:t>
            </a:r>
          </a:p>
          <a:p>
            <a:r>
              <a:rPr lang="en-US" dirty="0"/>
              <a:t>temporary record so that medical</a:t>
            </a:r>
          </a:p>
          <a:p>
            <a:r>
              <a:rPr lang="en-US" dirty="0"/>
              <a:t>information can be recorded. An </a:t>
            </a:r>
          </a:p>
          <a:p>
            <a:r>
              <a:rPr lang="en-US" dirty="0"/>
              <a:t>Incomplete Accession is generally</a:t>
            </a:r>
          </a:p>
          <a:p>
            <a:r>
              <a:rPr lang="en-US" dirty="0"/>
              <a:t>used when the person who does </a:t>
            </a:r>
          </a:p>
          <a:p>
            <a:r>
              <a:rPr lang="en-US" dirty="0"/>
              <a:t>accessions is not available to create the </a:t>
            </a:r>
          </a:p>
          <a:p>
            <a:r>
              <a:rPr lang="en-US" dirty="0"/>
              <a:t>permanent record. </a:t>
            </a:r>
          </a:p>
          <a:p>
            <a:endParaRPr lang="en-US" dirty="0"/>
          </a:p>
          <a:p>
            <a:r>
              <a:rPr lang="en-US" dirty="0"/>
              <a:t>Incomplete Accessions are found under</a:t>
            </a:r>
          </a:p>
          <a:p>
            <a:r>
              <a:rPr lang="en-US" dirty="0"/>
              <a:t>the Start menu and Accession. You </a:t>
            </a:r>
          </a:p>
          <a:p>
            <a:r>
              <a:rPr lang="en-US" dirty="0"/>
              <a:t>will not select the entity type.</a:t>
            </a:r>
            <a:endParaRPr lang="en-GB" dirty="0"/>
          </a:p>
        </p:txBody>
      </p:sp>
    </p:spTree>
    <p:extLst>
      <p:ext uri="{BB962C8B-B14F-4D97-AF65-F5344CB8AC3E}">
        <p14:creationId xmlns:p14="http://schemas.microsoft.com/office/powerpoint/2010/main" val="208748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Creating an Incomplete Accession</a:t>
            </a:r>
            <a:endParaRPr lang="en-GB" sz="4000" dirty="0"/>
          </a:p>
        </p:txBody>
      </p:sp>
      <p:pic>
        <p:nvPicPr>
          <p:cNvPr id="4" name="Picture 2"/>
          <p:cNvPicPr>
            <a:picLocks noChangeAspect="1"/>
          </p:cNvPicPr>
          <p:nvPr/>
        </p:nvPicPr>
        <p:blipFill>
          <a:blip r:embed="rId2"/>
          <a:stretch>
            <a:fillRect/>
          </a:stretch>
        </p:blipFill>
        <p:spPr>
          <a:xfrm>
            <a:off x="755284" y="1530359"/>
            <a:ext cx="4009524" cy="4695238"/>
          </a:xfrm>
          <a:prstGeom prst="rect">
            <a:avLst/>
          </a:prstGeom>
          <a:ln>
            <a:solidFill>
              <a:schemeClr val="tx1"/>
            </a:solidFill>
          </a:ln>
        </p:spPr>
      </p:pic>
      <p:sp>
        <p:nvSpPr>
          <p:cNvPr id="5" name="TextBox 3"/>
          <p:cNvSpPr txBox="1"/>
          <p:nvPr/>
        </p:nvSpPr>
        <p:spPr>
          <a:xfrm>
            <a:off x="4419600" y="1683475"/>
            <a:ext cx="4056047"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a:t>Minimal information is required for</a:t>
            </a:r>
          </a:p>
          <a:p>
            <a:r>
              <a:rPr lang="en-US" dirty="0"/>
              <a:t>an Incomplete Accession. The taxonomy, </a:t>
            </a:r>
          </a:p>
          <a:p>
            <a:r>
              <a:rPr lang="en-US" dirty="0"/>
              <a:t>sex, birth date and appropriate notes</a:t>
            </a:r>
          </a:p>
          <a:p>
            <a:r>
              <a:rPr lang="en-US" dirty="0"/>
              <a:t>are the only information gathered.</a:t>
            </a:r>
          </a:p>
          <a:p>
            <a:r>
              <a:rPr lang="en-US" dirty="0"/>
              <a:t>All of this can be edited when the</a:t>
            </a:r>
          </a:p>
          <a:p>
            <a:r>
              <a:rPr lang="en-US" dirty="0"/>
              <a:t>permanent accession is created.</a:t>
            </a:r>
          </a:p>
          <a:p>
            <a:endParaRPr lang="en-US" dirty="0"/>
          </a:p>
          <a:p>
            <a:r>
              <a:rPr lang="en-US" dirty="0"/>
              <a:t>An Incomplete Accession receives a</a:t>
            </a:r>
          </a:p>
          <a:p>
            <a:r>
              <a:rPr lang="en-US" dirty="0"/>
              <a:t>temporary GAN. Note that this GAN</a:t>
            </a:r>
          </a:p>
          <a:p>
            <a:r>
              <a:rPr lang="en-US" dirty="0"/>
              <a:t>ends with “IA”.</a:t>
            </a:r>
            <a:endParaRPr lang="en-GB" dirty="0"/>
          </a:p>
        </p:txBody>
      </p:sp>
      <p:pic>
        <p:nvPicPr>
          <p:cNvPr id="6" name="Picture 6"/>
          <p:cNvPicPr>
            <a:picLocks noChangeAspect="1"/>
          </p:cNvPicPr>
          <p:nvPr/>
        </p:nvPicPr>
        <p:blipFill>
          <a:blip r:embed="rId3"/>
          <a:stretch>
            <a:fillRect/>
          </a:stretch>
        </p:blipFill>
        <p:spPr>
          <a:xfrm>
            <a:off x="3683358" y="4654062"/>
            <a:ext cx="4624143" cy="1080092"/>
          </a:xfrm>
          <a:prstGeom prst="rect">
            <a:avLst/>
          </a:prstGeom>
          <a:ln>
            <a:solidFill>
              <a:schemeClr val="tx1"/>
            </a:solidFill>
          </a:ln>
        </p:spPr>
      </p:pic>
    </p:spTree>
    <p:extLst>
      <p:ext uri="{BB962C8B-B14F-4D97-AF65-F5344CB8AC3E}">
        <p14:creationId xmlns:p14="http://schemas.microsoft.com/office/powerpoint/2010/main" val="987685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Recording Data in an IA</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457199" y="1314098"/>
            <a:ext cx="5897204" cy="1200502"/>
          </a:xfrm>
          <a:prstGeom prst="rect">
            <a:avLst/>
          </a:prstGeom>
          <a:ln>
            <a:solidFill>
              <a:schemeClr val="tx1"/>
            </a:solidFill>
          </a:ln>
        </p:spPr>
      </p:pic>
      <p:sp>
        <p:nvSpPr>
          <p:cNvPr id="5" name="TextBox 4"/>
          <p:cNvSpPr txBox="1"/>
          <p:nvPr/>
        </p:nvSpPr>
        <p:spPr>
          <a:xfrm>
            <a:off x="3595352" y="1914349"/>
            <a:ext cx="4737900" cy="4370427"/>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In the Husbandry module (above) Incomplete Accessions are found to the right of the Pending</a:t>
            </a:r>
          </a:p>
          <a:p>
            <a:r>
              <a:rPr lang="en-US" sz="1400" dirty="0"/>
              <a:t>Transactions tab. </a:t>
            </a:r>
          </a:p>
          <a:p>
            <a:endParaRPr lang="en-US" sz="1400" dirty="0"/>
          </a:p>
          <a:p>
            <a:r>
              <a:rPr lang="en-US" sz="1400" dirty="0"/>
              <a:t>Most information that can be recorded in an accessioned animal can be recorded in an Incomplete Accession such as weights and identifiers and all medical records. An IA cannot be put into an  Enclosure or a Collection, Parent Information cannot be added and subsequent Transactions such as Dispositions or Deaths cannot be recorded. </a:t>
            </a:r>
          </a:p>
          <a:p>
            <a:endParaRPr lang="en-US" sz="1400" dirty="0"/>
          </a:p>
          <a:p>
            <a:r>
              <a:rPr lang="en-US" sz="1400" dirty="0"/>
              <a:t>In the Medical module (left) the Veterinarian can find the Incomplete Accession record just as they can find a permanently accessioned record.</a:t>
            </a:r>
          </a:p>
          <a:p>
            <a:endParaRPr lang="en-US" sz="1400" dirty="0"/>
          </a:p>
          <a:p>
            <a:r>
              <a:rPr lang="en-US" sz="1400" dirty="0"/>
              <a:t>When a full accession is created, all information entered in the IA will be copied over</a:t>
            </a:r>
            <a:r>
              <a:rPr lang="en-US" dirty="0"/>
              <a:t>.</a:t>
            </a:r>
          </a:p>
          <a:p>
            <a:endParaRPr lang="en-US" dirty="0"/>
          </a:p>
          <a:p>
            <a:endParaRPr lang="en-GB" dirty="0"/>
          </a:p>
        </p:txBody>
      </p:sp>
      <p:pic>
        <p:nvPicPr>
          <p:cNvPr id="6" name="Picture 7"/>
          <p:cNvPicPr>
            <a:picLocks noChangeAspect="1"/>
          </p:cNvPicPr>
          <p:nvPr/>
        </p:nvPicPr>
        <p:blipFill>
          <a:blip r:embed="rId3"/>
          <a:stretch>
            <a:fillRect/>
          </a:stretch>
        </p:blipFill>
        <p:spPr>
          <a:xfrm>
            <a:off x="755086" y="2895600"/>
            <a:ext cx="2457143" cy="2476190"/>
          </a:xfrm>
          <a:prstGeom prst="rect">
            <a:avLst/>
          </a:prstGeom>
          <a:ln>
            <a:solidFill>
              <a:schemeClr val="tx1"/>
            </a:solidFill>
          </a:ln>
        </p:spPr>
      </p:pic>
    </p:spTree>
    <p:extLst>
      <p:ext uri="{BB962C8B-B14F-4D97-AF65-F5344CB8AC3E}">
        <p14:creationId xmlns:p14="http://schemas.microsoft.com/office/powerpoint/2010/main" val="242557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Incomplete Dispositions</a:t>
            </a:r>
            <a:endParaRPr lang="en-GB" sz="4000" dirty="0"/>
          </a:p>
        </p:txBody>
      </p:sp>
      <p:sp>
        <p:nvSpPr>
          <p:cNvPr id="3" name="Tijdelijke aanduiding voor inhoud 2"/>
          <p:cNvSpPr>
            <a:spLocks noGrp="1"/>
          </p:cNvSpPr>
          <p:nvPr>
            <p:ph idx="1"/>
          </p:nvPr>
        </p:nvSpPr>
        <p:spPr/>
        <p:txBody>
          <a:bodyPr/>
          <a:lstStyle/>
          <a:p>
            <a:r>
              <a:rPr lang="en-US" dirty="0"/>
              <a:t>Allows the ‘death record’ to be started from a Necropsy submission</a:t>
            </a:r>
          </a:p>
          <a:p>
            <a:r>
              <a:rPr lang="en-US" dirty="0"/>
              <a:t>Guarantees that Husbandry staff will have the ability to confirm death information linked to formal medical necropsy record</a:t>
            </a:r>
          </a:p>
          <a:p>
            <a:r>
              <a:rPr lang="en-US" dirty="0"/>
              <a:t>If details are not in agreement between the Husbandry and Medical staff these changes can be noted</a:t>
            </a:r>
            <a:endParaRPr lang="en-GB" dirty="0"/>
          </a:p>
          <a:p>
            <a:endParaRPr lang="en-GB" dirty="0"/>
          </a:p>
        </p:txBody>
      </p:sp>
    </p:spTree>
    <p:extLst>
      <p:ext uri="{BB962C8B-B14F-4D97-AF65-F5344CB8AC3E}">
        <p14:creationId xmlns:p14="http://schemas.microsoft.com/office/powerpoint/2010/main" val="379948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Starting an Incomplete Disposition</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descr="C:\Users\JCOURT~1\AppData\Local\Temp\SNAGHTMLed0d4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19968"/>
            <a:ext cx="6895582" cy="2981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p:cNvSpPr txBox="1"/>
          <p:nvPr/>
        </p:nvSpPr>
        <p:spPr>
          <a:xfrm>
            <a:off x="444321" y="4115629"/>
            <a:ext cx="7467599"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Creating a submission under a Necropsy record in ZIMS Medical will trigger</a:t>
            </a:r>
            <a:br>
              <a:rPr lang="en-US" dirty="0"/>
            </a:br>
            <a:r>
              <a:rPr lang="en-US" dirty="0"/>
              <a:t>the creation of an ‘Incomplete Disposition’ in the Husbandry side workflow. This submission will also create a calendar note to the responsible pathologist defined in your Institution Preferences that a full necropsy is waiting to be </a:t>
            </a:r>
          </a:p>
          <a:p>
            <a:r>
              <a:rPr lang="en-US" dirty="0"/>
              <a:t>performed. </a:t>
            </a:r>
            <a:endParaRPr lang="en-GB" dirty="0"/>
          </a:p>
        </p:txBody>
      </p:sp>
    </p:spTree>
    <p:extLst>
      <p:ext uri="{BB962C8B-B14F-4D97-AF65-F5344CB8AC3E}">
        <p14:creationId xmlns:p14="http://schemas.microsoft.com/office/powerpoint/2010/main" val="70137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dirty="0"/>
              <a:t>ZIMS for Medical - Your</a:t>
            </a:r>
            <a:br>
              <a:rPr lang="en-US" dirty="0"/>
            </a:br>
            <a:r>
              <a:rPr lang="en-US" dirty="0"/>
              <a:t>Medical Data at your finger tips!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954" y="2244122"/>
            <a:ext cx="4926650" cy="3514344"/>
          </a:xfrm>
          <a:prstGeom prst="rect">
            <a:avLst/>
          </a:prstGeom>
          <a:effectLst>
            <a:softEdge rad="127000"/>
          </a:effectLst>
        </p:spPr>
      </p:pic>
    </p:spTree>
    <p:extLst>
      <p:ext uri="{BB962C8B-B14F-4D97-AF65-F5344CB8AC3E}">
        <p14:creationId xmlns:p14="http://schemas.microsoft.com/office/powerpoint/2010/main" val="185120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84836"/>
            <a:ext cx="7886700" cy="1325563"/>
          </a:xfrm>
        </p:spPr>
        <p:txBody>
          <a:bodyPr/>
          <a:lstStyle/>
          <a:p>
            <a:pPr algn="ctr"/>
            <a:r>
              <a:rPr lang="en-US" dirty="0"/>
              <a:t>The Five Sub-Menus</a:t>
            </a:r>
            <a:endParaRPr lang="en-GB" dirty="0"/>
          </a:p>
        </p:txBody>
      </p:sp>
      <p:sp>
        <p:nvSpPr>
          <p:cNvPr id="5" name="Content Placeholder 3"/>
          <p:cNvSpPr txBox="1">
            <a:spLocks/>
          </p:cNvSpPr>
          <p:nvPr/>
        </p:nvSpPr>
        <p:spPr>
          <a:xfrm>
            <a:off x="996750" y="1410399"/>
            <a:ext cx="3702908" cy="4938150"/>
          </a:xfrm>
          <a:prstGeom prst="rect">
            <a:avLst/>
          </a:prstGeom>
          <a:solidFill>
            <a:schemeClr val="accent1">
              <a:lumMod val="20000"/>
              <a:lumOff val="8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mn-lt"/>
              </a:rPr>
              <a:t>Medical Records</a:t>
            </a:r>
          </a:p>
          <a:p>
            <a:pPr lvl="1"/>
            <a:r>
              <a:rPr lang="en-US" sz="1200" dirty="0">
                <a:latin typeface="+mn-lt"/>
              </a:rPr>
              <a:t>All the medical records on all the animals in your collection</a:t>
            </a:r>
          </a:p>
          <a:p>
            <a:pPr lvl="1"/>
            <a:r>
              <a:rPr lang="en-US" sz="1200" dirty="0">
                <a:latin typeface="+mn-lt"/>
              </a:rPr>
              <a:t>You may want to drag and drop this to your desktop if you will be using it a lot!</a:t>
            </a:r>
          </a:p>
          <a:p>
            <a:r>
              <a:rPr lang="en-US" sz="1200" dirty="0">
                <a:latin typeface="+mn-lt"/>
              </a:rPr>
              <a:t>Medical Resources</a:t>
            </a:r>
          </a:p>
          <a:p>
            <a:pPr lvl="1"/>
            <a:r>
              <a:rPr lang="en-US" sz="1200" dirty="0">
                <a:latin typeface="+mn-lt"/>
              </a:rPr>
              <a:t>Anesthesia Summaries</a:t>
            </a:r>
          </a:p>
          <a:p>
            <a:pPr lvl="1"/>
            <a:r>
              <a:rPr lang="en-US" sz="1200" dirty="0">
                <a:latin typeface="+mn-lt"/>
              </a:rPr>
              <a:t>Drug Usage Extracts</a:t>
            </a:r>
          </a:p>
          <a:p>
            <a:pPr lvl="1"/>
            <a:r>
              <a:rPr lang="en-US" sz="1200" dirty="0">
                <a:latin typeface="+mn-lt"/>
              </a:rPr>
              <a:t>Test Results</a:t>
            </a:r>
          </a:p>
          <a:p>
            <a:pPr lvl="2"/>
            <a:r>
              <a:rPr lang="en-US" sz="1200" dirty="0">
                <a:latin typeface="+mn-lt"/>
              </a:rPr>
              <a:t>Search by Test</a:t>
            </a:r>
          </a:p>
          <a:p>
            <a:pPr lvl="2"/>
            <a:r>
              <a:rPr lang="en-US" sz="1200" dirty="0">
                <a:latin typeface="+mn-lt"/>
              </a:rPr>
              <a:t>Expected Test Results</a:t>
            </a:r>
          </a:p>
          <a:p>
            <a:pPr lvl="1"/>
            <a:r>
              <a:rPr lang="en-US" sz="1200" dirty="0">
                <a:latin typeface="+mn-lt"/>
              </a:rPr>
              <a:t>Morbidity &amp; Mortality Analysis</a:t>
            </a:r>
          </a:p>
          <a:p>
            <a:r>
              <a:rPr lang="en-US" sz="1200" dirty="0">
                <a:latin typeface="+mn-lt"/>
              </a:rPr>
              <a:t>Medical Reports</a:t>
            </a:r>
          </a:p>
          <a:p>
            <a:pPr lvl="1"/>
            <a:r>
              <a:rPr lang="en-US" sz="1200" dirty="0">
                <a:latin typeface="+mn-lt"/>
              </a:rPr>
              <a:t>15 reports </a:t>
            </a:r>
          </a:p>
          <a:p>
            <a:r>
              <a:rPr lang="en-US" sz="1200" dirty="0">
                <a:latin typeface="+mn-lt"/>
              </a:rPr>
              <a:t>Pharmacy Inventory</a:t>
            </a:r>
          </a:p>
          <a:p>
            <a:pPr lvl="1"/>
            <a:r>
              <a:rPr lang="en-US" sz="1200" dirty="0">
                <a:latin typeface="+mn-lt"/>
              </a:rPr>
              <a:t>Track controlled substances </a:t>
            </a:r>
          </a:p>
          <a:p>
            <a:r>
              <a:rPr lang="en-US" sz="1200" dirty="0">
                <a:latin typeface="+mn-lt"/>
              </a:rPr>
              <a:t>Dictionary</a:t>
            </a:r>
          </a:p>
          <a:p>
            <a:pPr lvl="1"/>
            <a:r>
              <a:rPr lang="en-US" sz="1200" dirty="0">
                <a:latin typeface="+mn-lt"/>
              </a:rPr>
              <a:t>Term</a:t>
            </a:r>
          </a:p>
          <a:p>
            <a:pPr lvl="1"/>
            <a:r>
              <a:rPr lang="en-US" sz="1200" dirty="0">
                <a:latin typeface="+mn-lt"/>
              </a:rPr>
              <a:t>Treatment </a:t>
            </a:r>
          </a:p>
          <a:p>
            <a:pPr lvl="1"/>
            <a:r>
              <a:rPr lang="en-US" sz="1200" dirty="0">
                <a:latin typeface="+mn-lt"/>
              </a:rPr>
              <a:t>Test</a:t>
            </a:r>
          </a:p>
        </p:txBody>
      </p:sp>
      <p:cxnSp>
        <p:nvCxnSpPr>
          <p:cNvPr id="7" name="Straight Arrow Connector 8"/>
          <p:cNvCxnSpPr/>
          <p:nvPr/>
        </p:nvCxnSpPr>
        <p:spPr>
          <a:xfrm flipV="1">
            <a:off x="2427514" y="4188823"/>
            <a:ext cx="2414452" cy="827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4971743" y="2490261"/>
            <a:ext cx="3543607" cy="2507197"/>
          </a:xfrm>
          <a:prstGeom prst="rect">
            <a:avLst/>
          </a:prstGeom>
          <a:ln>
            <a:solidFill>
              <a:schemeClr val="tx1"/>
            </a:solidFill>
          </a:ln>
        </p:spPr>
      </p:pic>
    </p:spTree>
    <p:custDataLst>
      <p:tags r:id="rId1"/>
    </p:custDataLst>
    <p:extLst>
      <p:ext uri="{BB962C8B-B14F-4D97-AF65-F5344CB8AC3E}">
        <p14:creationId xmlns:p14="http://schemas.microsoft.com/office/powerpoint/2010/main" val="418226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Medical Preferences</a:t>
            </a:r>
            <a:endParaRPr lang="en-GB" sz="4000" dirty="0"/>
          </a:p>
        </p:txBody>
      </p:sp>
      <p:sp>
        <p:nvSpPr>
          <p:cNvPr id="5" name="TextBox 4"/>
          <p:cNvSpPr txBox="1"/>
          <p:nvPr/>
        </p:nvSpPr>
        <p:spPr>
          <a:xfrm>
            <a:off x="628650" y="4156155"/>
            <a:ext cx="7696200" cy="1323439"/>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Medical Preferences are available in Institution Preferences (Start &gt; Institution &gt; Institution Preferences) and My Preferences (Start &gt; My Preferences).   My Preferences (how your personal account application settings will function/display) will usually over ride what is selected in Institution Preferences (the institutional default for all new users).</a:t>
            </a:r>
          </a:p>
          <a:p>
            <a:r>
              <a:rPr lang="en-US" sz="1600" dirty="0"/>
              <a:t>Pathology Preferences are an Institution Preference only.</a:t>
            </a:r>
            <a:endParaRPr lang="en-GB" sz="1600" dirty="0"/>
          </a:p>
        </p:txBody>
      </p:sp>
      <p:pic>
        <p:nvPicPr>
          <p:cNvPr id="6" name="Picture 5"/>
          <p:cNvPicPr>
            <a:picLocks noChangeAspect="1"/>
          </p:cNvPicPr>
          <p:nvPr/>
        </p:nvPicPr>
        <p:blipFill>
          <a:blip r:embed="rId4"/>
          <a:stretch>
            <a:fillRect/>
          </a:stretch>
        </p:blipFill>
        <p:spPr>
          <a:xfrm>
            <a:off x="1538003" y="1847835"/>
            <a:ext cx="5668065" cy="1487547"/>
          </a:xfrm>
          <a:prstGeom prst="rect">
            <a:avLst/>
          </a:prstGeom>
          <a:ln>
            <a:solidFill>
              <a:schemeClr val="tx1"/>
            </a:solidFill>
          </a:ln>
        </p:spPr>
      </p:pic>
    </p:spTree>
    <p:custDataLst>
      <p:tags r:id="rId1"/>
    </p:custDataLst>
    <p:extLst>
      <p:ext uri="{BB962C8B-B14F-4D97-AF65-F5344CB8AC3E}">
        <p14:creationId xmlns:p14="http://schemas.microsoft.com/office/powerpoint/2010/main" val="411823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7" y="0"/>
            <a:ext cx="7886700" cy="1325563"/>
          </a:xfrm>
        </p:spPr>
        <p:txBody>
          <a:bodyPr>
            <a:normAutofit/>
          </a:bodyPr>
          <a:lstStyle/>
          <a:p>
            <a:pPr algn="ctr"/>
            <a:r>
              <a:rPr lang="en-US" sz="4000" dirty="0"/>
              <a:t>Clinical Notes Preferences</a:t>
            </a:r>
            <a:endParaRPr lang="en-GB" sz="4000" dirty="0"/>
          </a:p>
        </p:txBody>
      </p:sp>
      <p:pic>
        <p:nvPicPr>
          <p:cNvPr id="5" name="Picture 3"/>
          <p:cNvPicPr>
            <a:picLocks noChangeAspect="1"/>
          </p:cNvPicPr>
          <p:nvPr/>
        </p:nvPicPr>
        <p:blipFill>
          <a:blip r:embed="rId4"/>
          <a:stretch>
            <a:fillRect/>
          </a:stretch>
        </p:blipFill>
        <p:spPr>
          <a:xfrm>
            <a:off x="900568" y="1178921"/>
            <a:ext cx="7342857" cy="2657143"/>
          </a:xfrm>
          <a:prstGeom prst="rect">
            <a:avLst/>
          </a:prstGeom>
          <a:ln>
            <a:solidFill>
              <a:schemeClr val="tx1"/>
            </a:solidFill>
          </a:ln>
        </p:spPr>
      </p:pic>
      <p:sp>
        <p:nvSpPr>
          <p:cNvPr id="4" name="TextBox 4"/>
          <p:cNvSpPr txBox="1"/>
          <p:nvPr/>
        </p:nvSpPr>
        <p:spPr>
          <a:xfrm>
            <a:off x="1383720" y="3374510"/>
            <a:ext cx="6376554" cy="2092881"/>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a:t>The preferences for Clinical Notes affect the defaults for how the screen </a:t>
            </a:r>
          </a:p>
          <a:p>
            <a:r>
              <a:rPr lang="en-US" sz="1600" dirty="0"/>
              <a:t>opens. If you seldom make SOAP entries and usually make more free text </a:t>
            </a:r>
          </a:p>
          <a:p>
            <a:r>
              <a:rPr lang="en-US" sz="1600" dirty="0"/>
              <a:t>entries you will want to change the default from SOAP to </a:t>
            </a:r>
          </a:p>
          <a:p>
            <a:r>
              <a:rPr lang="en-US" sz="1600" dirty="0"/>
              <a:t>Notes/Examinations/Report Entry. The animal care staff medical summary </a:t>
            </a:r>
          </a:p>
          <a:p>
            <a:r>
              <a:rPr lang="en-US" sz="1600" dirty="0"/>
              <a:t>box is one way to communicate back to the husbandry staff- this note will </a:t>
            </a:r>
          </a:p>
          <a:p>
            <a:r>
              <a:rPr lang="en-US" sz="1600" dirty="0"/>
              <a:t>be visible in the animals notes that display on the husbandry side of ZIMS. </a:t>
            </a:r>
          </a:p>
          <a:p>
            <a:r>
              <a:rPr lang="en-US" sz="1600" dirty="0"/>
              <a:t>Open as default saves you a click…ensuring the box will be open for you </a:t>
            </a:r>
          </a:p>
          <a:p>
            <a:r>
              <a:rPr lang="en-US" sz="1600" dirty="0"/>
              <a:t>when loading clinical notes.</a:t>
            </a:r>
          </a:p>
        </p:txBody>
      </p:sp>
    </p:spTree>
    <p:custDataLst>
      <p:tags r:id="rId1"/>
    </p:custDataLst>
    <p:extLst>
      <p:ext uri="{BB962C8B-B14F-4D97-AF65-F5344CB8AC3E}">
        <p14:creationId xmlns:p14="http://schemas.microsoft.com/office/powerpoint/2010/main" val="187410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061" y="0"/>
            <a:ext cx="7886700" cy="1325563"/>
          </a:xfrm>
        </p:spPr>
        <p:txBody>
          <a:bodyPr/>
          <a:lstStyle/>
          <a:p>
            <a:pPr algn="ctr"/>
            <a:r>
              <a:rPr lang="en-US" dirty="0"/>
              <a:t>Pathology Preferences</a:t>
            </a:r>
            <a:endParaRPr lang="en-GB" dirty="0"/>
          </a:p>
        </p:txBody>
      </p:sp>
      <p:pic>
        <p:nvPicPr>
          <p:cNvPr id="4" name="Picture 5"/>
          <p:cNvPicPr>
            <a:picLocks noChangeAspect="1"/>
          </p:cNvPicPr>
          <p:nvPr/>
        </p:nvPicPr>
        <p:blipFill>
          <a:blip r:embed="rId3"/>
          <a:stretch>
            <a:fillRect/>
          </a:stretch>
        </p:blipFill>
        <p:spPr>
          <a:xfrm>
            <a:off x="437061" y="1171648"/>
            <a:ext cx="3833229" cy="4614961"/>
          </a:xfrm>
          <a:prstGeom prst="rect">
            <a:avLst/>
          </a:prstGeom>
          <a:ln>
            <a:solidFill>
              <a:schemeClr val="tx1"/>
            </a:solidFill>
          </a:ln>
        </p:spPr>
      </p:pic>
      <p:sp>
        <p:nvSpPr>
          <p:cNvPr id="5" name="TextBox 4"/>
          <p:cNvSpPr txBox="1"/>
          <p:nvPr/>
        </p:nvSpPr>
        <p:spPr>
          <a:xfrm>
            <a:off x="4563204" y="985295"/>
            <a:ext cx="3910236" cy="480131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Pathology includes Necropsy and Biopsy records in ZIMS Medical. </a:t>
            </a:r>
            <a:br>
              <a:rPr lang="en-US" dirty="0"/>
            </a:br>
            <a:r>
              <a:rPr lang="en-US" dirty="0"/>
              <a:t>-Setting the staff for Pathology Submissions ensures that the appropriate staff/team will be notified (via the ZIMS calendar) that a new necropsy has been ordered. </a:t>
            </a:r>
            <a:br>
              <a:rPr lang="en-US" dirty="0"/>
            </a:br>
            <a:r>
              <a:rPr lang="en-US" dirty="0"/>
              <a:t>-Auto-incrementing path case # simplifies the record entry process if you do not issue these numbers manually.</a:t>
            </a:r>
            <a:br>
              <a:rPr lang="en-US" dirty="0"/>
            </a:br>
            <a:r>
              <a:rPr lang="en-US" dirty="0"/>
              <a:t>-Defaulting the exam and </a:t>
            </a:r>
            <a:r>
              <a:rPr lang="en-US" dirty="0" err="1"/>
              <a:t>histopath</a:t>
            </a:r>
            <a:r>
              <a:rPr lang="en-US" dirty="0"/>
              <a:t> locations are additional time savers if these are always performed at a specified lab or in-house. You may</a:t>
            </a:r>
          </a:p>
          <a:p>
            <a:r>
              <a:rPr lang="en-US" dirty="0"/>
              <a:t>need to add the External Lab to your institution list.</a:t>
            </a:r>
          </a:p>
        </p:txBody>
      </p:sp>
    </p:spTree>
    <p:extLst>
      <p:ext uri="{BB962C8B-B14F-4D97-AF65-F5344CB8AC3E}">
        <p14:creationId xmlns:p14="http://schemas.microsoft.com/office/powerpoint/2010/main" val="401983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Tests &amp; Results Preferences</a:t>
            </a:r>
            <a:endParaRPr lang="en-GB" sz="4000" dirty="0"/>
          </a:p>
        </p:txBody>
      </p:sp>
      <p:pic>
        <p:nvPicPr>
          <p:cNvPr id="4" name="Picture 3"/>
          <p:cNvPicPr>
            <a:picLocks noChangeAspect="1"/>
          </p:cNvPicPr>
          <p:nvPr/>
        </p:nvPicPr>
        <p:blipFill>
          <a:blip r:embed="rId3"/>
          <a:stretch>
            <a:fillRect/>
          </a:stretch>
        </p:blipFill>
        <p:spPr>
          <a:xfrm>
            <a:off x="1986285" y="1333792"/>
            <a:ext cx="5171429" cy="2666667"/>
          </a:xfrm>
          <a:prstGeom prst="rect">
            <a:avLst/>
          </a:prstGeom>
          <a:ln>
            <a:solidFill>
              <a:schemeClr val="tx1"/>
            </a:solidFill>
          </a:ln>
        </p:spPr>
      </p:pic>
      <p:sp>
        <p:nvSpPr>
          <p:cNvPr id="5" name="TextBox 4"/>
          <p:cNvSpPr txBox="1"/>
          <p:nvPr/>
        </p:nvSpPr>
        <p:spPr>
          <a:xfrm>
            <a:off x="1578613" y="4221118"/>
            <a:ext cx="626209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Under Tests and Results Preferences allow you to select your</a:t>
            </a:r>
          </a:p>
          <a:p>
            <a:r>
              <a:rPr lang="en-US" dirty="0"/>
              <a:t>desired measurement type of Standard International or</a:t>
            </a:r>
          </a:p>
          <a:p>
            <a:r>
              <a:rPr lang="en-US" dirty="0"/>
              <a:t>Conventional US. You can also select a specific laboratory or your</a:t>
            </a:r>
          </a:p>
          <a:p>
            <a:r>
              <a:rPr lang="en-US" dirty="0"/>
              <a:t>Institution as the default for who is doing the sample analysis.</a:t>
            </a:r>
          </a:p>
          <a:p>
            <a:r>
              <a:rPr lang="en-US" dirty="0"/>
              <a:t>These can all be edited during the actual data entry.</a:t>
            </a:r>
            <a:endParaRPr lang="en-GB" dirty="0"/>
          </a:p>
        </p:txBody>
      </p:sp>
    </p:spTree>
    <p:extLst>
      <p:ext uri="{BB962C8B-B14F-4D97-AF65-F5344CB8AC3E}">
        <p14:creationId xmlns:p14="http://schemas.microsoft.com/office/powerpoint/2010/main" val="335667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Species360 Template Visibility Preferences</a:t>
            </a:r>
            <a:endParaRPr lang="en-GB" sz="3600" dirty="0"/>
          </a:p>
        </p:txBody>
      </p:sp>
      <p:pic>
        <p:nvPicPr>
          <p:cNvPr id="4" name="Picture 3"/>
          <p:cNvPicPr>
            <a:picLocks noChangeAspect="1"/>
          </p:cNvPicPr>
          <p:nvPr/>
        </p:nvPicPr>
        <p:blipFill>
          <a:blip r:embed="rId2"/>
          <a:stretch>
            <a:fillRect/>
          </a:stretch>
        </p:blipFill>
        <p:spPr>
          <a:xfrm>
            <a:off x="1405136" y="1907514"/>
            <a:ext cx="5956851" cy="2209800"/>
          </a:xfrm>
          <a:prstGeom prst="rect">
            <a:avLst/>
          </a:prstGeom>
          <a:ln>
            <a:solidFill>
              <a:schemeClr val="tx1"/>
            </a:solidFill>
          </a:ln>
        </p:spPr>
      </p:pic>
      <p:sp>
        <p:nvSpPr>
          <p:cNvPr id="5" name="TextBox 4"/>
          <p:cNvSpPr txBox="1"/>
          <p:nvPr/>
        </p:nvSpPr>
        <p:spPr>
          <a:xfrm>
            <a:off x="628650" y="4402145"/>
            <a:ext cx="7635360"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Species360 will be maintaining some standard Test Panels and Favorite Samples</a:t>
            </a:r>
          </a:p>
          <a:p>
            <a:r>
              <a:rPr lang="en-US" dirty="0"/>
              <a:t>Templates. By default these will display. Uncheck the box if you want only your </a:t>
            </a:r>
          </a:p>
          <a:p>
            <a:r>
              <a:rPr lang="en-US" dirty="0"/>
              <a:t>locally created Test Panels or Favorite Samples to be seen.</a:t>
            </a:r>
          </a:p>
        </p:txBody>
      </p:sp>
    </p:spTree>
    <p:extLst>
      <p:ext uri="{BB962C8B-B14F-4D97-AF65-F5344CB8AC3E}">
        <p14:creationId xmlns:p14="http://schemas.microsoft.com/office/powerpoint/2010/main" val="2397362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2000</Module>
    <Review xmlns="00558959-21e2-49b6-8bc1-d46e8fb3ce16">None needed</Review>
    <Community_x0020_Author_x0020__x007c__x0020_Editor xmlns="00558959-21e2-49b6-8bc1-d46e8fb3ce16">
      <UserInfo>
        <DisplayName>fba_member:amiller</DisplayName>
        <AccountId>45</AccountId>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Props1.xml><?xml version="1.0" encoding="utf-8"?>
<ds:datastoreItem xmlns:ds="http://schemas.openxmlformats.org/officeDocument/2006/customXml" ds:itemID="{0578D507-A445-4E0F-B3A5-4C03D75481D4}"/>
</file>

<file path=customXml/itemProps2.xml><?xml version="1.0" encoding="utf-8"?>
<ds:datastoreItem xmlns:ds="http://schemas.openxmlformats.org/officeDocument/2006/customXml" ds:itemID="{4B01CA21-2374-4571-ACE6-78CF004E2149}"/>
</file>

<file path=customXml/itemProps3.xml><?xml version="1.0" encoding="utf-8"?>
<ds:datastoreItem xmlns:ds="http://schemas.openxmlformats.org/officeDocument/2006/customXml" ds:itemID="{D5E74CB4-20CF-4C67-80E9-C32F023D69E0}"/>
</file>

<file path=docProps/app.xml><?xml version="1.0" encoding="utf-8"?>
<Properties xmlns="http://schemas.openxmlformats.org/officeDocument/2006/extended-properties" xmlns:vt="http://schemas.openxmlformats.org/officeDocument/2006/docPropsVTypes">
  <Template/>
  <TotalTime>498</TotalTime>
  <Words>2417</Words>
  <Application>Microsoft Office PowerPoint</Application>
  <PresentationFormat>On-screen Show (4:3)</PresentationFormat>
  <Paragraphs>262</Paragraphs>
  <Slides>36</Slides>
  <Notes>7</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36</vt:i4>
      </vt:variant>
    </vt:vector>
  </HeadingPairs>
  <TitlesOfParts>
    <vt:vector size="5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Medical</vt:lpstr>
      <vt:lpstr>ZIMS Updates!</vt:lpstr>
      <vt:lpstr>Navigation</vt:lpstr>
      <vt:lpstr>The Five Sub-Menus</vt:lpstr>
      <vt:lpstr>Medical Preferences</vt:lpstr>
      <vt:lpstr>Clinical Notes Preferences</vt:lpstr>
      <vt:lpstr>Pathology Preferences</vt:lpstr>
      <vt:lpstr>Tests &amp; Results Preferences</vt:lpstr>
      <vt:lpstr>Species360 Template Visibility Preferences</vt:lpstr>
      <vt:lpstr>Medical Records – the Dashboard</vt:lpstr>
      <vt:lpstr>Record Selection</vt:lpstr>
      <vt:lpstr>List of Selected Records </vt:lpstr>
      <vt:lpstr>Record Preview Pane</vt:lpstr>
      <vt:lpstr>Opening an Animal Medical Record </vt:lpstr>
      <vt:lpstr>Animal Record</vt:lpstr>
      <vt:lpstr>Right Side Panel - Top</vt:lpstr>
      <vt:lpstr>Right Side Panel – Health Status and BCS</vt:lpstr>
      <vt:lpstr>Right Side Panel – Active Problems</vt:lpstr>
      <vt:lpstr>Right Side Panel – Active Treatments/ Prescriptions</vt:lpstr>
      <vt:lpstr>Right Side Panel – Medical Alerts</vt:lpstr>
      <vt:lpstr>Multiple Open Records </vt:lpstr>
      <vt:lpstr>Adding a Medical Record – No Animal in Focus</vt:lpstr>
      <vt:lpstr>When an Animal is in Focus</vt:lpstr>
      <vt:lpstr>From the Main Dashboard</vt:lpstr>
      <vt:lpstr>Shortcut (Hot) Keys</vt:lpstr>
      <vt:lpstr>Animal Care Staff Medical Summary </vt:lpstr>
      <vt:lpstr>Husbandry View of Medical Summary</vt:lpstr>
      <vt:lpstr>Animal Weights</vt:lpstr>
      <vt:lpstr>Medical Display in Transaction Monitoring and Activity Report</vt:lpstr>
      <vt:lpstr>Incomplete Accessions</vt:lpstr>
      <vt:lpstr>Starting an Incomplete Accession</vt:lpstr>
      <vt:lpstr>Creating an Incomplete Accession</vt:lpstr>
      <vt:lpstr>Recording Data in an IA</vt:lpstr>
      <vt:lpstr>Incomplete Dispositions</vt:lpstr>
      <vt:lpstr>Starting an Incomplete Disposition</vt:lpstr>
      <vt:lpstr>ZIMS for Medical - Your Medical Data at your finger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Hannah Jenkins</cp:lastModifiedBy>
  <cp:revision>33</cp:revision>
  <dcterms:created xsi:type="dcterms:W3CDTF">2016-07-26T18:48:10Z</dcterms:created>
  <dcterms:modified xsi:type="dcterms:W3CDTF">2021-11-16T11:21:12Z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2018-07-02T22:18:25+00:00</vt:lpwstr>
  </property>
  <property fmtid="{D5CDD505-2E9C-101B-9397-08002B2CF9AE}" pid="9" name="ArticulateGUID">
    <vt:lpwstr>E5B16D1C-C7D5-4874-93EB-FEC2ECF23CC4</vt:lpwstr>
  </property>
  <property fmtid="{D5CDD505-2E9C-101B-9397-08002B2CF9AE}" pid="10" name="ArticulatePath">
    <vt:lpwstr>https://isis2009.sharepoint.com/sites/training/Documents/TrainingDocsBackup/20200922/Modules/2000 - ZIMS R2 Overview</vt:lpwstr>
  </property>
</Properties>
</file>