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1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2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3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4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5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4" r:id="rId5"/>
    <p:sldMasterId id="2147483704" r:id="rId6"/>
    <p:sldMasterId id="2147483714" r:id="rId7"/>
    <p:sldMasterId id="2147483724" r:id="rId8"/>
    <p:sldMasterId id="2147483734" r:id="rId9"/>
    <p:sldMasterId id="2147483744" r:id="rId10"/>
    <p:sldMasterId id="2147483764" r:id="rId11"/>
    <p:sldMasterId id="2147483754" r:id="rId12"/>
    <p:sldMasterId id="2147483774" r:id="rId13"/>
    <p:sldMasterId id="2147483784" r:id="rId14"/>
    <p:sldMasterId id="2147483794" r:id="rId15"/>
    <p:sldMasterId id="2147483814" r:id="rId16"/>
    <p:sldMasterId id="2147483804" r:id="rId17"/>
    <p:sldMasterId id="2147483834" r:id="rId18"/>
    <p:sldMasterId id="2147483824" r:id="rId19"/>
  </p:sldMasterIdLst>
  <p:notesMasterIdLst>
    <p:notesMasterId r:id="rId34"/>
  </p:notesMasterIdLst>
  <p:sldIdLst>
    <p:sldId id="256" r:id="rId20"/>
    <p:sldId id="269" r:id="rId21"/>
    <p:sldId id="257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267" r:id="rId32"/>
    <p:sldId id="26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136"/>
    <a:srgbClr val="41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4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00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7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4FA75-A48D-4A57-9757-3C3C36324689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63EB7-A5AE-40F5-A31D-C28F71C62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7269F-D690-49CA-A0F1-11FAE202FE0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3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60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702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5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11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18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7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49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40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686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0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06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75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02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0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53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83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60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6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002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4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68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694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10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17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70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35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8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53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615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5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637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20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2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726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671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710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3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4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457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598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50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316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6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117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9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2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3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4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7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2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76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40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7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8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86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78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5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62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3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5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03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8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7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7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8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95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06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78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5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4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7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5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7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7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1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8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97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78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3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36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1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76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84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93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1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7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5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11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29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1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25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41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04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10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08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96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40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4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02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84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666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6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14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224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927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94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75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2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48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5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42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07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41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711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96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7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04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13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122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131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140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8" y="4884821"/>
            <a:ext cx="1482545" cy="189436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" y="5257799"/>
            <a:ext cx="1995186" cy="15731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" y="4843692"/>
            <a:ext cx="1471945" cy="19539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" y="5130081"/>
            <a:ext cx="1568449" cy="17084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" y="4692315"/>
            <a:ext cx="1330250" cy="214162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5685988"/>
            <a:ext cx="2198327" cy="10902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96" y="5554245"/>
            <a:ext cx="2259529" cy="13070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9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" r="4575"/>
          <a:stretch/>
        </p:blipFill>
        <p:spPr>
          <a:xfrm>
            <a:off x="48128" y="5486401"/>
            <a:ext cx="1973154" cy="12404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t="9069" r="8974" b="8111"/>
          <a:stretch/>
        </p:blipFill>
        <p:spPr>
          <a:xfrm>
            <a:off x="183160" y="5069192"/>
            <a:ext cx="1755332" cy="16210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"/>
          <a:stretch/>
        </p:blipFill>
        <p:spPr>
          <a:xfrm>
            <a:off x="108358" y="4812632"/>
            <a:ext cx="1546375" cy="194911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0315" y="4250986"/>
            <a:ext cx="1410511" cy="250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0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t="7741" r="19843"/>
          <a:stretch/>
        </p:blipFill>
        <p:spPr>
          <a:xfrm>
            <a:off x="89233" y="4941460"/>
            <a:ext cx="1992230" cy="176873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728411"/>
            <a:ext cx="1425357" cy="202010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5102"/>
          <a:stretch/>
        </p:blipFill>
        <p:spPr>
          <a:xfrm>
            <a:off x="106645" y="5612725"/>
            <a:ext cx="2059039" cy="11208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7"/>
          <a:stretch/>
        </p:blipFill>
        <p:spPr>
          <a:xfrm>
            <a:off x="78521" y="5534879"/>
            <a:ext cx="2219512" cy="115371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support@isis.or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isis.or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species360.org/updat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isis.org/practice" TargetMode="External"/><Relationship Id="rId2" Type="http://schemas.openxmlformats.org/officeDocument/2006/relationships/hyperlink" Target="http://training.isis.org/ReleaseNot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raining.isis.org/learnzim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558" y="2191310"/>
            <a:ext cx="7772400" cy="1543564"/>
          </a:xfrm>
        </p:spPr>
        <p:txBody>
          <a:bodyPr>
            <a:normAutofit/>
          </a:bodyPr>
          <a:lstStyle/>
          <a:p>
            <a:r>
              <a:rPr lang="en-US" sz="5400" dirty="0"/>
              <a:t>R2 Deployment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4211" y="3936887"/>
            <a:ext cx="6858000" cy="2335123"/>
          </a:xfrm>
        </p:spPr>
        <p:txBody>
          <a:bodyPr>
            <a:normAutofit/>
          </a:bodyPr>
          <a:lstStyle/>
          <a:p>
            <a:r>
              <a:rPr lang="en-US" dirty="0"/>
              <a:t>A Guide to What You Need To Do and What To Expect From </a:t>
            </a:r>
            <a:r>
              <a:rPr lang="en-US" dirty="0" smtClean="0"/>
              <a:t>Species360</a:t>
            </a:r>
            <a:endParaRPr lang="en-US" dirty="0"/>
          </a:p>
          <a:p>
            <a:r>
              <a:rPr lang="en-US" dirty="0"/>
              <a:t>When You Deploy ZIMS With Medical</a:t>
            </a:r>
            <a:endParaRPr lang="en-GB" dirty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11874"/>
            <a:ext cx="2056327" cy="270749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758" y="245357"/>
            <a:ext cx="3124200" cy="271773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18133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I Need Help?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7"/>
          <p:cNvSpPr txBox="1"/>
          <p:nvPr/>
        </p:nvSpPr>
        <p:spPr>
          <a:xfrm>
            <a:off x="3366267" y="1866946"/>
            <a:ext cx="4267200" cy="3046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worries! Your member support Representative will be with you every step of the way. </a:t>
            </a:r>
          </a:p>
          <a:p>
            <a:endParaRPr lang="en-US" sz="2400" dirty="0"/>
          </a:p>
          <a:p>
            <a:r>
              <a:rPr lang="en-US" sz="2400" dirty="0" smtClean="0"/>
              <a:t>They will help you complete the pre-deployment activities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nd provide support once you are Live.</a:t>
            </a:r>
            <a:endParaRPr lang="en-GB" sz="2400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867" y="578527"/>
            <a:ext cx="3429000" cy="507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 Sprints as for R1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R2 will deploy in Sprints just like R1 deployment</a:t>
            </a:r>
          </a:p>
          <a:p>
            <a:r>
              <a:rPr lang="en-US" dirty="0"/>
              <a:t>Each Sprint will deploy 25 institutions</a:t>
            </a:r>
          </a:p>
          <a:p>
            <a:pPr lvl="1"/>
            <a:r>
              <a:rPr lang="en-US" dirty="0"/>
              <a:t>20 slots for </a:t>
            </a:r>
            <a:r>
              <a:rPr lang="en-US" dirty="0" err="1"/>
              <a:t>MedARKS</a:t>
            </a:r>
            <a:r>
              <a:rPr lang="en-US" dirty="0"/>
              <a:t> Users</a:t>
            </a:r>
          </a:p>
          <a:p>
            <a:pPr lvl="1"/>
            <a:r>
              <a:rPr lang="en-US" dirty="0"/>
              <a:t>5 slots for non-</a:t>
            </a:r>
            <a:r>
              <a:rPr lang="en-US" dirty="0" err="1"/>
              <a:t>MedARKS</a:t>
            </a:r>
            <a:r>
              <a:rPr lang="en-US" dirty="0"/>
              <a:t> Users</a:t>
            </a:r>
            <a:endParaRPr lang="en-GB" dirty="0"/>
          </a:p>
          <a:p>
            <a:r>
              <a:rPr lang="en-US" dirty="0"/>
              <a:t>If you have not scheduled deploying to medical, email </a:t>
            </a:r>
            <a:r>
              <a:rPr lang="en-US" dirty="0" smtClean="0">
                <a:hlinkClick r:id="rId2"/>
              </a:rPr>
              <a:t>support@Species360.org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Species360 </a:t>
            </a:r>
            <a:r>
              <a:rPr lang="en-US" dirty="0"/>
              <a:t>will email you with a confirmation of your institution’s Sprint date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631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I am Still Using ARKS?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first need to deploy with ZIMS R1 functionality (Animal Husbandry)</a:t>
            </a:r>
          </a:p>
          <a:p>
            <a:endParaRPr lang="en-US" dirty="0"/>
          </a:p>
          <a:p>
            <a:r>
              <a:rPr lang="en-US" dirty="0"/>
              <a:t>4 to 6 weeks later you can then deploy with ZIMS R2 functionality (ZIMS With Medical)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35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Remember!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2600"/>
            <a:ext cx="3823886" cy="363127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572001" y="2044744"/>
            <a:ext cx="4114799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Don’t forget! </a:t>
            </a:r>
          </a:p>
          <a:p>
            <a:endParaRPr lang="en-US" sz="2400" dirty="0"/>
          </a:p>
          <a:p>
            <a:r>
              <a:rPr lang="en-US" sz="2400" dirty="0" smtClean="0"/>
              <a:t>If you have not yet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ontacted Species360 with your request to get medical, please do so as soon as possible by</a:t>
            </a:r>
          </a:p>
          <a:p>
            <a:r>
              <a:rPr lang="en-US" sz="2400" dirty="0" smtClean="0"/>
              <a:t>contacting </a:t>
            </a:r>
            <a:r>
              <a:rPr lang="en-US" sz="2400" dirty="0" smtClean="0">
                <a:hlinkClick r:id="rId3"/>
              </a:rPr>
              <a:t>support@Species360.org</a:t>
            </a:r>
            <a:endParaRPr lang="en-US" sz="24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5360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1844" y="3557205"/>
            <a:ext cx="7886700" cy="1325563"/>
          </a:xfrm>
        </p:spPr>
        <p:txBody>
          <a:bodyPr/>
          <a:lstStyle/>
          <a:p>
            <a:r>
              <a:rPr lang="en-US" dirty="0"/>
              <a:t>Deploying R2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92301" y="4543067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It’s Easy!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190" y="609600"/>
            <a:ext cx="3047619" cy="3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ZIMS Updates!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PowerPoint is up-to-date as of: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November 12</a:t>
            </a:r>
            <a:r>
              <a:rPr lang="en-US" b="1" baseline="30000" dirty="0"/>
              <a:t>th</a:t>
            </a:r>
            <a:r>
              <a:rPr lang="en-US" b="1" dirty="0"/>
              <a:t> 2018</a:t>
            </a:r>
          </a:p>
          <a:p>
            <a:r>
              <a:rPr lang="en-US" dirty="0" smtClean="0"/>
              <a:t>ZIMS is developed in an “agile” method</a:t>
            </a:r>
          </a:p>
          <a:p>
            <a:r>
              <a:rPr lang="en-US" dirty="0" smtClean="0"/>
              <a:t>This </a:t>
            </a:r>
            <a:r>
              <a:rPr lang="en-US" dirty="0" smtClean="0"/>
              <a:t>means that it is updated every two weeks, sometimes with additional releases in between!</a:t>
            </a:r>
          </a:p>
          <a:p>
            <a:r>
              <a:rPr lang="en-US" dirty="0" smtClean="0"/>
              <a:t>Use the link below to see if there have been any updates to this topic since the date above: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http://training.species360.org/updates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D845-87D6-4E2D-87A9-740235A144E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2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9467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Thanks to Our Testing Institutions!</a:t>
            </a:r>
            <a:endParaRPr lang="en-GB" sz="4000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533400" y="1420233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Alexandria Zoological Park</a:t>
            </a:r>
          </a:p>
          <a:p>
            <a:r>
              <a:rPr lang="en-US" sz="2000" dirty="0" smtClean="0"/>
              <a:t>Brookfield Zoo</a:t>
            </a:r>
          </a:p>
          <a:p>
            <a:r>
              <a:rPr lang="en-US" sz="2000" dirty="0" smtClean="0"/>
              <a:t>Bronx Zoo</a:t>
            </a:r>
          </a:p>
          <a:p>
            <a:r>
              <a:rPr lang="en-US" sz="2000" dirty="0" smtClean="0"/>
              <a:t>Copenhagen Zoo</a:t>
            </a:r>
          </a:p>
          <a:p>
            <a:r>
              <a:rPr lang="en-US" sz="2000" dirty="0" smtClean="0"/>
              <a:t>DSI </a:t>
            </a:r>
            <a:r>
              <a:rPr lang="en-US" sz="2000" dirty="0" err="1" smtClean="0"/>
              <a:t>Givskud</a:t>
            </a:r>
            <a:r>
              <a:rPr lang="en-US" sz="2000" dirty="0" smtClean="0"/>
              <a:t> Zoo</a:t>
            </a:r>
          </a:p>
          <a:p>
            <a:r>
              <a:rPr lang="en-US" sz="2000" dirty="0" smtClean="0"/>
              <a:t>Fort Wayne Children’s Zoo</a:t>
            </a:r>
          </a:p>
          <a:p>
            <a:r>
              <a:rPr lang="en-US" sz="2000" dirty="0" smtClean="0"/>
              <a:t>John Ball Zoo</a:t>
            </a:r>
          </a:p>
          <a:p>
            <a:r>
              <a:rPr lang="en-US" sz="2000" dirty="0" smtClean="0"/>
              <a:t>Minnesota Zoological Park</a:t>
            </a:r>
          </a:p>
          <a:p>
            <a:r>
              <a:rPr lang="en-US" sz="2000" dirty="0" smtClean="0"/>
              <a:t>New York Aquarium</a:t>
            </a:r>
          </a:p>
          <a:p>
            <a:r>
              <a:rPr lang="en-US" sz="2000" dirty="0" smtClean="0"/>
              <a:t>Omaha’s Henry </a:t>
            </a:r>
            <a:r>
              <a:rPr lang="en-US" sz="2000" dirty="0" err="1" smtClean="0"/>
              <a:t>Doorly</a:t>
            </a:r>
            <a:r>
              <a:rPr lang="en-US" sz="2000" dirty="0" smtClean="0"/>
              <a:t> Zoo</a:t>
            </a:r>
          </a:p>
          <a:p>
            <a:endParaRPr lang="en-GB" sz="200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0" y="1420233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/>
              <a:t>Parc</a:t>
            </a:r>
            <a:r>
              <a:rPr lang="en-US" sz="2000" dirty="0" smtClean="0"/>
              <a:t> </a:t>
            </a:r>
            <a:r>
              <a:rPr lang="en-US" sz="2000" dirty="0" err="1" smtClean="0"/>
              <a:t>Paysager</a:t>
            </a:r>
            <a:r>
              <a:rPr lang="en-US" sz="2000" dirty="0" smtClean="0"/>
              <a:t> Et </a:t>
            </a:r>
            <a:r>
              <a:rPr lang="en-US" sz="2000" dirty="0" err="1" smtClean="0"/>
              <a:t>Animalier</a:t>
            </a:r>
            <a:r>
              <a:rPr lang="en-US" sz="2000" dirty="0" smtClean="0"/>
              <a:t> Du </a:t>
            </a:r>
            <a:r>
              <a:rPr lang="en-US" sz="2000" dirty="0" err="1" smtClean="0"/>
              <a:t>Reynou</a:t>
            </a:r>
            <a:endParaRPr lang="en-US" sz="2000" dirty="0" smtClean="0"/>
          </a:p>
          <a:p>
            <a:r>
              <a:rPr lang="en-US" sz="2000" dirty="0" smtClean="0"/>
              <a:t>Philadelphia Zoo</a:t>
            </a:r>
          </a:p>
          <a:p>
            <a:r>
              <a:rPr lang="en-US" sz="2000" dirty="0" smtClean="0"/>
              <a:t>Roger Williams Park Zoo</a:t>
            </a:r>
          </a:p>
          <a:p>
            <a:r>
              <a:rPr lang="en-US" sz="2000" dirty="0" smtClean="0"/>
              <a:t>Sacramento Zoo</a:t>
            </a:r>
          </a:p>
          <a:p>
            <a:r>
              <a:rPr lang="en-US" sz="2000" dirty="0" smtClean="0"/>
              <a:t>Steinhart Aquarium</a:t>
            </a:r>
          </a:p>
          <a:p>
            <a:r>
              <a:rPr lang="en-US" sz="2000" dirty="0" err="1" smtClean="0"/>
              <a:t>Tiergarten</a:t>
            </a:r>
            <a:r>
              <a:rPr lang="en-US" sz="2000" dirty="0" smtClean="0"/>
              <a:t> der </a:t>
            </a:r>
            <a:r>
              <a:rPr lang="en-US" sz="2000" dirty="0" err="1" smtClean="0"/>
              <a:t>Stadt</a:t>
            </a:r>
            <a:r>
              <a:rPr lang="en-US" sz="2000" dirty="0" smtClean="0"/>
              <a:t> Nurnberg</a:t>
            </a:r>
          </a:p>
          <a:p>
            <a:r>
              <a:rPr lang="en-US" sz="2000" dirty="0" smtClean="0"/>
              <a:t>The Living Desert</a:t>
            </a:r>
          </a:p>
          <a:p>
            <a:r>
              <a:rPr lang="en-US" sz="2000" dirty="0" smtClean="0"/>
              <a:t>Toledo Zoo</a:t>
            </a:r>
          </a:p>
          <a:p>
            <a:r>
              <a:rPr lang="en-US" sz="2000" dirty="0" smtClean="0"/>
              <a:t>White Oak Conservation Center</a:t>
            </a:r>
          </a:p>
          <a:p>
            <a:r>
              <a:rPr lang="en-US" sz="2000" dirty="0" smtClean="0"/>
              <a:t>Zoo </a:t>
            </a:r>
            <a:r>
              <a:rPr lang="en-US" sz="2000" dirty="0" err="1" smtClean="0"/>
              <a:t>Parc</a:t>
            </a:r>
            <a:r>
              <a:rPr lang="en-US" sz="2000" dirty="0" smtClean="0"/>
              <a:t> de </a:t>
            </a:r>
            <a:r>
              <a:rPr lang="en-US" sz="2000" dirty="0" err="1" smtClean="0"/>
              <a:t>Beaval</a:t>
            </a:r>
            <a:endParaRPr lang="en-US" sz="2000" dirty="0" smtClean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67589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 In a Nutshell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need to have </a:t>
            </a:r>
            <a:r>
              <a:rPr lang="en-US" dirty="0" err="1"/>
              <a:t>MedARKS</a:t>
            </a:r>
            <a:r>
              <a:rPr lang="en-US" dirty="0"/>
              <a:t> version 5.54.i</a:t>
            </a:r>
          </a:p>
          <a:p>
            <a:r>
              <a:rPr lang="en-US" dirty="0"/>
              <a:t>Deployment will take about one month</a:t>
            </a:r>
          </a:p>
          <a:p>
            <a:r>
              <a:rPr lang="en-US" dirty="0"/>
              <a:t>Initial review of </a:t>
            </a:r>
            <a:r>
              <a:rPr lang="en-US" dirty="0" err="1"/>
              <a:t>MedARKS</a:t>
            </a:r>
            <a:r>
              <a:rPr lang="en-US" dirty="0"/>
              <a:t> data (if applicable)</a:t>
            </a:r>
          </a:p>
          <a:p>
            <a:r>
              <a:rPr lang="en-US" dirty="0"/>
              <a:t>Use of self-paced training</a:t>
            </a:r>
          </a:p>
          <a:p>
            <a:r>
              <a:rPr lang="en-US" dirty="0"/>
              <a:t>Set up and configuration of Users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09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/>
              <a:t>Deployment in More Detail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sz="1600" dirty="0"/>
              <a:t>6 to 8 weeks before going Live</a:t>
            </a:r>
          </a:p>
          <a:p>
            <a:pPr lvl="1"/>
            <a:r>
              <a:rPr lang="en-US" sz="1600" dirty="0">
                <a:solidFill>
                  <a:srgbClr val="0070C0"/>
                </a:solidFill>
              </a:rPr>
              <a:t>Make sure that you are using the latest version of </a:t>
            </a:r>
            <a:r>
              <a:rPr lang="en-US" sz="1600" dirty="0" err="1">
                <a:solidFill>
                  <a:srgbClr val="0070C0"/>
                </a:solidFill>
              </a:rPr>
              <a:t>MedARKS</a:t>
            </a:r>
            <a:r>
              <a:rPr lang="en-US" sz="1600" dirty="0">
                <a:solidFill>
                  <a:srgbClr val="0070C0"/>
                </a:solidFill>
              </a:rPr>
              <a:t> (if applicable)</a:t>
            </a:r>
          </a:p>
          <a:p>
            <a:pPr lvl="1"/>
            <a:r>
              <a:rPr lang="en-US" sz="1600" dirty="0">
                <a:solidFill>
                  <a:srgbClr val="0070C0"/>
                </a:solidFill>
              </a:rPr>
              <a:t>Version 5.54.i</a:t>
            </a:r>
          </a:p>
          <a:p>
            <a:pPr lvl="2"/>
            <a:r>
              <a:rPr lang="en-US" sz="1600" dirty="0">
                <a:solidFill>
                  <a:srgbClr val="0070C0"/>
                </a:solidFill>
              </a:rPr>
              <a:t>Backup first</a:t>
            </a:r>
          </a:p>
          <a:p>
            <a:pPr lvl="2"/>
            <a:r>
              <a:rPr lang="en-US" sz="1600" dirty="0">
                <a:solidFill>
                  <a:srgbClr val="0070C0"/>
                </a:solidFill>
              </a:rPr>
              <a:t>Get everyone out of </a:t>
            </a:r>
            <a:r>
              <a:rPr lang="en-US" sz="1600" dirty="0" err="1">
                <a:solidFill>
                  <a:srgbClr val="0070C0"/>
                </a:solidFill>
              </a:rPr>
              <a:t>MedARKS</a:t>
            </a:r>
            <a:endParaRPr lang="en-US" sz="1600" dirty="0">
              <a:solidFill>
                <a:srgbClr val="0070C0"/>
              </a:solidFill>
            </a:endParaRPr>
          </a:p>
          <a:p>
            <a:pPr lvl="2"/>
            <a:r>
              <a:rPr lang="en-US" sz="1600" dirty="0">
                <a:solidFill>
                  <a:srgbClr val="0070C0"/>
                </a:solidFill>
              </a:rPr>
              <a:t>Download from </a:t>
            </a:r>
            <a:r>
              <a:rPr lang="en-US" sz="1600" dirty="0" err="1">
                <a:solidFill>
                  <a:srgbClr val="0070C0"/>
                </a:solidFill>
              </a:rPr>
              <a:t>MedARKS</a:t>
            </a:r>
            <a:r>
              <a:rPr lang="en-US" sz="1600" dirty="0">
                <a:solidFill>
                  <a:srgbClr val="0070C0"/>
                </a:solidFill>
              </a:rPr>
              <a:t> support page directly into the NEWMED/MEDARKS folder where your </a:t>
            </a:r>
            <a:r>
              <a:rPr lang="en-US" sz="1600" dirty="0" err="1">
                <a:solidFill>
                  <a:srgbClr val="0070C0"/>
                </a:solidFill>
              </a:rPr>
              <a:t>MedARKS</a:t>
            </a:r>
            <a:r>
              <a:rPr lang="en-US" sz="1600" dirty="0">
                <a:solidFill>
                  <a:srgbClr val="0070C0"/>
                </a:solidFill>
              </a:rPr>
              <a:t> lives (c-drive or server)</a:t>
            </a:r>
          </a:p>
          <a:p>
            <a:r>
              <a:rPr lang="en-US" sz="1600" dirty="0"/>
              <a:t>4 weeks before going Live</a:t>
            </a:r>
          </a:p>
          <a:p>
            <a:pPr lvl="1"/>
            <a:r>
              <a:rPr lang="en-US" sz="1600" dirty="0">
                <a:solidFill>
                  <a:srgbClr val="0070C0"/>
                </a:solidFill>
              </a:rPr>
              <a:t>Send </a:t>
            </a:r>
            <a:r>
              <a:rPr lang="en-US" sz="1600" dirty="0" smtClean="0">
                <a:solidFill>
                  <a:srgbClr val="0070C0"/>
                </a:solidFill>
              </a:rPr>
              <a:t>Species360 </a:t>
            </a:r>
            <a:r>
              <a:rPr lang="en-US" sz="1600" dirty="0">
                <a:solidFill>
                  <a:srgbClr val="0070C0"/>
                </a:solidFill>
              </a:rPr>
              <a:t>an initial backup of your </a:t>
            </a:r>
            <a:r>
              <a:rPr lang="en-US" sz="1600" dirty="0" err="1">
                <a:solidFill>
                  <a:srgbClr val="0070C0"/>
                </a:solidFill>
              </a:rPr>
              <a:t>MedARKS</a:t>
            </a:r>
            <a:r>
              <a:rPr lang="en-US" sz="1600" dirty="0">
                <a:solidFill>
                  <a:srgbClr val="0070C0"/>
                </a:solidFill>
              </a:rPr>
              <a:t> data for us to review (if applicable)</a:t>
            </a:r>
          </a:p>
          <a:p>
            <a:r>
              <a:rPr lang="en-US" sz="1600" dirty="0"/>
              <a:t>3 weeks before going Live</a:t>
            </a:r>
          </a:p>
          <a:p>
            <a:pPr lvl="1"/>
            <a:r>
              <a:rPr lang="en-US" sz="1600" dirty="0">
                <a:solidFill>
                  <a:srgbClr val="0070C0"/>
                </a:solidFill>
              </a:rPr>
              <a:t>Begin self-paced training</a:t>
            </a:r>
          </a:p>
          <a:p>
            <a:r>
              <a:rPr lang="en-US" sz="1600" dirty="0"/>
              <a:t>2 weeks before going Live</a:t>
            </a:r>
          </a:p>
          <a:p>
            <a:pPr lvl="1"/>
            <a:r>
              <a:rPr lang="en-US" sz="1600" dirty="0">
                <a:solidFill>
                  <a:srgbClr val="0070C0"/>
                </a:solidFill>
              </a:rPr>
              <a:t>Create medical Users and Roles</a:t>
            </a:r>
          </a:p>
          <a:p>
            <a:r>
              <a:rPr lang="en-US" sz="1600" dirty="0"/>
              <a:t>The Thursday before going Live</a:t>
            </a:r>
          </a:p>
          <a:p>
            <a:pPr lvl="1"/>
            <a:r>
              <a:rPr lang="en-US" sz="1600" dirty="0">
                <a:solidFill>
                  <a:srgbClr val="0070C0"/>
                </a:solidFill>
              </a:rPr>
              <a:t>Stop using </a:t>
            </a:r>
            <a:r>
              <a:rPr lang="en-US" sz="1600" dirty="0" err="1">
                <a:solidFill>
                  <a:srgbClr val="0070C0"/>
                </a:solidFill>
              </a:rPr>
              <a:t>MedARKS</a:t>
            </a:r>
            <a:r>
              <a:rPr lang="en-US" sz="1600" dirty="0">
                <a:solidFill>
                  <a:srgbClr val="0070C0"/>
                </a:solidFill>
              </a:rPr>
              <a:t> and send </a:t>
            </a:r>
            <a:r>
              <a:rPr lang="en-US" sz="1600" dirty="0" smtClean="0">
                <a:solidFill>
                  <a:srgbClr val="0070C0"/>
                </a:solidFill>
              </a:rPr>
              <a:t>Species360 </a:t>
            </a:r>
            <a:r>
              <a:rPr lang="en-US" sz="1600" dirty="0">
                <a:solidFill>
                  <a:srgbClr val="0070C0"/>
                </a:solidFill>
              </a:rPr>
              <a:t>the final backup of your </a:t>
            </a:r>
            <a:r>
              <a:rPr lang="en-US" sz="1600" dirty="0" err="1">
                <a:solidFill>
                  <a:srgbClr val="0070C0"/>
                </a:solidFill>
              </a:rPr>
              <a:t>MedARKS</a:t>
            </a:r>
            <a:r>
              <a:rPr lang="en-US" sz="1600" dirty="0">
                <a:solidFill>
                  <a:srgbClr val="0070C0"/>
                </a:solidFill>
              </a:rPr>
              <a:t> data (if applicable)</a:t>
            </a:r>
          </a:p>
          <a:p>
            <a:r>
              <a:rPr lang="en-US" sz="1600" dirty="0"/>
              <a:t>The following Monday</a:t>
            </a:r>
          </a:p>
          <a:p>
            <a:pPr lvl="1"/>
            <a:r>
              <a:rPr lang="en-US" sz="1600" dirty="0">
                <a:solidFill>
                  <a:srgbClr val="0070C0"/>
                </a:solidFill>
              </a:rPr>
              <a:t>GO LIVE!!!!!!!!!!!!</a:t>
            </a:r>
            <a:endParaRPr lang="en-GB" sz="1600" dirty="0">
              <a:solidFill>
                <a:srgbClr val="0070C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49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Paced Training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PowerPoints and Interactive Exercises</a:t>
            </a:r>
          </a:p>
          <a:p>
            <a:pPr lvl="1"/>
            <a:r>
              <a:rPr lang="en-US" u="sng" dirty="0">
                <a:hlinkClick r:id="rId2"/>
              </a:rPr>
              <a:t>http://</a:t>
            </a:r>
            <a:r>
              <a:rPr lang="en-US" u="sng" dirty="0" smtClean="0">
                <a:hlinkClick r:id="rId2"/>
              </a:rPr>
              <a:t>training.Species360.org/zims</a:t>
            </a:r>
            <a:r>
              <a:rPr lang="en-US" u="sng" dirty="0">
                <a:hlinkClick r:id="rId2"/>
              </a:rPr>
              <a:t>/</a:t>
            </a:r>
            <a:r>
              <a:rPr lang="en-US" dirty="0"/>
              <a:t> </a:t>
            </a:r>
          </a:p>
          <a:p>
            <a:r>
              <a:rPr lang="en-US" dirty="0" err="1"/>
              <a:t>LearnZIMS</a:t>
            </a:r>
            <a:r>
              <a:rPr lang="en-US" dirty="0"/>
              <a:t> general access for worry-free ZIMS practice</a:t>
            </a:r>
          </a:p>
          <a:p>
            <a:pPr lvl="1"/>
            <a:r>
              <a:rPr lang="en-US" u="sng" dirty="0">
                <a:hlinkClick r:id="rId3"/>
              </a:rPr>
              <a:t>http://</a:t>
            </a:r>
            <a:r>
              <a:rPr lang="en-US" u="sng" dirty="0" smtClean="0">
                <a:hlinkClick r:id="rId3"/>
              </a:rPr>
              <a:t>training.Species360.org/practice</a:t>
            </a:r>
            <a:r>
              <a:rPr lang="en-US" u="sng" dirty="0">
                <a:hlinkClick r:id="rId3"/>
              </a:rPr>
              <a:t>/</a:t>
            </a:r>
            <a:r>
              <a:rPr lang="en-US" dirty="0"/>
              <a:t> </a:t>
            </a:r>
          </a:p>
          <a:p>
            <a:r>
              <a:rPr lang="en-US" dirty="0"/>
              <a:t>License for a training database for staff</a:t>
            </a:r>
          </a:p>
          <a:p>
            <a:pPr lvl="1"/>
            <a:r>
              <a:rPr lang="en-US" u="sng" dirty="0">
                <a:hlinkClick r:id="rId4"/>
              </a:rPr>
              <a:t>http://</a:t>
            </a:r>
            <a:r>
              <a:rPr lang="en-US" u="sng" dirty="0" smtClean="0">
                <a:hlinkClick r:id="rId4"/>
              </a:rPr>
              <a:t>training.Species360.org/learnzims</a:t>
            </a:r>
            <a:r>
              <a:rPr lang="en-US" u="sng" dirty="0">
                <a:hlinkClick r:id="rId4"/>
              </a:rPr>
              <a:t>/</a:t>
            </a:r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745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What is in this current Release?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351338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Clinical notes</a:t>
            </a:r>
          </a:p>
          <a:p>
            <a:r>
              <a:rPr lang="en-US" dirty="0"/>
              <a:t>Diagnosis &amp; Procedures - the </a:t>
            </a:r>
            <a:r>
              <a:rPr lang="en-US" dirty="0" err="1"/>
              <a:t>MedARKS</a:t>
            </a:r>
            <a:r>
              <a:rPr lang="en-US" dirty="0"/>
              <a:t> master problems list</a:t>
            </a:r>
          </a:p>
          <a:p>
            <a:r>
              <a:rPr lang="en-US" dirty="0"/>
              <a:t>Anesthesia </a:t>
            </a:r>
          </a:p>
          <a:p>
            <a:r>
              <a:rPr lang="en-US" dirty="0"/>
              <a:t>Prescription </a:t>
            </a:r>
          </a:p>
          <a:p>
            <a:r>
              <a:rPr lang="en-US" dirty="0"/>
              <a:t>Samples - not a separate module in </a:t>
            </a:r>
            <a:r>
              <a:rPr lang="en-US" dirty="0" err="1"/>
              <a:t>MedARKS</a:t>
            </a:r>
            <a:endParaRPr lang="en-US" dirty="0"/>
          </a:p>
          <a:p>
            <a:r>
              <a:rPr lang="en-US" dirty="0"/>
              <a:t>Tests and results</a:t>
            </a:r>
          </a:p>
          <a:p>
            <a:r>
              <a:rPr lang="en-US" dirty="0"/>
              <a:t>Physiological measurements - heart rate, body temp, blood pressure, etc.</a:t>
            </a:r>
          </a:p>
          <a:p>
            <a:r>
              <a:rPr lang="en-US" dirty="0"/>
              <a:t>Pharmacy inventory - Controlled Drug Tracking in </a:t>
            </a:r>
            <a:r>
              <a:rPr lang="en-US" dirty="0" err="1"/>
              <a:t>MedARKS</a:t>
            </a:r>
            <a:endParaRPr lang="en-US" dirty="0"/>
          </a:p>
          <a:p>
            <a:r>
              <a:rPr lang="en-US" dirty="0"/>
              <a:t>Incomplete Accession – non-accessioned animal in </a:t>
            </a:r>
            <a:r>
              <a:rPr lang="en-US" dirty="0" err="1"/>
              <a:t>MedARKS</a:t>
            </a:r>
            <a:endParaRPr lang="en-US" dirty="0"/>
          </a:p>
          <a:p>
            <a:r>
              <a:rPr lang="en-US" dirty="0"/>
              <a:t>Health status – new to ZIMS</a:t>
            </a:r>
          </a:p>
          <a:p>
            <a:r>
              <a:rPr lang="en-US" dirty="0"/>
              <a:t>Body Condition Score log – new to ZIMS</a:t>
            </a:r>
          </a:p>
          <a:p>
            <a:r>
              <a:rPr lang="en-US" dirty="0"/>
              <a:t>Some report and export functions</a:t>
            </a:r>
          </a:p>
          <a:p>
            <a:r>
              <a:rPr lang="en-US" dirty="0"/>
              <a:t>Dictionaries – Term, Treatment and Test </a:t>
            </a:r>
          </a:p>
          <a:p>
            <a:r>
              <a:rPr lang="en-US" dirty="0"/>
              <a:t>Pathology Module (Necropsy and Biopsy functionality)</a:t>
            </a:r>
            <a:endParaRPr lang="en-GB" dirty="0"/>
          </a:p>
          <a:p>
            <a:r>
              <a:rPr lang="en-US" dirty="0"/>
              <a:t>Global Drug Usage Extracts</a:t>
            </a:r>
          </a:p>
          <a:p>
            <a:r>
              <a:rPr lang="en-US" dirty="0"/>
              <a:t>“Group Plus” view of medical records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85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 a Future Release? 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storage</a:t>
            </a:r>
          </a:p>
          <a:p>
            <a:r>
              <a:rPr lang="en-US" dirty="0"/>
              <a:t>Sample shipment</a:t>
            </a:r>
          </a:p>
          <a:p>
            <a:r>
              <a:rPr lang="en-US" dirty="0"/>
              <a:t>Diagnostic imaging – </a:t>
            </a:r>
            <a:r>
              <a:rPr lang="en-US" dirty="0" err="1"/>
              <a:t>MedARKS</a:t>
            </a:r>
            <a:r>
              <a:rPr lang="en-US" dirty="0"/>
              <a:t> radiology records</a:t>
            </a:r>
          </a:p>
          <a:p>
            <a:r>
              <a:rPr lang="en-US" dirty="0"/>
              <a:t>Research requests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82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Can I Juggle Two Applications?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you go Live you will download a “post-deployment” version of </a:t>
            </a:r>
            <a:r>
              <a:rPr lang="en-US" dirty="0" err="1"/>
              <a:t>MedARKS</a:t>
            </a:r>
            <a:endParaRPr lang="en-US" dirty="0"/>
          </a:p>
          <a:p>
            <a:r>
              <a:rPr lang="en-US" dirty="0"/>
              <a:t>This version allows data entry into these modules (the others are disabled)</a:t>
            </a:r>
          </a:p>
          <a:p>
            <a:r>
              <a:rPr lang="en-US" dirty="0"/>
              <a:t>When the function is available your </a:t>
            </a:r>
            <a:r>
              <a:rPr lang="en-US" dirty="0" err="1"/>
              <a:t>MedARKS</a:t>
            </a:r>
            <a:r>
              <a:rPr lang="en-US" dirty="0"/>
              <a:t> data for those modules will migrate into ZIMS</a:t>
            </a:r>
          </a:p>
          <a:p>
            <a:r>
              <a:rPr lang="en-US" dirty="0"/>
              <a:t>There is no double-entry of data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244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(1) Blue -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42576353-DC84-4281-AAC2-71870E42330C}"/>
    </a:ext>
  </a:extLst>
</a:theme>
</file>

<file path=ppt/theme/theme10.xml><?xml version="1.0" encoding="utf-8"?>
<a:theme xmlns:a="http://schemas.openxmlformats.org/drawingml/2006/main" name="(10) Green - Rabbi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1.xml><?xml version="1.0" encoding="utf-8"?>
<a:theme xmlns:a="http://schemas.openxmlformats.org/drawingml/2006/main" name="(11) Blue - Blue Quaker Coup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2.xml><?xml version="1.0" encoding="utf-8"?>
<a:theme xmlns:a="http://schemas.openxmlformats.org/drawingml/2006/main" name="(12) Green - Maca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3.xml><?xml version="1.0" encoding="utf-8"?>
<a:theme xmlns:a="http://schemas.openxmlformats.org/drawingml/2006/main" name="(13) Blue - Koal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4.xml><?xml version="1.0" encoding="utf-8"?>
<a:theme xmlns:a="http://schemas.openxmlformats.org/drawingml/2006/main" name="(14) Green - Ow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5.xml><?xml version="1.0" encoding="utf-8"?>
<a:theme xmlns:a="http://schemas.openxmlformats.org/drawingml/2006/main" name="(15) Blue - Veiled Chamele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6.xml><?xml version="1.0" encoding="utf-8"?>
<a:theme xmlns:a="http://schemas.openxmlformats.org/drawingml/2006/main" name="(16) Green - Marmose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(2) Blank - 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2FBA392-93F9-4672-979A-DDB0173D484F}"/>
    </a:ext>
  </a:extLst>
</a:theme>
</file>

<file path=ppt/theme/theme3.xml><?xml version="1.0" encoding="utf-8"?>
<a:theme xmlns:a="http://schemas.openxmlformats.org/drawingml/2006/main" name="(3) Blue - Ot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F58A149C-9E42-42D6-B2B5-449F2AB7BED4}"/>
    </a:ext>
  </a:extLst>
</a:theme>
</file>

<file path=ppt/theme/theme4.xml><?xml version="1.0" encoding="utf-8"?>
<a:theme xmlns:a="http://schemas.openxmlformats.org/drawingml/2006/main" name="(4) Green - Lionfi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985855A-7AA0-49A7-9E03-300763934C77}"/>
    </a:ext>
  </a:extLst>
</a:theme>
</file>

<file path=ppt/theme/theme5.xml><?xml version="1.0" encoding="utf-8"?>
<a:theme xmlns:a="http://schemas.openxmlformats.org/drawingml/2006/main" name="(5) Blue - Kangaro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F27538D-FF1A-4A67-AF76-8439D1E41204}"/>
    </a:ext>
  </a:extLst>
</a:theme>
</file>

<file path=ppt/theme/theme6.xml><?xml version="1.0" encoding="utf-8"?>
<a:theme xmlns:a="http://schemas.openxmlformats.org/drawingml/2006/main" name="(6) Green - Fennec Fox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5ABDF0A-A37B-4D42-ADAC-579AE600B6F5}"/>
    </a:ext>
  </a:extLst>
</a:theme>
</file>

<file path=ppt/theme/theme7.xml><?xml version="1.0" encoding="utf-8"?>
<a:theme xmlns:a="http://schemas.openxmlformats.org/drawingml/2006/main" name="(7) Blue - Red-Crowned Cra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8CCD2B64-7F49-4174-B75F-2CA96AEEF3D7}"/>
    </a:ext>
  </a:extLst>
</a:theme>
</file>

<file path=ppt/theme/theme8.xml><?xml version="1.0" encoding="utf-8"?>
<a:theme xmlns:a="http://schemas.openxmlformats.org/drawingml/2006/main" name="(8) Green - Bu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9.xml><?xml version="1.0" encoding="utf-8"?>
<a:theme xmlns:a="http://schemas.openxmlformats.org/drawingml/2006/main" name="(9) Blue - Iguan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CBE438E-A98C-4A42-B69A-80714B2D7C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Language xmlns="00558959-21e2-49b6-8bc1-d46e8fb3ce16">EN</Language>
    <Module xmlns="00558959-21e2-49b6-8bc1-d46e8fb3ce16">2000</Module>
    <PublishingExpirationDate xmlns="http://schemas.microsoft.com/sharepoint/v3" xsi:nil="true"/>
    <Community_x0020_Author_x0020__x007c__x0020_Editor xmlns="00558959-21e2-49b6-8bc1-d46e8fb3ce16">
      <UserInfo>
        <DisplayName>Adrienne Miller</DisplayName>
        <AccountId>45</AccountId>
        <AccountType/>
      </UserInfo>
    </Community_x0020_Author_x0020__x007c__x0020_Editor>
    <PublishingStartDate xmlns="http://schemas.microsoft.com/sharepoint/v3" xsi:nil="true"/>
    <Best_x0020_Practices xmlns="00558959-21e2-49b6-8bc1-d46e8fb3ce16">false</Best_x0020_Practices>
    <Review xmlns="00558959-21e2-49b6-8bc1-d46e8fb3ce16" xsi:nil="true"/>
    <Content_x0020_Last_x0020_Updated_x0020_on_x003a_ xmlns="00558959-21e2-49b6-8bc1-d46e8fb3ce16" xsi:nil="true"/>
    <Permalink xmlns="00558959-21e2-49b6-8bc1-d46e8fb3ce16">
      <Url xsi:nil="true"/>
      <Description xsi:nil="true"/>
    </Permalink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61D1EAB4F114BB81E10F743FBEB16" ma:contentTypeVersion="17" ma:contentTypeDescription="Create a new document." ma:contentTypeScope="" ma:versionID="8d5c9d6b9e771f046f32cc35cd3e00d3">
  <xsd:schema xmlns:xsd="http://www.w3.org/2001/XMLSchema" xmlns:p="http://schemas.microsoft.com/office/2006/metadata/properties" xmlns:ns1="http://schemas.microsoft.com/sharepoint/v3" xmlns:ns2="00558959-21e2-49b6-8bc1-d46e8fb3ce16" targetNamespace="http://schemas.microsoft.com/office/2006/metadata/properties" ma:root="true" ma:fieldsID="fb2fb0cbec74215f123117318a3452cf" ns1:_="" ns2:_="">
    <xsd:import namespace="http://schemas.microsoft.com/sharepoint/v3"/>
    <xsd:import namespace="00558959-21e2-49b6-8bc1-d46e8fb3ce16"/>
    <xsd:element name="properties">
      <xsd:complexType>
        <xsd:sequence>
          <xsd:element name="documentManagement">
            <xsd:complexType>
              <xsd:all>
                <xsd:element ref="ns2:Permalink" minOccurs="0"/>
                <xsd:element ref="ns2:Module" minOccurs="0"/>
                <xsd:element ref="ns2:Community_x0020_Author_x0020__x007c__x0020_Editor" minOccurs="0"/>
                <xsd:element ref="ns2:Best_x0020_Practices" minOccurs="0"/>
                <xsd:element ref="ns2:Language" minOccurs="0"/>
                <xsd:element ref="ns2:Review" minOccurs="0"/>
                <xsd:element ref="ns2:Content_x0020_Last_x0020_Updated_x0020_on_x003a_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00558959-21e2-49b6-8bc1-d46e8fb3ce16" elementFormDefault="qualified">
    <xsd:import namespace="http://schemas.microsoft.com/office/2006/documentManagement/types"/>
    <xsd:element name="Permalink" ma:index="2" nillable="true" ma:displayName="Permalink" ma:description="WalkMe link - to be used for tracking help access to help files." ma:format="Hyperlink" ma:internalName="Perma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odule" ma:index="3" nillable="true" ma:displayName="Module" ma:format="RadioButtons" ma:internalName="Module">
      <xsd:simpleType>
        <xsd:restriction base="dms:Choice">
          <xsd:enumeration value="Self Directed"/>
          <xsd:enumeration value="1000"/>
          <xsd:enumeration value="1001"/>
          <xsd:enumeration value="1002"/>
          <xsd:enumeration value="1003"/>
          <xsd:enumeration value="1004"/>
          <xsd:enumeration value="1005"/>
          <xsd:enumeration value="1006"/>
          <xsd:enumeration value="1007"/>
          <xsd:enumeration value="5000"/>
          <xsd:enumeration value="5001"/>
          <xsd:enumeration value="2000"/>
          <xsd:enumeration value="TNT"/>
          <xsd:enumeration value="3000"/>
          <xsd:enumeration value="Legacy"/>
          <xsd:enumeration value="SharingIsCaring"/>
          <xsd:enumeration value="4000"/>
          <xsd:enumeration value="Help"/>
          <xsd:enumeration value="3001"/>
          <xsd:enumeration value="index"/>
          <xsd:enumeration value="onboarding"/>
          <xsd:enumeration value="biobank"/>
        </xsd:restriction>
      </xsd:simpleType>
    </xsd:element>
    <xsd:element name="Community_x0020_Author_x0020__x007c__x0020_Editor" ma:index="4" nillable="true" ma:displayName="Community Author | Editor" ma:description="The member of the community how owns the document." ma:list="UserInfo" ma:internalName="Community_x0020_Author_x0020__x007c__x0020_Edit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est_x0020_Practices" ma:index="5" nillable="true" ma:displayName="Best Practices" ma:default="0" ma:description="Is a best practices document" ma:internalName="Best_x0020_Practices">
      <xsd:simpleType>
        <xsd:restriction base="dms:Boolean"/>
      </xsd:simpleType>
    </xsd:element>
    <xsd:element name="Language" ma:index="6" nillable="true" ma:displayName="Language" ma:default="EN" ma:format="Dropdown" ma:internalName="Language">
      <xsd:simpleType>
        <xsd:restriction base="dms:Choice">
          <xsd:enumeration value="EN"/>
          <xsd:enumeration value="ES"/>
          <xsd:enumeration value="RU"/>
          <xsd:enumeration value="JP"/>
        </xsd:restriction>
      </xsd:simpleType>
    </xsd:element>
    <xsd:element name="Review" ma:index="7" nillable="true" ma:displayName="Review" ma:default="None needed" ma:description="Mark for review" ma:format="RadioButtons" ma:internalName="Review">
      <xsd:simpleType>
        <xsd:restriction base="dms:Choice">
          <xsd:enumeration value="None needed"/>
          <xsd:enumeration value="In Progress"/>
          <xsd:enumeration value="Done"/>
          <xsd:enumeration value="To Do"/>
        </xsd:restriction>
      </xsd:simpleType>
    </xsd:element>
    <xsd:element name="Content_x0020_Last_x0020_Updated_x0020_on_x003a_" ma:index="8" nillable="true" ma:displayName="Content Last Updated on:" ma:internalName="Content_x0020_Last_x0020_Updated_x0020_on_x003a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9E21E6EE-2B94-41AC-A8ED-7BE2985BE4DA}"/>
</file>

<file path=customXml/itemProps2.xml><?xml version="1.0" encoding="utf-8"?>
<ds:datastoreItem xmlns:ds="http://schemas.openxmlformats.org/officeDocument/2006/customXml" ds:itemID="{BDDEBAD3-B868-486E-B1AF-729F9961061A}"/>
</file>

<file path=customXml/itemProps3.xml><?xml version="1.0" encoding="utf-8"?>
<ds:datastoreItem xmlns:ds="http://schemas.openxmlformats.org/officeDocument/2006/customXml" ds:itemID="{A9071994-748B-4179-8452-8DC3DFADB0F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</TotalTime>
  <Words>641</Words>
  <Application>Microsoft Office PowerPoint</Application>
  <PresentationFormat>On-screen Show (4:3)</PresentationFormat>
  <Paragraphs>113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Arial</vt:lpstr>
      <vt:lpstr>Calibri</vt:lpstr>
      <vt:lpstr>(1) Blue - Blank</vt:lpstr>
      <vt:lpstr>(2) Blank - Green</vt:lpstr>
      <vt:lpstr>(3) Blue - Otter</vt:lpstr>
      <vt:lpstr>(4) Green - Lionfish</vt:lpstr>
      <vt:lpstr>(5) Blue - Kangaroo</vt:lpstr>
      <vt:lpstr>(6) Green - Fennec Fox</vt:lpstr>
      <vt:lpstr>(7) Blue - Red-Crowned Crane</vt:lpstr>
      <vt:lpstr>(8) Green - Bug</vt:lpstr>
      <vt:lpstr>(9) Blue - Iguana</vt:lpstr>
      <vt:lpstr>(10) Green - Rabbit</vt:lpstr>
      <vt:lpstr>(11) Blue - Blue Quaker Couple</vt:lpstr>
      <vt:lpstr>(12) Green - Macaw</vt:lpstr>
      <vt:lpstr>(13) Blue - Koala</vt:lpstr>
      <vt:lpstr>(14) Green - Owl</vt:lpstr>
      <vt:lpstr>(15) Blue - Veiled Chameleon</vt:lpstr>
      <vt:lpstr>(16) Green - Marmoset</vt:lpstr>
      <vt:lpstr>R2 Deployment</vt:lpstr>
      <vt:lpstr>ZIMS Updates!</vt:lpstr>
      <vt:lpstr>Thanks to Our Testing Institutions!</vt:lpstr>
      <vt:lpstr>Deployment In a Nutshell</vt:lpstr>
      <vt:lpstr>Deployment in More Detail</vt:lpstr>
      <vt:lpstr>Self Paced Training</vt:lpstr>
      <vt:lpstr>What is in this current Release?</vt:lpstr>
      <vt:lpstr>What is in a Future Release? </vt:lpstr>
      <vt:lpstr>How Can I Juggle Two Applications?</vt:lpstr>
      <vt:lpstr>What if I Need Help?</vt:lpstr>
      <vt:lpstr>Deployment Sprints as for R1</vt:lpstr>
      <vt:lpstr>What if I am Still Using ARKS?</vt:lpstr>
      <vt:lpstr>Remember!</vt:lpstr>
      <vt:lpstr>Deploying R2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Wright</dc:creator>
  <cp:lastModifiedBy>Josh Courteau</cp:lastModifiedBy>
  <cp:revision>16</cp:revision>
  <dcterms:created xsi:type="dcterms:W3CDTF">2016-07-26T18:48:10Z</dcterms:created>
  <dcterms:modified xsi:type="dcterms:W3CDTF">2018-11-12T19:43:04Z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117100</vt:r8>
  </property>
  <property fmtid="{D5CDD505-2E9C-101B-9397-08002B2CF9AE}" pid="3" name="ContentTypeId">
    <vt:lpwstr>0x010100B8A61D1EAB4F114BB81E10F743FBEB16</vt:lpwstr>
  </property>
  <property fmtid="{D5CDD505-2E9C-101B-9397-08002B2CF9AE}" pid="4" name="Sp360">
    <vt:bool>true</vt:bool>
  </property>
  <property fmtid="{D5CDD505-2E9C-101B-9397-08002B2CF9AE}" pid="5" name="Tracked">
    <vt:bool>true</vt:bool>
  </property>
  <property fmtid="{D5CDD505-2E9C-101B-9397-08002B2CF9AE}" pid="6" name="Metrics URL">
    <vt:lpwstr/>
  </property>
  <property fmtid="{D5CDD505-2E9C-101B-9397-08002B2CF9AE}" pid="7" name="Tracking URL">
    <vt:lpwstr/>
  </property>
  <property fmtid="{D5CDD505-2E9C-101B-9397-08002B2CF9AE}" pid="8" name="Updated on?">
    <vt:lpwstr>2018-07-03T14:16:39+00:00</vt:lpwstr>
  </property>
</Properties>
</file>