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4"/>
  </p:notesMasterIdLst>
  <p:sldIdLst>
    <p:sldId id="256" r:id="rId20"/>
    <p:sldId id="258" r:id="rId21"/>
    <p:sldId id="273" r:id="rId22"/>
    <p:sldId id="266" r:id="rId23"/>
    <p:sldId id="264" r:id="rId24"/>
    <p:sldId id="263" r:id="rId25"/>
    <p:sldId id="265" r:id="rId26"/>
    <p:sldId id="267" r:id="rId27"/>
    <p:sldId id="268" r:id="rId28"/>
    <p:sldId id="269" r:id="rId29"/>
    <p:sldId id="272" r:id="rId30"/>
    <p:sldId id="271" r:id="rId31"/>
    <p:sldId id="270" r:id="rId32"/>
    <p:sldId id="26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61917-2235-4455-9F62-8FAF39DF503F}" type="datetimeFigureOut">
              <a:rPr lang="en-GB" smtClean="0"/>
              <a:t>05/07/2019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035E6-2254-4369-AC79-9B71F41E6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6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4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09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1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4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5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7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99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035E6-2254-4369-AC79-9B71F41E6E5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7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3FB76-7418-4AE9-B270-0509E432ACFA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83FB76-7418-4AE9-B270-0509E432ACFA}" type="datetimeFigureOut">
              <a:rPr lang="en-US" smtClean="0"/>
              <a:pPr/>
              <a:t>7/5/2019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050"/>
            <a:ext cx="7772400" cy="118651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ZIMS Medical - Lite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8056" y="2778035"/>
            <a:ext cx="2847365" cy="16981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ZIMS Medical can support you without a dedicated </a:t>
            </a:r>
            <a:br>
              <a:rPr lang="en-US" dirty="0" smtClean="0"/>
            </a:br>
            <a:r>
              <a:rPr lang="en-US" dirty="0" smtClean="0"/>
              <a:t>Vet or Vet-Tech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17" y="1472497"/>
            <a:ext cx="4060482" cy="50891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212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 Samples -&gt; 2 Tests -&gt; 3 Results</a:t>
            </a:r>
            <a:endParaRPr lang="en-US" sz="4000" dirty="0"/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80" y="1386396"/>
            <a:ext cx="5276190" cy="18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80" y="3291959"/>
            <a:ext cx="7676190" cy="24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5391150" y="1724297"/>
            <a:ext cx="312420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Save data </a:t>
            </a:r>
            <a:r>
              <a:rPr lang="en-US" dirty="0"/>
              <a:t>entry time </a:t>
            </a:r>
            <a:r>
              <a:rPr lang="en-US" dirty="0" smtClean="0"/>
              <a:t>by using Test Panels. Set these up early and Manage Favorite Test Panels actively.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You can also create your own </a:t>
            </a:r>
            <a:r>
              <a:rPr lang="en-US" dirty="0" smtClean="0"/>
              <a:t>Test Panels by selecting Add</a:t>
            </a:r>
          </a:p>
          <a:p>
            <a:r>
              <a:rPr lang="en-US" dirty="0" smtClean="0"/>
              <a:t>New Panel.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7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it helps: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97454"/>
            <a:ext cx="4040188" cy="35101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Samples alone can be added – searchable</a:t>
            </a:r>
          </a:p>
          <a:p>
            <a:r>
              <a:rPr lang="en-US" dirty="0" smtClean="0"/>
              <a:t>Tests and or Results can be reported later</a:t>
            </a:r>
          </a:p>
          <a:p>
            <a:r>
              <a:rPr lang="en-US" dirty="0" smtClean="0"/>
              <a:t>Manage typical sample types and standard test panels</a:t>
            </a:r>
          </a:p>
          <a:p>
            <a:r>
              <a:rPr lang="en-US" dirty="0"/>
              <a:t>Can link to known ‘active problems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ZIMS tracks the process from </a:t>
            </a:r>
            <a:r>
              <a:rPr lang="en-US" dirty="0" err="1" smtClean="0"/>
              <a:t>request</a:t>
            </a:r>
            <a:r>
              <a:rPr lang="en-US" dirty="0" err="1" smtClean="0">
                <a:sym typeface="Wingdings" panose="05000000000000000000" pitchFamily="2" charset="2"/>
              </a:rPr>
              <a:t>review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70450" y="1319426"/>
            <a:ext cx="435963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Limitations: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0450" y="1776866"/>
            <a:ext cx="4041775" cy="3951288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Test results panels need to be created (contact support)</a:t>
            </a:r>
          </a:p>
          <a:p>
            <a:r>
              <a:rPr lang="en-US" sz="2400" dirty="0" smtClean="0"/>
              <a:t>Entering values take </a:t>
            </a:r>
            <a:r>
              <a:rPr lang="en-US" sz="2400" dirty="0" smtClean="0"/>
              <a:t>time</a:t>
            </a:r>
          </a:p>
          <a:p>
            <a:r>
              <a:rPr lang="en-US" sz="2400" dirty="0" smtClean="0"/>
              <a:t>Test Results global resource is sourced from this information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260445" y="701509"/>
            <a:ext cx="6769159" cy="61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i="1" dirty="0" smtClean="0"/>
              <a:t>Samples, Tests and Results</a:t>
            </a:r>
            <a:endParaRPr lang="en-GB" sz="2800" i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9063"/>
            <a:ext cx="7886700" cy="10212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 Samples -&gt; 2 Tests -&gt; 3 Results</a:t>
            </a:r>
            <a:endParaRPr lang="en-US" sz="4000" dirty="0"/>
          </a:p>
        </p:txBody>
      </p:sp>
      <p:pic>
        <p:nvPicPr>
          <p:cNvPr id="1026" name="Picture 2" descr="C:\Users\JCOURT~1\AppData\Local\Temp\SNAGHTML109cce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15" y="4468840"/>
            <a:ext cx="1851421" cy="13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0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053" y="290336"/>
            <a:ext cx="3605349" cy="10212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Prescriptions</a:t>
            </a:r>
            <a:endParaRPr lang="en-US" sz="40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3" y="1236814"/>
            <a:ext cx="6543105" cy="182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747" y="2327753"/>
            <a:ext cx="5784614" cy="1932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77" y="4065180"/>
            <a:ext cx="4301635" cy="2362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4"/>
          <p:cNvSpPr txBox="1"/>
          <p:nvPr/>
        </p:nvSpPr>
        <p:spPr>
          <a:xfrm>
            <a:off x="3796938" y="4601817"/>
            <a:ext cx="411044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Selecting Print Staff Instructions will</a:t>
            </a:r>
          </a:p>
          <a:p>
            <a:r>
              <a:rPr lang="en-US" dirty="0"/>
              <a:t>b</a:t>
            </a:r>
            <a:r>
              <a:rPr lang="en-US" dirty="0" smtClean="0"/>
              <a:t>ring up a sheet with instructions and</a:t>
            </a:r>
          </a:p>
          <a:p>
            <a:r>
              <a:rPr lang="en-US" dirty="0"/>
              <a:t>s</a:t>
            </a:r>
            <a:r>
              <a:rPr lang="en-US" dirty="0" smtClean="0"/>
              <a:t>pace for tracking the administration</a:t>
            </a:r>
          </a:p>
          <a:p>
            <a:r>
              <a:rPr lang="en-US" dirty="0"/>
              <a:t>o</a:t>
            </a:r>
            <a:r>
              <a:rPr lang="en-US" dirty="0" smtClean="0"/>
              <a:t>f the treatment.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59" y="3932101"/>
            <a:ext cx="2440594" cy="550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 Placeholder 3"/>
          <p:cNvSpPr txBox="1">
            <a:spLocks/>
          </p:cNvSpPr>
          <p:nvPr/>
        </p:nvSpPr>
        <p:spPr>
          <a:xfrm>
            <a:off x="534027" y="2895211"/>
            <a:ext cx="1293223" cy="445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Quick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7009052" y="2148614"/>
            <a:ext cx="898331" cy="44505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it helps: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97453"/>
            <a:ext cx="4040188" cy="449914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Quick Rx are for ‘one and done’ entries like vaccines</a:t>
            </a:r>
          </a:p>
          <a:p>
            <a:r>
              <a:rPr lang="en-US" dirty="0" smtClean="0"/>
              <a:t>Full Rx can be easily filled out with vet’s script, tracking required ‘follow up’ on calendar</a:t>
            </a:r>
          </a:p>
          <a:p>
            <a:r>
              <a:rPr lang="en-US" dirty="0" smtClean="0"/>
              <a:t>Can ‘batch’ enter</a:t>
            </a:r>
          </a:p>
          <a:p>
            <a:r>
              <a:rPr lang="en-US" dirty="0" smtClean="0"/>
              <a:t>Supports paper processes, add staff instructions and print with exact dosage sheets</a:t>
            </a:r>
          </a:p>
          <a:p>
            <a:r>
              <a:rPr lang="en-US" dirty="0" smtClean="0"/>
              <a:t>Controlled drugs in inventory for DEA reporting linked to Rx/Anesthesia</a:t>
            </a:r>
          </a:p>
          <a:p>
            <a:r>
              <a:rPr lang="en-US" dirty="0" smtClean="0"/>
              <a:t>Searchable!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45025" y="1535113"/>
            <a:ext cx="435963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Limitations: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0" y="1997454"/>
            <a:ext cx="4041775" cy="3951288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Entering Rx take time</a:t>
            </a:r>
          </a:p>
          <a:p>
            <a:r>
              <a:rPr lang="en-US" sz="2400" dirty="0" smtClean="0"/>
              <a:t>Drug Usage Extract global resource is sourced from this information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374882" y="1059656"/>
            <a:ext cx="6769159" cy="61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i="1" dirty="0" smtClean="0"/>
              <a:t>Quick (vaccines) or Full </a:t>
            </a:r>
            <a:endParaRPr lang="en-GB" sz="2800" i="1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73828" y="365127"/>
            <a:ext cx="5641521" cy="102127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Prescriptions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95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3366" y="2903610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It can be Done!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40876" y="4026118"/>
            <a:ext cx="4444027" cy="4061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Medical </a:t>
            </a:r>
            <a:r>
              <a:rPr lang="en-US" dirty="0"/>
              <a:t>W</a:t>
            </a:r>
            <a:r>
              <a:rPr lang="en-US" dirty="0" smtClean="0"/>
              <a:t>ithout a Vet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3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832" y="3824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Health Status + Body Condition Score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77" y="1363807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Health Status</a:t>
            </a:r>
          </a:p>
          <a:p>
            <a:pPr lvl="1"/>
            <a:r>
              <a:rPr lang="en-US" dirty="0" smtClean="0"/>
              <a:t>Can be edited from both the Husbandry and the Medical modules</a:t>
            </a:r>
          </a:p>
          <a:p>
            <a:pPr lvl="1"/>
            <a:r>
              <a:rPr lang="en-US" dirty="0" smtClean="0"/>
              <a:t>This is critically important because of the impact on the Global Resources</a:t>
            </a:r>
          </a:p>
          <a:p>
            <a:pPr lvl="2"/>
            <a:r>
              <a:rPr lang="en-US" dirty="0" smtClean="0"/>
              <a:t>Only data recorded on an animal with Health Status = Normal becomes part of the resources</a:t>
            </a:r>
          </a:p>
          <a:p>
            <a:pPr lvl="1"/>
            <a:r>
              <a:rPr lang="en-US" dirty="0" smtClean="0"/>
              <a:t>You will receive reminders if the HS does not match any medical conditions</a:t>
            </a:r>
          </a:p>
          <a:p>
            <a:pPr lvl="2"/>
            <a:r>
              <a:rPr lang="en-US" dirty="0" smtClean="0"/>
              <a:t>Example: HS of Normal but a current medical condition is reported</a:t>
            </a:r>
          </a:p>
          <a:p>
            <a:r>
              <a:rPr lang="en-US" dirty="0" smtClean="0"/>
              <a:t>Body Condition Score</a:t>
            </a:r>
          </a:p>
          <a:p>
            <a:pPr lvl="1"/>
            <a:r>
              <a:rPr lang="en-US" dirty="0"/>
              <a:t>ZIMS uses a 1-9 scale. If you use a 1-5 scale simply use the odd numbers to record</a:t>
            </a:r>
          </a:p>
          <a:p>
            <a:pPr lvl="1"/>
            <a:r>
              <a:rPr lang="en-US" dirty="0" smtClean="0"/>
              <a:t>Not as critical as Health Status</a:t>
            </a:r>
          </a:p>
        </p:txBody>
      </p:sp>
    </p:spTree>
    <p:extLst>
      <p:ext uri="{BB962C8B-B14F-4D97-AF65-F5344CB8AC3E}">
        <p14:creationId xmlns:p14="http://schemas.microsoft.com/office/powerpoint/2010/main" val="19630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6956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Ins and Outs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474643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Incomplete </a:t>
            </a:r>
            <a:r>
              <a:rPr lang="en-US" dirty="0" smtClean="0"/>
              <a:t>Accessions</a:t>
            </a:r>
          </a:p>
          <a:p>
            <a:pPr lvl="1"/>
            <a:r>
              <a:rPr lang="en-US" dirty="0" smtClean="0"/>
              <a:t>Allows medical data to be recorded on an animal/group that is not yet fully accessioned</a:t>
            </a:r>
          </a:p>
          <a:p>
            <a:pPr lvl="1"/>
            <a:r>
              <a:rPr lang="en-US" dirty="0" smtClean="0"/>
              <a:t>All information entered will migrate into the full accession record</a:t>
            </a:r>
          </a:p>
          <a:p>
            <a:r>
              <a:rPr lang="en-US" dirty="0"/>
              <a:t>Incomplete </a:t>
            </a:r>
            <a:r>
              <a:rPr lang="en-US" dirty="0" smtClean="0"/>
              <a:t>Dispositions</a:t>
            </a:r>
          </a:p>
          <a:p>
            <a:pPr lvl="1"/>
            <a:r>
              <a:rPr lang="en-US" dirty="0" smtClean="0"/>
              <a:t>When a Necropsy Submission is created prior to a death being recorded in the Husbandry module, a Pending Transaction for death is created in the Husbandry module</a:t>
            </a:r>
          </a:p>
          <a:p>
            <a:pPr lvl="1"/>
            <a:r>
              <a:rPr lang="en-US" dirty="0" smtClean="0"/>
              <a:t>This is a heads up for the Registrar to record a death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Incomplete Accessions</a:t>
            </a:r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you can record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97454"/>
            <a:ext cx="4040188" cy="395128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Medical data</a:t>
            </a:r>
          </a:p>
          <a:p>
            <a:pPr lvl="1"/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Identifiers</a:t>
            </a:r>
          </a:p>
          <a:p>
            <a:pPr lvl="1"/>
            <a:r>
              <a:rPr lang="en-US" dirty="0" smtClean="0"/>
              <a:t>Sex</a:t>
            </a:r>
          </a:p>
          <a:p>
            <a:pPr lvl="1"/>
            <a:r>
              <a:rPr lang="en-US" dirty="0" smtClean="0"/>
              <a:t>Alerts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Development Milestones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Feed Logs</a:t>
            </a:r>
          </a:p>
          <a:p>
            <a:pPr lvl="1"/>
            <a:r>
              <a:rPr lang="en-US" dirty="0" smtClean="0"/>
              <a:t>Permits</a:t>
            </a:r>
          </a:p>
          <a:p>
            <a:pPr lvl="1"/>
            <a:r>
              <a:rPr lang="en-US" dirty="0" smtClean="0"/>
              <a:t>Life Stages</a:t>
            </a:r>
          </a:p>
          <a:p>
            <a:pPr lvl="1"/>
            <a:r>
              <a:rPr lang="en-US" dirty="0" smtClean="0"/>
              <a:t>Management Plan</a:t>
            </a:r>
          </a:p>
          <a:p>
            <a:pPr lvl="1"/>
            <a:r>
              <a:rPr lang="en-US" dirty="0" smtClean="0"/>
              <a:t>Responsible Party</a:t>
            </a:r>
          </a:p>
          <a:p>
            <a:pPr lvl="1"/>
            <a:r>
              <a:rPr lang="en-US" dirty="0" smtClean="0"/>
              <a:t>Event Locations</a:t>
            </a:r>
          </a:p>
          <a:p>
            <a:pPr lvl="1"/>
            <a:r>
              <a:rPr lang="en-US" dirty="0" smtClean="0"/>
              <a:t>Note &amp; Observations</a:t>
            </a:r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45025" y="1535113"/>
            <a:ext cx="435963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you cannot record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sz="2000" dirty="0" smtClean="0"/>
              <a:t>Contraception</a:t>
            </a:r>
            <a:endParaRPr lang="en-US" sz="2000" dirty="0"/>
          </a:p>
          <a:p>
            <a:pPr lvl="1"/>
            <a:r>
              <a:rPr lang="en-US" sz="2000" dirty="0"/>
              <a:t>Enclosure</a:t>
            </a:r>
          </a:p>
          <a:p>
            <a:pPr lvl="1"/>
            <a:r>
              <a:rPr lang="en-US" sz="2000" dirty="0"/>
              <a:t>Parents</a:t>
            </a:r>
          </a:p>
          <a:p>
            <a:pPr lvl="1"/>
            <a:r>
              <a:rPr lang="en-US" sz="2000" dirty="0"/>
              <a:t>Rearing</a:t>
            </a:r>
          </a:p>
          <a:p>
            <a:pPr lvl="1"/>
            <a:r>
              <a:rPr lang="en-US" sz="2000" dirty="0" smtClean="0"/>
              <a:t>Collection</a:t>
            </a:r>
          </a:p>
          <a:p>
            <a:pPr lvl="1"/>
            <a:r>
              <a:rPr lang="en-US" sz="2000" dirty="0" smtClean="0"/>
              <a:t>Enrichment</a:t>
            </a:r>
          </a:p>
          <a:p>
            <a:pPr lvl="1"/>
            <a:r>
              <a:rPr lang="en-US" sz="2000" dirty="0" smtClean="0"/>
              <a:t>Disposition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06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Incomplete Accessions</a:t>
            </a:r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it helps: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97454"/>
            <a:ext cx="4040188" cy="39512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Pair with </a:t>
            </a:r>
            <a:r>
              <a:rPr lang="en-US" dirty="0"/>
              <a:t>‘provisional’ </a:t>
            </a:r>
            <a:r>
              <a:rPr lang="en-US" dirty="0" smtClean="0"/>
              <a:t>for a </a:t>
            </a:r>
            <a:r>
              <a:rPr lang="en-US" dirty="0"/>
              <a:t>d</a:t>
            </a:r>
            <a:r>
              <a:rPr lang="en-US" dirty="0" smtClean="0"/>
              <a:t>istributed team when Registrar not available</a:t>
            </a:r>
          </a:p>
          <a:p>
            <a:r>
              <a:rPr lang="en-US" dirty="0" smtClean="0"/>
              <a:t>Empowers contract vet to use ZIMS, they can create an animal and record medical data without needing to ‘know the collection’</a:t>
            </a:r>
          </a:p>
          <a:p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45025" y="1535113"/>
            <a:ext cx="435963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Limitations: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Similar to Provisional, requires a responsible person to ‘complete’ the process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23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Incomplete Dispositions</a:t>
            </a:r>
            <a:endParaRPr lang="en-GB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785404" y="1349828"/>
            <a:ext cx="7886700" cy="65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000" i="1" dirty="0" smtClean="0"/>
              <a:t>Necropsy - Submission</a:t>
            </a:r>
            <a:endParaRPr lang="en-GB" sz="4000" i="1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785404" y="2506662"/>
            <a:ext cx="78867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16" name="Picture 2" descr="necropsy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63" y="2235200"/>
            <a:ext cx="5324099" cy="42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6"/>
          <p:cNvSpPr txBox="1"/>
          <p:nvPr/>
        </p:nvSpPr>
        <p:spPr>
          <a:xfrm>
            <a:off x="2817658" y="2006600"/>
            <a:ext cx="64770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death screens in ZIMS Medical include tabs for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Submission (Required First- Can be initiated by husbandry 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Case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Gross Necropsy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Samples </a:t>
            </a:r>
            <a:r>
              <a:rPr lang="en-US" dirty="0"/>
              <a:t>and Tests (associated with the </a:t>
            </a:r>
            <a:r>
              <a:rPr lang="en-US" dirty="0" smtClean="0"/>
              <a:t>Necropsy)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Measurements </a:t>
            </a:r>
            <a:r>
              <a:rPr lang="en-US" dirty="0"/>
              <a:t>(associated with the </a:t>
            </a:r>
            <a:r>
              <a:rPr lang="en-US" dirty="0" smtClean="0"/>
              <a:t>Necropsy)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Histopathology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Finalization </a:t>
            </a:r>
            <a:r>
              <a:rPr lang="en-US" dirty="0"/>
              <a:t>of the record</a:t>
            </a:r>
          </a:p>
        </p:txBody>
      </p:sp>
      <p:cxnSp>
        <p:nvCxnSpPr>
          <p:cNvPr id="18" name="Straight Arrow Connector 3"/>
          <p:cNvCxnSpPr/>
          <p:nvPr/>
        </p:nvCxnSpPr>
        <p:spPr>
          <a:xfrm flipH="1" flipV="1">
            <a:off x="1140823" y="2695803"/>
            <a:ext cx="1676835" cy="39459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4"/>
          <p:cNvSpPr txBox="1"/>
          <p:nvPr/>
        </p:nvSpPr>
        <p:spPr>
          <a:xfrm>
            <a:off x="3947704" y="4820523"/>
            <a:ext cx="47244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Submission </a:t>
            </a:r>
            <a:r>
              <a:rPr lang="en-US" dirty="0"/>
              <a:t>information: captures the core details on the animal who has died. Creating a necropsy record triggers the death disposition event that will be entered into the pending dispositions/transaction tab of the animals main husbandry record. </a:t>
            </a:r>
          </a:p>
        </p:txBody>
      </p:sp>
    </p:spTree>
    <p:extLst>
      <p:ext uri="{BB962C8B-B14F-4D97-AF65-F5344CB8AC3E}">
        <p14:creationId xmlns:p14="http://schemas.microsoft.com/office/powerpoint/2010/main" val="18009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Incomplete Dispositions</a:t>
            </a:r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it helps: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1" y="1997454"/>
            <a:ext cx="3958046" cy="293159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Allows staff to ‘begin’ a death record without modifying transactions /inventory records</a:t>
            </a:r>
          </a:p>
          <a:p>
            <a:r>
              <a:rPr lang="en-US" dirty="0" smtClean="0"/>
              <a:t>Creates calendar entry for assigned pathologist</a:t>
            </a:r>
          </a:p>
          <a:p>
            <a:r>
              <a:rPr lang="en-US" dirty="0" smtClean="0"/>
              <a:t>Can add ‘animal care summary’ note from Pathology record for husbandry</a:t>
            </a:r>
          </a:p>
          <a:p>
            <a:r>
              <a:rPr lang="en-US" dirty="0" smtClean="0"/>
              <a:t>Complete record can be ‘locked’</a:t>
            </a:r>
          </a:p>
          <a:p>
            <a:r>
              <a:rPr lang="en-US" dirty="0" smtClean="0"/>
              <a:t>Submission tab may be the only use of Necropsy for your team - searchable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45025" y="1535113"/>
            <a:ext cx="435963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Limitations: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025" y="1997454"/>
            <a:ext cx="4041775" cy="395128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Similar to Provisional, requires a responsible person to ‘complete’ the process</a:t>
            </a:r>
          </a:p>
          <a:p>
            <a:r>
              <a:rPr lang="en-US" sz="2400" dirty="0" smtClean="0"/>
              <a:t>Tests/Results as a part of Necropsy are kept apart from ‘live’ records.</a:t>
            </a:r>
          </a:p>
          <a:p>
            <a:r>
              <a:rPr lang="en-US" sz="2400" dirty="0" smtClean="0"/>
              <a:t>Necropsy ‘takes knowledge and time</a:t>
            </a:r>
            <a:r>
              <a:rPr lang="en-US" sz="2400" dirty="0" smtClean="0"/>
              <a:t>’.</a:t>
            </a:r>
          </a:p>
          <a:p>
            <a:r>
              <a:rPr lang="en-US" sz="2400" dirty="0" smtClean="0"/>
              <a:t>Morbidity and Mortality global resources is sourced from this information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80" y="4992035"/>
            <a:ext cx="2866667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</a:t>
            </a:r>
            <a:r>
              <a:rPr lang="en-US" dirty="0" err="1" smtClean="0"/>
              <a:t>Notes</a:t>
            </a:r>
            <a:r>
              <a:rPr lang="en-US" dirty="0" smtClean="0"/>
              <a:t> </a:t>
            </a:r>
            <a:r>
              <a:rPr lang="en-US" dirty="0" err="1" smtClean="0"/>
              <a:t>Notes</a:t>
            </a:r>
            <a:r>
              <a:rPr lang="en-US" dirty="0" smtClean="0"/>
              <a:t>… Everything is Notes.</a:t>
            </a:r>
            <a:endParaRPr lang="en-US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84836" y="3044825"/>
            <a:ext cx="78867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/>
          <a:srcRect b="25783"/>
          <a:stretch/>
        </p:blipFill>
        <p:spPr>
          <a:xfrm>
            <a:off x="275381" y="1679727"/>
            <a:ext cx="6723809" cy="1858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81" y="4026970"/>
            <a:ext cx="7383292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37" y="5619557"/>
            <a:ext cx="5685714" cy="9714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5"/>
          <p:cNvSpPr txBox="1"/>
          <p:nvPr/>
        </p:nvSpPr>
        <p:spPr>
          <a:xfrm>
            <a:off x="3864727" y="1577368"/>
            <a:ext cx="4994938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Animal Care Staff Medical Summary allows notes that are directed more at the animal husbandry staff than the medical staff. </a:t>
            </a:r>
            <a:r>
              <a:rPr lang="en-US" sz="1600" dirty="0"/>
              <a:t>These notes do get copied into the </a:t>
            </a:r>
            <a:r>
              <a:rPr lang="en-US" sz="1600" dirty="0" smtClean="0"/>
              <a:t>Husbandry </a:t>
            </a:r>
            <a:r>
              <a:rPr lang="en-US" sz="1600" dirty="0"/>
              <a:t>module Notes &amp; </a:t>
            </a:r>
            <a:r>
              <a:rPr lang="en-US" sz="1600" dirty="0" smtClean="0"/>
              <a:t>Observations grid and are intended for communication between the medical and husbandry staff by providing a summary of the medical issues. These notes are redundant – a summary of what has already been entered into the Clinical Notes. These notes are usually less technical than the SOAP or Notes/Examinations/Reports entries. They are not searched when Clinical Notes are searched. 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These notes cannot be edited from the Animal Husbandry module and can only be edited or deleted from the Medical module.</a:t>
            </a:r>
            <a:endParaRPr lang="en-GB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53044" y="2941186"/>
            <a:ext cx="1511683" cy="14799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6"/>
          <p:cNvCxnSpPr/>
          <p:nvPr/>
        </p:nvCxnSpPr>
        <p:spPr>
          <a:xfrm flipH="1">
            <a:off x="4773585" y="5105298"/>
            <a:ext cx="708338" cy="7815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9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537"/>
          </a:xfrm>
        </p:spPr>
        <p:txBody>
          <a:bodyPr/>
          <a:lstStyle/>
          <a:p>
            <a:pPr algn="ctr"/>
            <a:r>
              <a:rPr lang="en-US" dirty="0" smtClean="0"/>
              <a:t>Clinical Notes</a:t>
            </a:r>
            <a:endParaRPr lang="en-GB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How it helps: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97454"/>
            <a:ext cx="4040188" cy="37589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Medical statement entered by, or transcribed from, vet kept apart from husbandry</a:t>
            </a:r>
          </a:p>
          <a:p>
            <a:r>
              <a:rPr lang="en-US" dirty="0" smtClean="0"/>
              <a:t>Interpreted statement copied over ‘read only’</a:t>
            </a:r>
          </a:p>
          <a:p>
            <a:r>
              <a:rPr lang="en-US" dirty="0" smtClean="0"/>
              <a:t>As easy as ‘sending an email’ for a contract vet</a:t>
            </a:r>
          </a:p>
          <a:p>
            <a:r>
              <a:rPr lang="en-US" dirty="0" smtClean="0"/>
              <a:t>Mark as significant and mark private options – Searchable!</a:t>
            </a:r>
            <a:endParaRPr lang="en-US" dirty="0"/>
          </a:p>
          <a:p>
            <a:r>
              <a:rPr lang="en-US" dirty="0" smtClean="0"/>
              <a:t>Can link to known ‘active problems’</a:t>
            </a:r>
            <a:endParaRPr lang="en-US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645025" y="1535113"/>
            <a:ext cx="435963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Limitations: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572000" y="1997454"/>
            <a:ext cx="4041775" cy="3951288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Requires vet log-in</a:t>
            </a:r>
          </a:p>
          <a:p>
            <a:r>
              <a:rPr lang="en-US" sz="2400" dirty="0" smtClean="0"/>
              <a:t>Creating ‘problem list’ and resolving takes knowledge and time.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374882" y="1059656"/>
            <a:ext cx="6769159" cy="617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i="1" dirty="0" smtClean="0"/>
              <a:t>Animal Care Staff Medical Summary</a:t>
            </a:r>
            <a:endParaRPr lang="en-GB" sz="2800" i="1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/>
          <a:srcRect l="58269"/>
          <a:stretch/>
        </p:blipFill>
        <p:spPr>
          <a:xfrm>
            <a:off x="853439" y="5652652"/>
            <a:ext cx="2697484" cy="1107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0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2000</Module>
    <PublishingExpirationDate xmlns="http://schemas.microsoft.com/sharepoint/v3" xsi:nil="true"/>
    <Community_x0020_Author_x0020__x007c__x0020_Editor xmlns="00558959-21e2-49b6-8bc1-d46e8fb3ce16">
      <UserInfo>
        <DisplayName>FBA_Member:amiller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true</Best_x0020_Practices>
    <Review xmlns="00558959-21e2-49b6-8bc1-d46e8fb3ce16">None needed</Review>
    <Content_x0020_Last_x0020_Updated_x0020_on_x003a_ xmlns="00558959-21e2-49b6-8bc1-d46e8fb3ce16">2018 Dec 19</Content_x0020_Last_x0020_Updated_x0020_on_x003a_>
    <Permalink xmlns="00558959-21e2-49b6-8bc1-d46e8fb3ce16">
      <Url xsi:nil="true"/>
      <Description xsi:nil="true"/>
    </Perma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4511995-DAA5-4253-8715-A105A9A6D475}"/>
</file>

<file path=customXml/itemProps2.xml><?xml version="1.0" encoding="utf-8"?>
<ds:datastoreItem xmlns:ds="http://schemas.openxmlformats.org/officeDocument/2006/customXml" ds:itemID="{F3CD6D2F-5F2A-41CB-ABBB-9D9436248AC1}"/>
</file>

<file path=customXml/itemProps3.xml><?xml version="1.0" encoding="utf-8"?>
<ds:datastoreItem xmlns:ds="http://schemas.openxmlformats.org/officeDocument/2006/customXml" ds:itemID="{2932DEF1-84DA-47D6-ABD2-E1A054EB09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932</Words>
  <Application>Microsoft Office PowerPoint</Application>
  <PresentationFormat>On-screen Show (4:3)</PresentationFormat>
  <Paragraphs>136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Calibri</vt:lpstr>
      <vt:lpstr>Wingdings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ZIMS Medical - Lite</vt:lpstr>
      <vt:lpstr>Health Status + Body Condition Score</vt:lpstr>
      <vt:lpstr>Ins and Outs</vt:lpstr>
      <vt:lpstr>Incomplete Accessions</vt:lpstr>
      <vt:lpstr>Incomplete Accessions</vt:lpstr>
      <vt:lpstr>Incomplete Dispositions</vt:lpstr>
      <vt:lpstr>Incomplete Dispositions</vt:lpstr>
      <vt:lpstr>Notes Notes Notes… Everything is Notes.</vt:lpstr>
      <vt:lpstr>Clinical Notes</vt:lpstr>
      <vt:lpstr>1 Samples -&gt; 2 Tests -&gt; 3 Results</vt:lpstr>
      <vt:lpstr>1 Samples -&gt; 2 Tests -&gt; 3 Results</vt:lpstr>
      <vt:lpstr>Prescriptions</vt:lpstr>
      <vt:lpstr>Prescriptions</vt:lpstr>
      <vt:lpstr>It can be Done!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29</cp:revision>
  <dcterms:created xsi:type="dcterms:W3CDTF">2016-07-26T18:48:10Z</dcterms:created>
  <dcterms:modified xsi:type="dcterms:W3CDTF">2019-07-05T17:04:32Z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162800</vt:r8>
  </property>
  <property fmtid="{D5CDD505-2E9C-101B-9397-08002B2CF9AE}" pid="3" name="ContentTypeId">
    <vt:lpwstr>0x010100B8A61D1EAB4F114BB81E10F743FBEB16</vt:lpwstr>
  </property>
  <property fmtid="{D5CDD505-2E9C-101B-9397-08002B2CF9AE}" pid="4" name="Sp360">
    <vt:bool>true</vt:bool>
  </property>
  <property fmtid="{D5CDD505-2E9C-101B-9397-08002B2CF9AE}" pid="5" name="Tracked">
    <vt:lpwstr>true</vt:lpwstr>
  </property>
  <property fmtid="{D5CDD505-2E9C-101B-9397-08002B2CF9AE}" pid="6" name="Metrics URL">
    <vt:lpwstr/>
  </property>
  <property fmtid="{D5CDD505-2E9C-101B-9397-08002B2CF9AE}" pid="7" name="Tracking URL">
    <vt:lpwstr/>
  </property>
</Properties>
</file>