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51"/>
  </p:notesMasterIdLst>
  <p:sldIdLst>
    <p:sldId id="256" r:id="rId20"/>
    <p:sldId id="311" r:id="rId21"/>
    <p:sldId id="298" r:id="rId22"/>
    <p:sldId id="280" r:id="rId23"/>
    <p:sldId id="283" r:id="rId24"/>
    <p:sldId id="279" r:id="rId25"/>
    <p:sldId id="299" r:id="rId26"/>
    <p:sldId id="294" r:id="rId27"/>
    <p:sldId id="284" r:id="rId28"/>
    <p:sldId id="296" r:id="rId29"/>
    <p:sldId id="285" r:id="rId30"/>
    <p:sldId id="312" r:id="rId31"/>
    <p:sldId id="297" r:id="rId32"/>
    <p:sldId id="286" r:id="rId33"/>
    <p:sldId id="314" r:id="rId34"/>
    <p:sldId id="287" r:id="rId35"/>
    <p:sldId id="295" r:id="rId36"/>
    <p:sldId id="303" r:id="rId37"/>
    <p:sldId id="315" r:id="rId38"/>
    <p:sldId id="304" r:id="rId39"/>
    <p:sldId id="305" r:id="rId40"/>
    <p:sldId id="281" r:id="rId41"/>
    <p:sldId id="282" r:id="rId42"/>
    <p:sldId id="290" r:id="rId43"/>
    <p:sldId id="291" r:id="rId44"/>
    <p:sldId id="292" r:id="rId45"/>
    <p:sldId id="300" r:id="rId46"/>
    <p:sldId id="313" r:id="rId47"/>
    <p:sldId id="307" r:id="rId48"/>
    <p:sldId id="309" r:id="rId49"/>
    <p:sldId id="27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434" autoAdjust="0"/>
  </p:normalViewPr>
  <p:slideViewPr>
    <p:cSldViewPr snapToGrid="0" showGuides="1">
      <p:cViewPr varScale="1">
        <p:scale>
          <a:sx n="78" d="100"/>
          <a:sy n="78" d="100"/>
        </p:scale>
        <p:origin x="28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0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45616-C085-4281-A81E-5422DF584D3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96202-9525-446F-B05D-8D102E08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2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6202-9525-446F-B05D-8D102E088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4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6202-9525-446F-B05D-8D102E0887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8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6202-9525-446F-B05D-8D102E0887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5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6202-9525-446F-B05D-8D102E0887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7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6202-9525-446F-B05D-8D102E0887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8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6202-9525-446F-B05D-8D102E0887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6202-9525-446F-B05D-8D102E0887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8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3866-6D3C-48BF-8D69-D86F9F55F652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C501-CFD7-44B4-915E-67452473D3E7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0223-0A91-42D5-9485-AE28F8E95042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36A5-1F64-44EB-A118-B7975EF92F98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B97C-7868-4C97-89BB-BACE75BDB0C4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4D9-6298-4439-9406-9EB981E12E63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01B-FD49-4640-9737-6F3551011D28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A05-A865-4747-8B43-946CBA034BE1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A02-3B70-4142-AF1F-C2D201751C2F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02C9-BFB2-424A-BCA0-592D98D948CB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B04-2FE7-478C-B2F6-A1A4F65745C7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0444-D5E4-4F6C-BAA7-121ED735C9FD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1A8-51A4-4FA8-A5D2-62CBDEFFAE4D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460F-1134-4DD4-8D92-DEE71C62FB87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04B7-E9D4-42D4-9C31-E7072CFD350E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1148-3DBC-4649-A11C-9EF30B6969D3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65B-C9A5-43F5-B7B5-A145DA17E276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74EE-841E-4A92-919E-7B77235F7039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A82B-C58A-4716-B972-2C49B42F016F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600-35C4-42F2-A3C9-05463CD2BAA3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1DA0-79E4-49FC-9E14-1F37F214E8D0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432A-387C-4C12-BDDE-99AF42864CD6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5107-F326-400D-844F-F9DE5704D069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D01-F3BD-433F-B08C-591776B5FB9B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A449-8026-4DB3-8ADC-D37205239F28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8D53-6702-4E0F-A18F-C32CDEF72DEE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6CF-40E6-4FD5-A3FD-2EAC96003A9B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9802-A843-4262-A869-2048B28EDA0F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F03C-9412-4171-B7D1-34336AD955D6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15BD-379A-4775-8EC8-F71F2AD1E250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CB66-78A4-46FC-A806-98EB3BCC37E2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73A6-C673-433B-B498-C9DF0AD3BADC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8EF1-F3E1-46D4-9A8D-0619AE384103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6831-1804-4F35-89A2-676155061725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6693-4195-4109-8C6A-06A34FAB6817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611D-36FE-4F44-AB6A-5B82EEADD4B8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E961-0A2B-42C4-A7AE-DA06792E66D8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CBB-F2FB-4496-93F4-1399895FD30F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7511-C5DF-4A4E-AE04-176020A78A28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B0F6-BE4A-4C08-872C-FA7324422D4F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94FA-4C7D-48FB-AF72-C0FAC82EFC5B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FE0-E7B2-43BE-8AC7-0FD3F3014BCA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97E0-34E7-42DC-85A7-6040BA121960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AA2D-D5BB-4F2F-90B0-3DBE7BC6B9ED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7CB1-3716-4F10-8901-DE7D3F2D69FD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D71D-6AED-49E7-8F94-425822824497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E849-4663-4504-A2F2-26941B71C893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499A-BE8F-41EE-91E5-EB2574F55E5C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F642-39A9-4853-8BC2-EF9F85F3A1CE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03DB-BF38-4BEA-B817-57898707FBC1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76A-53BC-495F-B2C9-87D83EAE9764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F99A-5963-452C-9EA9-C6A69C479501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29B5-DD95-4A2B-B892-E2DE5DF06034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2911-4004-43DD-88F6-FBF6CD18AFAC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AEBA-E3E7-4F3F-A16A-307E0BB992D8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DE11-2E81-448E-BBA0-FCBECF218710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35E3-F8B3-4CB8-8273-98E77D717207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D550-7033-478F-936A-4458A9B924CF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2B2-095E-41BD-A5F9-E07257022D57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642-4821-4475-B0DE-9681D4CF2B5E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FBF5-C60A-4BAB-AEC8-B5054DD129FE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2856-4AA8-422A-AD7E-EE9F568D247E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0273-4408-4029-9B76-F46C50F5D067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589F-00BE-4FF7-B3DC-337F2FB96F88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5AEC-8F5C-4F7C-AF27-46970B944AA1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7DF1-BD34-4C04-9C5F-5DA976B858A1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479-9F4A-4554-A866-A7C33954A3FD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E14-3D18-4AA4-9974-DE8ED0370E72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D161-E620-4661-99B1-6979DFA4C513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7C34-63E1-4C22-8C97-3C1E1636E5AA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1E25-1D73-4423-BBBD-07EC11DC537E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F54F-BDD1-45CD-97CD-2074710651B9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64BD-B1F5-44AF-A9CD-5744ED3A5362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A64-2FC3-4DD5-9598-DF46E5BA866F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9A8-66D0-4DDC-B251-FFB0179888B6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6CA-CDD3-4B06-86B4-59A2F1769527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7369-D597-48E6-B728-3BB3670A0DD8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B849-387F-413F-BC96-B3843965DCE6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CE5F-371B-4F11-B725-EA29BF07DA8B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7E79-D45F-4770-A306-833EA39E4E3B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D209-AA3C-474A-94D0-56C035EEFD4F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1A64-B6C8-4C4E-B134-E477BD638777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253C-0C71-48BC-B924-0D32833CFDFA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BF55-E738-477A-B7B4-E2936C8DEE0A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8825-38FB-4DD7-A44D-9603EF26930A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4F2D-A20D-4CE9-B925-417A99E88EC6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41C-93A4-4380-9A11-33F794327C4F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4263-51C7-47AB-898C-5AC4790DF73A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D0D-6B7F-41FB-87EC-D3FCE7B441CA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4DF5-F205-4B8F-8EDF-7F105E79DAF9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52C-B407-4959-8F64-A0FF8283B5F9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3CE8-D1E0-4B85-993B-E1D286AE6536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3C60-50AC-4A12-8B7A-AC98BB5D194A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B46-0B1E-499D-BD92-14C1BE107BCA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9793-7584-45EC-B761-CB29DCD77122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E07-207E-47D1-B5A6-219D5AB9F7D6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A66-07C2-45E2-9175-932F97EE8158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CAF3-CFFF-49FA-A36F-56E07B4503EB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C6F7-5305-468E-A4A2-FB9625F2F123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428E-8852-41B2-BF9C-CC2ED2BA3980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8B3D-D25B-44AD-870C-7B56828663F3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39-52FA-4BCA-BCC2-6F863DFBA9A4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0BFC-9C84-4E51-B724-0FCD13307E39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548-37E6-403D-BBB0-EA9E20BB1E92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0A5B-5D3F-4D8A-9269-40D866330C5C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918A-3538-4EA6-A959-E4FE9C4DC077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2D1-B47C-4F43-8D7E-63F2459CF8F4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15BB-AC44-4379-B4DD-C5789BF9C786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ECD-4006-479D-998F-34E918F31E60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1C0-11F1-41D4-8154-9810CEC548C8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790-4FED-450D-8A2A-35A58017D0DB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DB39-B42B-45A7-B3A2-506B30476309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0A6-06D6-42AD-924B-B485DC2C5CF3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0914-4B4C-41C0-94FA-7D7139FDC510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AB39-D145-4741-AAF8-187C08408610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8870-2A4A-44B2-B55E-A2890582A69A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6F60-CF06-40D1-8AE7-C6ABC4B6ACF0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D667-BB6D-44AB-8E29-E5D66670DC94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2B0C-25EB-49E4-810A-94FBAED8A09E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F19-D7B4-4D82-AD99-07D813E4D3D1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F5E-36F5-4F6F-9911-BEAA4CC7CFD2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FFE-4AA6-4C89-A7E9-1FB429B4E6E0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2ACB-3AFB-41B6-88B7-6EF8F3055A37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F462-CC11-4E31-92B2-9D6CF077AD0B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D84C-BCAF-4612-BB0B-9CFBBB8DBACF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0E4-39B5-489C-8591-02C20F9C5305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5E60-32E9-4672-BA4E-531700D99051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63E0-6644-4D00-BE63-D2B3743361DA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01FF-7D49-43EA-9082-E62B4013874C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45C-4851-452D-86DA-A5D82AF4BDF7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52C-D069-45E9-901F-736C8F0593CE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D19-4F13-4D52-88E6-D404FD8847CC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1EFF-1311-411D-9FAE-7133E4333FF5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2A2B-00EA-4C5B-AC15-3FC25114E429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9A7D-0173-4862-80CA-4C821D1FD58F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3B17-4797-47B1-8B24-D164DFA451E5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5762-9481-4766-9661-054F4383D654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ED5-F781-4B75-B3F7-604C0B372901}" type="datetime1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E699-6771-4A68-AD98-29D6A5A09E00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D210-1761-48DF-92A4-E21330E36248}" type="datetime1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2A6-82A5-450E-A85D-F1672551D331}" type="datetime1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BD78-5642-47DA-87B3-F4F0452116B2}" type="datetime1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747C-AC14-4009-AA9A-7741492F957B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B1F0-381B-4F84-887C-71ED02A3F0FB}" type="datetime1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F49D1C-8B28-4B37-8A2E-74F59EB8B21D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092948-A51C-4A25-B7EC-60307E0F4017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A1ECE4-695C-4C9F-B3D2-4F6C5C423363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50BDA3-5E48-4B35-AB65-7BF143135C0C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A8AF1B-B90C-4667-A333-8FB3E3F1232E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0F0008-9B99-4BFD-ADD7-8CDDDF4969DE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65BBFC-3A22-4433-82D0-0DDA8612029E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591E5-0BC3-413C-A340-5208604DBD53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C75A27-B3C3-455C-A85D-8879788AB503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DACF9D-32A4-45E4-8708-18BA6D0667F9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390F15-0C99-4CF2-92C7-560583EFF6F3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A6B38C-A66B-4175-8CDF-05AE99AC4890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FB44D1-0A90-4CD6-BD41-D47ECA61C029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9DACB3-292F-4F4F-B23C-73A83C774C23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DAF9FB-D506-4905-8920-8C04B93488EC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60A6D6-2048-4D51-8CCB-A8BB168086F3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41" y="2646484"/>
            <a:ext cx="8693239" cy="11141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Global Medical Resources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941" y="3760632"/>
            <a:ext cx="8693239" cy="1804061"/>
          </a:xfrm>
        </p:spPr>
        <p:txBody>
          <a:bodyPr>
            <a:normAutofit/>
          </a:bodyPr>
          <a:lstStyle/>
          <a:p>
            <a:r>
              <a:rPr lang="en-US" dirty="0" smtClean="0"/>
              <a:t>High quality medical information summaries, extracted </a:t>
            </a:r>
            <a:r>
              <a:rPr lang="en-US" dirty="0"/>
              <a:t>from </a:t>
            </a:r>
            <a:r>
              <a:rPr lang="en-US" dirty="0" smtClean="0"/>
              <a:t>ZIMS </a:t>
            </a:r>
            <a:r>
              <a:rPr lang="en-US" dirty="0"/>
              <a:t>medical </a:t>
            </a:r>
            <a:r>
              <a:rPr lang="en-US" dirty="0" smtClean="0"/>
              <a:t>records entered by member institutions</a:t>
            </a:r>
          </a:p>
        </p:txBody>
      </p:sp>
      <p:pic>
        <p:nvPicPr>
          <p:cNvPr id="1026" name="Picture 2" descr="Image result for medical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6" y="979928"/>
            <a:ext cx="29908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55" y="5856604"/>
            <a:ext cx="1394460" cy="628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4575" y="772732"/>
            <a:ext cx="264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2355" y="5564693"/>
            <a:ext cx="2987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Funded by IMLS award #: </a:t>
            </a:r>
            <a:r>
              <a:rPr lang="en-US" sz="1200" dirty="0" smtClean="0"/>
              <a:t>MG-30-14-0039-14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Anesthesia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368"/>
            <a:ext cx="7703981" cy="24843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Additional Search/Filter options are available once you run a Search by using the expandable search grid above the results:</a:t>
            </a:r>
          </a:p>
          <a:p>
            <a:r>
              <a:rPr lang="en-US" dirty="0" smtClean="0"/>
              <a:t>Most of these fields are multiple select lists where you can select all that apply</a:t>
            </a:r>
          </a:p>
          <a:p>
            <a:r>
              <a:rPr lang="en-US" dirty="0" smtClean="0"/>
              <a:t>Results will be recalculated based on the specific filter options selected by the user (e.g., use only anesthesia events rated as good or excellent)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6" y="3903732"/>
            <a:ext cx="8403908" cy="1773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628"/>
            <a:ext cx="7886700" cy="1325563"/>
          </a:xfrm>
        </p:spPr>
        <p:txBody>
          <a:bodyPr/>
          <a:lstStyle/>
          <a:p>
            <a:r>
              <a:rPr lang="en-US" dirty="0"/>
              <a:t>Anesthesia Summaries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6191"/>
            <a:ext cx="8058150" cy="22027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Remember to read the disclaimer</a:t>
            </a:r>
          </a:p>
          <a:p>
            <a:r>
              <a:rPr lang="en-US" sz="2000" u="sng" dirty="0" smtClean="0"/>
              <a:t>U</a:t>
            </a:r>
            <a:r>
              <a:rPr lang="en-US" sz="2000" dirty="0" smtClean="0"/>
              <a:t>n</a:t>
            </a:r>
            <a:r>
              <a:rPr lang="en-US" sz="2000" u="sng" dirty="0" smtClean="0"/>
              <a:t>d</a:t>
            </a:r>
            <a:r>
              <a:rPr lang="en-US" sz="2000" dirty="0" smtClean="0"/>
              <a:t>e</a:t>
            </a:r>
            <a:r>
              <a:rPr lang="en-US" sz="2000" u="sng" dirty="0" smtClean="0"/>
              <a:t>r</a:t>
            </a:r>
            <a:r>
              <a:rPr lang="en-US" sz="2000" dirty="0" smtClean="0"/>
              <a:t>li</a:t>
            </a:r>
            <a:r>
              <a:rPr lang="en-US" sz="2000" u="sng" dirty="0" smtClean="0"/>
              <a:t>n</a:t>
            </a:r>
            <a:r>
              <a:rPr lang="en-US" sz="2000" dirty="0" smtClean="0"/>
              <a:t>e</a:t>
            </a:r>
            <a:r>
              <a:rPr lang="en-US" sz="2000" u="sng" dirty="0" smtClean="0"/>
              <a:t>d</a:t>
            </a:r>
            <a:r>
              <a:rPr lang="en-US" sz="2000" dirty="0" smtClean="0"/>
              <a:t> data and histogram icons indicate that additional information is available when you ‘hover over’ the item</a:t>
            </a:r>
          </a:p>
          <a:p>
            <a:r>
              <a:rPr lang="en-US" sz="2000" dirty="0" smtClean="0"/>
              <a:t>Results can be exported to PDF</a:t>
            </a:r>
          </a:p>
          <a:p>
            <a:r>
              <a:rPr lang="en-US" sz="2000" dirty="0" smtClean="0"/>
              <a:t>Selecting the “view distributions” hyperlink will take you to……….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3266367"/>
            <a:ext cx="6951959" cy="2438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34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541" y="1456631"/>
            <a:ext cx="7886700" cy="4351338"/>
          </a:xfrm>
        </p:spPr>
        <p:txBody>
          <a:bodyPr/>
          <a:lstStyle/>
          <a:p>
            <a:r>
              <a:rPr lang="en-US" dirty="0" smtClean="0"/>
              <a:t>a map that displays the number of records from each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97" y="2345314"/>
            <a:ext cx="6384475" cy="3353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73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572" y="-78220"/>
            <a:ext cx="7886700" cy="1325563"/>
          </a:xfrm>
        </p:spPr>
        <p:txBody>
          <a:bodyPr/>
          <a:lstStyle/>
          <a:p>
            <a:r>
              <a:rPr lang="en-US" dirty="0" smtClean="0"/>
              <a:t>Drug Usage Extracts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247343"/>
            <a:ext cx="8338782" cy="3879139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summary of drug and vaccine usage information</a:t>
            </a:r>
          </a:p>
          <a:p>
            <a:r>
              <a:rPr lang="en-US" dirty="0" smtClean="0"/>
              <a:t>This is </a:t>
            </a:r>
            <a:r>
              <a:rPr lang="en-US" b="1" dirty="0" smtClean="0"/>
              <a:t>NOT a drug or vaccine recommendation, nor an indication of treatment effectiveness!!!</a:t>
            </a:r>
          </a:p>
          <a:p>
            <a:r>
              <a:rPr lang="en-US" dirty="0" smtClean="0"/>
              <a:t>It is presented for clinical reference and may often be combined with consultation between colleagues.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13</a:t>
            </a:fld>
            <a:endParaRPr lang="en-US"/>
          </a:p>
        </p:txBody>
      </p:sp>
      <p:pic>
        <p:nvPicPr>
          <p:cNvPr id="5124" name="Picture 4" descr="Image result for veterinary dru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11" y="4128655"/>
            <a:ext cx="3168260" cy="23233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59" y="-55046"/>
            <a:ext cx="7886700" cy="1325563"/>
          </a:xfrm>
        </p:spPr>
        <p:txBody>
          <a:bodyPr/>
          <a:lstStyle/>
          <a:p>
            <a:r>
              <a:rPr lang="en-US" dirty="0" smtClean="0"/>
              <a:t>Drug Usage Extracts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59" y="849624"/>
            <a:ext cx="7703981" cy="1774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Search/Filter options:</a:t>
            </a:r>
          </a:p>
          <a:p>
            <a:r>
              <a:rPr lang="en-US" sz="2000" dirty="0"/>
              <a:t>Taxonomy (including taxonomy </a:t>
            </a:r>
            <a:r>
              <a:rPr lang="en-US" sz="2000" dirty="0" smtClean="0"/>
              <a:t>below by) </a:t>
            </a:r>
          </a:p>
          <a:p>
            <a:r>
              <a:rPr lang="en-US" sz="2000" dirty="0" smtClean="0"/>
              <a:t>Drug Category (e.g., antibiotics)</a:t>
            </a:r>
          </a:p>
          <a:p>
            <a:r>
              <a:rPr lang="en-US" sz="2000" dirty="0" smtClean="0"/>
              <a:t>Drug Name</a:t>
            </a:r>
            <a:r>
              <a:rPr lang="en-US" sz="2000" dirty="0"/>
              <a:t> </a:t>
            </a:r>
            <a:r>
              <a:rPr lang="en-US" sz="2000" dirty="0" smtClean="0"/>
              <a:t>(e.g., </a:t>
            </a:r>
            <a:r>
              <a:rPr lang="en-US" sz="2000" dirty="0" err="1" smtClean="0"/>
              <a:t>Enrofloxacin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Global ZIMS Statistics tab</a:t>
            </a:r>
          </a:p>
          <a:p>
            <a:r>
              <a:rPr lang="en-US" sz="2000" dirty="0" smtClean="0"/>
              <a:t>Number of Prescriptions and Useable records</a:t>
            </a:r>
          </a:p>
          <a:p>
            <a:r>
              <a:rPr lang="en-US" sz="2000" dirty="0" smtClean="0"/>
              <a:t>Number of Animals and Medications</a:t>
            </a:r>
          </a:p>
          <a:p>
            <a:r>
              <a:rPr lang="en-US" sz="2000" dirty="0" smtClean="0"/>
              <a:t>Date of last Global update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64" y="4009028"/>
            <a:ext cx="6369050" cy="17889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8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Usage Extracts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select to View the results at the Species level or at the Genus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5" y="3083001"/>
            <a:ext cx="7254869" cy="2225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6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217344"/>
            <a:ext cx="7886700" cy="1325563"/>
          </a:xfrm>
        </p:spPr>
        <p:txBody>
          <a:bodyPr/>
          <a:lstStyle/>
          <a:p>
            <a:r>
              <a:rPr lang="en-US" dirty="0" smtClean="0"/>
              <a:t>Drug Usage Extracts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488167"/>
            <a:ext cx="8058150" cy="2879954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/>
              <a:t>The data is grouped by the drug administration route</a:t>
            </a:r>
          </a:p>
          <a:p>
            <a:r>
              <a:rPr lang="en-US" sz="5000" dirty="0" smtClean="0"/>
              <a:t>Data columns include </a:t>
            </a:r>
            <a:r>
              <a:rPr lang="en-US" sz="5000" dirty="0"/>
              <a:t>f</a:t>
            </a:r>
            <a:r>
              <a:rPr lang="en-US" sz="5000" dirty="0" smtClean="0"/>
              <a:t>requency, dose, duration, adverse reactions, useable records, number of animals  and number of early terminations</a:t>
            </a:r>
          </a:p>
          <a:p>
            <a:r>
              <a:rPr lang="en-US" sz="5000" dirty="0" smtClean="0"/>
              <a:t>There are no additional filters available for this resource</a:t>
            </a:r>
          </a:p>
          <a:p>
            <a:r>
              <a:rPr lang="en-US" sz="5000" u="sng" dirty="0" smtClean="0"/>
              <a:t>U</a:t>
            </a:r>
            <a:r>
              <a:rPr lang="en-US" sz="5000" dirty="0" smtClean="0"/>
              <a:t>n</a:t>
            </a:r>
            <a:r>
              <a:rPr lang="en-US" sz="5000" u="sng" dirty="0" smtClean="0"/>
              <a:t>d</a:t>
            </a:r>
            <a:r>
              <a:rPr lang="en-US" sz="5000" dirty="0" smtClean="0"/>
              <a:t>e</a:t>
            </a:r>
            <a:r>
              <a:rPr lang="en-US" sz="5000" u="sng" dirty="0" smtClean="0"/>
              <a:t>r</a:t>
            </a:r>
            <a:r>
              <a:rPr lang="en-US" sz="5000" dirty="0" smtClean="0"/>
              <a:t>li</a:t>
            </a:r>
            <a:r>
              <a:rPr lang="en-US" sz="5000" u="sng" dirty="0" smtClean="0"/>
              <a:t>n</a:t>
            </a:r>
            <a:r>
              <a:rPr lang="en-US" sz="5000" dirty="0" smtClean="0"/>
              <a:t>e</a:t>
            </a:r>
            <a:r>
              <a:rPr lang="en-US" sz="5000" u="sng" dirty="0" smtClean="0"/>
              <a:t>d</a:t>
            </a:r>
            <a:r>
              <a:rPr lang="en-US" sz="5000" dirty="0" smtClean="0"/>
              <a:t> data and histogram icons indicate that additional data is available when you ‘hover over’ the item</a:t>
            </a:r>
          </a:p>
          <a:p>
            <a:r>
              <a:rPr lang="en-US" sz="5000" dirty="0" smtClean="0"/>
              <a:t>Reports can be exported to Excel and PDF</a:t>
            </a:r>
          </a:p>
          <a:p>
            <a:r>
              <a:rPr lang="en-US" sz="5000" dirty="0" smtClean="0"/>
              <a:t>View Distributions will display the regional count of records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 descr="C:\Users\amiller\AppData\Local\Temp\SNAGHTML256ec6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1" y="4313381"/>
            <a:ext cx="5663334" cy="22379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Test Results – Search by Test </a:t>
            </a:r>
            <a:r>
              <a:rPr lang="en-US" sz="3200" dirty="0" smtClean="0"/>
              <a:t>verses Expected Test Results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613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Search by Test</a:t>
            </a:r>
          </a:p>
          <a:p>
            <a:pPr lvl="1"/>
            <a:r>
              <a:rPr lang="en-US" sz="2000" dirty="0" smtClean="0"/>
              <a:t>This </a:t>
            </a:r>
            <a:r>
              <a:rPr lang="en-US" sz="2000" dirty="0" smtClean="0"/>
              <a:t>resource will return raw data results for animals with any Health Status</a:t>
            </a:r>
          </a:p>
          <a:p>
            <a:pPr lvl="1"/>
            <a:r>
              <a:rPr lang="en-US" sz="2000" dirty="0"/>
              <a:t>It is designed to provide Users with some information about Test Results when there is not enough information in the system to perform a </a:t>
            </a:r>
            <a:r>
              <a:rPr lang="en-US" sz="2000" dirty="0" smtClean="0"/>
              <a:t>Reference Interval calculation</a:t>
            </a:r>
            <a:endParaRPr lang="en-US" sz="2000" dirty="0" smtClean="0"/>
          </a:p>
          <a:p>
            <a:pPr lvl="1"/>
            <a:r>
              <a:rPr lang="en-US" sz="2000" dirty="0" smtClean="0"/>
              <a:t>These are often tests not commonly performed or species not held in large numbers or too small to test routinely</a:t>
            </a:r>
            <a:endParaRPr lang="en-US" sz="2000" dirty="0"/>
          </a:p>
          <a:p>
            <a:pPr lvl="1"/>
            <a:r>
              <a:rPr lang="en-US" sz="2000" dirty="0" smtClean="0"/>
              <a:t>At least 2 different institutions must have reported results to help maintain the anonymity of the institution </a:t>
            </a:r>
            <a:endParaRPr lang="en-US" sz="2000" dirty="0" smtClean="0"/>
          </a:p>
          <a:p>
            <a:pPr lvl="1"/>
            <a:r>
              <a:rPr lang="en-US" sz="2000" dirty="0" smtClean="0"/>
              <a:t>Reference Intervals are not calculated</a:t>
            </a:r>
          </a:p>
          <a:p>
            <a:pPr lvl="1"/>
            <a:r>
              <a:rPr lang="en-US" sz="2000" dirty="0" smtClean="0"/>
              <a:t>This resource is valuable for comparison with conspecifics or banked samples</a:t>
            </a:r>
            <a:endParaRPr lang="en-US" sz="2000" dirty="0" smtClean="0"/>
          </a:p>
          <a:p>
            <a:r>
              <a:rPr lang="en-US" dirty="0" smtClean="0"/>
              <a:t>Expected Test Results</a:t>
            </a:r>
          </a:p>
          <a:p>
            <a:pPr lvl="1"/>
            <a:r>
              <a:rPr lang="en-US" dirty="0" smtClean="0"/>
              <a:t>This resources uses data ONLY from animals with a Heath Status of Normal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Species or Subspecies Reference Interval</a:t>
            </a:r>
          </a:p>
          <a:p>
            <a:pPr lvl="2"/>
            <a:r>
              <a:rPr lang="en-US" dirty="0"/>
              <a:t>Calculated from at least 40 </a:t>
            </a:r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Reference </a:t>
            </a:r>
            <a:r>
              <a:rPr lang="en-US" dirty="0"/>
              <a:t>Intervals are </a:t>
            </a:r>
            <a:r>
              <a:rPr lang="en-US" dirty="0" smtClean="0"/>
              <a:t>calculated and </a:t>
            </a:r>
            <a:r>
              <a:rPr lang="en-US" dirty="0"/>
              <a:t>include a statistical estimate of the 95% range for the population with normal health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Basic Statistics</a:t>
            </a:r>
          </a:p>
          <a:p>
            <a:pPr lvl="2"/>
            <a:r>
              <a:rPr lang="en-US" sz="2200" dirty="0"/>
              <a:t>Calculated when the data set contains only 15-39 results </a:t>
            </a:r>
            <a:endParaRPr lang="en-US" sz="2200" dirty="0" smtClean="0"/>
          </a:p>
          <a:p>
            <a:pPr lvl="2"/>
            <a:r>
              <a:rPr lang="en-US" sz="2200" dirty="0"/>
              <a:t>V</a:t>
            </a:r>
            <a:r>
              <a:rPr lang="en-US" sz="2200" dirty="0" smtClean="0"/>
              <a:t>alid </a:t>
            </a:r>
            <a:r>
              <a:rPr lang="en-US" sz="2200" dirty="0"/>
              <a:t>reference </a:t>
            </a:r>
            <a:r>
              <a:rPr lang="en-US" sz="2200" dirty="0" smtClean="0"/>
              <a:t>intervals </a:t>
            </a:r>
            <a:r>
              <a:rPr lang="en-US" sz="2200" dirty="0"/>
              <a:t>cannot be calculated, but the mean, medium, high and low values are displayed</a:t>
            </a:r>
            <a:r>
              <a:rPr lang="en-US" sz="2200" dirty="0" smtClean="0"/>
              <a:t>.</a:t>
            </a:r>
          </a:p>
          <a:p>
            <a:pPr lvl="1"/>
            <a:endParaRPr lang="en-US" sz="26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– Search by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160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multiple filters </a:t>
            </a:r>
            <a:r>
              <a:rPr lang="en-US" sz="2400" dirty="0" smtClean="0"/>
              <a:t>available for the initial search</a:t>
            </a:r>
            <a:endParaRPr lang="en-US" sz="2400" dirty="0" smtClean="0"/>
          </a:p>
          <a:p>
            <a:r>
              <a:rPr lang="en-US" sz="2400" dirty="0" smtClean="0"/>
              <a:t>Scope of the search can be </a:t>
            </a:r>
            <a:r>
              <a:rPr lang="en-US" sz="2400" dirty="0" smtClean="0"/>
              <a:t>changed</a:t>
            </a:r>
          </a:p>
          <a:p>
            <a:r>
              <a:rPr lang="en-US" sz="2400" dirty="0" smtClean="0"/>
              <a:t>Use Export for Raw Excel to manipulate the data</a:t>
            </a:r>
            <a:endParaRPr lang="en-US" sz="2400" dirty="0" smtClean="0"/>
          </a:p>
          <a:p>
            <a:r>
              <a:rPr lang="en-US" sz="2400" dirty="0" smtClean="0"/>
              <a:t>There is the ability to run a report or view in a graph form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395703"/>
            <a:ext cx="7664245" cy="2317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77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Test Results – Search by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2709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report below was run for selenium in pronghorn</a:t>
            </a:r>
          </a:p>
          <a:p>
            <a:r>
              <a:rPr lang="en-US" sz="2000" dirty="0" smtClean="0"/>
              <a:t>The range, mean and medium are displayed</a:t>
            </a:r>
          </a:p>
          <a:p>
            <a:r>
              <a:rPr lang="en-US" sz="2000" dirty="0" smtClean="0"/>
              <a:t>Once run the report can be exported to various formats</a:t>
            </a:r>
          </a:p>
          <a:p>
            <a:r>
              <a:rPr lang="en-US" sz="2000" dirty="0" smtClean="0"/>
              <a:t>Because the sample size is less than 15, this data would not be found using Expected Test Results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14" y="3132473"/>
            <a:ext cx="5718625" cy="2612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3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May 30 2019</a:t>
            </a:r>
            <a:endParaRPr lang="en-US" b="1" dirty="0"/>
          </a:p>
          <a:p>
            <a:r>
              <a:rPr lang="en-US" dirty="0" smtClean="0"/>
              <a:t>ZIMS is developed in an “agile” method</a:t>
            </a:r>
          </a:p>
          <a:p>
            <a:r>
              <a:rPr lang="en-US" dirty="0" smtClean="0"/>
              <a:t>This 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– Expected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249"/>
            <a:ext cx="7886700" cy="373928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initial search is filtered only by Taxonomy and Test. </a:t>
            </a:r>
          </a:p>
          <a:p>
            <a:r>
              <a:rPr lang="en-US" dirty="0" smtClean="0"/>
              <a:t>You can limit the results to those recorded by your institution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46" y="3629871"/>
            <a:ext cx="2201040" cy="2483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9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305"/>
            <a:ext cx="7886700" cy="1325563"/>
          </a:xfrm>
        </p:spPr>
        <p:txBody>
          <a:bodyPr/>
          <a:lstStyle/>
          <a:p>
            <a:r>
              <a:rPr lang="en-US" dirty="0" smtClean="0"/>
              <a:t>Test Results – Expected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1271"/>
            <a:ext cx="7886700" cy="4351338"/>
          </a:xfrm>
        </p:spPr>
        <p:txBody>
          <a:bodyPr/>
          <a:lstStyle/>
          <a:p>
            <a:r>
              <a:rPr lang="en-US" sz="2000" dirty="0" smtClean="0"/>
              <a:t>Once run, you have the ability to further filter and refine your results</a:t>
            </a:r>
          </a:p>
          <a:p>
            <a:r>
              <a:rPr lang="en-US" sz="2000" dirty="0" smtClean="0"/>
              <a:t>There are tabs for Hematology, Toxicology, Chemistry/Fluid Analysis, Immunology/Serology  and Endocrinology/ Reproduction as appropriate for the </a:t>
            </a:r>
            <a:r>
              <a:rPr lang="en-US" sz="2000" dirty="0" smtClean="0"/>
              <a:t>Test</a:t>
            </a:r>
          </a:p>
          <a:p>
            <a:r>
              <a:rPr lang="en-US" sz="2000" dirty="0" smtClean="0"/>
              <a:t>There is a </a:t>
            </a:r>
            <a:r>
              <a:rPr lang="en-US" sz="2000" dirty="0" err="1" smtClean="0"/>
              <a:t>colum</a:t>
            </a:r>
            <a:r>
              <a:rPr lang="en-US" sz="2000" dirty="0" smtClean="0"/>
              <a:t> for the Reference Intervals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C:\Users\amiller\AppData\Local\Temp\SNAGHTML15b0d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3579374"/>
            <a:ext cx="6425487" cy="2130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4980"/>
            <a:ext cx="8201451" cy="1325563"/>
          </a:xfrm>
        </p:spPr>
        <p:txBody>
          <a:bodyPr/>
          <a:lstStyle/>
          <a:p>
            <a:r>
              <a:rPr lang="en-US" dirty="0" smtClean="0"/>
              <a:t>Mortality and Morbidity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361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This Resource has three independent tools:</a:t>
            </a:r>
          </a:p>
          <a:p>
            <a:r>
              <a:rPr lang="en-US" dirty="0" smtClean="0"/>
              <a:t>Most Common </a:t>
            </a:r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I</a:t>
            </a:r>
            <a:r>
              <a:rPr lang="en-US" dirty="0" smtClean="0"/>
              <a:t>ssues</a:t>
            </a:r>
          </a:p>
          <a:p>
            <a:r>
              <a:rPr lang="en-US" dirty="0" smtClean="0"/>
              <a:t>Relevant Death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r>
              <a:rPr lang="en-US" dirty="0" smtClean="0"/>
              <a:t>Search by Diagnosis (local animals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22</a:t>
            </a:fld>
            <a:endParaRPr lang="en-US"/>
          </a:p>
        </p:txBody>
      </p:sp>
      <p:pic>
        <p:nvPicPr>
          <p:cNvPr id="7170" name="Picture 2" descr="Image result for zoo ve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57" y="3999287"/>
            <a:ext cx="2947843" cy="25520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9703"/>
          </a:xfrm>
        </p:spPr>
        <p:txBody>
          <a:bodyPr/>
          <a:lstStyle/>
          <a:p>
            <a:r>
              <a:rPr lang="en-US" dirty="0" smtClean="0"/>
              <a:t>Most Common Clinical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424829"/>
            <a:ext cx="8058150" cy="4170753"/>
          </a:xfrm>
        </p:spPr>
        <p:txBody>
          <a:bodyPr>
            <a:normAutofit/>
          </a:bodyPr>
          <a:lstStyle/>
          <a:p>
            <a:r>
              <a:rPr lang="en-US" dirty="0" smtClean="0"/>
              <a:t>Search is by Taxonomy only</a:t>
            </a:r>
          </a:p>
          <a:p>
            <a:r>
              <a:rPr lang="en-US" dirty="0" smtClean="0"/>
              <a:t>Columns are divided into Resolved Medical Issues and Active Medical Issues, with Diagnosis and Duration columns for each </a:t>
            </a:r>
          </a:p>
          <a:p>
            <a:r>
              <a:rPr lang="en-US" dirty="0" smtClean="0"/>
              <a:t>Selecting the “+” to the left of the Medical Problem will break up the Problem into further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80" y="4551781"/>
            <a:ext cx="5368348" cy="19995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76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9703"/>
          </a:xfrm>
        </p:spPr>
        <p:txBody>
          <a:bodyPr/>
          <a:lstStyle/>
          <a:p>
            <a:r>
              <a:rPr lang="en-US" dirty="0" smtClean="0"/>
              <a:t>Most Common Clinical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0645"/>
            <a:ext cx="8058150" cy="20012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Report options:</a:t>
            </a:r>
          </a:p>
          <a:p>
            <a:r>
              <a:rPr lang="en-US" u="sng" dirty="0"/>
              <a:t>U</a:t>
            </a:r>
            <a:r>
              <a:rPr lang="en-US" dirty="0"/>
              <a:t>n</a:t>
            </a:r>
            <a:r>
              <a:rPr lang="en-US" u="sng" dirty="0"/>
              <a:t>d</a:t>
            </a:r>
            <a:r>
              <a:rPr lang="en-US" dirty="0"/>
              <a:t>e</a:t>
            </a:r>
            <a:r>
              <a:rPr lang="en-US" u="sng" dirty="0"/>
              <a:t>r</a:t>
            </a:r>
            <a:r>
              <a:rPr lang="en-US" dirty="0"/>
              <a:t>li</a:t>
            </a:r>
            <a:r>
              <a:rPr lang="en-US" u="sng" dirty="0"/>
              <a:t>n</a:t>
            </a:r>
            <a:r>
              <a:rPr lang="en-US" dirty="0"/>
              <a:t>e</a:t>
            </a:r>
            <a:r>
              <a:rPr lang="en-US" u="sng" dirty="0"/>
              <a:t>d</a:t>
            </a:r>
            <a:r>
              <a:rPr lang="en-US" dirty="0" smtClean="0"/>
              <a:t> data and histogram icons indicates that additional information is available when you ‘hover over’ the item</a:t>
            </a:r>
          </a:p>
          <a:p>
            <a:r>
              <a:rPr lang="en-US" dirty="0" smtClean="0"/>
              <a:t>Reports can be printed but not exported</a:t>
            </a:r>
          </a:p>
          <a:p>
            <a:r>
              <a:rPr lang="en-US" dirty="0" smtClean="0"/>
              <a:t>Both a Grid View (default) and a Graphical View are available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81" y="4323362"/>
            <a:ext cx="4954647" cy="2143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6" y="3243427"/>
            <a:ext cx="4675993" cy="2529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576357" y="4323362"/>
            <a:ext cx="1102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Grid </a:t>
            </a:r>
            <a:r>
              <a:rPr lang="en-US" dirty="0" smtClean="0">
                <a:solidFill>
                  <a:prstClr val="black"/>
                </a:solidFill>
              </a:rPr>
              <a:t>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3425" y="3553535"/>
            <a:ext cx="164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Graphical </a:t>
            </a:r>
            <a:r>
              <a:rPr lang="en-US" dirty="0">
                <a:solidFill>
                  <a:prstClr val="black"/>
                </a:solidFill>
              </a:rPr>
              <a:t>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14" y="171967"/>
            <a:ext cx="7886700" cy="1325563"/>
          </a:xfrm>
        </p:spPr>
        <p:txBody>
          <a:bodyPr/>
          <a:lstStyle/>
          <a:p>
            <a:r>
              <a:rPr lang="en-US" dirty="0" smtClean="0"/>
              <a:t>Relevant Death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8984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Performs analysis on the Relevant Death Information associated with the Husbandry death records or the Medical necropsy record</a:t>
            </a:r>
          </a:p>
          <a:p>
            <a:r>
              <a:rPr lang="en-US" sz="2000" dirty="0" smtClean="0"/>
              <a:t>Data scope filters include:</a:t>
            </a:r>
          </a:p>
          <a:p>
            <a:pPr lvl="1"/>
            <a:r>
              <a:rPr lang="en-US" sz="2000" dirty="0"/>
              <a:t>Taxonomy: </a:t>
            </a:r>
            <a:r>
              <a:rPr lang="en-US" sz="2000" dirty="0" smtClean="0"/>
              <a:t>including taxonomy below is optional in this resource</a:t>
            </a:r>
            <a:endParaRPr lang="en-US" sz="2000" dirty="0"/>
          </a:p>
          <a:p>
            <a:pPr lvl="1"/>
            <a:r>
              <a:rPr lang="en-US" sz="2000" dirty="0" smtClean="0"/>
              <a:t>Geography: Global, Continent or User’s Institution</a:t>
            </a:r>
          </a:p>
          <a:p>
            <a:pPr lvl="1"/>
            <a:r>
              <a:rPr lang="en-US" sz="2000" dirty="0" smtClean="0"/>
              <a:t>Accession Types (Individual, Group, etc.)</a:t>
            </a:r>
          </a:p>
          <a:p>
            <a:pPr lvl="1"/>
            <a:r>
              <a:rPr lang="en-US" sz="2000" dirty="0" smtClean="0"/>
              <a:t>Death Date Range</a:t>
            </a:r>
          </a:p>
          <a:p>
            <a:r>
              <a:rPr lang="en-US" sz="2000" dirty="0" smtClean="0"/>
              <a:t>The output is in a graphical form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8" y="4488873"/>
            <a:ext cx="5594274" cy="2148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90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Death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21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 output is an interactive bar graph that displays Uninformative RDI records, Useful RDI records and Conflicting/Suspect or Incomplete RDI records.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72" y="2728775"/>
            <a:ext cx="6532941" cy="3822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03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Death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735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Clicking on the Useful RDI label or bar opens a new graph displaying more details about the RDI recorded. Each level has a “back” button to return to the previous analysis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28" y="3020238"/>
            <a:ext cx="5465490" cy="3489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44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245" y="-128010"/>
            <a:ext cx="7886700" cy="1325563"/>
          </a:xfrm>
        </p:spPr>
        <p:txBody>
          <a:bodyPr/>
          <a:lstStyle/>
          <a:p>
            <a:r>
              <a:rPr lang="en-US" dirty="0" smtClean="0"/>
              <a:t>Relevant Death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76" y="874280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Clicking on either Uninformative or Conflicting, Suspect or Incomplete RDI bars will break the topics down further. Here we opened up the Conflicting, Suspect or Incomplete RDI bar.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Important Note! </a:t>
            </a:r>
            <a:r>
              <a:rPr lang="en-US" sz="2400" dirty="0" smtClean="0"/>
              <a:t>If you run this resource at the My Institution level you can drill down to a results grid of the records involved so they can be corrected!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76" y="3377559"/>
            <a:ext cx="5092070" cy="31737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55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6695"/>
          </a:xfrm>
        </p:spPr>
        <p:txBody>
          <a:bodyPr/>
          <a:lstStyle/>
          <a:p>
            <a:r>
              <a:rPr lang="en-US" dirty="0" smtClean="0"/>
              <a:t>Search by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81" y="1091822"/>
            <a:ext cx="7703981" cy="4867744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This can only be run at the Local level</a:t>
            </a:r>
          </a:p>
          <a:p>
            <a:r>
              <a:rPr lang="en-US" sz="6400" dirty="0" smtClean="0"/>
              <a:t>This report </a:t>
            </a:r>
            <a:r>
              <a:rPr lang="en-US" sz="6400" dirty="0"/>
              <a:t>searches for local diagnoses </a:t>
            </a:r>
            <a:r>
              <a:rPr lang="en-US" sz="6400" dirty="0" smtClean="0"/>
              <a:t>that contain specific medical terms</a:t>
            </a:r>
          </a:p>
          <a:p>
            <a:r>
              <a:rPr lang="en-US" sz="6400" dirty="0" smtClean="0"/>
              <a:t>Your data set can be filtered by </a:t>
            </a:r>
            <a:r>
              <a:rPr lang="en-US" sz="6400" dirty="0"/>
              <a:t>Taxonomy, </a:t>
            </a:r>
            <a:r>
              <a:rPr lang="en-US" sz="6400" dirty="0" smtClean="0"/>
              <a:t>Diagnosis </a:t>
            </a:r>
            <a:r>
              <a:rPr lang="en-US" sz="6400" dirty="0"/>
              <a:t>type (clinical or pathology), </a:t>
            </a:r>
            <a:r>
              <a:rPr lang="en-US" sz="6400" dirty="0" smtClean="0"/>
              <a:t>Confidence level and Onset date.</a:t>
            </a:r>
          </a:p>
          <a:p>
            <a:endParaRPr lang="en-US" sz="6400" dirty="0"/>
          </a:p>
          <a:p>
            <a:endParaRPr lang="en-US" sz="64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2100" dirty="0" smtClean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r>
              <a:rPr lang="en-US" sz="6400" dirty="0" smtClean="0"/>
              <a:t>1) Multiple Diagnosis Types can be entered</a:t>
            </a:r>
          </a:p>
          <a:p>
            <a:r>
              <a:rPr lang="en-US" sz="6400" dirty="0" smtClean="0"/>
              <a:t>2) If multiple diagnosis are entered here they are joined by “or” logic, if any of the terms are found there will be results displayed</a:t>
            </a:r>
          </a:p>
          <a:p>
            <a:r>
              <a:rPr lang="en-US" sz="6400" dirty="0" smtClean="0"/>
              <a:t>3) If any terms are also entered here they are joined by “and” logic, meaning all terms must be found to get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78" y="2243537"/>
            <a:ext cx="7666384" cy="2293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95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460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Medical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22" y="1118034"/>
            <a:ext cx="8456083" cy="4337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These resources provide the same type of information that could be obtained by contacting a colleague and asking about their experience with a vaccine, their preferred anesthetic drug combination or the most common medical problems within a specific taxonomic group.  It is just done here on a larger scale, with these resources summarizing information from millions of medical records, about thousands </a:t>
            </a:r>
            <a:r>
              <a:rPr lang="en-US" sz="2400" dirty="0"/>
              <a:t>of different </a:t>
            </a:r>
            <a:r>
              <a:rPr lang="en-US" sz="2400" dirty="0" smtClean="0"/>
              <a:t>species, that were submitted by hundreds of colleagues.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mage result for conferring ve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04394" y="4073092"/>
            <a:ext cx="6428220" cy="17098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6695"/>
          </a:xfrm>
        </p:spPr>
        <p:txBody>
          <a:bodyPr>
            <a:normAutofit/>
          </a:bodyPr>
          <a:lstStyle/>
          <a:p>
            <a:r>
              <a:rPr lang="en-US" dirty="0" smtClean="0"/>
              <a:t>Search by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8" y="1091820"/>
            <a:ext cx="7703981" cy="21303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Using Term Groups to make searching easier</a:t>
            </a:r>
          </a:p>
          <a:p>
            <a:pPr lvl="1"/>
            <a:r>
              <a:rPr lang="en-US" sz="1600" dirty="0" smtClean="0"/>
              <a:t>Term groups are lists of related, but separate, medical terms</a:t>
            </a:r>
          </a:p>
          <a:p>
            <a:pPr lvl="2"/>
            <a:r>
              <a:rPr lang="en-US" sz="1400" dirty="0" smtClean="0"/>
              <a:t>Example: a term group could be the list of all the types of neoplasia (cancer) in the medical term dictionary</a:t>
            </a:r>
          </a:p>
          <a:p>
            <a:pPr lvl="1"/>
            <a:r>
              <a:rPr lang="en-US" sz="1600" dirty="0" smtClean="0"/>
              <a:t>Term groups are created through the Term Dictionary</a:t>
            </a:r>
            <a:endParaRPr lang="en-US" sz="1200" dirty="0" smtClean="0"/>
          </a:p>
          <a:p>
            <a:pPr lvl="1"/>
            <a:r>
              <a:rPr lang="en-US" sz="1600" dirty="0" smtClean="0"/>
              <a:t>When you type into the search field, the list produced </a:t>
            </a:r>
            <a:r>
              <a:rPr lang="en-US" sz="1600" smtClean="0"/>
              <a:t>will include </a:t>
            </a:r>
            <a:r>
              <a:rPr lang="en-US" sz="1600" dirty="0" smtClean="0"/>
              <a:t>matching Term Groups; these groups are indicated by a count of terms included</a:t>
            </a:r>
          </a:p>
          <a:p>
            <a:pPr lvl="1"/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47" y="3283105"/>
            <a:ext cx="3114675" cy="159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0322" y="3222171"/>
            <a:ext cx="404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Neoplasia (group of 162 terms)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Term Group created by Species360 that contains a list of terms for specific types of neoplasia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a single global medical term for the generic disease process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08" y="4776617"/>
            <a:ext cx="77953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Searching using a Term Group is exactly the same as typing in each term in the list into the search field, but it is easier to choose just the term group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to search your entire collection for every diagnosis specifying a type of neoplasia, use the existing Species360 term group 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Neoplasia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combined with Taxonomy = 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Animalia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78926" y="3425795"/>
            <a:ext cx="1041396" cy="484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464526" y="4153989"/>
            <a:ext cx="1955796" cy="192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9722" y="324377"/>
            <a:ext cx="7171923" cy="96677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THANK YOU!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Institute of Museum and Library Services (IMLS)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6539" y="368662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Thanks to a grant </a:t>
            </a:r>
            <a:r>
              <a:rPr lang="en-US" dirty="0"/>
              <a:t>from </a:t>
            </a:r>
            <a:r>
              <a:rPr lang="en-US" dirty="0" smtClean="0"/>
              <a:t>IMLS, Species360 was able to generate these Medical Resources, providing unique metrics on medical care for thousands of exotic species to our member institutions.</a:t>
            </a:r>
          </a:p>
        </p:txBody>
      </p:sp>
      <p:pic>
        <p:nvPicPr>
          <p:cNvPr id="1026" name="Picture 2" descr="https://origin.ih.constantcontact.com/fs111/1104174981805/img/4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96" y="2086378"/>
            <a:ext cx="3377127" cy="11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46" y="82550"/>
            <a:ext cx="7886700" cy="1325563"/>
          </a:xfrm>
        </p:spPr>
        <p:txBody>
          <a:bodyPr/>
          <a:lstStyle/>
          <a:p>
            <a:r>
              <a:rPr lang="en-US" dirty="0" smtClean="0"/>
              <a:t>Resources are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70" y="1235798"/>
            <a:ext cx="7920910" cy="21732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information presented in </a:t>
            </a:r>
            <a:r>
              <a:rPr lang="en-US" dirty="0"/>
              <a:t>M</a:t>
            </a:r>
            <a:r>
              <a:rPr lang="en-US" dirty="0" smtClean="0"/>
              <a:t>edical Resources is extracted from records entered by our members from around the world</a:t>
            </a:r>
          </a:p>
          <a:p>
            <a:r>
              <a:rPr lang="en-US" dirty="0"/>
              <a:t>All </a:t>
            </a:r>
            <a:r>
              <a:rPr lang="en-US" dirty="0" smtClean="0"/>
              <a:t>resource </a:t>
            </a:r>
            <a:r>
              <a:rPr lang="en-US" smtClean="0"/>
              <a:t>data is designed </a:t>
            </a:r>
            <a:r>
              <a:rPr lang="en-US" dirty="0" smtClean="0"/>
              <a:t>to be anonymous, protecting the privacy of medical information recorded by our member institutions</a:t>
            </a:r>
          </a:p>
        </p:txBody>
      </p:sp>
      <p:pic>
        <p:nvPicPr>
          <p:cNvPr id="1026" name="Picture 2" descr="C:\Users\JCOURT~1\AppData\Local\Temp\SNAGHTML26fb6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314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Image result for global data imag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2"/>
          <a:stretch/>
        </p:blipFill>
        <p:spPr bwMode="auto">
          <a:xfrm>
            <a:off x="1864302" y="3466089"/>
            <a:ext cx="3086389" cy="28456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44" y="18589"/>
            <a:ext cx="7886700" cy="1325563"/>
          </a:xfrm>
        </p:spPr>
        <p:txBody>
          <a:bodyPr/>
          <a:lstStyle/>
          <a:p>
            <a:r>
              <a:rPr lang="en-US" dirty="0" smtClean="0"/>
              <a:t>Resources are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8437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Resource outputs are manually validated, but with millions of medical records in ZIMS, a full review of all the resources is not possible.  Please read the disclaimer in the header of each Resource to help you properly interpret the data.</a:t>
            </a:r>
          </a:p>
          <a:p>
            <a:r>
              <a:rPr lang="en-US" sz="2400" dirty="0" smtClean="0"/>
              <a:t>The total number of records and the total number of animals represented are indicated in that statistics page for each resource.</a:t>
            </a:r>
            <a:endParaRPr lang="en-US" sz="2200" dirty="0" smtClean="0"/>
          </a:p>
        </p:txBody>
      </p:sp>
      <p:pic>
        <p:nvPicPr>
          <p:cNvPr id="1026" name="Picture 2" descr="C:\Users\JCOURT~1\AppData\Local\Temp\SNAGHTML26fb6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314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606" y="3900055"/>
            <a:ext cx="6312996" cy="17939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08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110"/>
            <a:ext cx="7886700" cy="1325563"/>
          </a:xfrm>
        </p:spPr>
        <p:txBody>
          <a:bodyPr/>
          <a:lstStyle/>
          <a:p>
            <a:r>
              <a:rPr lang="en-US" dirty="0" smtClean="0"/>
              <a:t>Resource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907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Access to the Medical </a:t>
            </a:r>
            <a:r>
              <a:rPr lang="en-US" dirty="0"/>
              <a:t>R</a:t>
            </a:r>
            <a:r>
              <a:rPr lang="en-US" dirty="0" smtClean="0"/>
              <a:t>esources is controlled by your ZIMS Role. Permission to search and view these features must be granted by your Local or Medical </a:t>
            </a:r>
            <a:r>
              <a:rPr lang="en-US" dirty="0"/>
              <a:t>A</a:t>
            </a:r>
            <a:r>
              <a:rPr lang="en-US" dirty="0" smtClean="0"/>
              <a:t>dministrator. If a Local or Medical </a:t>
            </a:r>
            <a:r>
              <a:rPr lang="en-US" dirty="0"/>
              <a:t>A</a:t>
            </a:r>
            <a:r>
              <a:rPr lang="en-US" dirty="0" smtClean="0"/>
              <a:t>dmin is not available, your Support Representative can give you access with your Director’s approval.</a:t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Image result for medical admin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67" y="4078155"/>
            <a:ext cx="3104862" cy="22906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114"/>
            <a:ext cx="7886700" cy="1325563"/>
          </a:xfrm>
        </p:spPr>
        <p:txBody>
          <a:bodyPr/>
          <a:lstStyle/>
          <a:p>
            <a:r>
              <a:rPr lang="en-US" dirty="0" smtClean="0"/>
              <a:t>Resource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512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Medical Resources are accessed from the Start Menu</a:t>
            </a:r>
          </a:p>
          <a:p>
            <a:pPr marL="0" indent="0">
              <a:buNone/>
            </a:pPr>
            <a:r>
              <a:rPr lang="en-US" sz="2400" dirty="0" smtClean="0"/>
              <a:t>Start &gt; Medical &gt; Medical Resources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Or Start &gt; Global Resources &gt; Medical Resources</a:t>
            </a:r>
            <a:br>
              <a:rPr lang="en-US" sz="2400" dirty="0" smtClean="0"/>
            </a:b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619" y="2581381"/>
            <a:ext cx="4681432" cy="1554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561" y="4948169"/>
            <a:ext cx="4148066" cy="1720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32" y="0"/>
            <a:ext cx="7886700" cy="1325563"/>
          </a:xfrm>
        </p:spPr>
        <p:txBody>
          <a:bodyPr/>
          <a:lstStyle/>
          <a:p>
            <a:r>
              <a:rPr lang="en-US" dirty="0" smtClean="0"/>
              <a:t>Anesthesia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14" y="976845"/>
            <a:ext cx="7703981" cy="43295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species level summary of the injectable drug combinations and dosages used to anesthetize their animals </a:t>
            </a:r>
          </a:p>
          <a:p>
            <a:r>
              <a:rPr lang="en-US" sz="2400" dirty="0" smtClean="0"/>
              <a:t>Displays up to 5 different drug protocols (drug combinations) for each species, ranked using a combination of total usage and recent usage</a:t>
            </a:r>
          </a:p>
          <a:p>
            <a:r>
              <a:rPr lang="en-US" sz="2400" dirty="0" smtClean="0"/>
              <a:t>Provides frequency of reported anesthetic complications and recovery information to assist with risk assessment for each protocol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Image result for zoo animal anesthesi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56" y="4285673"/>
            <a:ext cx="3428374" cy="22841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9974"/>
            <a:ext cx="7886700" cy="1325563"/>
          </a:xfrm>
        </p:spPr>
        <p:txBody>
          <a:bodyPr/>
          <a:lstStyle/>
          <a:p>
            <a:r>
              <a:rPr lang="en-US" dirty="0" smtClean="0"/>
              <a:t>Anesthesia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971981"/>
            <a:ext cx="7703981" cy="1774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Search/Filter options:</a:t>
            </a:r>
          </a:p>
          <a:p>
            <a:r>
              <a:rPr lang="en-US" sz="2000" dirty="0"/>
              <a:t>Taxonomy (</a:t>
            </a:r>
            <a:r>
              <a:rPr lang="en-US" sz="2000" dirty="0" smtClean="0"/>
              <a:t>includes </a:t>
            </a:r>
            <a:r>
              <a:rPr lang="en-US" sz="2000" dirty="0"/>
              <a:t>taxonomy below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Drug Used</a:t>
            </a:r>
            <a:r>
              <a:rPr lang="en-US" sz="2000" dirty="0"/>
              <a:t> </a:t>
            </a:r>
            <a:r>
              <a:rPr lang="en-US" sz="2000" dirty="0" smtClean="0"/>
              <a:t>(only displays protocols containing the specified drug)</a:t>
            </a:r>
          </a:p>
          <a:p>
            <a:pPr marL="0" indent="0">
              <a:buNone/>
            </a:pPr>
            <a:r>
              <a:rPr lang="en-US" sz="2000" dirty="0" smtClean="0"/>
              <a:t>Global ZIMS Statistics tab:</a:t>
            </a:r>
          </a:p>
          <a:p>
            <a:r>
              <a:rPr lang="en-US" sz="2000" dirty="0" smtClean="0"/>
              <a:t>Counts of Events, Animals and Species</a:t>
            </a:r>
          </a:p>
          <a:p>
            <a:r>
              <a:rPr lang="en-US" sz="2000" dirty="0" smtClean="0"/>
              <a:t>Date of the last Global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5" y="3679717"/>
            <a:ext cx="8681710" cy="1969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4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2000</Module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>Done</Review>
    <Content_x0020_Last_x0020_Updated_x0020_on_x003a_ xmlns="00558959-21e2-49b6-8bc1-d46e8fb3ce16">2018 February 8</Content_x0020_Last_x0020_Updated_x0020_on_x003a_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5A473B87-8144-4C33-9743-02E9F50F44B5}"/>
</file>

<file path=customXml/itemProps2.xml><?xml version="1.0" encoding="utf-8"?>
<ds:datastoreItem xmlns:ds="http://schemas.openxmlformats.org/officeDocument/2006/customXml" ds:itemID="{795F4CE5-5EDD-48C6-B9F8-D938D7E79CFE}"/>
</file>

<file path=customXml/itemProps3.xml><?xml version="1.0" encoding="utf-8"?>
<ds:datastoreItem xmlns:ds="http://schemas.openxmlformats.org/officeDocument/2006/customXml" ds:itemID="{EFB7B962-5A46-4097-9497-A8569754A6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1749</Words>
  <Application>Microsoft Office PowerPoint</Application>
  <PresentationFormat>On-screen Show (4:3)</PresentationFormat>
  <Paragraphs>206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Global Medical Resources</vt:lpstr>
      <vt:lpstr>ZIMS Updates!</vt:lpstr>
      <vt:lpstr>Medical Resources</vt:lpstr>
      <vt:lpstr>Resources are Global</vt:lpstr>
      <vt:lpstr>Resources are Global</vt:lpstr>
      <vt:lpstr>Resource Access</vt:lpstr>
      <vt:lpstr>Resource Access</vt:lpstr>
      <vt:lpstr>Anesthesia Summaries</vt:lpstr>
      <vt:lpstr>Anesthesia Summaries</vt:lpstr>
      <vt:lpstr>Anesthesia Summaries</vt:lpstr>
      <vt:lpstr>Anesthesia Summaries</vt:lpstr>
      <vt:lpstr>View Distributions</vt:lpstr>
      <vt:lpstr>Drug Usage Extracts</vt:lpstr>
      <vt:lpstr>Drug Usage Extracts</vt:lpstr>
      <vt:lpstr>Drug Usage Extracts</vt:lpstr>
      <vt:lpstr>Drug Usage Extracts</vt:lpstr>
      <vt:lpstr>Test Results – Search by Test verses Expected Test Results </vt:lpstr>
      <vt:lpstr>Test Results – Search by Test</vt:lpstr>
      <vt:lpstr>Test Results – Search by Test</vt:lpstr>
      <vt:lpstr>Test Results – Expected Test Results</vt:lpstr>
      <vt:lpstr>Test Results – Expected Test Results</vt:lpstr>
      <vt:lpstr>Mortality and Morbidity Analysis</vt:lpstr>
      <vt:lpstr>Most Common Clinical Issues</vt:lpstr>
      <vt:lpstr>Most Common Clinical Issues</vt:lpstr>
      <vt:lpstr>Relevant Death Information</vt:lpstr>
      <vt:lpstr>Relevant Death Information</vt:lpstr>
      <vt:lpstr>Relevant Death Information</vt:lpstr>
      <vt:lpstr>Relevant Death Information</vt:lpstr>
      <vt:lpstr>Search by Diagnosis</vt:lpstr>
      <vt:lpstr>Search by Diagnosis</vt:lpstr>
      <vt:lpstr>THANK YOU! Institute of Museum and Library Services (IMLS)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129</cp:revision>
  <dcterms:created xsi:type="dcterms:W3CDTF">2016-07-26T18:48:10Z</dcterms:created>
  <dcterms:modified xsi:type="dcterms:W3CDTF">2019-05-28T16:29:27Z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117100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02/08/2018</vt:lpwstr>
  </property>
</Properties>
</file>