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0.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1.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2.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3.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4.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5.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4" r:id="rId5"/>
    <p:sldMasterId id="2147483704" r:id="rId6"/>
    <p:sldMasterId id="2147483714" r:id="rId7"/>
    <p:sldMasterId id="2147483724" r:id="rId8"/>
    <p:sldMasterId id="2147483734" r:id="rId9"/>
    <p:sldMasterId id="2147483744" r:id="rId10"/>
    <p:sldMasterId id="2147483764" r:id="rId11"/>
    <p:sldMasterId id="2147483754" r:id="rId12"/>
    <p:sldMasterId id="2147483774" r:id="rId13"/>
    <p:sldMasterId id="2147483784" r:id="rId14"/>
    <p:sldMasterId id="2147483794" r:id="rId15"/>
    <p:sldMasterId id="2147483814" r:id="rId16"/>
    <p:sldMasterId id="2147483804" r:id="rId17"/>
    <p:sldMasterId id="2147483834" r:id="rId18"/>
    <p:sldMasterId id="2147483824" r:id="rId19"/>
  </p:sldMasterIdLst>
  <p:notesMasterIdLst>
    <p:notesMasterId r:id="rId26"/>
  </p:notesMasterIdLst>
  <p:sldIdLst>
    <p:sldId id="256" r:id="rId20"/>
    <p:sldId id="261" r:id="rId21"/>
    <p:sldId id="257" r:id="rId22"/>
    <p:sldId id="258" r:id="rId23"/>
    <p:sldId id="259" r:id="rId24"/>
    <p:sldId id="26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D136"/>
    <a:srgbClr val="41C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94" autoAdjust="0"/>
    <p:restoredTop sz="94660"/>
  </p:normalViewPr>
  <p:slideViewPr>
    <p:cSldViewPr snapToGrid="0" showGuides="1">
      <p:cViewPr varScale="1">
        <p:scale>
          <a:sx n="70" d="100"/>
          <a:sy n="70" d="100"/>
        </p:scale>
        <p:origin x="1128"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2.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1.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D77D5D-54A9-4410-AA08-28FC965B35D3}" type="datetimeFigureOut">
              <a:rPr lang="en-GB" smtClean="0"/>
              <a:t>12/11/2018</a:t>
            </a:fld>
            <a:endParaRPr lang="en-GB"/>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A904B8-EE50-4901-ADFE-F79B20750ED1}" type="slidenum">
              <a:rPr lang="en-GB" smtClean="0"/>
              <a:t>‹#›</a:t>
            </a:fld>
            <a:endParaRPr lang="en-GB"/>
          </a:p>
        </p:txBody>
      </p:sp>
    </p:spTree>
    <p:extLst>
      <p:ext uri="{BB962C8B-B14F-4D97-AF65-F5344CB8AC3E}">
        <p14:creationId xmlns:p14="http://schemas.microsoft.com/office/powerpoint/2010/main" val="2216215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dirty="0" smtClean="0"/>
              <a:t>The ability to accept another institution’s identifier not only saves you time but also reduces possible data entry errors such as mistyping a transponder number</a:t>
            </a:r>
            <a:endParaRPr lang="en-GB" dirty="0"/>
          </a:p>
        </p:txBody>
      </p:sp>
      <p:sp>
        <p:nvSpPr>
          <p:cNvPr id="4" name="Tijdelijke aanduiding voor dianummer 3"/>
          <p:cNvSpPr>
            <a:spLocks noGrp="1"/>
          </p:cNvSpPr>
          <p:nvPr>
            <p:ph type="sldNum" sz="quarter" idx="10"/>
          </p:nvPr>
        </p:nvSpPr>
        <p:spPr/>
        <p:txBody>
          <a:bodyPr/>
          <a:lstStyle/>
          <a:p>
            <a:fld id="{4CA904B8-EE50-4901-ADFE-F79B20750ED1}" type="slidenum">
              <a:rPr lang="en-GB" smtClean="0"/>
              <a:t>1</a:t>
            </a:fld>
            <a:endParaRPr lang="en-GB"/>
          </a:p>
        </p:txBody>
      </p:sp>
    </p:spTree>
    <p:extLst>
      <p:ext uri="{BB962C8B-B14F-4D97-AF65-F5344CB8AC3E}">
        <p14:creationId xmlns:p14="http://schemas.microsoft.com/office/powerpoint/2010/main" val="3644843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900" dirty="0"/>
          </a:p>
        </p:txBody>
      </p:sp>
      <p:sp>
        <p:nvSpPr>
          <p:cNvPr id="4" name="Slide Number Placeholder 3"/>
          <p:cNvSpPr>
            <a:spLocks noGrp="1"/>
          </p:cNvSpPr>
          <p:nvPr>
            <p:ph type="sldNum" sz="quarter" idx="10"/>
          </p:nvPr>
        </p:nvSpPr>
        <p:spPr/>
        <p:txBody>
          <a:bodyPr/>
          <a:lstStyle/>
          <a:p>
            <a:fld id="{1947269F-D690-49CA-A0F1-11FAE202FE0F}" type="slidenum">
              <a:rPr lang="en-US" smtClean="0"/>
              <a:pPr/>
              <a:t>2</a:t>
            </a:fld>
            <a:endParaRPr lang="en-US"/>
          </a:p>
        </p:txBody>
      </p:sp>
    </p:spTree>
    <p:extLst>
      <p:ext uri="{BB962C8B-B14F-4D97-AF65-F5344CB8AC3E}">
        <p14:creationId xmlns:p14="http://schemas.microsoft.com/office/powerpoint/2010/main" val="2579188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You just received a male lion from Riverbanks Zoo. He has 4 identifiers that were entered at Riverbanks - 3 logical identifiers (a house name, a Local ID and a studbook number) and one physical identifier (a transponder). Because you have the Preference checked to show only your Local identifiers in searches and reports you will need to either re-enter the identifiers you want to see or adopt them as a Local identifier.</a:t>
            </a:r>
          </a:p>
          <a:p>
            <a:endParaRPr lang="en-GB" dirty="0"/>
          </a:p>
        </p:txBody>
      </p:sp>
      <p:sp>
        <p:nvSpPr>
          <p:cNvPr id="4" name="Tijdelijke aanduiding voor dianummer 3"/>
          <p:cNvSpPr>
            <a:spLocks noGrp="1"/>
          </p:cNvSpPr>
          <p:nvPr>
            <p:ph type="sldNum" sz="quarter" idx="10"/>
          </p:nvPr>
        </p:nvSpPr>
        <p:spPr/>
        <p:txBody>
          <a:bodyPr/>
          <a:lstStyle/>
          <a:p>
            <a:fld id="{4CA904B8-EE50-4901-ADFE-F79B20750ED1}" type="slidenum">
              <a:rPr lang="en-GB" smtClean="0"/>
              <a:t>3</a:t>
            </a:fld>
            <a:endParaRPr lang="en-GB"/>
          </a:p>
        </p:txBody>
      </p:sp>
    </p:spTree>
    <p:extLst>
      <p:ext uri="{BB962C8B-B14F-4D97-AF65-F5344CB8AC3E}">
        <p14:creationId xmlns:p14="http://schemas.microsoft.com/office/powerpoint/2010/main" val="651057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Highlighting the transponder you select the option to Accept as Local Identifier. What this does is makes a Local copy of their identifier. In the edit mode you can edit any information except for the actual transponder number. You can keep the date as 30 September 2008 because that is when Riverbanks implemented it in the animal. Or, you can change the date to reflect the date that you accepted it as a Local identifier. The location of the transponder was not entered so you can record that information.</a:t>
            </a:r>
          </a:p>
          <a:p>
            <a:endParaRPr lang="en-GB" dirty="0"/>
          </a:p>
        </p:txBody>
      </p:sp>
      <p:sp>
        <p:nvSpPr>
          <p:cNvPr id="4" name="Tijdelijke aanduiding voor dianummer 3"/>
          <p:cNvSpPr>
            <a:spLocks noGrp="1"/>
          </p:cNvSpPr>
          <p:nvPr>
            <p:ph type="sldNum" sz="quarter" idx="10"/>
          </p:nvPr>
        </p:nvSpPr>
        <p:spPr/>
        <p:txBody>
          <a:bodyPr/>
          <a:lstStyle/>
          <a:p>
            <a:fld id="{4CA904B8-EE50-4901-ADFE-F79B20750ED1}" type="slidenum">
              <a:rPr lang="en-GB" smtClean="0"/>
              <a:t>4</a:t>
            </a:fld>
            <a:endParaRPr lang="en-GB"/>
          </a:p>
        </p:txBody>
      </p:sp>
    </p:spTree>
    <p:extLst>
      <p:ext uri="{BB962C8B-B14F-4D97-AF65-F5344CB8AC3E}">
        <p14:creationId xmlns:p14="http://schemas.microsoft.com/office/powerpoint/2010/main" val="2551168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You also accept the Regional Studbook Number. You can see on the grid that they are now Local and will display in your reports. You don’t want to call him </a:t>
            </a:r>
            <a:r>
              <a:rPr lang="en-US" sz="1200" dirty="0" err="1" smtClean="0"/>
              <a:t>Chuma</a:t>
            </a:r>
            <a:r>
              <a:rPr lang="en-US" sz="1200" dirty="0" smtClean="0"/>
              <a:t> so you do not accept that and instead enter your own house name of Mr. Growly. The only identifier you cannot accept from another institution is their Local ID. You can make any edits to, or even delete, any of these accepted identifiers just as you can an identifier that you entered from scratch yourself.</a:t>
            </a:r>
          </a:p>
          <a:p>
            <a:endParaRPr lang="en-GB" dirty="0"/>
          </a:p>
        </p:txBody>
      </p:sp>
      <p:sp>
        <p:nvSpPr>
          <p:cNvPr id="4" name="Tijdelijke aanduiding voor dianummer 3"/>
          <p:cNvSpPr>
            <a:spLocks noGrp="1"/>
          </p:cNvSpPr>
          <p:nvPr>
            <p:ph type="sldNum" sz="quarter" idx="10"/>
          </p:nvPr>
        </p:nvSpPr>
        <p:spPr/>
        <p:txBody>
          <a:bodyPr/>
          <a:lstStyle/>
          <a:p>
            <a:fld id="{4CA904B8-EE50-4901-ADFE-F79B20750ED1}" type="slidenum">
              <a:rPr lang="en-GB" smtClean="0"/>
              <a:t>5</a:t>
            </a:fld>
            <a:endParaRPr lang="en-GB"/>
          </a:p>
        </p:txBody>
      </p:sp>
    </p:spTree>
    <p:extLst>
      <p:ext uri="{BB962C8B-B14F-4D97-AF65-F5344CB8AC3E}">
        <p14:creationId xmlns:p14="http://schemas.microsoft.com/office/powerpoint/2010/main" val="2661424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192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731960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95170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8715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94091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04841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59827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051324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46414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62686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23303092"/>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329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47706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34387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62902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692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54053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8578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48396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171001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01468212"/>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72002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5984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181368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05694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59106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52317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1824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874470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55453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18886162"/>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354953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22261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60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549637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356320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7289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78726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066671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788710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22417822"/>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421739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8274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60457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4238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769598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31765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7018316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884562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12117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97972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4321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027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3793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93338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364604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47104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960357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93620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1676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8504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96317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647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375252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4507786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22683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3559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1086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86478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74875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6308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08962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00273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28405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400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5938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9237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08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33327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13188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8995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98206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60578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657105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0067765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4324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80887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95845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5053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0297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32457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0157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50531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39698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866588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00997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45678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72363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9403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6602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8236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9551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06076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77684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6562829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66193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97611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14077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03225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2681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4499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87293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82521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65625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9399075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10541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714047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9610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61010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70496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54540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253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4054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069028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258505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24148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25166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96866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73914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0322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7692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6869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4755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933756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55622663"/>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4867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62294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49125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31964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74075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288741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12711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8749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42758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9.jpeg"/><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pn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0.jpeg"/><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1.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1.jpeg"/><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2.jpeg"/><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image" Target="../media/image1.pn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3.jpe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image" Target="../media/image1.png"/><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4.jpe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1.pn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5.jpeg"/><Relationship Id="rId5" Type="http://schemas.openxmlformats.org/officeDocument/2006/relationships/slideLayout" Target="../slideLayouts/slideLayout140.xml"/><Relationship Id="rId10" Type="http://schemas.openxmlformats.org/officeDocument/2006/relationships/theme" Target="../theme/theme16.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5.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6.pn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1.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7.jpe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8.jpe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757923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ounded Rectangle 10"/>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6118" y="4884821"/>
            <a:ext cx="1482545" cy="1894363"/>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59654012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1415" y="5257799"/>
            <a:ext cx="1995186" cy="157316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86178849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5574" y="4843692"/>
            <a:ext cx="1471945" cy="19539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14506530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73" y="5130081"/>
            <a:ext cx="1568449" cy="170848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09286220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5946" y="4692315"/>
            <a:ext cx="1330250" cy="2141621"/>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204419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095" y="5685988"/>
            <a:ext cx="2198327" cy="109022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1796331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74596" y="5554245"/>
            <a:ext cx="2259529" cy="13070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339094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117550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81" r="4575"/>
          <a:stretch/>
        </p:blipFill>
        <p:spPr>
          <a:xfrm>
            <a:off x="48128" y="5486401"/>
            <a:ext cx="1973154" cy="124046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7950"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012216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1521" t="9069" r="8974" b="8111"/>
          <a:stretch/>
        </p:blipFill>
        <p:spPr>
          <a:xfrm>
            <a:off x="183160" y="5069192"/>
            <a:ext cx="1755332" cy="1621028"/>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4778166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5204"/>
          <a:stretch/>
        </p:blipFill>
        <p:spPr>
          <a:xfrm>
            <a:off x="108358" y="4812632"/>
            <a:ext cx="1546375" cy="1949116"/>
          </a:xfrm>
          <a:prstGeom prst="rect">
            <a:avLst/>
          </a:prstGeom>
        </p:spPr>
      </p:pic>
      <p:sp>
        <p:nvSpPr>
          <p:cNvPr id="10" name="Rectangle 9"/>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9" name="Rectangle 8"/>
          <p:cNvSpPr/>
          <p:nvPr userDrawn="1"/>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251077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0804" t="7741" r="19843"/>
          <a:stretch/>
        </p:blipFill>
        <p:spPr>
          <a:xfrm>
            <a:off x="89233" y="4941460"/>
            <a:ext cx="1992230" cy="176873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6894712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69"/>
          <a:stretch/>
        </p:blipFill>
        <p:spPr>
          <a:xfrm>
            <a:off x="97315" y="4728411"/>
            <a:ext cx="1425357" cy="2020106"/>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593935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13580" b="5102"/>
          <a:stretch/>
        </p:blipFill>
        <p:spPr>
          <a:xfrm>
            <a:off x="106645" y="5612725"/>
            <a:ext cx="2059039" cy="112085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3215452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22047"/>
          <a:stretch/>
        </p:blipFill>
        <p:spPr>
          <a:xfrm>
            <a:off x="78521" y="5534879"/>
            <a:ext cx="2219512" cy="1153712"/>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77539146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training.species360.org/update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42814"/>
            <a:ext cx="7772400" cy="1543564"/>
          </a:xfrm>
        </p:spPr>
        <p:txBody>
          <a:bodyPr>
            <a:normAutofit fontScale="90000"/>
          </a:bodyPr>
          <a:lstStyle/>
          <a:p>
            <a:r>
              <a:rPr lang="en-US" sz="5400" dirty="0"/>
              <a:t>Accepting Another Institution’s Identifier</a:t>
            </a:r>
          </a:p>
        </p:txBody>
      </p:sp>
      <p:sp>
        <p:nvSpPr>
          <p:cNvPr id="3" name="Subtitle 2"/>
          <p:cNvSpPr>
            <a:spLocks noGrp="1"/>
          </p:cNvSpPr>
          <p:nvPr>
            <p:ph type="subTitle" idx="1"/>
          </p:nvPr>
        </p:nvSpPr>
        <p:spPr>
          <a:xfrm>
            <a:off x="1014211" y="2249755"/>
            <a:ext cx="6858000" cy="2335123"/>
          </a:xfrm>
        </p:spPr>
        <p:txBody>
          <a:bodyPr>
            <a:normAutofit/>
          </a:bodyPr>
          <a:lstStyle/>
          <a:p>
            <a:r>
              <a:rPr lang="en-US" dirty="0"/>
              <a:t>A time saver for you!</a:t>
            </a:r>
          </a:p>
          <a:p>
            <a:endParaRPr lang="en-US" dirty="0"/>
          </a:p>
        </p:txBody>
      </p:sp>
      <p:pic>
        <p:nvPicPr>
          <p:cNvPr id="4"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6211" y="2661634"/>
            <a:ext cx="5334000" cy="3200400"/>
          </a:xfrm>
          <a:prstGeom prst="rect">
            <a:avLst/>
          </a:prstGeom>
          <a:effectLst>
            <a:softEdge rad="127000"/>
          </a:effectLst>
        </p:spPr>
      </p:pic>
    </p:spTree>
    <p:extLst>
      <p:ext uri="{BB962C8B-B14F-4D97-AF65-F5344CB8AC3E}">
        <p14:creationId xmlns:p14="http://schemas.microsoft.com/office/powerpoint/2010/main" val="2318133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ZIMS Updates!</a:t>
            </a:r>
            <a:endParaRPr lang="en-US" dirty="0"/>
          </a:p>
        </p:txBody>
      </p:sp>
      <p:sp>
        <p:nvSpPr>
          <p:cNvPr id="3" name="Content Placeholder 2"/>
          <p:cNvSpPr>
            <a:spLocks noGrp="1"/>
          </p:cNvSpPr>
          <p:nvPr>
            <p:ph idx="1"/>
          </p:nvPr>
        </p:nvSpPr>
        <p:spPr/>
        <p:txBody>
          <a:bodyPr/>
          <a:lstStyle/>
          <a:p>
            <a:r>
              <a:rPr lang="en-US" dirty="0" smtClean="0"/>
              <a:t>This PowerPoint is up-to-date as of:</a:t>
            </a:r>
            <a:r>
              <a:rPr lang="en-US" dirty="0"/>
              <a:t/>
            </a:r>
            <a:br>
              <a:rPr lang="en-US" dirty="0"/>
            </a:br>
            <a:r>
              <a:rPr lang="en-US" b="1" dirty="0"/>
              <a:t>November 12</a:t>
            </a:r>
            <a:r>
              <a:rPr lang="en-US" b="1" baseline="30000" dirty="0"/>
              <a:t>th</a:t>
            </a:r>
            <a:r>
              <a:rPr lang="en-US" b="1" dirty="0"/>
              <a:t> 2018</a:t>
            </a:r>
          </a:p>
          <a:p>
            <a:r>
              <a:rPr lang="en-US" dirty="0" smtClean="0"/>
              <a:t>ZIMS is developed in an “agile” method</a:t>
            </a:r>
          </a:p>
          <a:p>
            <a:r>
              <a:rPr lang="en-US" dirty="0" smtClean="0"/>
              <a:t>This </a:t>
            </a:r>
            <a:r>
              <a:rPr lang="en-US" dirty="0" smtClean="0"/>
              <a:t>means that it is updated every two weeks, sometimes with additional releases in between!</a:t>
            </a:r>
          </a:p>
          <a:p>
            <a:r>
              <a:rPr lang="en-US" dirty="0" smtClean="0"/>
              <a:t>Use the link below to see if there have been any updates to this topic since the date above:</a:t>
            </a:r>
          </a:p>
          <a:p>
            <a:pPr marL="0" indent="0">
              <a:buNone/>
            </a:pPr>
            <a:r>
              <a:rPr lang="en-US" dirty="0">
                <a:hlinkClick r:id="rId3"/>
              </a:rPr>
              <a:t>http://training.species360.org/updates</a:t>
            </a:r>
            <a:r>
              <a:rPr lang="en-US" dirty="0" smtClean="0">
                <a:hlinkClick r:id="rId3"/>
              </a:rPr>
              <a:t>/</a:t>
            </a:r>
            <a:r>
              <a:rPr lang="en-US" dirty="0" smtClean="0"/>
              <a:t> </a:t>
            </a:r>
            <a:endParaRPr lang="en-US" dirty="0"/>
          </a:p>
        </p:txBody>
      </p:sp>
      <p:sp>
        <p:nvSpPr>
          <p:cNvPr id="4" name="Slide Number Placeholder 3"/>
          <p:cNvSpPr>
            <a:spLocks noGrp="1"/>
          </p:cNvSpPr>
          <p:nvPr>
            <p:ph type="sldNum" sz="quarter" idx="12"/>
          </p:nvPr>
        </p:nvSpPr>
        <p:spPr/>
        <p:txBody>
          <a:bodyPr/>
          <a:lstStyle/>
          <a:p>
            <a:fld id="{F653D845-87D6-4E2D-87A9-740235A144E6}" type="slidenum">
              <a:rPr lang="en-US" smtClean="0"/>
              <a:pPr/>
              <a:t>2</a:t>
            </a:fld>
            <a:endParaRPr lang="en-US"/>
          </a:p>
        </p:txBody>
      </p:sp>
    </p:spTree>
    <p:extLst>
      <p:ext uri="{BB962C8B-B14F-4D97-AF65-F5344CB8AC3E}">
        <p14:creationId xmlns:p14="http://schemas.microsoft.com/office/powerpoint/2010/main" val="12638015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80785"/>
            <a:ext cx="7886700" cy="1325563"/>
          </a:xfrm>
        </p:spPr>
        <p:txBody>
          <a:bodyPr>
            <a:normAutofit/>
          </a:bodyPr>
          <a:lstStyle/>
          <a:p>
            <a:pPr algn="ctr"/>
            <a:r>
              <a:rPr lang="en-US" sz="4000" dirty="0"/>
              <a:t>New Arrival</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4"/>
          <p:cNvPicPr>
            <a:picLocks noChangeAspect="1"/>
          </p:cNvPicPr>
          <p:nvPr/>
        </p:nvPicPr>
        <p:blipFill>
          <a:blip r:embed="rId3"/>
          <a:stretch>
            <a:fillRect/>
          </a:stretch>
        </p:blipFill>
        <p:spPr>
          <a:xfrm>
            <a:off x="3124200" y="1752600"/>
            <a:ext cx="5838095" cy="3657143"/>
          </a:xfrm>
          <a:prstGeom prst="rect">
            <a:avLst/>
          </a:prstGeom>
          <a:ln>
            <a:solidFill>
              <a:schemeClr val="tx1"/>
            </a:solidFill>
          </a:ln>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2743200"/>
            <a:ext cx="3322320" cy="2076450"/>
          </a:xfrm>
          <a:prstGeom prst="rect">
            <a:avLst/>
          </a:prstGeom>
          <a:effectLst>
            <a:softEdge rad="127000"/>
          </a:effectLst>
        </p:spPr>
      </p:pic>
    </p:spTree>
    <p:extLst>
      <p:ext uri="{BB962C8B-B14F-4D97-AF65-F5344CB8AC3E}">
        <p14:creationId xmlns:p14="http://schemas.microsoft.com/office/powerpoint/2010/main" val="2904239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Accept as Local</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3"/>
          <a:stretch>
            <a:fillRect/>
          </a:stretch>
        </p:blipFill>
        <p:spPr>
          <a:xfrm>
            <a:off x="2514600" y="1380107"/>
            <a:ext cx="5980952" cy="3371429"/>
          </a:xfrm>
          <a:prstGeom prst="rect">
            <a:avLst/>
          </a:prstGeom>
          <a:ln>
            <a:solidFill>
              <a:schemeClr val="tx1"/>
            </a:solidFill>
          </a:ln>
        </p:spPr>
      </p:pic>
      <p:pic>
        <p:nvPicPr>
          <p:cNvPr id="5" name="Picture 3"/>
          <p:cNvPicPr>
            <a:picLocks noChangeAspect="1"/>
          </p:cNvPicPr>
          <p:nvPr/>
        </p:nvPicPr>
        <p:blipFill>
          <a:blip r:embed="rId4"/>
          <a:stretch>
            <a:fillRect/>
          </a:stretch>
        </p:blipFill>
        <p:spPr>
          <a:xfrm>
            <a:off x="838200" y="2133600"/>
            <a:ext cx="3962400" cy="4440620"/>
          </a:xfrm>
          <a:prstGeom prst="rect">
            <a:avLst/>
          </a:prstGeom>
          <a:ln>
            <a:solidFill>
              <a:schemeClr val="tx1"/>
            </a:solidFill>
          </a:ln>
        </p:spPr>
      </p:pic>
    </p:spTree>
    <p:extLst>
      <p:ext uri="{BB962C8B-B14F-4D97-AF65-F5344CB8AC3E}">
        <p14:creationId xmlns:p14="http://schemas.microsoft.com/office/powerpoint/2010/main" val="1402115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lstStyle/>
          <a:p>
            <a:pPr algn="ctr"/>
            <a:r>
              <a:rPr lang="en-US" dirty="0"/>
              <a:t>Now they are Local</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3"/>
          <a:stretch>
            <a:fillRect/>
          </a:stretch>
        </p:blipFill>
        <p:spPr>
          <a:xfrm>
            <a:off x="1723030" y="980969"/>
            <a:ext cx="5496636" cy="4772912"/>
          </a:xfrm>
          <a:prstGeom prst="rect">
            <a:avLst/>
          </a:prstGeom>
          <a:ln>
            <a:solidFill>
              <a:schemeClr val="tx1"/>
            </a:solidFill>
          </a:ln>
        </p:spPr>
      </p:pic>
    </p:spTree>
    <p:extLst>
      <p:ext uri="{BB962C8B-B14F-4D97-AF65-F5344CB8AC3E}">
        <p14:creationId xmlns:p14="http://schemas.microsoft.com/office/powerpoint/2010/main" val="2794771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176564"/>
            <a:ext cx="7886700" cy="1325563"/>
          </a:xfrm>
        </p:spPr>
        <p:txBody>
          <a:bodyPr/>
          <a:lstStyle/>
          <a:p>
            <a:r>
              <a:rPr lang="en-US" dirty="0"/>
              <a:t>Any questions?</a:t>
            </a:r>
            <a:endParaRPr lang="en-GB" dirty="0"/>
          </a:p>
        </p:txBody>
      </p:sp>
      <p:sp>
        <p:nvSpPr>
          <p:cNvPr id="3" name="Tijdelijke aanduiding voor inhoud 2"/>
          <p:cNvSpPr>
            <a:spLocks noGrp="1"/>
          </p:cNvSpPr>
          <p:nvPr>
            <p:ph idx="1"/>
          </p:nvPr>
        </p:nvSpPr>
        <p:spPr>
          <a:xfrm>
            <a:off x="751479" y="3176564"/>
            <a:ext cx="7886700" cy="4351338"/>
          </a:xfrm>
        </p:spPr>
        <p:txBody>
          <a:bodyPr/>
          <a:lstStyle/>
          <a:p>
            <a:pPr marL="0" indent="0">
              <a:buNone/>
            </a:pPr>
            <a:r>
              <a:rPr lang="en-US" dirty="0"/>
              <a:t>On accepting an identifier</a:t>
            </a:r>
          </a:p>
          <a:p>
            <a:endParaRPr lang="en-GB" dirty="0"/>
          </a:p>
        </p:txBody>
      </p:sp>
    </p:spTree>
    <p:extLst>
      <p:ext uri="{BB962C8B-B14F-4D97-AF65-F5344CB8AC3E}">
        <p14:creationId xmlns:p14="http://schemas.microsoft.com/office/powerpoint/2010/main" val="4092137199"/>
      </p:ext>
    </p:extLst>
  </p:cSld>
  <p:clrMapOvr>
    <a:masterClrMapping/>
  </p:clrMapOvr>
</p:sld>
</file>

<file path=ppt/theme/theme1.xml><?xml version="1.0" encoding="utf-8"?>
<a:theme xmlns:a="http://schemas.openxmlformats.org/drawingml/2006/main" name="(1) Blue - 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42576353-DC84-4281-AAC2-71870E42330C}"/>
    </a:ext>
  </a:extLst>
</a:theme>
</file>

<file path=ppt/theme/theme10.xml><?xml version="1.0" encoding="utf-8"?>
<a:theme xmlns:a="http://schemas.openxmlformats.org/drawingml/2006/main" name="(10) Green - Rabbi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1.xml><?xml version="1.0" encoding="utf-8"?>
<a:theme xmlns:a="http://schemas.openxmlformats.org/drawingml/2006/main" name="(11) Blue - Blue Quaker Cou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2.xml><?xml version="1.0" encoding="utf-8"?>
<a:theme xmlns:a="http://schemas.openxmlformats.org/drawingml/2006/main" name="(12) Green - Maca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3.xml><?xml version="1.0" encoding="utf-8"?>
<a:theme xmlns:a="http://schemas.openxmlformats.org/drawingml/2006/main" name="(13) Blue - Koal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4.xml><?xml version="1.0" encoding="utf-8"?>
<a:theme xmlns:a="http://schemas.openxmlformats.org/drawingml/2006/main" name="(14) Green - Ow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5.xml><?xml version="1.0" encoding="utf-8"?>
<a:theme xmlns:a="http://schemas.openxmlformats.org/drawingml/2006/main" name="(15) Blue - Veiled Chamele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6.xml><?xml version="1.0" encoding="utf-8"?>
<a:theme xmlns:a="http://schemas.openxmlformats.org/drawingml/2006/main" name="(16) Green - Marmose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7.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Blank - G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2FBA392-93F9-4672-979A-DDB0173D484F}"/>
    </a:ext>
  </a:extLst>
</a:theme>
</file>

<file path=ppt/theme/theme3.xml><?xml version="1.0" encoding="utf-8"?>
<a:theme xmlns:a="http://schemas.openxmlformats.org/drawingml/2006/main" name="(3) Blue - Ot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F58A149C-9E42-42D6-B2B5-449F2AB7BED4}"/>
    </a:ext>
  </a:extLst>
</a:theme>
</file>

<file path=ppt/theme/theme4.xml><?xml version="1.0" encoding="utf-8"?>
<a:theme xmlns:a="http://schemas.openxmlformats.org/drawingml/2006/main" name="(4) Green - Lionfi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985855A-7AA0-49A7-9E03-300763934C77}"/>
    </a:ext>
  </a:extLst>
</a:theme>
</file>

<file path=ppt/theme/theme5.xml><?xml version="1.0" encoding="utf-8"?>
<a:theme xmlns:a="http://schemas.openxmlformats.org/drawingml/2006/main" name="(5) Blue - Kangaro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F27538D-FF1A-4A67-AF76-8439D1E41204}"/>
    </a:ext>
  </a:extLst>
</a:theme>
</file>

<file path=ppt/theme/theme6.xml><?xml version="1.0" encoding="utf-8"?>
<a:theme xmlns:a="http://schemas.openxmlformats.org/drawingml/2006/main" name="(6) Green - Fennec Fox">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5ABDF0A-A37B-4D42-ADAC-579AE600B6F5}"/>
    </a:ext>
  </a:extLst>
</a:theme>
</file>

<file path=ppt/theme/theme7.xml><?xml version="1.0" encoding="utf-8"?>
<a:theme xmlns:a="http://schemas.openxmlformats.org/drawingml/2006/main" name="(7) Blue - Red-Crowned Cra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8CCD2B64-7F49-4174-B75F-2CA96AEEF3D7}"/>
    </a:ext>
  </a:extLst>
</a:theme>
</file>

<file path=ppt/theme/theme8.xml><?xml version="1.0" encoding="utf-8"?>
<a:theme xmlns:a="http://schemas.openxmlformats.org/drawingml/2006/main" name="(8) Green - Bu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9.xml><?xml version="1.0" encoding="utf-8"?>
<a:theme xmlns:a="http://schemas.openxmlformats.org/drawingml/2006/main" name="(9) Blue - Iguan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CBE438E-A98C-4A42-B69A-80714B2D7C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Language xmlns="00558959-21e2-49b6-8bc1-d46e8fb3ce16">EN</Language>
    <Module xmlns="00558959-21e2-49b6-8bc1-d46e8fb3ce16">1000</Module>
    <PublishingExpirationDate xmlns="http://schemas.microsoft.com/sharepoint/v3" xsi:nil="true"/>
    <Community_x0020_Author_x0020__x007c__x0020_Editor xmlns="00558959-21e2-49b6-8bc1-d46e8fb3ce16">
      <UserInfo>
        <DisplayName>fba_member:amiller</DisplayName>
        <AccountId>45</AccountId>
        <AccountType/>
      </UserInfo>
    </Community_x0020_Author_x0020__x007c__x0020_Editor>
    <PublishingStartDate xmlns="http://schemas.microsoft.com/sharepoint/v3" xsi:nil="true"/>
    <Best_x0020_Practices xmlns="00558959-21e2-49b6-8bc1-d46e8fb3ce16">false</Best_x0020_Practices>
    <Review xmlns="00558959-21e2-49b6-8bc1-d46e8fb3ce16">Done</Review>
    <Content_x0020_Last_x0020_Updated_x0020_on_x003a_ xmlns="00558959-21e2-49b6-8bc1-d46e8fb3ce16">2019 Dec 9</Content_x0020_Last_x0020_Updated_x0020_on_x003a_>
    <Permalink xmlns="00558959-21e2-49b6-8bc1-d46e8fb3ce16">
      <Url xsi:nil="true"/>
      <Description xsi:nil="true"/>
    </Permalink>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F2850DD-3F09-4CFB-BA2C-020C7BAEB340}"/>
</file>

<file path=customXml/itemProps2.xml><?xml version="1.0" encoding="utf-8"?>
<ds:datastoreItem xmlns:ds="http://schemas.openxmlformats.org/officeDocument/2006/customXml" ds:itemID="{99EED33A-1A0F-491B-88E6-ADF93A1E39F1}"/>
</file>

<file path=customXml/itemProps3.xml><?xml version="1.0" encoding="utf-8"?>
<ds:datastoreItem xmlns:ds="http://schemas.openxmlformats.org/officeDocument/2006/customXml" ds:itemID="{42F0F4F0-717E-4F96-B799-3DB186E1AC9E}"/>
</file>

<file path=docProps/app.xml><?xml version="1.0" encoding="utf-8"?>
<Properties xmlns="http://schemas.openxmlformats.org/officeDocument/2006/extended-properties" xmlns:vt="http://schemas.openxmlformats.org/officeDocument/2006/docPropsVTypes">
  <Template/>
  <TotalTime>334</TotalTime>
  <Words>337</Words>
  <Application>Microsoft Office PowerPoint</Application>
  <PresentationFormat>On-screen Show (4:3)</PresentationFormat>
  <Paragraphs>23</Paragraphs>
  <Slides>6</Slides>
  <Notes>5</Notes>
  <HiddenSlides>0</HiddenSlides>
  <MMClips>0</MMClips>
  <ScaleCrop>false</ScaleCrop>
  <HeadingPairs>
    <vt:vector size="6" baseType="variant">
      <vt:variant>
        <vt:lpstr>Fonts Used</vt:lpstr>
      </vt:variant>
      <vt:variant>
        <vt:i4>2</vt:i4>
      </vt:variant>
      <vt:variant>
        <vt:lpstr>Theme</vt:lpstr>
      </vt:variant>
      <vt:variant>
        <vt:i4>16</vt:i4>
      </vt:variant>
      <vt:variant>
        <vt:lpstr>Slide Titles</vt:lpstr>
      </vt:variant>
      <vt:variant>
        <vt:i4>6</vt:i4>
      </vt:variant>
    </vt:vector>
  </HeadingPairs>
  <TitlesOfParts>
    <vt:vector size="24" baseType="lpstr">
      <vt:lpstr>Arial</vt:lpstr>
      <vt:lpstr>Calibri</vt:lpstr>
      <vt:lpstr>(1) Blue - Blank</vt:lpstr>
      <vt:lpstr>(2) Blank - Green</vt:lpstr>
      <vt:lpstr>(3) Blue - Otter</vt:lpstr>
      <vt:lpstr>(4) Green - Lionfish</vt:lpstr>
      <vt:lpstr>(5) Blue - Kangaroo</vt:lpstr>
      <vt:lpstr>(6) Green - Fennec Fox</vt:lpstr>
      <vt:lpstr>(7) Blue - Red-Crowned Crane</vt:lpstr>
      <vt:lpstr>(8) Green - Bug</vt:lpstr>
      <vt:lpstr>(9) Blue - Iguana</vt:lpstr>
      <vt:lpstr>(10) Green - Rabbit</vt:lpstr>
      <vt:lpstr>(11) Blue - Blue Quaker Couple</vt:lpstr>
      <vt:lpstr>(12) Green - Macaw</vt:lpstr>
      <vt:lpstr>(13) Blue - Koala</vt:lpstr>
      <vt:lpstr>(14) Green - Owl</vt:lpstr>
      <vt:lpstr>(15) Blue - Veiled Chameleon</vt:lpstr>
      <vt:lpstr>(16) Green - Marmoset</vt:lpstr>
      <vt:lpstr>Accepting Another Institution’s Identifier</vt:lpstr>
      <vt:lpstr>ZIMS Updates!</vt:lpstr>
      <vt:lpstr>New Arrival</vt:lpstr>
      <vt:lpstr>Accept as Local</vt:lpstr>
      <vt:lpstr>Now they are Local</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Wright</dc:creator>
  <cp:lastModifiedBy>Josh Courteau</cp:lastModifiedBy>
  <cp:revision>14</cp:revision>
  <dcterms:created xsi:type="dcterms:W3CDTF">2016-07-26T18:48:10Z</dcterms:created>
  <dcterms:modified xsi:type="dcterms:W3CDTF">2018-11-12T19:42:59Z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162500</vt:r8>
  </property>
  <property fmtid="{D5CDD505-2E9C-101B-9397-08002B2CF9AE}" pid="3" name="ContentTypeId">
    <vt:lpwstr>0x010100B8A61D1EAB4F114BB81E10F743FBEB16</vt:lpwstr>
  </property>
  <property fmtid="{D5CDD505-2E9C-101B-9397-08002B2CF9AE}" pid="4" name="Sp360">
    <vt:bool>true</vt:bool>
  </property>
  <property fmtid="{D5CDD505-2E9C-101B-9397-08002B2CF9AE}" pid="5" name="Tracked">
    <vt:bool>true</vt:bool>
  </property>
  <property fmtid="{D5CDD505-2E9C-101B-9397-08002B2CF9AE}" pid="6" name="Metrics URL">
    <vt:lpwstr/>
  </property>
  <property fmtid="{D5CDD505-2E9C-101B-9397-08002B2CF9AE}" pid="7" name="Tracking URL">
    <vt:lpwstr/>
  </property>
  <property fmtid="{D5CDD505-2E9C-101B-9397-08002B2CF9AE}" pid="8" name="Updated on?">
    <vt:lpwstr>2018-07-03T17:36:17+00:00</vt:lpwstr>
  </property>
</Properties>
</file>