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sldIdLst>
    <p:sldId id="273" r:id="rId5"/>
    <p:sldId id="272" r:id="rId6"/>
    <p:sldId id="274" r:id="rId7"/>
    <p:sldId id="275" r:id="rId8"/>
    <p:sldId id="276" r:id="rId9"/>
    <p:sldId id="278" r:id="rId10"/>
    <p:sldId id="281" r:id="rId11"/>
    <p:sldId id="279" r:id="rId12"/>
    <p:sldId id="280" r:id="rId13"/>
    <p:sldId id="282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8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ADD136"/>
    <a:srgbClr val="41C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BFB3E1-8BE4-4D15-B6E3-46845C4D6569}" v="2" dt="2020-07-31T15:56:50.5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08" y="18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rienne" userId="93931117-0597-4bf6-8346-0f6b833d9c55" providerId="ADAL" clId="{ACBFB3E1-8BE4-4D15-B6E3-46845C4D6569}"/>
    <pc:docChg chg="custSel addSld delSld modSld">
      <pc:chgData name="Adrienne" userId="93931117-0597-4bf6-8346-0f6b833d9c55" providerId="ADAL" clId="{ACBFB3E1-8BE4-4D15-B6E3-46845C4D6569}" dt="2020-07-31T15:57:03.888" v="24" actId="2696"/>
      <pc:docMkLst>
        <pc:docMk/>
      </pc:docMkLst>
      <pc:sldChg chg="modSp">
        <pc:chgData name="Adrienne" userId="93931117-0597-4bf6-8346-0f6b833d9c55" providerId="ADAL" clId="{ACBFB3E1-8BE4-4D15-B6E3-46845C4D6569}" dt="2020-07-31T15:51:19.391" v="17" actId="6549"/>
        <pc:sldMkLst>
          <pc:docMk/>
          <pc:sldMk cId="205938185" sldId="273"/>
        </pc:sldMkLst>
        <pc:spChg chg="mod">
          <ac:chgData name="Adrienne" userId="93931117-0597-4bf6-8346-0f6b833d9c55" providerId="ADAL" clId="{ACBFB3E1-8BE4-4D15-B6E3-46845C4D6569}" dt="2020-07-31T15:51:19.391" v="17" actId="6549"/>
          <ac:spMkLst>
            <pc:docMk/>
            <pc:sldMk cId="205938185" sldId="273"/>
            <ac:spMk id="8" creationId="{00000000-0000-0000-0000-000000000000}"/>
          </ac:spMkLst>
        </pc:spChg>
      </pc:sldChg>
      <pc:sldChg chg="delSp modSp add del">
        <pc:chgData name="Adrienne" userId="93931117-0597-4bf6-8346-0f6b833d9c55" providerId="ADAL" clId="{ACBFB3E1-8BE4-4D15-B6E3-46845C4D6569}" dt="2020-07-31T15:57:03.888" v="24" actId="2696"/>
        <pc:sldMkLst>
          <pc:docMk/>
          <pc:sldMk cId="3089274422" sldId="293"/>
        </pc:sldMkLst>
        <pc:spChg chg="mod">
          <ac:chgData name="Adrienne" userId="93931117-0597-4bf6-8346-0f6b833d9c55" providerId="ADAL" clId="{ACBFB3E1-8BE4-4D15-B6E3-46845C4D6569}" dt="2020-07-31T15:56:38.752" v="21" actId="6549"/>
          <ac:spMkLst>
            <pc:docMk/>
            <pc:sldMk cId="3089274422" sldId="293"/>
            <ac:spMk id="3" creationId="{00000000-0000-0000-0000-000000000000}"/>
          </ac:spMkLst>
        </pc:spChg>
        <pc:spChg chg="del">
          <ac:chgData name="Adrienne" userId="93931117-0597-4bf6-8346-0f6b833d9c55" providerId="ADAL" clId="{ACBFB3E1-8BE4-4D15-B6E3-46845C4D6569}" dt="2020-07-31T15:56:34.474" v="20" actId="478"/>
          <ac:spMkLst>
            <pc:docMk/>
            <pc:sldMk cId="3089274422" sldId="293"/>
            <ac:spMk id="5" creationId="{00000000-0000-0000-0000-000000000000}"/>
          </ac:spMkLst>
        </pc:spChg>
        <pc:picChg chg="del">
          <ac:chgData name="Adrienne" userId="93931117-0597-4bf6-8346-0f6b833d9c55" providerId="ADAL" clId="{ACBFB3E1-8BE4-4D15-B6E3-46845C4D6569}" dt="2020-07-31T15:56:31.954" v="19" actId="478"/>
          <ac:picMkLst>
            <pc:docMk/>
            <pc:sldMk cId="3089274422" sldId="293"/>
            <ac:picMk id="8" creationId="{00000000-0000-0000-0000-000000000000}"/>
          </ac:picMkLst>
        </pc:picChg>
      </pc:sldChg>
      <pc:sldChg chg="add del">
        <pc:chgData name="Adrienne" userId="93931117-0597-4bf6-8346-0f6b833d9c55" providerId="ADAL" clId="{ACBFB3E1-8BE4-4D15-B6E3-46845C4D6569}" dt="2020-07-31T15:57:00.550" v="23" actId="2696"/>
        <pc:sldMkLst>
          <pc:docMk/>
          <pc:sldMk cId="1943591707" sldId="29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CEDBFA-75AE-442A-89A1-0159A533E639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731C58-03FE-4295-9CFD-722EC0ACA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321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31C58-03FE-4295-9CFD-722EC0ACA12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693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31C58-03FE-4295-9CFD-722EC0ACA12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57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31C58-03FE-4295-9CFD-722EC0ACA12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598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31C58-03FE-4295-9CFD-722EC0ACA12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90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31C58-03FE-4295-9CFD-722EC0ACA12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539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31C58-03FE-4295-9CFD-722EC0ACA12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78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31C58-03FE-4295-9CFD-722EC0ACA12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438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31C58-03FE-4295-9CFD-722EC0ACA12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69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31C58-03FE-4295-9CFD-722EC0ACA12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915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31C58-03FE-4295-9CFD-722EC0ACA12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1670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31C58-03FE-4295-9CFD-722EC0ACA12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30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12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292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792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26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286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59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8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68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23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55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98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3FB76-7418-4AE9-B270-0509E432ACFA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5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04282" y="223737"/>
            <a:ext cx="8725709" cy="6228582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18306" y="5407416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03424"/>
            <a:ext cx="2760056" cy="7906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936" y="-765823"/>
            <a:ext cx="7772400" cy="2387600"/>
          </a:xfrm>
        </p:spPr>
        <p:txBody>
          <a:bodyPr/>
          <a:lstStyle/>
          <a:p>
            <a:r>
              <a:rPr lang="en-US" dirty="0"/>
              <a:t>Enclosure Details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615" y="1621777"/>
            <a:ext cx="8959041" cy="1655762"/>
          </a:xfrm>
        </p:spPr>
        <p:txBody>
          <a:bodyPr/>
          <a:lstStyle/>
          <a:p>
            <a:r>
              <a:rPr lang="en-US" dirty="0"/>
              <a:t>All the information you can record about your Enclosures!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35" y="2262983"/>
            <a:ext cx="5150205" cy="386265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TextBox 7"/>
          <p:cNvSpPr txBox="1"/>
          <p:nvPr/>
        </p:nvSpPr>
        <p:spPr>
          <a:xfrm>
            <a:off x="5928986" y="2270367"/>
            <a:ext cx="3029676" cy="2862322"/>
          </a:xfrm>
          <a:prstGeom prst="rect">
            <a:avLst/>
          </a:prstGeom>
          <a:solidFill>
            <a:srgbClr val="9999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The Enclosure module in </a:t>
            </a:r>
          </a:p>
          <a:p>
            <a:r>
              <a:rPr lang="en-US" dirty="0"/>
              <a:t>ZIMS offers much more than </a:t>
            </a:r>
          </a:p>
          <a:p>
            <a:r>
              <a:rPr lang="en-US" dirty="0"/>
              <a:t>simply places to put your </a:t>
            </a:r>
          </a:p>
          <a:p>
            <a:r>
              <a:rPr lang="en-US" dirty="0"/>
              <a:t>animals. Properly used, it can </a:t>
            </a:r>
          </a:p>
          <a:p>
            <a:r>
              <a:rPr lang="en-US" dirty="0"/>
              <a:t>be an integral and vital part </a:t>
            </a:r>
          </a:p>
          <a:p>
            <a:r>
              <a:rPr lang="en-US" dirty="0"/>
              <a:t>of your Animal Management </a:t>
            </a:r>
          </a:p>
          <a:p>
            <a:r>
              <a:rPr lang="en-US" dirty="0"/>
              <a:t>Program. This PowerPoint will </a:t>
            </a:r>
          </a:p>
          <a:p>
            <a:r>
              <a:rPr lang="en-US" dirty="0"/>
              <a:t>give you some ideas how to </a:t>
            </a:r>
          </a:p>
          <a:p>
            <a:r>
              <a:rPr lang="en-US" dirty="0"/>
              <a:t>use the Enclosure module to </a:t>
            </a:r>
          </a:p>
          <a:p>
            <a:r>
              <a:rPr lang="en-US" dirty="0"/>
              <a:t>its fullest.</a:t>
            </a:r>
          </a:p>
        </p:txBody>
      </p:sp>
    </p:spTree>
    <p:extLst>
      <p:ext uri="{BB962C8B-B14F-4D97-AF65-F5344CB8AC3E}">
        <p14:creationId xmlns:p14="http://schemas.microsoft.com/office/powerpoint/2010/main" val="205938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42043" y="5703424"/>
            <a:ext cx="3025302" cy="9146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14009" y="223737"/>
            <a:ext cx="8725709" cy="6228582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44766" y="5407416"/>
            <a:ext cx="312257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03424"/>
            <a:ext cx="2760056" cy="79063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Furniture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77" y="1477007"/>
            <a:ext cx="5635223" cy="422641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6101293" y="1986697"/>
            <a:ext cx="2728632" cy="2862322"/>
          </a:xfrm>
          <a:prstGeom prst="rect">
            <a:avLst/>
          </a:prstGeom>
          <a:solidFill>
            <a:srgbClr val="9999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The gorillas seem to be </a:t>
            </a:r>
          </a:p>
          <a:p>
            <a:r>
              <a:rPr lang="en-US" dirty="0"/>
              <a:t>demolishing their climbing </a:t>
            </a:r>
          </a:p>
          <a:p>
            <a:r>
              <a:rPr lang="en-US" dirty="0"/>
              <a:t>mesh really quickly. You </a:t>
            </a:r>
          </a:p>
          <a:p>
            <a:r>
              <a:rPr lang="en-US" dirty="0"/>
              <a:t>remember there was a </a:t>
            </a:r>
          </a:p>
          <a:p>
            <a:r>
              <a:rPr lang="en-US" dirty="0"/>
              <a:t>type of mesh that lasted </a:t>
            </a:r>
          </a:p>
          <a:p>
            <a:r>
              <a:rPr lang="en-US" dirty="0"/>
              <a:t>quite awhile. Reviewing </a:t>
            </a:r>
          </a:p>
          <a:p>
            <a:r>
              <a:rPr lang="en-US" dirty="0"/>
              <a:t>the Enclosure Furniture </a:t>
            </a:r>
          </a:p>
          <a:p>
            <a:r>
              <a:rPr lang="en-US" dirty="0"/>
              <a:t>information you find the </a:t>
            </a:r>
          </a:p>
          <a:p>
            <a:r>
              <a:rPr lang="en-US" dirty="0"/>
              <a:t>long-lasting mesh and </a:t>
            </a:r>
          </a:p>
          <a:p>
            <a:r>
              <a:rPr lang="en-US" dirty="0"/>
              <a:t>order some more.</a:t>
            </a:r>
          </a:p>
        </p:txBody>
      </p:sp>
    </p:spTree>
    <p:extLst>
      <p:ext uri="{BB962C8B-B14F-4D97-AF65-F5344CB8AC3E}">
        <p14:creationId xmlns:p14="http://schemas.microsoft.com/office/powerpoint/2010/main" val="138796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 Permits</a:t>
            </a:r>
          </a:p>
        </p:txBody>
      </p:sp>
      <p:pic>
        <p:nvPicPr>
          <p:cNvPr id="1026" name="Picture 2" descr="Image result for meerkat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664" y="1478338"/>
            <a:ext cx="6291840" cy="353779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6983" y="5199017"/>
            <a:ext cx="7344703" cy="923330"/>
          </a:xfrm>
          <a:prstGeom prst="rect">
            <a:avLst/>
          </a:prstGeom>
          <a:solidFill>
            <a:srgbClr val="9999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You just got your Injurious Wildlife permit issued for your upcoming </a:t>
            </a:r>
            <a:r>
              <a:rPr lang="en-US" dirty="0" err="1"/>
              <a:t>meerkat</a:t>
            </a:r>
            <a:endParaRPr lang="en-US" dirty="0"/>
          </a:p>
          <a:p>
            <a:r>
              <a:rPr lang="en-US" dirty="0"/>
              <a:t>acquisition! You can assign the permit to the Enclosure. No hunting around</a:t>
            </a:r>
          </a:p>
          <a:p>
            <a:r>
              <a:rPr lang="en-US" dirty="0"/>
              <a:t>for the number when your inspector stops by!</a:t>
            </a:r>
          </a:p>
        </p:txBody>
      </p:sp>
    </p:spTree>
    <p:extLst>
      <p:ext uri="{BB962C8B-B14F-4D97-AF65-F5344CB8AC3E}">
        <p14:creationId xmlns:p14="http://schemas.microsoft.com/office/powerpoint/2010/main" val="3785419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 Water Bodies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04" y="1690689"/>
            <a:ext cx="5220344" cy="389273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TextBox 3"/>
          <p:cNvSpPr txBox="1"/>
          <p:nvPr/>
        </p:nvSpPr>
        <p:spPr>
          <a:xfrm>
            <a:off x="5559348" y="2212635"/>
            <a:ext cx="2956002" cy="2585323"/>
          </a:xfrm>
          <a:prstGeom prst="rect">
            <a:avLst/>
          </a:prstGeom>
          <a:solidFill>
            <a:srgbClr val="9999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Your crane exhibit has a small</a:t>
            </a:r>
          </a:p>
          <a:p>
            <a:r>
              <a:rPr lang="en-US" dirty="0"/>
              <a:t>wading pond in the middle.</a:t>
            </a:r>
          </a:p>
          <a:p>
            <a:r>
              <a:rPr lang="en-US" dirty="0"/>
              <a:t>You don’t want to record</a:t>
            </a:r>
          </a:p>
          <a:p>
            <a:r>
              <a:rPr lang="en-US" dirty="0"/>
              <a:t>measurements on it but you</a:t>
            </a:r>
          </a:p>
          <a:p>
            <a:r>
              <a:rPr lang="en-US" dirty="0"/>
              <a:t>do want to note that it is</a:t>
            </a:r>
          </a:p>
          <a:p>
            <a:r>
              <a:rPr lang="en-US" dirty="0"/>
              <a:t>included in the exhibit and its</a:t>
            </a:r>
          </a:p>
          <a:p>
            <a:r>
              <a:rPr lang="en-US" dirty="0"/>
              <a:t>dimensions. Record a Water </a:t>
            </a:r>
          </a:p>
          <a:p>
            <a:r>
              <a:rPr lang="en-US" dirty="0"/>
              <a:t>Body in the Terrestrial</a:t>
            </a:r>
          </a:p>
          <a:p>
            <a:r>
              <a:rPr lang="en-US" dirty="0"/>
              <a:t>enclosure.</a:t>
            </a:r>
          </a:p>
        </p:txBody>
      </p:sp>
    </p:spTree>
    <p:extLst>
      <p:ext uri="{BB962C8B-B14F-4D97-AF65-F5344CB8AC3E}">
        <p14:creationId xmlns:p14="http://schemas.microsoft.com/office/powerpoint/2010/main" val="3461926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Type</a:t>
            </a:r>
          </a:p>
        </p:txBody>
      </p:sp>
      <p:pic>
        <p:nvPicPr>
          <p:cNvPr id="2052" name="Picture 4" descr="Image result for saltwater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70" y="1402080"/>
            <a:ext cx="4050664" cy="26392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freshwater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70" y="4177893"/>
            <a:ext cx="6426269" cy="248416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59382" y="1911042"/>
            <a:ext cx="4022768" cy="1477328"/>
          </a:xfrm>
          <a:prstGeom prst="rect">
            <a:avLst/>
          </a:prstGeom>
          <a:solidFill>
            <a:srgbClr val="9999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Knowing the Water Type of an Aquatic</a:t>
            </a:r>
          </a:p>
          <a:p>
            <a:r>
              <a:rPr lang="en-US" dirty="0"/>
              <a:t>enclosure is very important for aquarium</a:t>
            </a:r>
          </a:p>
          <a:p>
            <a:r>
              <a:rPr lang="en-US" dirty="0"/>
              <a:t>management. You are encouraged to</a:t>
            </a:r>
          </a:p>
          <a:p>
            <a:r>
              <a:rPr lang="en-US" dirty="0"/>
              <a:t>record the Water Type for all of your</a:t>
            </a:r>
          </a:p>
          <a:p>
            <a:r>
              <a:rPr lang="en-US" dirty="0"/>
              <a:t>Aquatic enclosures.</a:t>
            </a:r>
          </a:p>
        </p:txBody>
      </p:sp>
    </p:spTree>
    <p:extLst>
      <p:ext uri="{BB962C8B-B14F-4D97-AF65-F5344CB8AC3E}">
        <p14:creationId xmlns:p14="http://schemas.microsoft.com/office/powerpoint/2010/main" val="372271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 Responsible Party</a:t>
            </a:r>
          </a:p>
        </p:txBody>
      </p:sp>
      <p:pic>
        <p:nvPicPr>
          <p:cNvPr id="3074" name="Picture 2" descr="Image result for zoo exhibit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91" y="1455558"/>
            <a:ext cx="4111625" cy="27435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aquarium imag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77791" y="4372033"/>
            <a:ext cx="4242254" cy="235862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55749" y="2629989"/>
            <a:ext cx="3459601" cy="2031325"/>
          </a:xfrm>
          <a:prstGeom prst="rect">
            <a:avLst/>
          </a:prstGeom>
          <a:solidFill>
            <a:srgbClr val="9999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Knowing who oversees the care</a:t>
            </a:r>
          </a:p>
          <a:p>
            <a:r>
              <a:rPr lang="en-US" dirty="0"/>
              <a:t>and condition of an enclosure</a:t>
            </a:r>
          </a:p>
          <a:p>
            <a:r>
              <a:rPr lang="en-US" dirty="0"/>
              <a:t>can let staff know who to contact</a:t>
            </a:r>
          </a:p>
          <a:p>
            <a:r>
              <a:rPr lang="en-US" dirty="0"/>
              <a:t>if they have questions or concerns.</a:t>
            </a:r>
          </a:p>
          <a:p>
            <a:r>
              <a:rPr lang="en-US" dirty="0"/>
              <a:t>That person can be assigned as the</a:t>
            </a:r>
          </a:p>
          <a:p>
            <a:r>
              <a:rPr lang="en-US" dirty="0"/>
              <a:t>Responsible Party for the</a:t>
            </a:r>
          </a:p>
          <a:p>
            <a:r>
              <a:rPr lang="en-US" dirty="0"/>
              <a:t>enclosure.</a:t>
            </a:r>
          </a:p>
        </p:txBody>
      </p:sp>
    </p:spTree>
    <p:extLst>
      <p:ext uri="{BB962C8B-B14F-4D97-AF65-F5344CB8AC3E}">
        <p14:creationId xmlns:p14="http://schemas.microsoft.com/office/powerpoint/2010/main" val="2893033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Move History</a:t>
            </a:r>
          </a:p>
        </p:txBody>
      </p:sp>
      <p:pic>
        <p:nvPicPr>
          <p:cNvPr id="4098" name="Picture 2" descr="Image result for cage on wheels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" y="1926770"/>
            <a:ext cx="3768635" cy="376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0" y="1454331"/>
            <a:ext cx="3983591" cy="3693319"/>
          </a:xfrm>
          <a:prstGeom prst="rect">
            <a:avLst/>
          </a:prstGeom>
          <a:solidFill>
            <a:srgbClr val="9999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For enclosures that can be moved</a:t>
            </a:r>
          </a:p>
          <a:p>
            <a:r>
              <a:rPr lang="en-US" dirty="0"/>
              <a:t>from one Parent Enclosure to another,</a:t>
            </a:r>
          </a:p>
          <a:p>
            <a:r>
              <a:rPr lang="en-US" dirty="0"/>
              <a:t>you can track those moves using the</a:t>
            </a:r>
          </a:p>
          <a:p>
            <a:r>
              <a:rPr lang="en-US" dirty="0"/>
              <a:t>Move History grid. For example, during</a:t>
            </a:r>
          </a:p>
          <a:p>
            <a:r>
              <a:rPr lang="en-US" dirty="0"/>
              <a:t>a room renovation in your Reptile House</a:t>
            </a:r>
          </a:p>
          <a:p>
            <a:r>
              <a:rPr lang="en-US" dirty="0"/>
              <a:t>you may move all the tanks into </a:t>
            </a:r>
          </a:p>
          <a:p>
            <a:r>
              <a:rPr lang="en-US" dirty="0"/>
              <a:t>another building temporarily and you</a:t>
            </a:r>
          </a:p>
          <a:p>
            <a:r>
              <a:rPr lang="en-US" dirty="0"/>
              <a:t>would want to track that. Or maybe a</a:t>
            </a:r>
          </a:p>
          <a:p>
            <a:r>
              <a:rPr lang="en-US" dirty="0"/>
              <a:t>rolling cage needs repair and you need</a:t>
            </a:r>
          </a:p>
          <a:p>
            <a:r>
              <a:rPr lang="en-US" dirty="0"/>
              <a:t>to move it from the Clinic into the </a:t>
            </a:r>
          </a:p>
          <a:p>
            <a:r>
              <a:rPr lang="en-US" dirty="0"/>
              <a:t>Maintenance building. The enclosure</a:t>
            </a:r>
          </a:p>
          <a:p>
            <a:r>
              <a:rPr lang="en-US" dirty="0"/>
              <a:t>does not have to be marked as</a:t>
            </a:r>
          </a:p>
          <a:p>
            <a:r>
              <a:rPr lang="en-US" dirty="0"/>
              <a:t>Moveable to be able to move it.</a:t>
            </a:r>
          </a:p>
        </p:txBody>
      </p:sp>
    </p:spTree>
    <p:extLst>
      <p:ext uri="{BB962C8B-B14F-4D97-AF65-F5344CB8AC3E}">
        <p14:creationId xmlns:p14="http://schemas.microsoft.com/office/powerpoint/2010/main" val="2529334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Attach Life Supports</a:t>
            </a:r>
          </a:p>
        </p:txBody>
      </p:sp>
      <p:pic>
        <p:nvPicPr>
          <p:cNvPr id="5122" name="Picture 2" descr="Image result for aquatics life support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07" y="2010591"/>
            <a:ext cx="5524500" cy="404812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91497" y="1541418"/>
            <a:ext cx="2903231" cy="3970318"/>
          </a:xfrm>
          <a:prstGeom prst="rect">
            <a:avLst/>
          </a:prstGeom>
          <a:solidFill>
            <a:srgbClr val="9999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Life Supports help keep</a:t>
            </a:r>
          </a:p>
          <a:p>
            <a:r>
              <a:rPr lang="en-US" dirty="0"/>
              <a:t>the environment for your</a:t>
            </a:r>
          </a:p>
          <a:p>
            <a:r>
              <a:rPr lang="en-US" dirty="0"/>
              <a:t>animals optimum. Although</a:t>
            </a:r>
          </a:p>
          <a:p>
            <a:r>
              <a:rPr lang="en-US" dirty="0"/>
              <a:t>Terrestrial enclosures can</a:t>
            </a:r>
          </a:p>
          <a:p>
            <a:r>
              <a:rPr lang="en-US" dirty="0"/>
              <a:t>benefit from Life Supports </a:t>
            </a:r>
          </a:p>
          <a:p>
            <a:r>
              <a:rPr lang="en-US" dirty="0"/>
              <a:t>such as for temperature and</a:t>
            </a:r>
          </a:p>
          <a:p>
            <a:r>
              <a:rPr lang="en-US" dirty="0"/>
              <a:t>humidity control, your</a:t>
            </a:r>
          </a:p>
          <a:p>
            <a:r>
              <a:rPr lang="en-US" dirty="0"/>
              <a:t>Aquatic enclosures are</a:t>
            </a:r>
          </a:p>
          <a:p>
            <a:r>
              <a:rPr lang="en-US" dirty="0"/>
              <a:t>highly dependent on these</a:t>
            </a:r>
          </a:p>
          <a:p>
            <a:r>
              <a:rPr lang="en-US" dirty="0"/>
              <a:t>systems to maintain the</a:t>
            </a:r>
          </a:p>
          <a:p>
            <a:r>
              <a:rPr lang="en-US" dirty="0"/>
              <a:t>good health of their </a:t>
            </a:r>
          </a:p>
          <a:p>
            <a:r>
              <a:rPr lang="en-US" dirty="0"/>
              <a:t>occupants. Life Supports </a:t>
            </a:r>
          </a:p>
          <a:p>
            <a:r>
              <a:rPr lang="en-US" dirty="0"/>
              <a:t>can be created and attached </a:t>
            </a:r>
          </a:p>
          <a:p>
            <a:r>
              <a:rPr lang="en-US" dirty="0"/>
              <a:t>to Enclosures.</a:t>
            </a:r>
          </a:p>
        </p:txBody>
      </p:sp>
    </p:spTree>
    <p:extLst>
      <p:ext uri="{BB962C8B-B14F-4D97-AF65-F5344CB8AC3E}">
        <p14:creationId xmlns:p14="http://schemas.microsoft.com/office/powerpoint/2010/main" val="895078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Alerts and Calendar Tasks</a:t>
            </a:r>
          </a:p>
        </p:txBody>
      </p:sp>
      <p:pic>
        <p:nvPicPr>
          <p:cNvPr id="6146" name="Picture 2" descr="Image result for zoo exhibit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6" y="2117164"/>
            <a:ext cx="5313408" cy="379908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91200" y="2117164"/>
            <a:ext cx="3095143" cy="3416320"/>
          </a:xfrm>
          <a:prstGeom prst="rect">
            <a:avLst/>
          </a:prstGeom>
          <a:solidFill>
            <a:srgbClr val="9999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The sponsor for your new</a:t>
            </a:r>
          </a:p>
          <a:p>
            <a:r>
              <a:rPr lang="en-US" dirty="0"/>
              <a:t>Cat Canyon exhibit area is</a:t>
            </a:r>
          </a:p>
          <a:p>
            <a:r>
              <a:rPr lang="en-US" dirty="0"/>
              <a:t>coming to preview it before</a:t>
            </a:r>
          </a:p>
          <a:p>
            <a:r>
              <a:rPr lang="en-US" dirty="0"/>
              <a:t>your grand opening! Give the</a:t>
            </a:r>
          </a:p>
          <a:p>
            <a:r>
              <a:rPr lang="en-US" dirty="0"/>
              <a:t>area Staff a heads up by</a:t>
            </a:r>
          </a:p>
          <a:p>
            <a:r>
              <a:rPr lang="en-US" dirty="0"/>
              <a:t>creating a Calendar Alert to</a:t>
            </a:r>
          </a:p>
          <a:p>
            <a:r>
              <a:rPr lang="en-US" dirty="0"/>
              <a:t>get the animals out and the</a:t>
            </a:r>
          </a:p>
          <a:p>
            <a:r>
              <a:rPr lang="en-US" dirty="0"/>
              <a:t>holding areas cleaned by 9:00</a:t>
            </a:r>
          </a:p>
          <a:p>
            <a:r>
              <a:rPr lang="en-US" dirty="0"/>
              <a:t>am the day of the visit.</a:t>
            </a:r>
          </a:p>
          <a:p>
            <a:r>
              <a:rPr lang="en-US" dirty="0"/>
              <a:t>Calendar tasks can be used</a:t>
            </a:r>
          </a:p>
          <a:p>
            <a:r>
              <a:rPr lang="en-US" dirty="0"/>
              <a:t>for scheduling many routine</a:t>
            </a:r>
          </a:p>
          <a:p>
            <a:r>
              <a:rPr lang="en-US" dirty="0"/>
              <a:t>tasks such as maintenance too.</a:t>
            </a:r>
          </a:p>
        </p:txBody>
      </p:sp>
    </p:spTree>
    <p:extLst>
      <p:ext uri="{BB962C8B-B14F-4D97-AF65-F5344CB8AC3E}">
        <p14:creationId xmlns:p14="http://schemas.microsoft.com/office/powerpoint/2010/main" val="9131155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42043" y="5703424"/>
            <a:ext cx="3025302" cy="9146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14009" y="223737"/>
            <a:ext cx="8725709" cy="6228582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44766" y="5407416"/>
            <a:ext cx="312257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03424"/>
            <a:ext cx="2760056" cy="79063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That is Enclosure Details!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265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42043" y="5703424"/>
            <a:ext cx="3025302" cy="9146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14009" y="223737"/>
            <a:ext cx="8725709" cy="6228582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44766" y="5407416"/>
            <a:ext cx="312257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03424"/>
            <a:ext cx="2760056" cy="79063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Planned Taxa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08" y="1551808"/>
            <a:ext cx="5635223" cy="422641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TextBox 7"/>
          <p:cNvSpPr txBox="1"/>
          <p:nvPr/>
        </p:nvSpPr>
        <p:spPr>
          <a:xfrm>
            <a:off x="6069836" y="2116479"/>
            <a:ext cx="2880917" cy="2585323"/>
          </a:xfrm>
          <a:prstGeom prst="rect">
            <a:avLst/>
          </a:prstGeom>
          <a:solidFill>
            <a:srgbClr val="9999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This was a great exhibit for </a:t>
            </a:r>
          </a:p>
          <a:p>
            <a:r>
              <a:rPr lang="en-US" dirty="0"/>
              <a:t>your river otters but you </a:t>
            </a:r>
          </a:p>
          <a:p>
            <a:r>
              <a:rPr lang="en-US" dirty="0"/>
              <a:t>know the group is getting </a:t>
            </a:r>
          </a:p>
          <a:p>
            <a:r>
              <a:rPr lang="en-US" dirty="0"/>
              <a:t>old. What species do you </a:t>
            </a:r>
          </a:p>
          <a:p>
            <a:r>
              <a:rPr lang="en-US" dirty="0"/>
              <a:t>have planned for the exhibit </a:t>
            </a:r>
          </a:p>
          <a:p>
            <a:r>
              <a:rPr lang="en-US" dirty="0"/>
              <a:t>should it become empty? </a:t>
            </a:r>
          </a:p>
          <a:p>
            <a:r>
              <a:rPr lang="en-US" dirty="0"/>
              <a:t>Planned Taxa lets you track </a:t>
            </a:r>
          </a:p>
          <a:p>
            <a:r>
              <a:rPr lang="en-US" dirty="0"/>
              <a:t>what you may, or may not, </a:t>
            </a:r>
          </a:p>
          <a:p>
            <a:r>
              <a:rPr lang="en-US" dirty="0"/>
              <a:t>want to fill the exhibit with.</a:t>
            </a:r>
          </a:p>
        </p:txBody>
      </p:sp>
    </p:spTree>
    <p:extLst>
      <p:ext uri="{BB962C8B-B14F-4D97-AF65-F5344CB8AC3E}">
        <p14:creationId xmlns:p14="http://schemas.microsoft.com/office/powerpoint/2010/main" val="2478446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42043" y="5703424"/>
            <a:ext cx="3025302" cy="9146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14009" y="223737"/>
            <a:ext cx="8725709" cy="6228582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44766" y="5407416"/>
            <a:ext cx="312257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03424"/>
            <a:ext cx="2760056" cy="79063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 Logs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78" y="1615128"/>
            <a:ext cx="5285766" cy="396432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5773478" y="2256391"/>
            <a:ext cx="3034805" cy="2585323"/>
          </a:xfrm>
          <a:prstGeom prst="rect">
            <a:avLst/>
          </a:prstGeom>
          <a:solidFill>
            <a:srgbClr val="9999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Have a mixed species exhibit </a:t>
            </a:r>
          </a:p>
          <a:p>
            <a:r>
              <a:rPr lang="en-US" dirty="0"/>
              <a:t>where you broadcast the </a:t>
            </a:r>
          </a:p>
          <a:p>
            <a:r>
              <a:rPr lang="en-US" dirty="0"/>
              <a:t>food and then remove what </a:t>
            </a:r>
          </a:p>
          <a:p>
            <a:r>
              <a:rPr lang="en-US" dirty="0"/>
              <a:t>wasn’t consumed? Use the </a:t>
            </a:r>
          </a:p>
          <a:p>
            <a:r>
              <a:rPr lang="en-US" dirty="0"/>
              <a:t>Enclosure Feed Log and check </a:t>
            </a:r>
          </a:p>
          <a:p>
            <a:r>
              <a:rPr lang="en-US" dirty="0"/>
              <a:t>Apply to All Occupants. The </a:t>
            </a:r>
          </a:p>
          <a:p>
            <a:r>
              <a:rPr lang="en-US" dirty="0"/>
              <a:t>information will be recorded </a:t>
            </a:r>
          </a:p>
          <a:p>
            <a:r>
              <a:rPr lang="en-US" dirty="0"/>
              <a:t>into the Enclosure and the </a:t>
            </a:r>
          </a:p>
          <a:p>
            <a:r>
              <a:rPr lang="en-US" dirty="0"/>
              <a:t>records of all the occupants.</a:t>
            </a:r>
          </a:p>
        </p:txBody>
      </p:sp>
    </p:spTree>
    <p:extLst>
      <p:ext uri="{BB962C8B-B14F-4D97-AF65-F5344CB8AC3E}">
        <p14:creationId xmlns:p14="http://schemas.microsoft.com/office/powerpoint/2010/main" val="1214718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42043" y="5703424"/>
            <a:ext cx="3025302" cy="9146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14009" y="223737"/>
            <a:ext cx="8725709" cy="6228582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44766" y="5407416"/>
            <a:ext cx="312257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03424"/>
            <a:ext cx="2760056" cy="79063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Maintenance &amp; Requests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6" y="1690689"/>
            <a:ext cx="5673144" cy="405224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TextBox 7"/>
          <p:cNvSpPr txBox="1"/>
          <p:nvPr/>
        </p:nvSpPr>
        <p:spPr>
          <a:xfrm>
            <a:off x="5952721" y="1690689"/>
            <a:ext cx="3002297" cy="3693319"/>
          </a:xfrm>
          <a:prstGeom prst="rect">
            <a:avLst/>
          </a:prstGeom>
          <a:solidFill>
            <a:srgbClr val="9999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Had to do some maintenance </a:t>
            </a:r>
          </a:p>
          <a:p>
            <a:r>
              <a:rPr lang="en-US" dirty="0"/>
              <a:t>on an enclosure? You can </a:t>
            </a:r>
          </a:p>
          <a:p>
            <a:r>
              <a:rPr lang="en-US" dirty="0"/>
              <a:t>record this maintenance </a:t>
            </a:r>
          </a:p>
          <a:p>
            <a:r>
              <a:rPr lang="en-US" dirty="0"/>
              <a:t>plus any requests for </a:t>
            </a:r>
          </a:p>
          <a:p>
            <a:r>
              <a:rPr lang="en-US" dirty="0"/>
              <a:t>maintenance that have </a:t>
            </a:r>
          </a:p>
          <a:p>
            <a:r>
              <a:rPr lang="en-US" dirty="0"/>
              <a:t>been submitted for the </a:t>
            </a:r>
          </a:p>
          <a:p>
            <a:r>
              <a:rPr lang="en-US" dirty="0"/>
              <a:t>enclosure. If maintenance </a:t>
            </a:r>
          </a:p>
          <a:p>
            <a:r>
              <a:rPr lang="en-US" dirty="0"/>
              <a:t>is constant you may need </a:t>
            </a:r>
          </a:p>
          <a:p>
            <a:r>
              <a:rPr lang="en-US" dirty="0"/>
              <a:t>to reconsider some of the </a:t>
            </a:r>
          </a:p>
          <a:p>
            <a:r>
              <a:rPr lang="en-US" dirty="0"/>
              <a:t>structure of the enclosure. </a:t>
            </a:r>
          </a:p>
          <a:p>
            <a:r>
              <a:rPr lang="en-US" dirty="0"/>
              <a:t>You can also track water </a:t>
            </a:r>
          </a:p>
          <a:p>
            <a:r>
              <a:rPr lang="en-US" dirty="0"/>
              <a:t>changes in the maintenance</a:t>
            </a:r>
          </a:p>
          <a:p>
            <a:r>
              <a:rPr lang="en-US" dirty="0"/>
              <a:t>grid.</a:t>
            </a:r>
          </a:p>
        </p:txBody>
      </p:sp>
    </p:spTree>
    <p:extLst>
      <p:ext uri="{BB962C8B-B14F-4D97-AF65-F5344CB8AC3E}">
        <p14:creationId xmlns:p14="http://schemas.microsoft.com/office/powerpoint/2010/main" val="898821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42043" y="5703424"/>
            <a:ext cx="3025302" cy="9146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14009" y="223737"/>
            <a:ext cx="8725709" cy="6228582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44766" y="5407416"/>
            <a:ext cx="312257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03424"/>
            <a:ext cx="2760056" cy="79063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Environmental/Water Quality Measurements and Treatments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93"/>
          <a:stretch/>
        </p:blipFill>
        <p:spPr>
          <a:xfrm>
            <a:off x="337059" y="2031720"/>
            <a:ext cx="4549427" cy="367170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TextBox 7"/>
          <p:cNvSpPr txBox="1"/>
          <p:nvPr/>
        </p:nvSpPr>
        <p:spPr>
          <a:xfrm>
            <a:off x="5073702" y="1609135"/>
            <a:ext cx="3441648" cy="3970318"/>
          </a:xfrm>
          <a:prstGeom prst="rect">
            <a:avLst/>
          </a:prstGeom>
          <a:solidFill>
            <a:srgbClr val="9999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You can record Environmental </a:t>
            </a:r>
          </a:p>
          <a:p>
            <a:r>
              <a:rPr lang="en-US" dirty="0"/>
              <a:t>Measurements that you take on </a:t>
            </a:r>
          </a:p>
          <a:p>
            <a:r>
              <a:rPr lang="en-US" dirty="0"/>
              <a:t>Terrestrial Enclosures and any </a:t>
            </a:r>
          </a:p>
          <a:p>
            <a:r>
              <a:rPr lang="en-US" dirty="0"/>
              <a:t>Water Quality Measurements </a:t>
            </a:r>
          </a:p>
          <a:p>
            <a:r>
              <a:rPr lang="en-US" dirty="0"/>
              <a:t>you take on Aquatic Enclosures. </a:t>
            </a:r>
          </a:p>
          <a:p>
            <a:r>
              <a:rPr lang="en-US" dirty="0"/>
              <a:t>These measurements are often </a:t>
            </a:r>
          </a:p>
          <a:p>
            <a:r>
              <a:rPr lang="en-US" dirty="0"/>
              <a:t>paramount to the survival of the </a:t>
            </a:r>
          </a:p>
          <a:p>
            <a:r>
              <a:rPr lang="en-US" dirty="0"/>
              <a:t>occupants of the enclosure and </a:t>
            </a:r>
          </a:p>
          <a:p>
            <a:r>
              <a:rPr lang="en-US" dirty="0"/>
              <a:t>to make sure they fall within a</a:t>
            </a:r>
          </a:p>
          <a:p>
            <a:r>
              <a:rPr lang="en-US" dirty="0"/>
              <a:t>desired range you can create a</a:t>
            </a:r>
          </a:p>
          <a:p>
            <a:r>
              <a:rPr lang="en-US" dirty="0"/>
              <a:t>Measurement Range Template. </a:t>
            </a:r>
          </a:p>
          <a:p>
            <a:r>
              <a:rPr lang="en-US" dirty="0"/>
              <a:t>In addition, if you treat an Aquatic </a:t>
            </a:r>
          </a:p>
          <a:p>
            <a:r>
              <a:rPr lang="en-US" dirty="0"/>
              <a:t>Enclosure you can record that </a:t>
            </a:r>
          </a:p>
          <a:p>
            <a:r>
              <a:rPr lang="en-US" dirty="0"/>
              <a:t>information.</a:t>
            </a:r>
          </a:p>
        </p:txBody>
      </p:sp>
    </p:spTree>
    <p:extLst>
      <p:ext uri="{BB962C8B-B14F-4D97-AF65-F5344CB8AC3E}">
        <p14:creationId xmlns:p14="http://schemas.microsoft.com/office/powerpoint/2010/main" val="2244627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42043" y="5703424"/>
            <a:ext cx="3025302" cy="9146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14009" y="223737"/>
            <a:ext cx="8725709" cy="6228582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44766" y="5407416"/>
            <a:ext cx="312257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03424"/>
            <a:ext cx="2760056" cy="79063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Dimensions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16" y="1785257"/>
            <a:ext cx="5788205" cy="385178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TextBox 7"/>
          <p:cNvSpPr txBox="1"/>
          <p:nvPr/>
        </p:nvSpPr>
        <p:spPr>
          <a:xfrm>
            <a:off x="5635816" y="803603"/>
            <a:ext cx="3037755" cy="2585323"/>
          </a:xfrm>
          <a:prstGeom prst="rect">
            <a:avLst/>
          </a:prstGeom>
          <a:solidFill>
            <a:srgbClr val="9999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Does the Enclosure size meet </a:t>
            </a:r>
          </a:p>
          <a:p>
            <a:r>
              <a:rPr lang="en-US" dirty="0"/>
              <a:t>the minimum requirements </a:t>
            </a:r>
          </a:p>
          <a:p>
            <a:r>
              <a:rPr lang="en-US" dirty="0"/>
              <a:t>for the species? Entering the </a:t>
            </a:r>
          </a:p>
          <a:p>
            <a:r>
              <a:rPr lang="en-US" dirty="0"/>
              <a:t>dimensions into ZIMS lets you </a:t>
            </a:r>
          </a:p>
          <a:p>
            <a:r>
              <a:rPr lang="en-US" dirty="0"/>
              <a:t>quickly check should there be </a:t>
            </a:r>
          </a:p>
          <a:p>
            <a:r>
              <a:rPr lang="en-US" dirty="0"/>
              <a:t>any questions about the </a:t>
            </a:r>
          </a:p>
          <a:p>
            <a:r>
              <a:rPr lang="en-US" dirty="0"/>
              <a:t>appropriate size of your </a:t>
            </a:r>
          </a:p>
          <a:p>
            <a:r>
              <a:rPr lang="en-US" dirty="0"/>
              <a:t>enclosure without having </a:t>
            </a:r>
          </a:p>
          <a:p>
            <a:r>
              <a:rPr lang="en-US" dirty="0"/>
              <a:t>to re-measure.</a:t>
            </a:r>
          </a:p>
        </p:txBody>
      </p:sp>
    </p:spTree>
    <p:extLst>
      <p:ext uri="{BB962C8B-B14F-4D97-AF65-F5344CB8AC3E}">
        <p14:creationId xmlns:p14="http://schemas.microsoft.com/office/powerpoint/2010/main" val="2195313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42043" y="5703424"/>
            <a:ext cx="3025302" cy="9146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14009" y="223737"/>
            <a:ext cx="8725709" cy="6228582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44766" y="5407416"/>
            <a:ext cx="312257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03424"/>
            <a:ext cx="2760056" cy="79063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Barriers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4" y="1436516"/>
            <a:ext cx="5318169" cy="39709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5817140" y="2014049"/>
            <a:ext cx="3002104" cy="2862322"/>
          </a:xfrm>
          <a:prstGeom prst="rect">
            <a:avLst/>
          </a:prstGeom>
          <a:solidFill>
            <a:srgbClr val="9999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Do your barriers meet the </a:t>
            </a:r>
          </a:p>
          <a:p>
            <a:r>
              <a:rPr lang="en-US" dirty="0"/>
              <a:t>requirements? Is your fence</a:t>
            </a:r>
          </a:p>
          <a:p>
            <a:r>
              <a:rPr lang="en-US" dirty="0"/>
              <a:t>high enough? Is your chain</a:t>
            </a:r>
          </a:p>
          <a:p>
            <a:r>
              <a:rPr lang="en-US" dirty="0"/>
              <a:t>link strong enough? For this </a:t>
            </a:r>
          </a:p>
          <a:p>
            <a:r>
              <a:rPr lang="en-US" dirty="0"/>
              <a:t>tiger holding enclosure you </a:t>
            </a:r>
          </a:p>
          <a:p>
            <a:r>
              <a:rPr lang="en-US" dirty="0"/>
              <a:t>can quickly check what gauge </a:t>
            </a:r>
          </a:p>
          <a:p>
            <a:r>
              <a:rPr lang="en-US" dirty="0"/>
              <a:t>mesh is used and the </a:t>
            </a:r>
          </a:p>
          <a:p>
            <a:r>
              <a:rPr lang="en-US" dirty="0"/>
              <a:t>tightness of the mesh </a:t>
            </a:r>
          </a:p>
          <a:p>
            <a:r>
              <a:rPr lang="en-US" dirty="0"/>
              <a:t>should requirements change</a:t>
            </a:r>
          </a:p>
          <a:p>
            <a:r>
              <a:rPr lang="en-US" dirty="0"/>
              <a:t>or you get questions.</a:t>
            </a:r>
          </a:p>
        </p:txBody>
      </p:sp>
    </p:spTree>
    <p:extLst>
      <p:ext uri="{BB962C8B-B14F-4D97-AF65-F5344CB8AC3E}">
        <p14:creationId xmlns:p14="http://schemas.microsoft.com/office/powerpoint/2010/main" val="1891401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42043" y="5703424"/>
            <a:ext cx="3025302" cy="9146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14009" y="223737"/>
            <a:ext cx="8725709" cy="6228582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44766" y="5407416"/>
            <a:ext cx="312257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03424"/>
            <a:ext cx="2760056" cy="79063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82" y="1457052"/>
            <a:ext cx="5843868" cy="418400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TextBox 7"/>
          <p:cNvSpPr txBox="1"/>
          <p:nvPr/>
        </p:nvSpPr>
        <p:spPr>
          <a:xfrm>
            <a:off x="6244576" y="1629868"/>
            <a:ext cx="2685415" cy="3416320"/>
          </a:xfrm>
          <a:prstGeom prst="rect">
            <a:avLst/>
          </a:prstGeom>
          <a:solidFill>
            <a:srgbClr val="9999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Your okapi is exhibiting </a:t>
            </a:r>
          </a:p>
          <a:p>
            <a:r>
              <a:rPr lang="en-US" dirty="0"/>
              <a:t>signs of intestinal distress. </a:t>
            </a:r>
          </a:p>
          <a:p>
            <a:r>
              <a:rPr lang="en-US" dirty="0"/>
              <a:t>The Veterinarian wants to </a:t>
            </a:r>
          </a:p>
          <a:p>
            <a:r>
              <a:rPr lang="en-US" dirty="0"/>
              <a:t>know what plants it may </a:t>
            </a:r>
          </a:p>
          <a:p>
            <a:r>
              <a:rPr lang="en-US" dirty="0"/>
              <a:t>have had access to. One </a:t>
            </a:r>
          </a:p>
          <a:p>
            <a:r>
              <a:rPr lang="en-US" dirty="0"/>
              <a:t>of the plants that you </a:t>
            </a:r>
          </a:p>
          <a:p>
            <a:r>
              <a:rPr lang="en-US" dirty="0"/>
              <a:t>recorded as being along </a:t>
            </a:r>
          </a:p>
          <a:p>
            <a:r>
              <a:rPr lang="en-US" dirty="0"/>
              <a:t>the barrier, but behind </a:t>
            </a:r>
          </a:p>
          <a:p>
            <a:r>
              <a:rPr lang="en-US" dirty="0"/>
              <a:t>the hot wire, has been </a:t>
            </a:r>
          </a:p>
          <a:p>
            <a:r>
              <a:rPr lang="en-US" dirty="0"/>
              <a:t>known to be mildly toxic </a:t>
            </a:r>
          </a:p>
          <a:p>
            <a:r>
              <a:rPr lang="en-US" dirty="0"/>
              <a:t>to </a:t>
            </a:r>
            <a:r>
              <a:rPr lang="en-US" dirty="0" err="1"/>
              <a:t>hoofstock</a:t>
            </a:r>
            <a:r>
              <a:rPr lang="en-US" dirty="0"/>
              <a:t>. Guess you </a:t>
            </a:r>
          </a:p>
          <a:p>
            <a:r>
              <a:rPr lang="en-US" dirty="0"/>
              <a:t>better remove it.</a:t>
            </a:r>
          </a:p>
        </p:txBody>
      </p:sp>
    </p:spTree>
    <p:extLst>
      <p:ext uri="{BB962C8B-B14F-4D97-AF65-F5344CB8AC3E}">
        <p14:creationId xmlns:p14="http://schemas.microsoft.com/office/powerpoint/2010/main" val="3824020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42043" y="5703424"/>
            <a:ext cx="3025302" cy="9146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14009" y="223737"/>
            <a:ext cx="8725709" cy="6228582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44766" y="5407416"/>
            <a:ext cx="312257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03424"/>
            <a:ext cx="2760056" cy="79063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Substrates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242" y="1256822"/>
            <a:ext cx="6607515" cy="371672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TextBox 7"/>
          <p:cNvSpPr txBox="1"/>
          <p:nvPr/>
        </p:nvSpPr>
        <p:spPr>
          <a:xfrm>
            <a:off x="628650" y="4807892"/>
            <a:ext cx="7829387" cy="923330"/>
          </a:xfrm>
          <a:prstGeom prst="rect">
            <a:avLst/>
          </a:prstGeom>
          <a:solidFill>
            <a:srgbClr val="9999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Suddenly your penguins have started developing </a:t>
            </a:r>
            <a:r>
              <a:rPr lang="en-US" dirty="0" err="1"/>
              <a:t>bumblefoot</a:t>
            </a:r>
            <a:r>
              <a:rPr lang="en-US" dirty="0"/>
              <a:t> at an alarming rate. </a:t>
            </a:r>
          </a:p>
          <a:p>
            <a:r>
              <a:rPr lang="en-US" dirty="0"/>
              <a:t>Has anything changed? Yes, the substrate was changed six months ago to a new </a:t>
            </a:r>
          </a:p>
          <a:p>
            <a:r>
              <a:rPr lang="en-US" dirty="0"/>
              <a:t>type of cement. May want to reconsider.</a:t>
            </a:r>
          </a:p>
        </p:txBody>
      </p:sp>
    </p:spTree>
    <p:extLst>
      <p:ext uri="{BB962C8B-B14F-4D97-AF65-F5344CB8AC3E}">
        <p14:creationId xmlns:p14="http://schemas.microsoft.com/office/powerpoint/2010/main" val="193076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A61D1EAB4F114BB81E10F743FBEB16" ma:contentTypeVersion="17" ma:contentTypeDescription="Create a new document." ma:contentTypeScope="" ma:versionID="8d5c9d6b9e771f046f32cc35cd3e00d3">
  <xsd:schema xmlns:xsd="http://www.w3.org/2001/XMLSchema" xmlns:p="http://schemas.microsoft.com/office/2006/metadata/properties" xmlns:ns1="http://schemas.microsoft.com/sharepoint/v3" xmlns:ns2="00558959-21e2-49b6-8bc1-d46e8fb3ce16" targetNamespace="http://schemas.microsoft.com/office/2006/metadata/properties" ma:root="true" ma:fieldsID="fb2fb0cbec74215f123117318a3452cf" ns1:_="" ns2:_="">
    <xsd:import namespace="http://schemas.microsoft.com/sharepoint/v3"/>
    <xsd:import namespace="00558959-21e2-49b6-8bc1-d46e8fb3ce16"/>
    <xsd:element name="properties">
      <xsd:complexType>
        <xsd:sequence>
          <xsd:element name="documentManagement">
            <xsd:complexType>
              <xsd:all>
                <xsd:element ref="ns2:Permalink" minOccurs="0"/>
                <xsd:element ref="ns2:Module" minOccurs="0"/>
                <xsd:element ref="ns2:Community_x0020_Author_x0020__x007c__x0020_Editor" minOccurs="0"/>
                <xsd:element ref="ns2:Best_x0020_Practices" minOccurs="0"/>
                <xsd:element ref="ns2:Language" minOccurs="0"/>
                <xsd:element ref="ns2:Review" minOccurs="0"/>
                <xsd:element ref="ns2:Content_x0020_Last_x0020_Updated_x0020_on_x003a_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11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dms="http://schemas.microsoft.com/office/2006/documentManagement/types" targetNamespace="00558959-21e2-49b6-8bc1-d46e8fb3ce16" elementFormDefault="qualified">
    <xsd:import namespace="http://schemas.microsoft.com/office/2006/documentManagement/types"/>
    <xsd:element name="Permalink" ma:index="2" nillable="true" ma:displayName="Permalink" ma:description="WalkMe link - to be used for tracking help access to help files." ma:format="Hyperlink" ma:internalName="Perma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odule" ma:index="3" nillable="true" ma:displayName="Module" ma:format="RadioButtons" ma:internalName="Module">
      <xsd:simpleType>
        <xsd:restriction base="dms:Choice">
          <xsd:enumeration value="Self Directed"/>
          <xsd:enumeration value="1000"/>
          <xsd:enumeration value="1001"/>
          <xsd:enumeration value="1002"/>
          <xsd:enumeration value="1003"/>
          <xsd:enumeration value="1004"/>
          <xsd:enumeration value="1005"/>
          <xsd:enumeration value="1006"/>
          <xsd:enumeration value="1007"/>
          <xsd:enumeration value="5000"/>
          <xsd:enumeration value="5001"/>
          <xsd:enumeration value="2000"/>
          <xsd:enumeration value="TNT"/>
          <xsd:enumeration value="3000"/>
          <xsd:enumeration value="Legacy"/>
          <xsd:enumeration value="SharingIsCaring"/>
          <xsd:enumeration value="4000"/>
          <xsd:enumeration value="Help"/>
          <xsd:enumeration value="3001"/>
          <xsd:enumeration value="index"/>
          <xsd:enumeration value="onboarding"/>
          <xsd:enumeration value="biobank"/>
        </xsd:restriction>
      </xsd:simpleType>
    </xsd:element>
    <xsd:element name="Community_x0020_Author_x0020__x007c__x0020_Editor" ma:index="4" nillable="true" ma:displayName="Community Author | Editor" ma:description="The member of the community how owns the document." ma:list="UserInfo" ma:internalName="Community_x0020_Author_x0020__x007c__x0020_Edito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est_x0020_Practices" ma:index="5" nillable="true" ma:displayName="Best Practices" ma:default="0" ma:description="Is a best practices document" ma:internalName="Best_x0020_Practices">
      <xsd:simpleType>
        <xsd:restriction base="dms:Boolean"/>
      </xsd:simpleType>
    </xsd:element>
    <xsd:element name="Language" ma:index="6" nillable="true" ma:displayName="Language" ma:default="EN" ma:format="Dropdown" ma:internalName="Language">
      <xsd:simpleType>
        <xsd:restriction base="dms:Choice">
          <xsd:enumeration value="EN"/>
          <xsd:enumeration value="ES"/>
          <xsd:enumeration value="RU"/>
          <xsd:enumeration value="JP"/>
        </xsd:restriction>
      </xsd:simpleType>
    </xsd:element>
    <xsd:element name="Review" ma:index="7" nillable="true" ma:displayName="Review" ma:default="None needed" ma:description="Mark for review" ma:format="RadioButtons" ma:internalName="Review">
      <xsd:simpleType>
        <xsd:restriction base="dms:Choice">
          <xsd:enumeration value="None needed"/>
          <xsd:enumeration value="In Progress"/>
          <xsd:enumeration value="Done"/>
          <xsd:enumeration value="To Do"/>
        </xsd:restriction>
      </xsd:simpleType>
    </xsd:element>
    <xsd:element name="Content_x0020_Last_x0020_Updated_x0020_on_x003a_" ma:index="8" nillable="true" ma:displayName="Content Last Updated on:" ma:internalName="Content_x0020_Last_x0020_Updated_x0020_on_x003a_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00558959-21e2-49b6-8bc1-d46e8fb3ce16">EN</Language>
    <Content_x0020_Last_x0020_Updated_x0020_on_x003a_ xmlns="00558959-21e2-49b6-8bc1-d46e8fb3ce16" xsi:nil="true"/>
    <Module xmlns="00558959-21e2-49b6-8bc1-d46e8fb3ce16" xsi:nil="true"/>
    <Review xmlns="00558959-21e2-49b6-8bc1-d46e8fb3ce16">None needed</Review>
    <Community_x0020_Author_x0020__x007c__x0020_Editor xmlns="00558959-21e2-49b6-8bc1-d46e8fb3ce16">
      <UserInfo>
        <DisplayName/>
        <AccountId xsi:nil="true"/>
        <AccountType/>
      </UserInfo>
    </Community_x0020_Author_x0020__x007c__x0020_Editor>
    <PublishingExpirationDate xmlns="http://schemas.microsoft.com/sharepoint/v3" xsi:nil="true"/>
    <PublishingStartDate xmlns="http://schemas.microsoft.com/sharepoint/v3" xsi:nil="true"/>
    <Permalink xmlns="00558959-21e2-49b6-8bc1-d46e8fb3ce16">
      <Url xsi:nil="true"/>
      <Description xsi:nil="true"/>
    </Permalink>
    <Best_x0020_Practices xmlns="00558959-21e2-49b6-8bc1-d46e8fb3ce16">false</Best_x0020_Practices>
  </documentManagement>
</p:properties>
</file>

<file path=customXml/itemProps1.xml><?xml version="1.0" encoding="utf-8"?>
<ds:datastoreItem xmlns:ds="http://schemas.openxmlformats.org/officeDocument/2006/customXml" ds:itemID="{C7D74827-D8A2-4B47-AC06-EDA52127B774}"/>
</file>

<file path=customXml/itemProps2.xml><?xml version="1.0" encoding="utf-8"?>
<ds:datastoreItem xmlns:ds="http://schemas.openxmlformats.org/officeDocument/2006/customXml" ds:itemID="{3E42AE7D-8902-472D-8014-84080B843649}"/>
</file>

<file path=customXml/itemProps3.xml><?xml version="1.0" encoding="utf-8"?>
<ds:datastoreItem xmlns:ds="http://schemas.openxmlformats.org/officeDocument/2006/customXml" ds:itemID="{C52B5562-6DEE-4F59-BD02-78CCEE0FDFD4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602</TotalTime>
  <Words>918</Words>
  <Application>Microsoft Office PowerPoint</Application>
  <PresentationFormat>On-screen Show (4:3)</PresentationFormat>
  <Paragraphs>192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Enclosure Details</vt:lpstr>
      <vt:lpstr>Planned Taxa</vt:lpstr>
      <vt:lpstr>Feed Logs</vt:lpstr>
      <vt:lpstr>Maintenance &amp; Requests</vt:lpstr>
      <vt:lpstr>Environmental/Water Quality Measurements and Treatments</vt:lpstr>
      <vt:lpstr>Dimensions</vt:lpstr>
      <vt:lpstr>Barriers</vt:lpstr>
      <vt:lpstr>Plants</vt:lpstr>
      <vt:lpstr>Substrates</vt:lpstr>
      <vt:lpstr>Furniture</vt:lpstr>
      <vt:lpstr>Assign Permits</vt:lpstr>
      <vt:lpstr>Record Water Bodies</vt:lpstr>
      <vt:lpstr>Water Type</vt:lpstr>
      <vt:lpstr>Assign Responsible Party</vt:lpstr>
      <vt:lpstr>Move History</vt:lpstr>
      <vt:lpstr>Attach Life Supports</vt:lpstr>
      <vt:lpstr>Alerts and Calendar Tasks</vt:lpstr>
      <vt:lpstr>And That is Enclosure Details!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Diane Hammond</dc:creator>
  <cp:lastModifiedBy>Adrienne</cp:lastModifiedBy>
  <cp:revision>38</cp:revision>
  <dcterms:created xsi:type="dcterms:W3CDTF">2016-06-23T14:36:17Z</dcterms:created>
  <dcterms:modified xsi:type="dcterms:W3CDTF">2020-07-31T15:57:13Z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0x010100B8A61D1EAB4F114BB81E10F743FBEB16</vt:lpwstr>
  </property>
  <property fmtid="{D5CDD505-2E9C-101B-9397-08002B2CF9AE}" pid="3" name="Order">
    <vt:r8>162000</vt:r8>
  </property>
  <property fmtid="{D5CDD505-2E9C-101B-9397-08002B2CF9AE}" pid="4" name="Sp360">
    <vt:bool>true</vt:bool>
  </property>
  <property fmtid="{D5CDD505-2E9C-101B-9397-08002B2CF9AE}" pid="5" name="Tracked">
    <vt:bool>true</vt:bool>
  </property>
  <property fmtid="{D5CDD505-2E9C-101B-9397-08002B2CF9AE}" pid="6" name="Metrics URL">
    <vt:lpwstr/>
  </property>
  <property fmtid="{D5CDD505-2E9C-101B-9397-08002B2CF9AE}" pid="7" name="Tracking URL">
    <vt:lpwstr/>
  </property>
  <property fmtid="{D5CDD505-2E9C-101B-9397-08002B2CF9AE}" pid="8" name="Updated on?">
    <vt:lpwstr>2018-07-03T15:07:57+00:00</vt:lpwstr>
  </property>
</Properties>
</file>