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4" r:id="rId5"/>
    <p:sldMasterId id="2147483704" r:id="rId6"/>
    <p:sldMasterId id="2147483714" r:id="rId7"/>
    <p:sldMasterId id="2147483724" r:id="rId8"/>
    <p:sldMasterId id="2147483734" r:id="rId9"/>
    <p:sldMasterId id="2147483744" r:id="rId10"/>
    <p:sldMasterId id="2147483764" r:id="rId11"/>
    <p:sldMasterId id="2147483754" r:id="rId12"/>
    <p:sldMasterId id="2147483774" r:id="rId13"/>
    <p:sldMasterId id="2147483784" r:id="rId14"/>
    <p:sldMasterId id="2147483794" r:id="rId15"/>
    <p:sldMasterId id="2147483814" r:id="rId16"/>
    <p:sldMasterId id="2147483804" r:id="rId17"/>
    <p:sldMasterId id="2147483834" r:id="rId18"/>
    <p:sldMasterId id="2147483824" r:id="rId19"/>
  </p:sldMasterIdLst>
  <p:notesMasterIdLst>
    <p:notesMasterId r:id="rId31"/>
  </p:notesMasterIdLst>
  <p:sldIdLst>
    <p:sldId id="256" r:id="rId20"/>
    <p:sldId id="257" r:id="rId21"/>
    <p:sldId id="269" r:id="rId22"/>
    <p:sldId id="258" r:id="rId23"/>
    <p:sldId id="267" r:id="rId24"/>
    <p:sldId id="266" r:id="rId25"/>
    <p:sldId id="270" r:id="rId26"/>
    <p:sldId id="271" r:id="rId27"/>
    <p:sldId id="259" r:id="rId28"/>
    <p:sldId id="272" r:id="rId29"/>
    <p:sldId id="26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94" autoAdjust="0"/>
    <p:restoredTop sz="94660"/>
  </p:normalViewPr>
  <p:slideViewPr>
    <p:cSldViewPr snapToGrid="0" showGuides="1">
      <p:cViewPr varScale="1">
        <p:scale>
          <a:sx n="101" d="100"/>
          <a:sy n="101" d="100"/>
        </p:scale>
        <p:origin x="276" y="102"/>
      </p:cViewPr>
      <p:guideLst>
        <p:guide orient="horz" pos="2160"/>
        <p:guide pos="2880"/>
      </p:guideLst>
    </p:cSldViewPr>
  </p:slideViewPr>
  <p:notesTextViewPr>
    <p:cViewPr>
      <p:scale>
        <a:sx n="3" d="2"/>
        <a:sy n="3" d="2"/>
      </p:scale>
      <p:origin x="0" y="0"/>
    </p:cViewPr>
  </p:notesTextViewPr>
  <p:notesViewPr>
    <p:cSldViewPr snapToGrid="0">
      <p:cViewPr varScale="1">
        <p:scale>
          <a:sx n="81" d="100"/>
          <a:sy n="81" d="100"/>
        </p:scale>
        <p:origin x="205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userId="93931117-0597-4bf6-8346-0f6b833d9c55" providerId="ADAL" clId="{D1D9CD77-0CA9-4126-AEEE-387E90E0187B}"/>
    <pc:docChg chg="delSld modSld">
      <pc:chgData name="Adrienne" userId="93931117-0597-4bf6-8346-0f6b833d9c55" providerId="ADAL" clId="{D1D9CD77-0CA9-4126-AEEE-387E90E0187B}" dt="2020-07-30T19:48:30.125" v="34" actId="6549"/>
      <pc:docMkLst>
        <pc:docMk/>
      </pc:docMkLst>
      <pc:sldChg chg="modSp">
        <pc:chgData name="Adrienne" userId="93931117-0597-4bf6-8346-0f6b833d9c55" providerId="ADAL" clId="{D1D9CD77-0CA9-4126-AEEE-387E90E0187B}" dt="2020-07-30T19:39:17.171" v="21" actId="20577"/>
        <pc:sldMkLst>
          <pc:docMk/>
          <pc:sldMk cId="4141327769" sldId="258"/>
        </pc:sldMkLst>
        <pc:spChg chg="mod">
          <ac:chgData name="Adrienne" userId="93931117-0597-4bf6-8346-0f6b833d9c55" providerId="ADAL" clId="{D1D9CD77-0CA9-4126-AEEE-387E90E0187B}" dt="2020-07-30T19:39:17.171" v="21" actId="20577"/>
          <ac:spMkLst>
            <pc:docMk/>
            <pc:sldMk cId="4141327769" sldId="258"/>
            <ac:spMk id="3" creationId="{00000000-0000-0000-0000-000000000000}"/>
          </ac:spMkLst>
        </pc:spChg>
      </pc:sldChg>
      <pc:sldChg chg="modNotes">
        <pc:chgData name="Adrienne" userId="93931117-0597-4bf6-8346-0f6b833d9c55" providerId="ADAL" clId="{D1D9CD77-0CA9-4126-AEEE-387E90E0187B}" dt="2020-07-30T19:48:30.125" v="34" actId="6549"/>
        <pc:sldMkLst>
          <pc:docMk/>
          <pc:sldMk cId="2305267385" sldId="265"/>
        </pc:sldMkLst>
      </pc:sldChg>
      <pc:sldChg chg="modSp">
        <pc:chgData name="Adrienne" userId="93931117-0597-4bf6-8346-0f6b833d9c55" providerId="ADAL" clId="{D1D9CD77-0CA9-4126-AEEE-387E90E0187B}" dt="2020-07-30T19:40:05.411" v="30" actId="20577"/>
        <pc:sldMkLst>
          <pc:docMk/>
          <pc:sldMk cId="3265998155" sldId="266"/>
        </pc:sldMkLst>
        <pc:spChg chg="mod">
          <ac:chgData name="Adrienne" userId="93931117-0597-4bf6-8346-0f6b833d9c55" providerId="ADAL" clId="{D1D9CD77-0CA9-4126-AEEE-387E90E0187B}" dt="2020-07-30T19:40:05.411" v="30" actId="20577"/>
          <ac:spMkLst>
            <pc:docMk/>
            <pc:sldMk cId="3265998155" sldId="266"/>
            <ac:spMk id="3" creationId="{00000000-0000-0000-0000-000000000000}"/>
          </ac:spMkLst>
        </pc:spChg>
      </pc:sldChg>
      <pc:sldChg chg="del">
        <pc:chgData name="Adrienne" userId="93931117-0597-4bf6-8346-0f6b833d9c55" providerId="ADAL" clId="{D1D9CD77-0CA9-4126-AEEE-387E90E0187B}" dt="2020-07-30T19:38:22.068" v="1" actId="2696"/>
        <pc:sldMkLst>
          <pc:docMk/>
          <pc:sldMk cId="2238479212" sldId="268"/>
        </pc:sldMkLst>
      </pc:sldChg>
      <pc:sldChg chg="modSp">
        <pc:chgData name="Adrienne" userId="93931117-0597-4bf6-8346-0f6b833d9c55" providerId="ADAL" clId="{D1D9CD77-0CA9-4126-AEEE-387E90E0187B}" dt="2020-07-30T19:42:18.689" v="33" actId="20577"/>
        <pc:sldMkLst>
          <pc:docMk/>
          <pc:sldMk cId="4094175563" sldId="270"/>
        </pc:sldMkLst>
        <pc:spChg chg="mod">
          <ac:chgData name="Adrienne" userId="93931117-0597-4bf6-8346-0f6b833d9c55" providerId="ADAL" clId="{D1D9CD77-0CA9-4126-AEEE-387E90E0187B}" dt="2020-07-30T19:42:18.689" v="33" actId="20577"/>
          <ac:spMkLst>
            <pc:docMk/>
            <pc:sldMk cId="4094175563" sldId="270"/>
            <ac:spMk id="5" creationId="{00000000-0000-0000-0000-000000000000}"/>
          </ac:spMkLst>
        </pc:spChg>
      </pc:sldChg>
      <pc:sldChg chg="del">
        <pc:chgData name="Adrienne" userId="93931117-0597-4bf6-8346-0f6b833d9c55" providerId="ADAL" clId="{D1D9CD77-0CA9-4126-AEEE-387E90E0187B}" dt="2020-07-30T19:38:07.611" v="0" actId="2696"/>
        <pc:sldMkLst>
          <pc:docMk/>
          <pc:sldMk cId="3813562509"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39D43-7888-4B51-B433-EC39F12A6C83}" type="datetimeFigureOut">
              <a:rPr lang="en-GB" smtClean="0"/>
              <a:t>30/07/2020</a:t>
            </a:fld>
            <a:endParaRPr lang="en-GB"/>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9594C-5CD1-4F60-8B85-14AB3AC458B3}" type="slidenum">
              <a:rPr lang="en-GB" smtClean="0"/>
              <a:t>‹#›</a:t>
            </a:fld>
            <a:endParaRPr lang="en-GB"/>
          </a:p>
        </p:txBody>
      </p:sp>
    </p:spTree>
    <p:extLst>
      <p:ext uri="{BB962C8B-B14F-4D97-AF65-F5344CB8AC3E}">
        <p14:creationId xmlns:p14="http://schemas.microsoft.com/office/powerpoint/2010/main" val="1925701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A9594C-5CD1-4F60-8B85-14AB3AC458B3}" type="slidenum">
              <a:rPr lang="en-GB" smtClean="0"/>
              <a:t>1</a:t>
            </a:fld>
            <a:endParaRPr lang="en-GB"/>
          </a:p>
        </p:txBody>
      </p:sp>
    </p:spTree>
    <p:extLst>
      <p:ext uri="{BB962C8B-B14F-4D97-AF65-F5344CB8AC3E}">
        <p14:creationId xmlns:p14="http://schemas.microsoft.com/office/powerpoint/2010/main" val="1325229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A9594C-5CD1-4F60-8B85-14AB3AC458B3}" type="slidenum">
              <a:rPr lang="en-GB" smtClean="0"/>
              <a:t>2</a:t>
            </a:fld>
            <a:endParaRPr lang="en-GB"/>
          </a:p>
        </p:txBody>
      </p:sp>
    </p:spTree>
    <p:extLst>
      <p:ext uri="{BB962C8B-B14F-4D97-AF65-F5344CB8AC3E}">
        <p14:creationId xmlns:p14="http://schemas.microsoft.com/office/powerpoint/2010/main" val="1695827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A9594C-5CD1-4F60-8B85-14AB3AC458B3}" type="slidenum">
              <a:rPr lang="en-GB" smtClean="0"/>
              <a:t>4</a:t>
            </a:fld>
            <a:endParaRPr lang="en-GB"/>
          </a:p>
        </p:txBody>
      </p:sp>
    </p:spTree>
    <p:extLst>
      <p:ext uri="{BB962C8B-B14F-4D97-AF65-F5344CB8AC3E}">
        <p14:creationId xmlns:p14="http://schemas.microsoft.com/office/powerpoint/2010/main" val="3371938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A9594C-5CD1-4F60-8B85-14AB3AC458B3}" type="slidenum">
              <a:rPr lang="en-GB" smtClean="0"/>
              <a:t>5</a:t>
            </a:fld>
            <a:endParaRPr lang="en-GB"/>
          </a:p>
        </p:txBody>
      </p:sp>
    </p:spTree>
    <p:extLst>
      <p:ext uri="{BB962C8B-B14F-4D97-AF65-F5344CB8AC3E}">
        <p14:creationId xmlns:p14="http://schemas.microsoft.com/office/powerpoint/2010/main" val="1684195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A9594C-5CD1-4F60-8B85-14AB3AC458B3}" type="slidenum">
              <a:rPr lang="en-GB" smtClean="0"/>
              <a:t>9</a:t>
            </a:fld>
            <a:endParaRPr lang="en-GB"/>
          </a:p>
        </p:txBody>
      </p:sp>
    </p:spTree>
    <p:extLst>
      <p:ext uri="{BB962C8B-B14F-4D97-AF65-F5344CB8AC3E}">
        <p14:creationId xmlns:p14="http://schemas.microsoft.com/office/powerpoint/2010/main" val="3951403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02A9594C-5CD1-4F60-8B85-14AB3AC458B3}" type="slidenum">
              <a:rPr lang="en-GB" smtClean="0"/>
              <a:t>11</a:t>
            </a:fld>
            <a:endParaRPr lang="en-GB"/>
          </a:p>
        </p:txBody>
      </p:sp>
    </p:spTree>
    <p:extLst>
      <p:ext uri="{BB962C8B-B14F-4D97-AF65-F5344CB8AC3E}">
        <p14:creationId xmlns:p14="http://schemas.microsoft.com/office/powerpoint/2010/main" val="2951207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7/30/2020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0236" y="0"/>
            <a:ext cx="7772400" cy="2387600"/>
          </a:xfrm>
        </p:spPr>
        <p:txBody>
          <a:bodyPr>
            <a:normAutofit/>
          </a:bodyPr>
          <a:lstStyle/>
          <a:p>
            <a:r>
              <a:rPr lang="en-US" sz="5400" dirty="0"/>
              <a:t>1003 - Simple Group Management</a:t>
            </a:r>
          </a:p>
        </p:txBody>
      </p:sp>
      <p:pic>
        <p:nvPicPr>
          <p:cNvPr id="3" name="Picture 2" descr="Image result for school of fish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0484" y="2387600"/>
            <a:ext cx="5127625" cy="341841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Full Disposition of Group</a:t>
            </a:r>
          </a:p>
        </p:txBody>
      </p:sp>
      <p:sp>
        <p:nvSpPr>
          <p:cNvPr id="3" name="Content Placeholder 2"/>
          <p:cNvSpPr>
            <a:spLocks noGrp="1"/>
          </p:cNvSpPr>
          <p:nvPr>
            <p:ph idx="1"/>
          </p:nvPr>
        </p:nvSpPr>
        <p:spPr>
          <a:xfrm>
            <a:off x="628650" y="1557770"/>
            <a:ext cx="7886700" cy="4351338"/>
          </a:xfrm>
        </p:spPr>
        <p:txBody>
          <a:bodyPr/>
          <a:lstStyle/>
          <a:p>
            <a:r>
              <a:rPr lang="en-US" dirty="0"/>
              <a:t>To record a disposition of the entire Group go to My Transactions &gt; Add Transactions &gt; Dispositions &gt; Full Disposition &gt; select Transaction Type</a:t>
            </a:r>
          </a:p>
          <a:p>
            <a:r>
              <a:rPr lang="en-US" dirty="0"/>
              <a:t>If you select Death / Close Out you have the option to simply Close Out the Group. Close Out means the Group is no longer in your collection but you have no information regarding the final disposition. This is usually used for cleaning up historic group information.</a:t>
            </a:r>
          </a:p>
        </p:txBody>
      </p:sp>
    </p:spTree>
    <p:extLst>
      <p:ext uri="{BB962C8B-B14F-4D97-AF65-F5344CB8AC3E}">
        <p14:creationId xmlns:p14="http://schemas.microsoft.com/office/powerpoint/2010/main" val="204775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94673"/>
            <a:ext cx="7772400" cy="2387600"/>
          </a:xfrm>
        </p:spPr>
        <p:txBody>
          <a:bodyPr/>
          <a:lstStyle/>
          <a:p>
            <a:r>
              <a:rPr lang="en-US" dirty="0"/>
              <a:t>Simple Groups in ZIMS</a:t>
            </a:r>
            <a:endParaRPr lang="en-GB" dirty="0"/>
          </a:p>
        </p:txBody>
      </p:sp>
      <p:sp>
        <p:nvSpPr>
          <p:cNvPr id="3" name="Subtitle 2"/>
          <p:cNvSpPr>
            <a:spLocks noGrp="1"/>
          </p:cNvSpPr>
          <p:nvPr>
            <p:ph type="subTitle" idx="1"/>
          </p:nvPr>
        </p:nvSpPr>
        <p:spPr>
          <a:xfrm>
            <a:off x="1143000" y="2743057"/>
            <a:ext cx="6858000" cy="1655762"/>
          </a:xfrm>
        </p:spPr>
        <p:txBody>
          <a:bodyPr>
            <a:normAutofit/>
          </a:bodyPr>
          <a:lstStyle/>
          <a:p>
            <a:r>
              <a:rPr lang="en-US" dirty="0"/>
              <a:t>For advanced Group data entry please see </a:t>
            </a:r>
          </a:p>
          <a:p>
            <a:r>
              <a:rPr lang="en-US" dirty="0"/>
              <a:t>1003 – Group Management</a:t>
            </a:r>
          </a:p>
        </p:txBody>
      </p:sp>
      <p:pic>
        <p:nvPicPr>
          <p:cNvPr id="1026" name="Picture 2" descr="Image result for fish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57" y="3750108"/>
            <a:ext cx="5119850" cy="288174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5267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102898"/>
            <a:ext cx="7886700" cy="1325563"/>
          </a:xfrm>
        </p:spPr>
        <p:txBody>
          <a:bodyPr/>
          <a:lstStyle/>
          <a:p>
            <a:r>
              <a:rPr lang="en-US" b="1" dirty="0"/>
              <a:t>What is a Group?</a:t>
            </a:r>
            <a:endParaRPr lang="en-GB" dirty="0"/>
          </a:p>
        </p:txBody>
      </p:sp>
      <p:sp>
        <p:nvSpPr>
          <p:cNvPr id="3" name="Tijdelijke aanduiding voor inhoud 2"/>
          <p:cNvSpPr>
            <a:spLocks noGrp="1"/>
          </p:cNvSpPr>
          <p:nvPr>
            <p:ph idx="1"/>
          </p:nvPr>
        </p:nvSpPr>
        <p:spPr>
          <a:xfrm>
            <a:off x="619431" y="1209531"/>
            <a:ext cx="7886700" cy="4351338"/>
          </a:xfrm>
        </p:spPr>
        <p:txBody>
          <a:bodyPr>
            <a:normAutofit/>
          </a:bodyPr>
          <a:lstStyle/>
          <a:p>
            <a:r>
              <a:rPr lang="en-US" sz="1800" dirty="0"/>
              <a:t>A Group is a number of animals managed as one record</a:t>
            </a:r>
          </a:p>
          <a:p>
            <a:r>
              <a:rPr lang="en-US" sz="1800" dirty="0"/>
              <a:t>Information on individual members is not captured</a:t>
            </a:r>
          </a:p>
          <a:p>
            <a:r>
              <a:rPr lang="en-US" sz="1800" dirty="0"/>
              <a:t>Members of a Group are generally of the same Species</a:t>
            </a:r>
          </a:p>
          <a:p>
            <a:pPr lvl="1"/>
            <a:r>
              <a:rPr lang="en-US" sz="1800" dirty="0"/>
              <a:t>If not, the taxonomy is the lowest common denominator</a:t>
            </a:r>
          </a:p>
          <a:p>
            <a:r>
              <a:rPr lang="en-US" sz="1800" dirty="0"/>
              <a:t>In most Groups, the members are not individually identifiable such as the Group on the left</a:t>
            </a:r>
          </a:p>
          <a:p>
            <a:r>
              <a:rPr lang="en-US" sz="1800" dirty="0"/>
              <a:t>Sometimes you simply wish to manage a number of animals as one record and not capture individual information such as for the Group on the right</a:t>
            </a:r>
          </a:p>
          <a:p>
            <a:r>
              <a:rPr lang="en-US" sz="1800" dirty="0"/>
              <a:t>A Group receives a single GAN and Local ID</a:t>
            </a:r>
          </a:p>
          <a:p>
            <a:endParaRPr lang="en-GB" sz="1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140" y="4473503"/>
            <a:ext cx="2899641" cy="2174731"/>
          </a:xfrm>
          <a:prstGeom prst="rect">
            <a:avLst/>
          </a:prstGeom>
          <a:effectLst>
            <a:softEdge rad="127000"/>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871" y="3893779"/>
            <a:ext cx="2933352" cy="1833345"/>
          </a:xfrm>
          <a:prstGeom prst="rect">
            <a:avLst/>
          </a:prstGeom>
          <a:effectLst>
            <a:softEdge rad="127000"/>
          </a:effectLst>
        </p:spPr>
      </p:pic>
    </p:spTree>
    <p:extLst>
      <p:ext uri="{BB962C8B-B14F-4D97-AF65-F5344CB8AC3E}">
        <p14:creationId xmlns:p14="http://schemas.microsoft.com/office/powerpoint/2010/main" val="3126018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Three Group Entities</a:t>
            </a:r>
          </a:p>
        </p:txBody>
      </p:sp>
      <p:sp>
        <p:nvSpPr>
          <p:cNvPr id="3" name="Content Placeholder 2"/>
          <p:cNvSpPr>
            <a:spLocks noGrp="1"/>
          </p:cNvSpPr>
          <p:nvPr>
            <p:ph idx="1"/>
          </p:nvPr>
        </p:nvSpPr>
        <p:spPr/>
        <p:txBody>
          <a:bodyPr/>
          <a:lstStyle/>
          <a:p>
            <a:r>
              <a:rPr lang="en-US" dirty="0"/>
              <a:t>Group of Animals</a:t>
            </a:r>
          </a:p>
          <a:p>
            <a:endParaRPr lang="en-US" dirty="0"/>
          </a:p>
          <a:p>
            <a:endParaRPr lang="en-US" dirty="0"/>
          </a:p>
          <a:p>
            <a:pPr lvl="7"/>
            <a:endParaRPr lang="en-US" dirty="0"/>
          </a:p>
          <a:p>
            <a:pPr lvl="7"/>
            <a:r>
              <a:rPr lang="en-US" sz="3200" dirty="0"/>
              <a:t>Egg Mass</a:t>
            </a:r>
          </a:p>
          <a:p>
            <a:endParaRPr lang="en-US" dirty="0"/>
          </a:p>
          <a:p>
            <a:endParaRPr lang="en-US" dirty="0"/>
          </a:p>
          <a:p>
            <a:r>
              <a:rPr lang="en-US" dirty="0"/>
              <a:t>Group of Eggs</a:t>
            </a:r>
          </a:p>
        </p:txBody>
      </p:sp>
      <p:pic>
        <p:nvPicPr>
          <p:cNvPr id="2050" name="Picture 2" descr="Image result for group of animal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22413" y="1508705"/>
            <a:ext cx="2264351" cy="163324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2" name="Picture 4" descr="Image result for group of egg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349" y="4798084"/>
            <a:ext cx="2125807" cy="15930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2054" name="Picture 6" descr="Image result for egg mass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8849" y="2863356"/>
            <a:ext cx="1810205" cy="193604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37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b="1" dirty="0"/>
              <a:t>What is Group Tracking?</a:t>
            </a:r>
            <a:endParaRPr lang="en-GB" dirty="0"/>
          </a:p>
        </p:txBody>
      </p:sp>
      <p:sp>
        <p:nvSpPr>
          <p:cNvPr id="3" name="Tijdelijke aanduiding voor inhoud 2"/>
          <p:cNvSpPr>
            <a:spLocks noGrp="1"/>
          </p:cNvSpPr>
          <p:nvPr>
            <p:ph idx="1"/>
          </p:nvPr>
        </p:nvSpPr>
        <p:spPr>
          <a:xfrm>
            <a:off x="628650" y="1871807"/>
            <a:ext cx="7886700" cy="4351338"/>
          </a:xfrm>
        </p:spPr>
        <p:txBody>
          <a:bodyPr/>
          <a:lstStyle/>
          <a:p>
            <a:r>
              <a:rPr lang="en-US" dirty="0"/>
              <a:t>No Tracking</a:t>
            </a:r>
          </a:p>
          <a:p>
            <a:pPr lvl="1"/>
            <a:r>
              <a:rPr lang="en-US" dirty="0"/>
              <a:t>Simple count (census) of the </a:t>
            </a:r>
          </a:p>
          <a:p>
            <a:pPr marL="457200" lvl="1" indent="0">
              <a:buNone/>
            </a:pPr>
            <a:r>
              <a:rPr lang="en-US" dirty="0"/>
              <a:t>   number of group members </a:t>
            </a:r>
          </a:p>
          <a:p>
            <a:r>
              <a:rPr lang="en-US" dirty="0"/>
              <a:t>By Sex Type</a:t>
            </a:r>
          </a:p>
          <a:p>
            <a:r>
              <a:rPr lang="en-US" dirty="0"/>
              <a:t>By Life Stage</a:t>
            </a:r>
          </a:p>
          <a:p>
            <a:r>
              <a:rPr lang="en-US" dirty="0"/>
              <a:t>By Both Sex Type and Life Stage</a:t>
            </a:r>
          </a:p>
          <a:p>
            <a:r>
              <a:rPr lang="en-US" dirty="0"/>
              <a:t>Can change Tracking only when recording a Census</a:t>
            </a:r>
          </a:p>
          <a:p>
            <a:pPr marL="0" indent="0">
              <a:buNone/>
            </a:pPr>
            <a:endParaRPr lang="en-GB" dirty="0"/>
          </a:p>
        </p:txBody>
      </p:sp>
      <p:pic>
        <p:nvPicPr>
          <p:cNvPr id="4"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163" y="1631099"/>
            <a:ext cx="3374127" cy="2318946"/>
          </a:xfrm>
          <a:prstGeom prst="rect">
            <a:avLst/>
          </a:prstGeom>
          <a:effectLst>
            <a:softEdge rad="127000"/>
          </a:effectLst>
        </p:spPr>
      </p:pic>
    </p:spTree>
    <p:extLst>
      <p:ext uri="{BB962C8B-B14F-4D97-AF65-F5344CB8AC3E}">
        <p14:creationId xmlns:p14="http://schemas.microsoft.com/office/powerpoint/2010/main" val="414132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Change Default Tracking</a:t>
            </a:r>
          </a:p>
        </p:txBody>
      </p:sp>
      <p:sp>
        <p:nvSpPr>
          <p:cNvPr id="3" name="Content Placeholder 2"/>
          <p:cNvSpPr>
            <a:spLocks noGrp="1"/>
          </p:cNvSpPr>
          <p:nvPr>
            <p:ph idx="1"/>
          </p:nvPr>
        </p:nvSpPr>
        <p:spPr>
          <a:xfrm>
            <a:off x="527050" y="1596880"/>
            <a:ext cx="7886700" cy="4351338"/>
          </a:xfrm>
        </p:spPr>
        <p:txBody>
          <a:bodyPr>
            <a:normAutofit/>
          </a:bodyPr>
          <a:lstStyle/>
          <a:p>
            <a:r>
              <a:rPr lang="en-US" sz="2000" dirty="0"/>
              <a:t>The default Tracking for a new Group accession is recorded in Institution Preferences. To change the default group Tracking go to Institution &gt; Institution Preferences &gt; Measurement &amp; Census Preferences. For an existing Group, Tracking can be changed in the Census grid.</a:t>
            </a:r>
          </a:p>
        </p:txBody>
      </p:sp>
      <p:pic>
        <p:nvPicPr>
          <p:cNvPr id="4" name="Picture 3"/>
          <p:cNvPicPr>
            <a:picLocks noChangeAspect="1"/>
          </p:cNvPicPr>
          <p:nvPr/>
        </p:nvPicPr>
        <p:blipFill>
          <a:blip r:embed="rId3"/>
          <a:stretch>
            <a:fillRect/>
          </a:stretch>
        </p:blipFill>
        <p:spPr>
          <a:xfrm>
            <a:off x="984258" y="3163018"/>
            <a:ext cx="4278451" cy="3108473"/>
          </a:xfrm>
          <a:prstGeom prst="rect">
            <a:avLst/>
          </a:prstGeom>
          <a:ln>
            <a:solidFill>
              <a:schemeClr val="tx1"/>
            </a:solidFill>
          </a:ln>
        </p:spPr>
      </p:pic>
    </p:spTree>
    <p:extLst>
      <p:ext uri="{BB962C8B-B14F-4D97-AF65-F5344CB8AC3E}">
        <p14:creationId xmlns:p14="http://schemas.microsoft.com/office/powerpoint/2010/main" val="159196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0250" y="97272"/>
            <a:ext cx="7886700" cy="1325563"/>
          </a:xfrm>
        </p:spPr>
        <p:txBody>
          <a:bodyPr/>
          <a:lstStyle/>
          <a:p>
            <a:r>
              <a:rPr lang="en-US" b="1" dirty="0"/>
              <a:t>Group Accession</a:t>
            </a:r>
          </a:p>
        </p:txBody>
      </p:sp>
      <p:sp>
        <p:nvSpPr>
          <p:cNvPr id="3" name="Content Placeholder 2"/>
          <p:cNvSpPr>
            <a:spLocks noGrp="1"/>
          </p:cNvSpPr>
          <p:nvPr>
            <p:ph idx="1"/>
          </p:nvPr>
        </p:nvSpPr>
        <p:spPr>
          <a:xfrm>
            <a:off x="600940" y="1308389"/>
            <a:ext cx="7886700" cy="4351338"/>
          </a:xfrm>
        </p:spPr>
        <p:txBody>
          <a:bodyPr/>
          <a:lstStyle/>
          <a:p>
            <a:r>
              <a:rPr lang="en-US" dirty="0"/>
              <a:t>To accession a Group go to Start &gt; Accession &gt; Choose Entity &gt; Choose Transaction Type</a:t>
            </a:r>
          </a:p>
          <a:p>
            <a:r>
              <a:rPr lang="en-US" dirty="0"/>
              <a:t>There are two fields that are specific to Groups</a:t>
            </a:r>
          </a:p>
          <a:p>
            <a:pPr lvl="1"/>
            <a:r>
              <a:rPr lang="en-US" dirty="0"/>
              <a:t>Record Group Count (Census)</a:t>
            </a:r>
          </a:p>
          <a:p>
            <a:pPr lvl="1"/>
            <a:r>
              <a:rPr lang="en-US" dirty="0"/>
              <a:t>Birth or Established Information</a:t>
            </a:r>
          </a:p>
        </p:txBody>
      </p:sp>
      <p:pic>
        <p:nvPicPr>
          <p:cNvPr id="4" name="Picture 3"/>
          <p:cNvPicPr>
            <a:picLocks noChangeAspect="1"/>
          </p:cNvPicPr>
          <p:nvPr/>
        </p:nvPicPr>
        <p:blipFill>
          <a:blip r:embed="rId2"/>
          <a:stretch>
            <a:fillRect/>
          </a:stretch>
        </p:blipFill>
        <p:spPr>
          <a:xfrm>
            <a:off x="2049425" y="3484058"/>
            <a:ext cx="2865368" cy="2842506"/>
          </a:xfrm>
          <a:prstGeom prst="rect">
            <a:avLst/>
          </a:prstGeom>
          <a:ln>
            <a:solidFill>
              <a:schemeClr val="tx1"/>
            </a:solidFill>
          </a:ln>
        </p:spPr>
      </p:pic>
    </p:spTree>
    <p:extLst>
      <p:ext uri="{BB962C8B-B14F-4D97-AF65-F5344CB8AC3E}">
        <p14:creationId xmlns:p14="http://schemas.microsoft.com/office/powerpoint/2010/main" val="326599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Record Group Count</a:t>
            </a:r>
          </a:p>
        </p:txBody>
      </p:sp>
      <p:pic>
        <p:nvPicPr>
          <p:cNvPr id="4" name="Picture 3"/>
          <p:cNvPicPr>
            <a:picLocks noChangeAspect="1"/>
          </p:cNvPicPr>
          <p:nvPr/>
        </p:nvPicPr>
        <p:blipFill>
          <a:blip r:embed="rId2"/>
          <a:stretch>
            <a:fillRect/>
          </a:stretch>
        </p:blipFill>
        <p:spPr>
          <a:xfrm>
            <a:off x="567343" y="1611231"/>
            <a:ext cx="8009314" cy="3894157"/>
          </a:xfrm>
          <a:prstGeom prst="rect">
            <a:avLst/>
          </a:prstGeom>
          <a:ln>
            <a:solidFill>
              <a:schemeClr val="tx1"/>
            </a:solidFill>
          </a:ln>
        </p:spPr>
      </p:pic>
      <p:sp>
        <p:nvSpPr>
          <p:cNvPr id="5" name="TextBox 4"/>
          <p:cNvSpPr txBox="1"/>
          <p:nvPr/>
        </p:nvSpPr>
        <p:spPr>
          <a:xfrm>
            <a:off x="3228262" y="3306618"/>
            <a:ext cx="5287088" cy="2031325"/>
          </a:xfrm>
          <a:prstGeom prst="rect">
            <a:avLst/>
          </a:prstGeom>
          <a:noFill/>
        </p:spPr>
        <p:txBody>
          <a:bodyPr wrap="none" rtlCol="0">
            <a:spAutoFit/>
          </a:bodyPr>
          <a:lstStyle/>
          <a:p>
            <a:pPr marL="285750" indent="-285750">
              <a:buFont typeface="Arial" panose="020B0604020202020204" pitchFamily="34" charset="0"/>
              <a:buChar char="•"/>
            </a:pPr>
            <a:r>
              <a:rPr lang="en-US" dirty="0"/>
              <a:t>The Census Method allows you to capture how the </a:t>
            </a:r>
          </a:p>
          <a:p>
            <a:r>
              <a:rPr lang="en-US" dirty="0"/>
              <a:t>Census (count of the numbers) was determined</a:t>
            </a:r>
          </a:p>
          <a:p>
            <a:endParaRPr lang="en-US" dirty="0"/>
          </a:p>
          <a:p>
            <a:pPr marL="285750" indent="-285750">
              <a:buFont typeface="Arial" panose="020B0604020202020204" pitchFamily="34" charset="0"/>
              <a:buChar char="•"/>
            </a:pPr>
            <a:r>
              <a:rPr lang="en-US" dirty="0"/>
              <a:t>The Tracking will default to what you selected in</a:t>
            </a:r>
          </a:p>
          <a:p>
            <a:r>
              <a:rPr lang="en-US" dirty="0"/>
              <a:t>Institution Preferences but it can be edited when</a:t>
            </a:r>
          </a:p>
          <a:p>
            <a:r>
              <a:rPr lang="en-US" dirty="0"/>
              <a:t>recording the Accession by checking or unchecking</a:t>
            </a:r>
          </a:p>
          <a:p>
            <a:r>
              <a:rPr lang="en-US" dirty="0"/>
              <a:t>the Track By boxes.</a:t>
            </a:r>
          </a:p>
        </p:txBody>
      </p:sp>
    </p:spTree>
    <p:extLst>
      <p:ext uri="{BB962C8B-B14F-4D97-AF65-F5344CB8AC3E}">
        <p14:creationId xmlns:p14="http://schemas.microsoft.com/office/powerpoint/2010/main" val="409417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7553"/>
            <a:ext cx="7886700" cy="1325563"/>
          </a:xfrm>
        </p:spPr>
        <p:txBody>
          <a:bodyPr/>
          <a:lstStyle/>
          <a:p>
            <a:r>
              <a:rPr lang="en-US" b="1" dirty="0"/>
              <a:t>Birth or Establish Info</a:t>
            </a:r>
          </a:p>
        </p:txBody>
      </p:sp>
      <p:sp>
        <p:nvSpPr>
          <p:cNvPr id="3" name="Content Placeholder 2"/>
          <p:cNvSpPr>
            <a:spLocks noGrp="1"/>
          </p:cNvSpPr>
          <p:nvPr>
            <p:ph idx="1"/>
          </p:nvPr>
        </p:nvSpPr>
        <p:spPr>
          <a:xfrm>
            <a:off x="628650" y="1493116"/>
            <a:ext cx="7886700" cy="4351338"/>
          </a:xfrm>
        </p:spPr>
        <p:txBody>
          <a:bodyPr>
            <a:normAutofit fontScale="85000" lnSpcReduction="20000"/>
          </a:bodyPr>
          <a:lstStyle/>
          <a:p>
            <a:r>
              <a:rPr lang="en-US" dirty="0"/>
              <a:t>Birth Information would be selected if:</a:t>
            </a:r>
          </a:p>
          <a:p>
            <a:pPr lvl="1"/>
            <a:r>
              <a:rPr lang="en-US" dirty="0"/>
              <a:t>You are recording the birth/lay of the entire Group at your facility or at a non-member facility that you have ownership of</a:t>
            </a:r>
          </a:p>
          <a:p>
            <a:pPr lvl="1"/>
            <a:r>
              <a:rPr lang="en-US" dirty="0"/>
              <a:t>If you know the Birth Information of the ENTIRE Group and it is the same day or can be estimated (this is rare)</a:t>
            </a:r>
          </a:p>
          <a:p>
            <a:endParaRPr lang="en-US" dirty="0"/>
          </a:p>
          <a:p>
            <a:r>
              <a:rPr lang="en-US" dirty="0"/>
              <a:t>Establish Information (when the group came together as a Group) would be selected if:</a:t>
            </a:r>
          </a:p>
          <a:p>
            <a:pPr lvl="1"/>
            <a:r>
              <a:rPr lang="en-US" dirty="0"/>
              <a:t>You are receiving the group from another institution – the date would be the date of the accession</a:t>
            </a:r>
          </a:p>
          <a:p>
            <a:pPr lvl="1"/>
            <a:r>
              <a:rPr lang="en-US" dirty="0"/>
              <a:t>You are receiving the group from another institution and they have given you the date the Group was established at their facility – the date would be what they provided (this is rare)</a:t>
            </a:r>
          </a:p>
          <a:p>
            <a:pPr lvl="1"/>
            <a:r>
              <a:rPr lang="en-US" dirty="0"/>
              <a:t>Wild Established is very rare unless you are recording a clutch or a litter</a:t>
            </a:r>
          </a:p>
        </p:txBody>
      </p:sp>
    </p:spTree>
    <p:extLst>
      <p:ext uri="{BB962C8B-B14F-4D97-AF65-F5344CB8AC3E}">
        <p14:creationId xmlns:p14="http://schemas.microsoft.com/office/powerpoint/2010/main" val="119821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7887" y="365126"/>
            <a:ext cx="7886700" cy="1325563"/>
          </a:xfrm>
        </p:spPr>
        <p:txBody>
          <a:bodyPr/>
          <a:lstStyle/>
          <a:p>
            <a:r>
              <a:rPr lang="en-US" b="1" dirty="0"/>
              <a:t>Recording a Census</a:t>
            </a:r>
            <a:br>
              <a:rPr lang="en-US" b="1" dirty="0"/>
            </a:br>
            <a:endParaRPr lang="en-GB" dirty="0"/>
          </a:p>
        </p:txBody>
      </p:sp>
      <p:sp>
        <p:nvSpPr>
          <p:cNvPr id="3" name="Tijdelijke aanduiding voor inhoud 2"/>
          <p:cNvSpPr>
            <a:spLocks noGrp="1"/>
          </p:cNvSpPr>
          <p:nvPr>
            <p:ph idx="1"/>
          </p:nvPr>
        </p:nvSpPr>
        <p:spPr>
          <a:xfrm>
            <a:off x="434687" y="1234497"/>
            <a:ext cx="7886700" cy="4981575"/>
          </a:xfrm>
        </p:spPr>
        <p:txBody>
          <a:bodyPr>
            <a:normAutofit/>
          </a:bodyPr>
          <a:lstStyle/>
          <a:p>
            <a:pPr lvl="1"/>
            <a:r>
              <a:rPr lang="en-US" dirty="0"/>
              <a:t>A Census is recording a count of the Group</a:t>
            </a:r>
          </a:p>
          <a:p>
            <a:pPr lvl="1"/>
            <a:r>
              <a:rPr lang="en-US" dirty="0"/>
              <a:t>Go to Details &gt; Census Info &gt; Actions &gt; Add New</a:t>
            </a:r>
          </a:p>
          <a:p>
            <a:pPr lvl="1"/>
            <a:r>
              <a:rPr lang="en-US" dirty="0"/>
              <a:t>You can change the Group Tracking here</a:t>
            </a:r>
          </a:p>
          <a:p>
            <a:pPr lvl="1"/>
            <a:r>
              <a:rPr lang="en-US" dirty="0"/>
              <a:t>Record the new Census count</a:t>
            </a:r>
          </a:p>
          <a:p>
            <a:pPr lvl="1"/>
            <a:endParaRPr lang="en-US" dirty="0"/>
          </a:p>
          <a:p>
            <a:pPr lvl="1"/>
            <a:endParaRPr lang="en-US" dirty="0"/>
          </a:p>
          <a:p>
            <a:pPr lvl="1"/>
            <a:endParaRPr lang="en-US" dirty="0"/>
          </a:p>
          <a:p>
            <a:pPr lvl="1"/>
            <a:endParaRPr lang="en-US" dirty="0"/>
          </a:p>
          <a:p>
            <a:pPr marL="457200" lvl="1" indent="0">
              <a:buNone/>
            </a:pPr>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3"/>
          <a:stretch>
            <a:fillRect/>
          </a:stretch>
        </p:blipFill>
        <p:spPr>
          <a:xfrm>
            <a:off x="1809874" y="2911041"/>
            <a:ext cx="5136325" cy="1265030"/>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957381" y="4440024"/>
            <a:ext cx="4587638" cy="1745131"/>
          </a:xfrm>
          <a:prstGeom prst="rect">
            <a:avLst/>
          </a:prstGeom>
          <a:ln>
            <a:solidFill>
              <a:schemeClr val="tx1"/>
            </a:solidFill>
          </a:ln>
        </p:spPr>
      </p:pic>
    </p:spTree>
    <p:extLst>
      <p:ext uri="{BB962C8B-B14F-4D97-AF65-F5344CB8AC3E}">
        <p14:creationId xmlns:p14="http://schemas.microsoft.com/office/powerpoint/2010/main" val="649419159"/>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F88AAB-BC91-4B19-A6E9-116131E9DB0D}"/>
</file>

<file path=customXml/itemProps2.xml><?xml version="1.0" encoding="utf-8"?>
<ds:datastoreItem xmlns:ds="http://schemas.openxmlformats.org/officeDocument/2006/customXml" ds:itemID="{82F76F3A-F41E-4F66-8411-0F4A4B565783}"/>
</file>

<file path=customXml/itemProps3.xml><?xml version="1.0" encoding="utf-8"?>
<ds:datastoreItem xmlns:ds="http://schemas.openxmlformats.org/officeDocument/2006/customXml" ds:itemID="{6041F727-3998-4044-9E73-BC384816B453}"/>
</file>

<file path=docProps/app.xml><?xml version="1.0" encoding="utf-8"?>
<Properties xmlns="http://schemas.openxmlformats.org/officeDocument/2006/extended-properties" xmlns:vt="http://schemas.openxmlformats.org/officeDocument/2006/docPropsVTypes">
  <Template/>
  <TotalTime>564</TotalTime>
  <Words>566</Words>
  <Application>Microsoft Office PowerPoint</Application>
  <PresentationFormat>On-screen Show (4:3)</PresentationFormat>
  <Paragraphs>73</Paragraphs>
  <Slides>11</Slides>
  <Notes>6</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11</vt:i4>
      </vt:variant>
    </vt:vector>
  </HeadingPairs>
  <TitlesOfParts>
    <vt:vector size="29"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1003 - Simple Group Management</vt:lpstr>
      <vt:lpstr>What is a Group?</vt:lpstr>
      <vt:lpstr>Three Group Entities</vt:lpstr>
      <vt:lpstr>What is Group Tracking?</vt:lpstr>
      <vt:lpstr>Change Default Tracking</vt:lpstr>
      <vt:lpstr>Group Accession</vt:lpstr>
      <vt:lpstr>Record Group Count</vt:lpstr>
      <vt:lpstr>Birth or Establish Info</vt:lpstr>
      <vt:lpstr>Recording a Census </vt:lpstr>
      <vt:lpstr>Full Disposition of Group</vt:lpstr>
      <vt:lpstr>Simple Groups in ZIMS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cp:lastModifiedBy>
  <cp:revision>31</cp:revision>
  <dcterms:created xsi:type="dcterms:W3CDTF">2016-07-26T18:48:10Z</dcterms:created>
  <dcterms:modified xsi:type="dcterms:W3CDTF">2020-07-30T19:48:36Z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162600</vt:r8>
  </property>
  <property fmtid="{D5CDD505-2E9C-101B-9397-08002B2CF9AE}" pid="3" name="ContentTypeId">
    <vt:lpwstr>0x010100B8A61D1EAB4F114BB81E10F743FBEB16</vt:lpwstr>
  </property>
  <property fmtid="{D5CDD505-2E9C-101B-9397-08002B2CF9AE}" pid="4" name="Sp360">
    <vt:bool>true</vt:bool>
  </property>
  <property fmtid="{D5CDD505-2E9C-101B-9397-08002B2CF9AE}" pid="5" name="Tracked">
    <vt:bool>true</vt:bool>
  </property>
  <property fmtid="{D5CDD505-2E9C-101B-9397-08002B2CF9AE}" pid="6" name="Metrics URL">
    <vt:lpwstr/>
  </property>
  <property fmtid="{D5CDD505-2E9C-101B-9397-08002B2CF9AE}" pid="7" name="Tracking URL">
    <vt:lpwstr/>
  </property>
  <property fmtid="{D5CDD505-2E9C-101B-9397-08002B2CF9AE}" pid="8" name="Updated on?">
    <vt:lpwstr>2018-07-03T00:03:06+00:00</vt:lpwstr>
  </property>
</Properties>
</file>