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3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4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5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8"/>
  </p:notesMasterIdLst>
  <p:sldIdLst>
    <p:sldId id="269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74" r:id="rId28"/>
    <p:sldId id="276" r:id="rId29"/>
    <p:sldId id="277" r:id="rId30"/>
    <p:sldId id="293" r:id="rId31"/>
    <p:sldId id="294" r:id="rId32"/>
    <p:sldId id="295" r:id="rId33"/>
    <p:sldId id="279" r:id="rId34"/>
    <p:sldId id="280" r:id="rId35"/>
    <p:sldId id="281" r:id="rId36"/>
    <p:sldId id="282" r:id="rId3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0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A37398D-7064-499D-996B-799710F79BD7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6696D31-3CB5-4ACF-8144-D06CDCD37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1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8433-BBF5-4EC7-A860-B2269A6209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6D31-3CB5-4ACF-8144-D06CDCD378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66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8433-BBF5-4EC7-A860-B2269A6209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1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8433-BBF5-4EC7-A860-B2269A6209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8433-BBF5-4EC7-A860-B2269A6209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4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8433-BBF5-4EC7-A860-B2269A6209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3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8433-BBF5-4EC7-A860-B2269A6209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0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8433-BBF5-4EC7-A860-B2269A6209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1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8433-BBF5-4EC7-A860-B2269A6209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5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018336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399" y="1981200"/>
            <a:ext cx="7018337" cy="3962400"/>
          </a:xfrm>
          <a:prstGeom prst="rect">
            <a:avLst/>
          </a:prstGeom>
        </p:spPr>
        <p:txBody>
          <a:bodyPr/>
          <a:lstStyle>
            <a:lvl1pPr>
              <a:buFont typeface="Courier New"/>
              <a:buChar char="o"/>
              <a:defRPr sz="3200"/>
            </a:lvl1pPr>
            <a:lvl2pPr>
              <a:buFont typeface="Arial"/>
              <a:buChar char="•"/>
              <a:defRPr/>
            </a:lvl2pPr>
            <a:lvl3pPr>
              <a:buFont typeface="Wingdings" charset="2"/>
              <a:buChar char="§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70744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7094537" cy="5257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86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06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15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24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33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142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Documents/Modules/1003%20-%20Simple%20Group%20Management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training.species360.org/Documents/ZIMShelp/ZIMSHELP-Animals-Colony%20Management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834" y="3104429"/>
            <a:ext cx="7886700" cy="2852737"/>
          </a:xfrm>
        </p:spPr>
        <p:txBody>
          <a:bodyPr>
            <a:normAutofit/>
          </a:bodyPr>
          <a:lstStyle/>
          <a:p>
            <a:r>
              <a:rPr lang="en-US" dirty="0" smtClean="0"/>
              <a:t>1003</a:t>
            </a:r>
            <a:br>
              <a:rPr lang="en-US" dirty="0" smtClean="0"/>
            </a:br>
            <a:r>
              <a:rPr lang="en-US" dirty="0" smtClean="0"/>
              <a:t>Advanced Group Management</a:t>
            </a:r>
            <a:endParaRPr lang="en-US" dirty="0"/>
          </a:p>
        </p:txBody>
      </p:sp>
      <p:pic>
        <p:nvPicPr>
          <p:cNvPr id="1026" name="Picture 2" descr="Image result for group of fish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93" y="757669"/>
            <a:ext cx="4675043" cy="31166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Disposition May Create a New Record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6534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Most Partial Dispositions require you to record a new Local ID because a new group is created EXCEPT</a:t>
            </a:r>
          </a:p>
          <a:p>
            <a:pPr lvl="1"/>
            <a:r>
              <a:rPr lang="en-US" dirty="0" smtClean="0"/>
              <a:t>Transfer to Another Group because the group immediately goes into another existing group at your facility</a:t>
            </a:r>
          </a:p>
          <a:p>
            <a:pPr lvl="1"/>
            <a:r>
              <a:rPr lang="en-US" dirty="0" smtClean="0"/>
              <a:t>Split Previously </a:t>
            </a:r>
            <a:r>
              <a:rPr lang="en-US" dirty="0"/>
              <a:t>M</a:t>
            </a:r>
            <a:r>
              <a:rPr lang="en-US" dirty="0" smtClean="0"/>
              <a:t>erged Animal from this Group because the Local ID was recorded in the initial split</a:t>
            </a:r>
          </a:p>
          <a:p>
            <a:pPr lvl="1"/>
            <a:r>
              <a:rPr lang="en-US" dirty="0" smtClean="0"/>
              <a:t>Split is a Missing, Release to </a:t>
            </a:r>
            <a:r>
              <a:rPr lang="en-US" smtClean="0"/>
              <a:t>Wild or Undetermined/Indeterminate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Time Savers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Partial Dispositions</a:t>
            </a:r>
          </a:p>
          <a:p>
            <a:pPr lvl="1"/>
            <a:r>
              <a:rPr lang="en-US" dirty="0" smtClean="0"/>
              <a:t>You can split more than one individual out at a time by selecting the Batch checkbox</a:t>
            </a:r>
          </a:p>
          <a:p>
            <a:r>
              <a:rPr lang="en-US" dirty="0" smtClean="0"/>
              <a:t>Partial Acquisitions</a:t>
            </a:r>
          </a:p>
          <a:p>
            <a:pPr lvl="1"/>
            <a:r>
              <a:rPr lang="en-US" dirty="0" smtClean="0"/>
              <a:t>You can merge multiple groups into a group</a:t>
            </a:r>
          </a:p>
          <a:p>
            <a:pPr lvl="1"/>
            <a:r>
              <a:rPr lang="en-US" dirty="0" smtClean="0"/>
              <a:t>You can merge multiple individuals into a group</a:t>
            </a:r>
            <a:endParaRPr lang="en-US" dirty="0"/>
          </a:p>
        </p:txBody>
      </p:sp>
      <p:pic>
        <p:nvPicPr>
          <p:cNvPr id="3074" name="Picture 2" descr="Image result for school of fish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9425"/>
          <a:stretch/>
        </p:blipFill>
        <p:spPr bwMode="auto">
          <a:xfrm>
            <a:off x="1079211" y="4387273"/>
            <a:ext cx="3714750" cy="21613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528" y="87745"/>
            <a:ext cx="7018336" cy="1470025"/>
          </a:xfrm>
        </p:spPr>
        <p:txBody>
          <a:bodyPr/>
          <a:lstStyle/>
          <a:p>
            <a:r>
              <a:rPr lang="en-US" dirty="0" smtClean="0"/>
              <a:t>Show Group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1" y="1193858"/>
            <a:ext cx="8194965" cy="3962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In the Notes &amp; Observations tab there is a checkbox for Show Group History. Checking this box will display the Notes/Observations for any Groups that Individual/Group has been associated with.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A Note was recorded in the origin Group record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A Group was Split from that Group and a Note recorded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A Group was Split from the second Group and a Note recorded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An Individual was Split from that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All Notes recorded on any of the Groups that the Group/Individual was associated with are displayed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This option is also available on the Specimen Report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79" y="4424219"/>
            <a:ext cx="5407086" cy="19008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83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Count Groups – Open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81638"/>
            <a:ext cx="7886700" cy="4351338"/>
          </a:xfrm>
        </p:spPr>
        <p:txBody>
          <a:bodyPr/>
          <a:lstStyle/>
          <a:p>
            <a:r>
              <a:rPr lang="en-US" dirty="0" smtClean="0"/>
              <a:t>If you perform a Partial Disposition that brings the Group count down to zero the Group will continue to have a Status of “Open”</a:t>
            </a:r>
          </a:p>
          <a:p>
            <a:r>
              <a:rPr lang="en-US" dirty="0" smtClean="0"/>
              <a:t>Can continue to perform transactions on it</a:t>
            </a:r>
          </a:p>
          <a:p>
            <a:r>
              <a:rPr lang="en-US" dirty="0" smtClean="0"/>
              <a:t>Will continue to display in reports as 0.0.0</a:t>
            </a:r>
          </a:p>
          <a:p>
            <a:r>
              <a:rPr lang="en-US" dirty="0" smtClean="0"/>
              <a:t>If new members are added the medical and genetic tracking is lost</a:t>
            </a:r>
          </a:p>
        </p:txBody>
      </p:sp>
      <p:pic>
        <p:nvPicPr>
          <p:cNvPr id="1026" name="Picture 2" descr="Image result for koi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20" y="4527549"/>
            <a:ext cx="3666836" cy="20625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Count Groups - Closed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perform a Full Disposition that brings the Group count down to zero the Status will be “Closed”</a:t>
            </a:r>
          </a:p>
          <a:p>
            <a:r>
              <a:rPr lang="en-US" dirty="0" smtClean="0"/>
              <a:t>Recording a Census of 0.0.0 will not automatically Close Out the Group</a:t>
            </a:r>
          </a:p>
          <a:p>
            <a:r>
              <a:rPr lang="en-US" dirty="0" smtClean="0"/>
              <a:t>Cannot perform any transactions on it</a:t>
            </a:r>
          </a:p>
          <a:p>
            <a:r>
              <a:rPr lang="en-US" dirty="0" smtClean="0"/>
              <a:t>Closed Out Groups will not display on reports unless there were members in it during the selected date range.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790" y="393895"/>
            <a:ext cx="7596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3200" dirty="0" smtClean="0"/>
          </a:p>
          <a:p>
            <a:endParaRPr lang="en-US" sz="28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47" y="1332613"/>
            <a:ext cx="6877635" cy="4386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7790" y="88035"/>
            <a:ext cx="7886700" cy="1325563"/>
          </a:xfrm>
        </p:spPr>
        <p:txBody>
          <a:bodyPr/>
          <a:lstStyle/>
          <a:p>
            <a:r>
              <a:rPr lang="en-US" dirty="0" smtClean="0"/>
              <a:t>Closing Out a Group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5713" y="2961912"/>
            <a:ext cx="565340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Close Out a Group select a Full Disposition of Death/</a:t>
            </a:r>
          </a:p>
          <a:p>
            <a:r>
              <a:rPr lang="en-US" dirty="0"/>
              <a:t> </a:t>
            </a:r>
            <a:r>
              <a:rPr lang="en-US" dirty="0" smtClean="0"/>
              <a:t>     Close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Close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Reason is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count does not have to be 0.0.0 to Close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Groups to Close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find any groups that you may want to Close Out do an Advanced Search for your Current Groups</a:t>
            </a:r>
          </a:p>
          <a:p>
            <a:r>
              <a:rPr lang="en-US" dirty="0" smtClean="0"/>
              <a:t>Sort by the Sex Type column</a:t>
            </a:r>
          </a:p>
          <a:p>
            <a:r>
              <a:rPr lang="en-US" dirty="0" smtClean="0"/>
              <a:t>Any Groups with a Sex Type of “-” should probably be Closed (from ARKS migration)</a:t>
            </a:r>
          </a:p>
          <a:p>
            <a:r>
              <a:rPr lang="en-US" dirty="0" smtClean="0"/>
              <a:t>Any groups with a Sex Type of 0.0.0 should be reviewed and possibly Closed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954" y="1579419"/>
            <a:ext cx="5419606" cy="470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Explorer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0692" y="2223093"/>
            <a:ext cx="3961469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Explorer is found under</a:t>
            </a:r>
          </a:p>
          <a:p>
            <a:r>
              <a:rPr lang="en-US" dirty="0" smtClean="0"/>
              <a:t>Start &gt;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 visual look at the Splits,</a:t>
            </a:r>
          </a:p>
          <a:p>
            <a:r>
              <a:rPr lang="en-US" dirty="0" smtClean="0"/>
              <a:t>Merges and Censuses of the Group</a:t>
            </a:r>
          </a:p>
          <a:p>
            <a:r>
              <a:rPr lang="en-US" dirty="0" smtClean="0"/>
              <a:t>in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Additions to the Group are on</a:t>
            </a:r>
          </a:p>
          <a:p>
            <a:r>
              <a:rPr lang="en-US" dirty="0" smtClean="0"/>
              <a:t>the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Deletions from the Group are on</a:t>
            </a:r>
          </a:p>
          <a:p>
            <a:r>
              <a:rPr lang="en-US" dirty="0" smtClean="0"/>
              <a:t>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Censuses recorded are up the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boxes are hyperlinks into</a:t>
            </a:r>
          </a:p>
          <a:p>
            <a:r>
              <a:rPr lang="en-US" dirty="0" smtClean="0"/>
              <a:t>the related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0"/>
            <a:ext cx="7886700" cy="2852737"/>
          </a:xfrm>
        </p:spPr>
        <p:txBody>
          <a:bodyPr/>
          <a:lstStyle/>
          <a:p>
            <a:r>
              <a:rPr lang="en-US" dirty="0" smtClean="0"/>
              <a:t>And that is Advanced Groups in ZIMS!</a:t>
            </a:r>
            <a:endParaRPr lang="en-US" dirty="0"/>
          </a:p>
        </p:txBody>
      </p:sp>
      <p:pic>
        <p:nvPicPr>
          <p:cNvPr id="2050" name="Picture 2" descr="Image result for poison dart fro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48" y="2764752"/>
            <a:ext cx="4434898" cy="29519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0752"/>
            <a:ext cx="7886700" cy="4351338"/>
          </a:xfrm>
        </p:spPr>
        <p:txBody>
          <a:bodyPr>
            <a:noAutofit/>
          </a:bodyPr>
          <a:lstStyle/>
          <a:p>
            <a:r>
              <a:rPr lang="en-US" sz="1400" dirty="0" smtClean="0"/>
              <a:t>For information on basic groups please reference 1003-Simple Group Management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>
                <a:hlinkClick r:id="rId3"/>
              </a:rPr>
              <a:t>1003- Simple Group Management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For information on Colonies please reference ZIMSHELP-Colony Management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>
                <a:hlinkClick r:id="rId4"/>
              </a:rPr>
              <a:t>Help Page: Animals-Colony Management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000" dirty="0" smtClean="0"/>
              <a:t>Topics covered here include:</a:t>
            </a:r>
          </a:p>
          <a:p>
            <a:pPr lvl="1"/>
            <a:r>
              <a:rPr lang="en-US" sz="2000" dirty="0" smtClean="0"/>
              <a:t>Recording Census</a:t>
            </a:r>
          </a:p>
          <a:p>
            <a:pPr lvl="1"/>
            <a:r>
              <a:rPr lang="en-US" sz="2000" dirty="0" smtClean="0"/>
              <a:t>Partial Group Transactions</a:t>
            </a:r>
          </a:p>
          <a:p>
            <a:pPr lvl="1"/>
            <a:r>
              <a:rPr lang="en-US" sz="2000" dirty="0" smtClean="0"/>
              <a:t>Show Group History</a:t>
            </a:r>
          </a:p>
          <a:p>
            <a:pPr lvl="1"/>
            <a:r>
              <a:rPr lang="en-US" sz="2000" dirty="0" smtClean="0"/>
              <a:t>Closing Out a Group</a:t>
            </a:r>
          </a:p>
          <a:p>
            <a:pPr lvl="1"/>
            <a:r>
              <a:rPr lang="en-US" sz="2000" dirty="0" smtClean="0"/>
              <a:t>Group Explorer</a:t>
            </a:r>
            <a:endParaRPr lang="en-US" sz="2000" dirty="0"/>
          </a:p>
        </p:txBody>
      </p:sp>
      <p:pic>
        <p:nvPicPr>
          <p:cNvPr id="1026" name="Picture 2" descr="Image result for group of ba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086644"/>
            <a:ext cx="4157807" cy="24019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– Use to Change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If you want to change the Tracking for an existing Group, you must record a New or Edit an existing Census</a:t>
            </a:r>
          </a:p>
          <a:p>
            <a:r>
              <a:rPr lang="en-US" sz="2400" dirty="0" smtClean="0"/>
              <a:t>Details &gt; Census Info &gt; Actions &gt; Add New/Edit</a:t>
            </a:r>
          </a:p>
          <a:p>
            <a:r>
              <a:rPr lang="en-US" sz="2400" dirty="0" smtClean="0"/>
              <a:t>Check the desired Tracking boxes and record the new Census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99" y="4288385"/>
            <a:ext cx="5353961" cy="13642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77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in Grid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Census and the change in Tracking will display in the grid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43" y="4001294"/>
            <a:ext cx="4602879" cy="2309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What Is a Group of Ducks Called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84" y="2443428"/>
            <a:ext cx="3863773" cy="21747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– Use as a Group Count Reset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Recording a Census results in a hard reset of the numbers</a:t>
            </a:r>
            <a:endParaRPr lang="en-US" dirty="0"/>
          </a:p>
          <a:p>
            <a:r>
              <a:rPr lang="en-US" dirty="0" smtClean="0"/>
              <a:t>The Census </a:t>
            </a:r>
            <a:r>
              <a:rPr lang="en-US" dirty="0"/>
              <a:t>is used by the application for calculations for subsequent group numbers </a:t>
            </a:r>
          </a:p>
          <a:p>
            <a:pPr lvl="2"/>
            <a:r>
              <a:rPr lang="en-US" sz="2400" dirty="0"/>
              <a:t>Births/Acquisitions/Merges will increase the number count</a:t>
            </a:r>
          </a:p>
          <a:p>
            <a:pPr lvl="2"/>
            <a:r>
              <a:rPr lang="en-US" sz="2400" dirty="0"/>
              <a:t>Deaths/Dispositions/Splits will decrease the number count</a:t>
            </a:r>
          </a:p>
          <a:p>
            <a:pPr lvl="1"/>
            <a:r>
              <a:rPr lang="en-US" dirty="0"/>
              <a:t>Nothing </a:t>
            </a:r>
            <a:r>
              <a:rPr lang="en-US" dirty="0" smtClean="0"/>
              <a:t>recorded on a date prior </a:t>
            </a:r>
            <a:r>
              <a:rPr lang="en-US" dirty="0"/>
              <a:t>will affect this census count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– Post-Census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4643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our group of ducks we recorded a Census of 4.3 on 19 Sept 2018</a:t>
            </a:r>
          </a:p>
          <a:p>
            <a:r>
              <a:rPr lang="en-US" sz="2400" dirty="0" smtClean="0"/>
              <a:t>We recorded a Death on 20 September</a:t>
            </a:r>
          </a:p>
          <a:p>
            <a:r>
              <a:rPr lang="en-US" sz="2400" dirty="0" smtClean="0"/>
              <a:t>ZIMS used the Census to recalculate the numbers to 3.3.0 due to the Death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50312"/>
            <a:ext cx="5053634" cy="26749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43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4980"/>
            <a:ext cx="7886700" cy="1325563"/>
          </a:xfrm>
        </p:spPr>
        <p:txBody>
          <a:bodyPr/>
          <a:lstStyle/>
          <a:p>
            <a:r>
              <a:rPr lang="en-US" dirty="0" smtClean="0"/>
              <a:t>An Example – Pre-Census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7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the same group of ducks you get a note that 2 escaped on 17 September have not yet been recovered</a:t>
            </a:r>
          </a:p>
          <a:p>
            <a:r>
              <a:rPr lang="en-US" sz="2000" dirty="0" smtClean="0"/>
              <a:t>You record the escape</a:t>
            </a:r>
          </a:p>
          <a:p>
            <a:r>
              <a:rPr lang="en-US" sz="2000" dirty="0" smtClean="0"/>
              <a:t>This brings the count of the Group down to 0.0.3, but because you recorded a Census (a Group Count Reset) on 19 September, that number, and the subsequent numbers after the Death, are not affected.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731492"/>
            <a:ext cx="4759244" cy="2813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81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41" y="346653"/>
            <a:ext cx="8358332" cy="1325563"/>
          </a:xfrm>
        </p:spPr>
        <p:txBody>
          <a:bodyPr/>
          <a:lstStyle/>
          <a:p>
            <a:r>
              <a:rPr lang="en-US" dirty="0" smtClean="0"/>
              <a:t>Full Versus Partial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468" y="14192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Full Transaction (covered in 1003 – Simple Group Management)</a:t>
            </a:r>
          </a:p>
          <a:p>
            <a:pPr lvl="1"/>
            <a:r>
              <a:rPr lang="en-US" dirty="0" smtClean="0"/>
              <a:t>What happens impacts the entire Group</a:t>
            </a:r>
          </a:p>
          <a:p>
            <a:pPr lvl="1"/>
            <a:r>
              <a:rPr lang="en-US" dirty="0" smtClean="0"/>
              <a:t>Usually for a Disposition (all die, missing or are transferred)</a:t>
            </a:r>
          </a:p>
          <a:p>
            <a:pPr lvl="1"/>
            <a:r>
              <a:rPr lang="en-US" dirty="0" smtClean="0"/>
              <a:t>Rarely for a Acquisition (except for Retrieval or Recapture)</a:t>
            </a:r>
          </a:p>
          <a:p>
            <a:r>
              <a:rPr lang="en-US" dirty="0" smtClean="0"/>
              <a:t>Partial Transaction (covered here)</a:t>
            </a:r>
          </a:p>
          <a:p>
            <a:pPr lvl="1"/>
            <a:r>
              <a:rPr lang="en-US" dirty="0" smtClean="0"/>
              <a:t>What happens impacts only some members of the Group</a:t>
            </a:r>
          </a:p>
          <a:p>
            <a:pPr lvl="2"/>
            <a:r>
              <a:rPr lang="en-US" dirty="0" smtClean="0"/>
              <a:t>Add Members</a:t>
            </a:r>
          </a:p>
          <a:p>
            <a:pPr lvl="3"/>
            <a:r>
              <a:rPr lang="en-US" dirty="0" smtClean="0"/>
              <a:t>Births</a:t>
            </a:r>
          </a:p>
          <a:p>
            <a:pPr lvl="3"/>
            <a:r>
              <a:rPr lang="en-US" dirty="0" smtClean="0"/>
              <a:t>Acquisitions </a:t>
            </a:r>
          </a:p>
          <a:p>
            <a:pPr lvl="3"/>
            <a:r>
              <a:rPr lang="en-US" dirty="0" smtClean="0"/>
              <a:t>Merging another existing Group or Individual into the Group</a:t>
            </a:r>
          </a:p>
          <a:p>
            <a:pPr lvl="2"/>
            <a:r>
              <a:rPr lang="en-US" dirty="0" smtClean="0"/>
              <a:t>Remove Members</a:t>
            </a:r>
          </a:p>
          <a:p>
            <a:pPr lvl="3"/>
            <a:r>
              <a:rPr lang="en-US" dirty="0" smtClean="0"/>
              <a:t>Some die or are transferred to another facility or released</a:t>
            </a:r>
          </a:p>
          <a:p>
            <a:pPr lvl="3"/>
            <a:r>
              <a:rPr lang="en-US" dirty="0" smtClean="0"/>
              <a:t>New Group or an Individual Split Out of the Group to create a new record</a:t>
            </a:r>
          </a:p>
          <a:p>
            <a:pPr lvl="3"/>
            <a:r>
              <a:rPr lang="en-US" dirty="0" smtClean="0"/>
              <a:t>New Group Transferred to an existing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22" y="38244"/>
            <a:ext cx="7886700" cy="1325563"/>
          </a:xfrm>
        </p:spPr>
        <p:txBody>
          <a:bodyPr/>
          <a:lstStyle/>
          <a:p>
            <a:r>
              <a:rPr lang="en-US" sz="3600" dirty="0" smtClean="0"/>
              <a:t>Recording a Partial Transaction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6287" y="1022061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 to My Transactions &gt; Add Transactions &gt; Acquisitions or Dispositions &gt; Partial &gt; select Transaction</a:t>
            </a:r>
          </a:p>
          <a:p>
            <a:r>
              <a:rPr lang="en-US" sz="1800" dirty="0" smtClean="0"/>
              <a:t>Some of the Transaction screens have graphics to help you understand what you are doing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85" y="2267424"/>
            <a:ext cx="3806733" cy="1258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87" y="3654661"/>
            <a:ext cx="3826413" cy="1395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466" y="5179395"/>
            <a:ext cx="3806733" cy="1282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072" y="2524933"/>
            <a:ext cx="4079632" cy="1345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0494" y="4074638"/>
            <a:ext cx="4042788" cy="1366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7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00558959-21e2-49b6-8bc1-d46e8fb3ce16">EN</Language>
    <Module xmlns="00558959-21e2-49b6-8bc1-d46e8fb3ce16">1000</Module>
    <Review xmlns="00558959-21e2-49b6-8bc1-d46e8fb3ce16">Done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>2020 Apr 28</Content_x0020_Last_x0020_Updated_x0020_on_x003a_>
    <Permalink xmlns="00558959-21e2-49b6-8bc1-d46e8fb3ce16">
      <Url>https://zims.species360.org/main.aspx?walkme=19-672235</Url>
      <Description>https://zims.species360.org/main.aspx?walkme=19-672235</Description>
    </Perma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6F591F3-5D6E-4E4D-9DF7-4A05EA0790D0}"/>
</file>

<file path=customXml/itemProps2.xml><?xml version="1.0" encoding="utf-8"?>
<ds:datastoreItem xmlns:ds="http://schemas.openxmlformats.org/officeDocument/2006/customXml" ds:itemID="{D4BC6200-86F7-486F-815E-70C9A46BCADE}"/>
</file>

<file path=customXml/itemProps3.xml><?xml version="1.0" encoding="utf-8"?>
<ds:datastoreItem xmlns:ds="http://schemas.openxmlformats.org/officeDocument/2006/customXml" ds:itemID="{B72A4C88-6444-402C-838C-23960A84581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885</Words>
  <Application>Microsoft Office PowerPoint</Application>
  <PresentationFormat>On-screen Show (4:3)</PresentationFormat>
  <Paragraphs>116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Arial</vt:lpstr>
      <vt:lpstr>Calibri</vt:lpstr>
      <vt:lpstr>Courier New</vt:lpstr>
      <vt:lpstr>Wingdings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1003 Advanced Group Management</vt:lpstr>
      <vt:lpstr>Topics Covered</vt:lpstr>
      <vt:lpstr>Census – Use to Change Tracking</vt:lpstr>
      <vt:lpstr>Display in Grid</vt:lpstr>
      <vt:lpstr>Census – Use as a Group Count Reset</vt:lpstr>
      <vt:lpstr>An Example – Post-Census</vt:lpstr>
      <vt:lpstr>An Example – Pre-Census</vt:lpstr>
      <vt:lpstr>Full Versus Partial Transactions</vt:lpstr>
      <vt:lpstr>Recording a Partial Transaction </vt:lpstr>
      <vt:lpstr>Partial Disposition May Create a New Record </vt:lpstr>
      <vt:lpstr>Some Time Savers</vt:lpstr>
      <vt:lpstr>Show Group History </vt:lpstr>
      <vt:lpstr>Zero Count Groups – Open </vt:lpstr>
      <vt:lpstr>Zero Count Groups - Closed</vt:lpstr>
      <vt:lpstr>Closing Out a Group</vt:lpstr>
      <vt:lpstr>Finding Groups to Close Out</vt:lpstr>
      <vt:lpstr>Group Explorer</vt:lpstr>
      <vt:lpstr>And that is Advanced Groups in ZIMS!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49</cp:revision>
  <cp:lastPrinted>2018-09-20T13:45:18Z</cp:lastPrinted>
  <dcterms:created xsi:type="dcterms:W3CDTF">2016-07-26T18:48:10Z</dcterms:created>
  <dcterms:modified xsi:type="dcterms:W3CDTF">2020-04-28T12:42:44Z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99600</vt:r8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2018-07-03T18:49:52+00:00</vt:lpwstr>
  </property>
</Properties>
</file>