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1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2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3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4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4" r:id="rId5"/>
    <p:sldMasterId id="2147483704" r:id="rId6"/>
    <p:sldMasterId id="2147483714" r:id="rId7"/>
    <p:sldMasterId id="2147483724" r:id="rId8"/>
    <p:sldMasterId id="2147483734" r:id="rId9"/>
    <p:sldMasterId id="2147483744" r:id="rId10"/>
    <p:sldMasterId id="2147483764" r:id="rId11"/>
    <p:sldMasterId id="2147483754" r:id="rId12"/>
    <p:sldMasterId id="2147483774" r:id="rId13"/>
    <p:sldMasterId id="2147483784" r:id="rId14"/>
    <p:sldMasterId id="2147483794" r:id="rId15"/>
    <p:sldMasterId id="2147483814" r:id="rId16"/>
    <p:sldMasterId id="2147483804" r:id="rId17"/>
    <p:sldMasterId id="2147483834" r:id="rId18"/>
    <p:sldMasterId id="2147483824" r:id="rId19"/>
  </p:sldMasterIdLst>
  <p:notesMasterIdLst>
    <p:notesMasterId r:id="rId48"/>
  </p:notesMasterIdLst>
  <p:sldIdLst>
    <p:sldId id="256" r:id="rId20"/>
    <p:sldId id="257" r:id="rId21"/>
    <p:sldId id="258" r:id="rId22"/>
    <p:sldId id="260" r:id="rId23"/>
    <p:sldId id="261" r:id="rId24"/>
    <p:sldId id="263" r:id="rId25"/>
    <p:sldId id="264" r:id="rId26"/>
    <p:sldId id="265" r:id="rId27"/>
    <p:sldId id="284" r:id="rId28"/>
    <p:sldId id="285" r:id="rId29"/>
    <p:sldId id="266" r:id="rId30"/>
    <p:sldId id="268" r:id="rId31"/>
    <p:sldId id="270" r:id="rId32"/>
    <p:sldId id="271" r:id="rId33"/>
    <p:sldId id="272" r:id="rId34"/>
    <p:sldId id="273" r:id="rId35"/>
    <p:sldId id="274" r:id="rId36"/>
    <p:sldId id="276" r:id="rId37"/>
    <p:sldId id="275" r:id="rId38"/>
    <p:sldId id="277" r:id="rId39"/>
    <p:sldId id="278" r:id="rId40"/>
    <p:sldId id="269" r:id="rId41"/>
    <p:sldId id="279" r:id="rId42"/>
    <p:sldId id="280" r:id="rId43"/>
    <p:sldId id="281" r:id="rId44"/>
    <p:sldId id="282" r:id="rId45"/>
    <p:sldId id="283" r:id="rId46"/>
    <p:sldId id="26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971E26-E23E-4F15-89A1-CAB4F033625D}" v="1" dt="2020-07-21T17:37:53.0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94"/>
  </p:normalViewPr>
  <p:slideViewPr>
    <p:cSldViewPr snapToGrid="0" showGuides="1">
      <p:cViewPr varScale="1">
        <p:scale>
          <a:sx n="108" d="100"/>
          <a:sy n="108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0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enne Miller" userId="93931117-0597-4bf6-8346-0f6b833d9c55" providerId="ADAL" clId="{C0971E26-E23E-4F15-89A1-CAB4F033625D}"/>
    <pc:docChg chg="custSel delSld modSld">
      <pc:chgData name="Adrienne Miller" userId="93931117-0597-4bf6-8346-0f6b833d9c55" providerId="ADAL" clId="{C0971E26-E23E-4F15-89A1-CAB4F033625D}" dt="2020-07-21T17:40:05.660" v="317" actId="6549"/>
      <pc:docMkLst>
        <pc:docMk/>
      </pc:docMkLst>
      <pc:sldChg chg="modSp">
        <pc:chgData name="Adrienne Miller" userId="93931117-0597-4bf6-8346-0f6b833d9c55" providerId="ADAL" clId="{C0971E26-E23E-4F15-89A1-CAB4F033625D}" dt="2020-07-21T17:30:12.442" v="6" actId="20577"/>
        <pc:sldMkLst>
          <pc:docMk/>
          <pc:sldMk cId="3752921340" sldId="258"/>
        </pc:sldMkLst>
        <pc:spChg chg="mod">
          <ac:chgData name="Adrienne Miller" userId="93931117-0597-4bf6-8346-0f6b833d9c55" providerId="ADAL" clId="{C0971E26-E23E-4F15-89A1-CAB4F033625D}" dt="2020-07-21T17:30:12.442" v="6" actId="20577"/>
          <ac:spMkLst>
            <pc:docMk/>
            <pc:sldMk cId="3752921340" sldId="258"/>
            <ac:spMk id="3" creationId="{00000000-0000-0000-0000-000000000000}"/>
          </ac:spMkLst>
        </pc:spChg>
      </pc:sldChg>
      <pc:sldChg chg="addSp delSp modSp">
        <pc:chgData name="Adrienne Miller" userId="93931117-0597-4bf6-8346-0f6b833d9c55" providerId="ADAL" clId="{C0971E26-E23E-4F15-89A1-CAB4F033625D}" dt="2020-07-21T17:40:05.660" v="317" actId="6549"/>
        <pc:sldMkLst>
          <pc:docMk/>
          <pc:sldMk cId="1788790847" sldId="271"/>
        </pc:sldMkLst>
        <pc:spChg chg="mod">
          <ac:chgData name="Adrienne Miller" userId="93931117-0597-4bf6-8346-0f6b833d9c55" providerId="ADAL" clId="{C0971E26-E23E-4F15-89A1-CAB4F033625D}" dt="2020-07-21T17:40:05.660" v="317" actId="6549"/>
          <ac:spMkLst>
            <pc:docMk/>
            <pc:sldMk cId="1788790847" sldId="271"/>
            <ac:spMk id="4" creationId="{00000000-0000-0000-0000-000000000000}"/>
          </ac:spMkLst>
        </pc:spChg>
        <pc:picChg chg="del">
          <ac:chgData name="Adrienne Miller" userId="93931117-0597-4bf6-8346-0f6b833d9c55" providerId="ADAL" clId="{C0971E26-E23E-4F15-89A1-CAB4F033625D}" dt="2020-07-21T17:37:45.637" v="7" actId="478"/>
          <ac:picMkLst>
            <pc:docMk/>
            <pc:sldMk cId="1788790847" sldId="271"/>
            <ac:picMk id="3" creationId="{00000000-0000-0000-0000-000000000000}"/>
          </ac:picMkLst>
        </pc:picChg>
        <pc:picChg chg="add mod">
          <ac:chgData name="Adrienne Miller" userId="93931117-0597-4bf6-8346-0f6b833d9c55" providerId="ADAL" clId="{C0971E26-E23E-4F15-89A1-CAB4F033625D}" dt="2020-07-21T17:38:08.158" v="12" actId="208"/>
          <ac:picMkLst>
            <pc:docMk/>
            <pc:sldMk cId="1788790847" sldId="271"/>
            <ac:picMk id="5" creationId="{FD2750C8-7D01-49A9-8620-8F538877F905}"/>
          </ac:picMkLst>
        </pc:picChg>
      </pc:sldChg>
      <pc:sldChg chg="del">
        <pc:chgData name="Adrienne Miller" userId="93931117-0597-4bf6-8346-0f6b833d9c55" providerId="ADAL" clId="{C0971E26-E23E-4F15-89A1-CAB4F033625D}" dt="2020-07-21T17:29:10.348" v="0" actId="2696"/>
        <pc:sldMkLst>
          <pc:docMk/>
          <pc:sldMk cId="1072513176" sldId="287"/>
        </pc:sldMkLst>
      </pc:sldChg>
      <pc:sldChg chg="del">
        <pc:chgData name="Adrienne Miller" userId="93931117-0597-4bf6-8346-0f6b833d9c55" providerId="ADAL" clId="{C0971E26-E23E-4F15-89A1-CAB4F033625D}" dt="2020-07-21T17:29:13.866" v="1" actId="2696"/>
        <pc:sldMkLst>
          <pc:docMk/>
          <pc:sldMk cId="2525196404" sldId="2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52D19-25BE-4602-90F1-B7736C0A91A7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4F3F2-1949-41EB-8111-3CCE04494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910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F3F2-1949-41EB-8111-3CCE04494F0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457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Are there any questions?</a:t>
            </a:r>
          </a:p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F3F2-1949-41EB-8111-3CCE04494F0F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14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F3F2-1949-41EB-8111-3CCE04494F0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799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F3F2-1949-41EB-8111-3CCE04494F0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228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F3F2-1949-41EB-8111-3CCE04494F0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269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F3F2-1949-41EB-8111-3CCE04494F0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724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F3F2-1949-41EB-8111-3CCE04494F0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96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F3F2-1949-41EB-8111-3CCE04494F0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79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F3F2-1949-41EB-8111-3CCE04494F0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657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&gt;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F3F2-1949-41EB-8111-3CCE04494F0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579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1002</a:t>
            </a:r>
            <a:br>
              <a:rPr lang="en-US" sz="5400" b="1" dirty="0"/>
            </a:br>
            <a:r>
              <a:rPr lang="en-US" sz="5400" b="1" dirty="0"/>
              <a:t>Individual Animal</a:t>
            </a:r>
            <a:br>
              <a:rPr lang="en-US" sz="5400" b="1" dirty="0"/>
            </a:br>
            <a:r>
              <a:rPr lang="en-US" sz="5400" b="1" dirty="0"/>
              <a:t>Transactions in ZIMS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Acquisitions and Dispositions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33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Favourite</a:t>
            </a:r>
            <a:r>
              <a:rPr lang="en-US" dirty="0"/>
              <a:t> Accession Templates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68" y="1990632"/>
            <a:ext cx="3154953" cy="8077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68" y="3098364"/>
            <a:ext cx="3154953" cy="1046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45891" y="1870559"/>
            <a:ext cx="3655553" cy="36933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Give it a unique name that will</a:t>
            </a:r>
          </a:p>
          <a:p>
            <a:r>
              <a:rPr lang="en-US" dirty="0"/>
              <a:t>identify what accessions it is</a:t>
            </a:r>
          </a:p>
          <a:p>
            <a:r>
              <a:rPr lang="en-US" dirty="0"/>
              <a:t>for. The Template will now appear</a:t>
            </a:r>
          </a:p>
          <a:p>
            <a:r>
              <a:rPr lang="en-US" dirty="0"/>
              <a:t>in your list of </a:t>
            </a:r>
            <a:r>
              <a:rPr lang="en-US" dirty="0" err="1"/>
              <a:t>favourites</a:t>
            </a:r>
            <a:r>
              <a:rPr lang="en-US" dirty="0"/>
              <a:t> and, if</a:t>
            </a:r>
          </a:p>
          <a:p>
            <a:r>
              <a:rPr lang="en-US" dirty="0"/>
              <a:t>selected, will prefill with the</a:t>
            </a:r>
          </a:p>
          <a:p>
            <a:r>
              <a:rPr lang="en-US" dirty="0"/>
              <a:t>information. If you need to edit</a:t>
            </a:r>
          </a:p>
          <a:p>
            <a:r>
              <a:rPr lang="en-US" dirty="0"/>
              <a:t>the Template, simply open it, make</a:t>
            </a:r>
          </a:p>
          <a:p>
            <a:r>
              <a:rPr lang="en-US" dirty="0"/>
              <a:t>your changes, and select the Update </a:t>
            </a:r>
          </a:p>
          <a:p>
            <a:r>
              <a:rPr lang="en-US" dirty="0"/>
              <a:t>Template icon. The </a:t>
            </a:r>
            <a:r>
              <a:rPr lang="en-US" dirty="0" err="1"/>
              <a:t>Favourite</a:t>
            </a:r>
            <a:endParaRPr lang="en-US" dirty="0"/>
          </a:p>
          <a:p>
            <a:r>
              <a:rPr lang="en-US" dirty="0"/>
              <a:t>Templates will only be available for</a:t>
            </a:r>
          </a:p>
          <a:p>
            <a:r>
              <a:rPr lang="en-US" dirty="0"/>
              <a:t>the accession type it was created for.</a:t>
            </a:r>
          </a:p>
          <a:p>
            <a:r>
              <a:rPr lang="en-US" dirty="0"/>
              <a:t>For example, this template will not</a:t>
            </a:r>
          </a:p>
          <a:p>
            <a:r>
              <a:rPr lang="en-US" dirty="0"/>
              <a:t>appear in From Another Institution.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987" y="4444465"/>
            <a:ext cx="3036834" cy="17919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85194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9718" y="883740"/>
            <a:ext cx="7886700" cy="1325563"/>
          </a:xfrm>
        </p:spPr>
        <p:txBody>
          <a:bodyPr/>
          <a:lstStyle/>
          <a:p>
            <a:r>
              <a:rPr lang="en-US" b="1" dirty="0"/>
              <a:t>How about Dispositions and Deaths?</a:t>
            </a:r>
            <a:endParaRPr lang="en-GB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869" y="2209303"/>
            <a:ext cx="7886700" cy="4351338"/>
          </a:xfrm>
        </p:spPr>
        <p:txBody>
          <a:bodyPr/>
          <a:lstStyle/>
          <a:p>
            <a:r>
              <a:rPr lang="en-US" dirty="0"/>
              <a:t>Eventually everything you have accessioned will need to be Dispositioned either by a transaction, missing or release, or a death. </a:t>
            </a:r>
          </a:p>
          <a:p>
            <a:r>
              <a:rPr lang="en-US" dirty="0"/>
              <a:t>Date should be when the event actually happened, or your best estimate</a:t>
            </a:r>
          </a:p>
          <a:p>
            <a:endParaRPr lang="en-GB" dirty="0"/>
          </a:p>
        </p:txBody>
      </p:sp>
      <p:pic>
        <p:nvPicPr>
          <p:cNvPr id="2050" name="Picture 2" descr="Image result for zoo animal transport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59" y="4380778"/>
            <a:ext cx="3681878" cy="207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13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First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0751"/>
            <a:ext cx="7886700" cy="4351338"/>
          </a:xfrm>
        </p:spPr>
        <p:txBody>
          <a:bodyPr/>
          <a:lstStyle/>
          <a:p>
            <a:r>
              <a:rPr lang="en-US" dirty="0"/>
              <a:t>Animal is donated by a member of the public</a:t>
            </a:r>
          </a:p>
          <a:p>
            <a:r>
              <a:rPr lang="en-US" dirty="0"/>
              <a:t>Animal is dispositioned to a Species360 member institution as a Loan Out</a:t>
            </a:r>
          </a:p>
          <a:p>
            <a:r>
              <a:rPr lang="en-US" dirty="0"/>
              <a:t>Receiver Confirms</a:t>
            </a:r>
          </a:p>
          <a:p>
            <a:endParaRPr lang="en-US" dirty="0"/>
          </a:p>
        </p:txBody>
      </p:sp>
      <p:pic>
        <p:nvPicPr>
          <p:cNvPr id="1028" name="Picture 4" descr="Image result for hyacinth macaw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411" y="3262745"/>
            <a:ext cx="6191250" cy="23812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863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588" y="208107"/>
            <a:ext cx="8219786" cy="1325563"/>
          </a:xfrm>
        </p:spPr>
        <p:txBody>
          <a:bodyPr/>
          <a:lstStyle/>
          <a:p>
            <a:r>
              <a:rPr lang="en-US" b="1" dirty="0"/>
              <a:t>Step 1 – Accession – left side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17818" y="1171522"/>
            <a:ext cx="4648901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This animal is not yet in the ZIMS database so</a:t>
            </a:r>
          </a:p>
          <a:p>
            <a:r>
              <a:rPr lang="en-US" dirty="0"/>
              <a:t>you will perform a new accession. </a:t>
            </a:r>
          </a:p>
          <a:p>
            <a:endParaRPr lang="en-US" dirty="0"/>
          </a:p>
          <a:p>
            <a:r>
              <a:rPr lang="en-US" dirty="0"/>
              <a:t>Go to Start &gt; Accession &gt; Individual Animal.</a:t>
            </a:r>
          </a:p>
          <a:p>
            <a:r>
              <a:rPr lang="en-US" dirty="0"/>
              <a:t>Mandatory fields are marked with a red “*”.</a:t>
            </a:r>
          </a:p>
          <a:p>
            <a:endParaRPr lang="en-US" dirty="0"/>
          </a:p>
          <a:p>
            <a:r>
              <a:rPr lang="en-US" dirty="0"/>
              <a:t>1-Date is the date you received the animal.</a:t>
            </a:r>
          </a:p>
          <a:p>
            <a:r>
              <a:rPr lang="en-US" dirty="0"/>
              <a:t>2-What you select for terms will …</a:t>
            </a:r>
          </a:p>
          <a:p>
            <a:r>
              <a:rPr lang="en-US" dirty="0"/>
              <a:t>3-Drive the icons for Ownership/Physical.</a:t>
            </a:r>
          </a:p>
          <a:p>
            <a:r>
              <a:rPr lang="en-US" dirty="0"/>
              <a:t>4-It will also drive what fields are displayed for</a:t>
            </a:r>
          </a:p>
          <a:p>
            <a:r>
              <a:rPr lang="en-US" dirty="0"/>
              <a:t>Ownership and Physical.</a:t>
            </a:r>
          </a:p>
          <a:p>
            <a:r>
              <a:rPr lang="en-US" dirty="0"/>
              <a:t>5-You can select to auto-increment your Local</a:t>
            </a:r>
          </a:p>
          <a:p>
            <a:r>
              <a:rPr lang="en-US" dirty="0"/>
              <a:t>IDs in Institution Preferences.</a:t>
            </a:r>
          </a:p>
          <a:p>
            <a:r>
              <a:rPr lang="en-US" dirty="0"/>
              <a:t>6-You can also select what your default</a:t>
            </a:r>
          </a:p>
          <a:p>
            <a:r>
              <a:rPr lang="en-US" dirty="0"/>
              <a:t>Collection and Enclosure are in My</a:t>
            </a:r>
          </a:p>
          <a:p>
            <a:r>
              <a:rPr lang="en-US" dirty="0"/>
              <a:t>Preferences.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30140"/>
            <a:ext cx="3124471" cy="52353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3832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95" y="309708"/>
            <a:ext cx="8515350" cy="1325563"/>
          </a:xfrm>
        </p:spPr>
        <p:txBody>
          <a:bodyPr/>
          <a:lstStyle/>
          <a:p>
            <a:r>
              <a:rPr lang="en-US" b="1" dirty="0"/>
              <a:t>Step 1 –Accession – right side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05086" y="1930400"/>
            <a:ext cx="5084662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1-The parents were not identified and never will </a:t>
            </a:r>
          </a:p>
          <a:p>
            <a:r>
              <a:rPr lang="en-US" dirty="0"/>
              <a:t>be so you select Indeterminate.</a:t>
            </a:r>
          </a:p>
          <a:p>
            <a:r>
              <a:rPr lang="en-US" dirty="0"/>
              <a:t>2-If you captured taxonomy when recording the</a:t>
            </a:r>
          </a:p>
          <a:p>
            <a:r>
              <a:rPr lang="en-US" dirty="0"/>
              <a:t>parents this field would prefill.</a:t>
            </a:r>
          </a:p>
          <a:p>
            <a:r>
              <a:rPr lang="en-US" dirty="0"/>
              <a:t>3-Add rearing information by selecting the </a:t>
            </a:r>
            <a:r>
              <a:rPr lang="en-US"/>
              <a:t>button.</a:t>
            </a:r>
            <a:endParaRPr lang="en-US" dirty="0"/>
          </a:p>
          <a:p>
            <a:r>
              <a:rPr lang="en-US" dirty="0"/>
              <a:t>4-What you select for Birth Type………..</a:t>
            </a:r>
          </a:p>
          <a:p>
            <a:r>
              <a:rPr lang="en-US" dirty="0"/>
              <a:t>5-Will drive the fields available under Birth</a:t>
            </a:r>
          </a:p>
          <a:p>
            <a:r>
              <a:rPr lang="en-US" dirty="0"/>
              <a:t>Location.</a:t>
            </a:r>
          </a:p>
          <a:p>
            <a:r>
              <a:rPr lang="en-US" dirty="0"/>
              <a:t>When you are done select Save (upper left hand</a:t>
            </a:r>
          </a:p>
          <a:p>
            <a:r>
              <a:rPr lang="en-US" dirty="0"/>
              <a:t>corner).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2750C8-7D01-49A9-8620-8F538877F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39" y="1635271"/>
            <a:ext cx="3165895" cy="40573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8790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904" y="429781"/>
            <a:ext cx="8644659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Step 1 – Accession – View Details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352" y="1427888"/>
            <a:ext cx="6949667" cy="16662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74625" y="3325090"/>
            <a:ext cx="7669215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1-Once you save you will receive a message that the accession was successful</a:t>
            </a:r>
          </a:p>
          <a:p>
            <a:r>
              <a:rPr lang="en-US" dirty="0"/>
              <a:t>and what GAN was assigned.</a:t>
            </a:r>
          </a:p>
          <a:p>
            <a:r>
              <a:rPr lang="en-US" dirty="0"/>
              <a:t>2-You can select to View Animal Details. This will open the record and is highly </a:t>
            </a:r>
          </a:p>
          <a:p>
            <a:r>
              <a:rPr lang="en-US" dirty="0"/>
              <a:t>recommended to check the correctness of your entry.</a:t>
            </a:r>
          </a:p>
          <a:p>
            <a:r>
              <a:rPr lang="en-US" dirty="0"/>
              <a:t>3-You can Undo Accession Transaction. This will take you back into the screen to</a:t>
            </a:r>
          </a:p>
          <a:p>
            <a:r>
              <a:rPr lang="en-US" dirty="0"/>
              <a:t>correct any incorrect entries.</a:t>
            </a:r>
          </a:p>
          <a:p>
            <a:r>
              <a:rPr lang="en-US" dirty="0"/>
              <a:t>4-You can close the screen. This will still save the record but it will not be</a:t>
            </a:r>
          </a:p>
          <a:p>
            <a:r>
              <a:rPr lang="en-US" dirty="0"/>
              <a:t>opened for review.</a:t>
            </a:r>
          </a:p>
        </p:txBody>
      </p:sp>
    </p:spTree>
    <p:extLst>
      <p:ext uri="{BB962C8B-B14F-4D97-AF65-F5344CB8AC3E}">
        <p14:creationId xmlns:p14="http://schemas.microsoft.com/office/powerpoint/2010/main" val="772810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2 - Disposition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90689"/>
            <a:ext cx="4618120" cy="24690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45887" y="4627419"/>
            <a:ext cx="683757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To disposition the animal go to My Transactions tab &gt; Add Transaction &gt;</a:t>
            </a:r>
          </a:p>
          <a:p>
            <a:r>
              <a:rPr lang="en-US" dirty="0"/>
              <a:t>Dispositions &gt; To Another Institution. </a:t>
            </a:r>
          </a:p>
        </p:txBody>
      </p:sp>
      <p:pic>
        <p:nvPicPr>
          <p:cNvPr id="3074" name="Picture 2" descr="Image result for hyacinth macaw imag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6"/>
          <a:stretch/>
        </p:blipFill>
        <p:spPr bwMode="auto">
          <a:xfrm>
            <a:off x="5458690" y="1690689"/>
            <a:ext cx="3197756" cy="246909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618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2 - Disposition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4803" y="1387820"/>
            <a:ext cx="4095993" cy="42473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1-The date should be the date the animal</a:t>
            </a:r>
          </a:p>
          <a:p>
            <a:r>
              <a:rPr lang="en-US" dirty="0"/>
              <a:t>left your facility.</a:t>
            </a:r>
          </a:p>
          <a:p>
            <a:r>
              <a:rPr lang="en-US" dirty="0"/>
              <a:t>2-You are sending this animal as a Loan</a:t>
            </a:r>
          </a:p>
          <a:p>
            <a:r>
              <a:rPr lang="en-US" dirty="0"/>
              <a:t>Out To.</a:t>
            </a:r>
          </a:p>
          <a:p>
            <a:r>
              <a:rPr lang="en-US" dirty="0"/>
              <a:t>3-Note how the Ownership/Physical icons</a:t>
            </a:r>
          </a:p>
          <a:p>
            <a:r>
              <a:rPr lang="en-US" dirty="0"/>
              <a:t>display the fact that the Ownership is not</a:t>
            </a:r>
          </a:p>
          <a:p>
            <a:r>
              <a:rPr lang="en-US" dirty="0"/>
              <a:t>being transferred.</a:t>
            </a:r>
          </a:p>
          <a:p>
            <a:r>
              <a:rPr lang="en-US" dirty="0"/>
              <a:t>4-You do not know the Local ID the</a:t>
            </a:r>
          </a:p>
          <a:p>
            <a:r>
              <a:rPr lang="en-US" dirty="0"/>
              <a:t>receiving institution will assign so you</a:t>
            </a:r>
          </a:p>
          <a:p>
            <a:r>
              <a:rPr lang="en-US" dirty="0"/>
              <a:t>record Undetermined. This can be edited</a:t>
            </a:r>
          </a:p>
          <a:p>
            <a:r>
              <a:rPr lang="en-US" dirty="0"/>
              <a:t>later.</a:t>
            </a:r>
          </a:p>
          <a:p>
            <a:r>
              <a:rPr lang="en-US" dirty="0"/>
              <a:t>5-Any notes regarding the disposition,</a:t>
            </a:r>
          </a:p>
          <a:p>
            <a:r>
              <a:rPr lang="en-US" dirty="0"/>
              <a:t>such as your reason for dispositioning the</a:t>
            </a:r>
          </a:p>
          <a:p>
            <a:r>
              <a:rPr lang="en-US" dirty="0"/>
              <a:t>animal, are helpful.</a:t>
            </a:r>
          </a:p>
          <a:p>
            <a:r>
              <a:rPr lang="en-US" dirty="0"/>
              <a:t>6-Then Add to Transaction List.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88" y="1617162"/>
            <a:ext cx="3619814" cy="40084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662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9563"/>
            <a:ext cx="8265968" cy="1325563"/>
          </a:xfrm>
        </p:spPr>
        <p:txBody>
          <a:bodyPr/>
          <a:lstStyle/>
          <a:p>
            <a:r>
              <a:rPr lang="en-US" b="1" dirty="0"/>
              <a:t>Step 2 – Save the Disposition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7014"/>
          <a:stretch/>
        </p:blipFill>
        <p:spPr>
          <a:xfrm>
            <a:off x="501617" y="1133116"/>
            <a:ext cx="8116223" cy="15317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32869" y="2843427"/>
            <a:ext cx="7724359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1-Remember to Save All Changes.</a:t>
            </a:r>
          </a:p>
          <a:p>
            <a:r>
              <a:rPr lang="en-US" dirty="0"/>
              <a:t>2-Hovering over the circle lets you know that PROVIDNCE (the receiver) needs </a:t>
            </a:r>
          </a:p>
          <a:p>
            <a:r>
              <a:rPr lang="en-US" dirty="0"/>
              <a:t>to confirm.</a:t>
            </a:r>
          </a:p>
          <a:p>
            <a:r>
              <a:rPr lang="en-US" dirty="0"/>
              <a:t>3-The Ownership Status remains as Owned but the animal is now Off Site.</a:t>
            </a:r>
          </a:p>
          <a:p>
            <a:r>
              <a:rPr lang="en-US" dirty="0"/>
              <a:t>BELOW-In Animal statistics a Pending Transaction-By Other Institution is created.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725" y="4499274"/>
            <a:ext cx="6492803" cy="12345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8630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979" y="-32915"/>
            <a:ext cx="7886700" cy="1325563"/>
          </a:xfrm>
        </p:spPr>
        <p:txBody>
          <a:bodyPr/>
          <a:lstStyle/>
          <a:p>
            <a:r>
              <a:rPr lang="en-US" b="1" dirty="0"/>
              <a:t>Step 3 – Receiver Confirms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325" y="962391"/>
            <a:ext cx="6104149" cy="1272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18" y="4340224"/>
            <a:ext cx="7832832" cy="131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57122" y="2388042"/>
            <a:ext cx="8083623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ABOVE-When PROVIDNCE logs in they have a Pending Transaction-By My Institution </a:t>
            </a:r>
          </a:p>
          <a:p>
            <a:r>
              <a:rPr lang="en-US" dirty="0"/>
              <a:t>for the animal. Selecting the GAN hyperlink opens the My Transactions grid BELOW.</a:t>
            </a:r>
          </a:p>
          <a:p>
            <a:r>
              <a:rPr lang="en-US" dirty="0"/>
              <a:t>1-The yellow highlight lets you know this transaction is Pending.</a:t>
            </a:r>
          </a:p>
          <a:p>
            <a:r>
              <a:rPr lang="en-US" dirty="0"/>
              <a:t>2-You also receive a message that you have 1 Pending. You can remove this message</a:t>
            </a:r>
          </a:p>
          <a:p>
            <a:r>
              <a:rPr lang="en-US" dirty="0"/>
              <a:t>from displaying in the future by checking the “Do not show this warning” box.</a:t>
            </a:r>
          </a:p>
          <a:p>
            <a:r>
              <a:rPr lang="en-US" dirty="0"/>
              <a:t>3-Select the gear icon to confirm.</a:t>
            </a:r>
          </a:p>
        </p:txBody>
      </p:sp>
    </p:spTree>
    <p:extLst>
      <p:ext uri="{BB962C8B-B14F-4D97-AF65-F5344CB8AC3E}">
        <p14:creationId xmlns:p14="http://schemas.microsoft.com/office/powerpoint/2010/main" val="2112494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6314" y="257323"/>
            <a:ext cx="7886700" cy="1325563"/>
          </a:xfrm>
        </p:spPr>
        <p:txBody>
          <a:bodyPr/>
          <a:lstStyle/>
          <a:p>
            <a:r>
              <a:rPr lang="en-US" b="1"/>
              <a:t>Single Accession </a:t>
            </a:r>
            <a:r>
              <a:rPr lang="en-US" b="1" dirty="0"/>
              <a:t>&amp; Record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9268" y="1582886"/>
            <a:ext cx="78867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/>
              <a:t>An animal is accessioned into ZIMS only once</a:t>
            </a:r>
          </a:p>
          <a:p>
            <a:r>
              <a:rPr lang="en-US" sz="2000" dirty="0"/>
              <a:t>Subsequent transactions create Visits</a:t>
            </a:r>
          </a:p>
          <a:p>
            <a:r>
              <a:rPr lang="en-US" sz="2000" dirty="0"/>
              <a:t>This creates a single record for each animal</a:t>
            </a:r>
          </a:p>
          <a:p>
            <a:r>
              <a:rPr lang="en-US" sz="2000" dirty="0"/>
              <a:t>Initial Accessions are:</a:t>
            </a:r>
          </a:p>
          <a:p>
            <a:pPr lvl="1"/>
            <a:r>
              <a:rPr lang="en-US" sz="2000" dirty="0"/>
              <a:t>From Another Institution that is NOT a Species360 member. You may need to confirm that the animal was not previously at a Species360 member institution as you would then create a Visit and not a new Accession.</a:t>
            </a:r>
          </a:p>
          <a:p>
            <a:pPr lvl="1"/>
            <a:r>
              <a:rPr lang="en-US" sz="2000" dirty="0"/>
              <a:t>Collected From Wild (unless it was released by a Species360 member and is therefore already in the database)</a:t>
            </a:r>
          </a:p>
          <a:p>
            <a:pPr lvl="1"/>
            <a:r>
              <a:rPr lang="en-US" sz="2000" dirty="0"/>
              <a:t>Rescued</a:t>
            </a:r>
          </a:p>
          <a:p>
            <a:pPr lvl="1"/>
            <a:r>
              <a:rPr lang="en-US" sz="2000" dirty="0"/>
              <a:t>Appeared</a:t>
            </a:r>
          </a:p>
          <a:p>
            <a:pPr lvl="1"/>
            <a:r>
              <a:rPr lang="en-US" sz="2000" dirty="0"/>
              <a:t>Birth/Hatch</a:t>
            </a:r>
          </a:p>
          <a:p>
            <a:pPr lvl="1"/>
            <a:r>
              <a:rPr lang="en-US" sz="2000" dirty="0"/>
              <a:t>From Lay</a:t>
            </a:r>
          </a:p>
          <a:p>
            <a:pPr lvl="1"/>
            <a:r>
              <a:rPr lang="en-US" sz="2000" dirty="0"/>
              <a:t>Fetus Identified</a:t>
            </a:r>
          </a:p>
          <a:p>
            <a:pPr lvl="1"/>
            <a:r>
              <a:rPr lang="en-US" sz="2000" dirty="0"/>
              <a:t>Undetermined/Indeterminate</a:t>
            </a:r>
          </a:p>
          <a:p>
            <a:r>
              <a:rPr lang="en-US" sz="2400" dirty="0"/>
              <a:t>Visits are:</a:t>
            </a:r>
          </a:p>
          <a:p>
            <a:pPr lvl="1"/>
            <a:r>
              <a:rPr lang="en-US" sz="2000" dirty="0"/>
              <a:t>From Another Institution that IS a Species360 member</a:t>
            </a:r>
          </a:p>
          <a:p>
            <a:pPr lvl="1"/>
            <a:r>
              <a:rPr lang="en-US" sz="2000" dirty="0"/>
              <a:t>Collected From Wild when a Species360 member released it</a:t>
            </a:r>
          </a:p>
          <a:p>
            <a:endParaRPr lang="en-GB" dirty="0"/>
          </a:p>
        </p:txBody>
      </p:sp>
      <p:pic>
        <p:nvPicPr>
          <p:cNvPr id="1028" name="Picture 4" descr="Image result for zoo animal imag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6"/>
          <a:stretch/>
        </p:blipFill>
        <p:spPr bwMode="auto">
          <a:xfrm>
            <a:off x="4932218" y="3555124"/>
            <a:ext cx="3417455" cy="177425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125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3 – Receiver Confirms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17" y="1519419"/>
            <a:ext cx="3642676" cy="44657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292436" y="2022764"/>
            <a:ext cx="3137526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 information that was</a:t>
            </a:r>
          </a:p>
          <a:p>
            <a:r>
              <a:rPr lang="en-US" dirty="0"/>
              <a:t>recorded by the sender will</a:t>
            </a:r>
          </a:p>
          <a:p>
            <a:r>
              <a:rPr lang="en-US" dirty="0"/>
              <a:t>prefill but it is editable.</a:t>
            </a:r>
          </a:p>
          <a:p>
            <a:r>
              <a:rPr lang="en-US" dirty="0"/>
              <a:t>1-PROVIDNCE records their </a:t>
            </a:r>
          </a:p>
          <a:p>
            <a:r>
              <a:rPr lang="en-US" dirty="0"/>
              <a:t>Local ID.</a:t>
            </a:r>
          </a:p>
          <a:p>
            <a:r>
              <a:rPr lang="en-US" dirty="0"/>
              <a:t>2-They put the animal into the</a:t>
            </a:r>
          </a:p>
          <a:p>
            <a:r>
              <a:rPr lang="en-US" dirty="0"/>
              <a:t>appropriate Enclosure and</a:t>
            </a:r>
          </a:p>
          <a:p>
            <a:r>
              <a:rPr lang="en-US" dirty="0"/>
              <a:t>Collection.</a:t>
            </a:r>
          </a:p>
          <a:p>
            <a:r>
              <a:rPr lang="en-US" dirty="0"/>
              <a:t>3-They confirm the transaction.</a:t>
            </a:r>
          </a:p>
        </p:txBody>
      </p:sp>
    </p:spTree>
    <p:extLst>
      <p:ext uri="{BB962C8B-B14F-4D97-AF65-F5344CB8AC3E}">
        <p14:creationId xmlns:p14="http://schemas.microsoft.com/office/powerpoint/2010/main" val="2827075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3 – Receiver Confirms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773321"/>
            <a:ext cx="4770533" cy="13717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662267"/>
            <a:ext cx="4787521" cy="15932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680364" y="2369605"/>
            <a:ext cx="3075457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Once they Save All Changes,</a:t>
            </a:r>
          </a:p>
          <a:p>
            <a:r>
              <a:rPr lang="en-US" dirty="0"/>
              <a:t>the green circle indicates it</a:t>
            </a:r>
          </a:p>
          <a:p>
            <a:r>
              <a:rPr lang="en-US" dirty="0"/>
              <a:t>was confirmed by the sender</a:t>
            </a:r>
          </a:p>
          <a:p>
            <a:r>
              <a:rPr lang="en-US" dirty="0"/>
              <a:t>(TOP).</a:t>
            </a:r>
          </a:p>
          <a:p>
            <a:endParaRPr lang="en-US" dirty="0"/>
          </a:p>
          <a:p>
            <a:r>
              <a:rPr lang="en-US" dirty="0"/>
              <a:t>Looking at the record from the</a:t>
            </a:r>
          </a:p>
          <a:p>
            <a:r>
              <a:rPr lang="en-US" dirty="0"/>
              <a:t>sender’s point of view, you can</a:t>
            </a:r>
          </a:p>
          <a:p>
            <a:r>
              <a:rPr lang="en-US" dirty="0"/>
              <a:t>see that it is now confirmed by</a:t>
            </a:r>
          </a:p>
          <a:p>
            <a:r>
              <a:rPr lang="en-US" dirty="0"/>
              <a:t>the receiver (BOTTOM).</a:t>
            </a:r>
          </a:p>
        </p:txBody>
      </p:sp>
    </p:spTree>
    <p:extLst>
      <p:ext uri="{BB962C8B-B14F-4D97-AF65-F5344CB8AC3E}">
        <p14:creationId xmlns:p14="http://schemas.microsoft.com/office/powerpoint/2010/main" val="3462475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Second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Animal is received from a Species360 member institution but they have not yet recorded sending it (Receiver Initiated Transaction)</a:t>
            </a:r>
          </a:p>
          <a:p>
            <a:r>
              <a:rPr lang="en-US" dirty="0"/>
              <a:t>Sender confirms</a:t>
            </a:r>
          </a:p>
        </p:txBody>
      </p:sp>
      <p:pic>
        <p:nvPicPr>
          <p:cNvPr id="2050" name="Picture 2" descr="Image result for emerald tree boa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073" y="3050307"/>
            <a:ext cx="3612986" cy="27699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356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1 – Record Receiving – </a:t>
            </a:r>
            <a:br>
              <a:rPr lang="en-US" b="1" dirty="0"/>
            </a:br>
            <a:r>
              <a:rPr lang="en-US" b="1" dirty="0"/>
              <a:t>Option 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37" y="1690689"/>
            <a:ext cx="5581586" cy="41306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739508" y="1588654"/>
            <a:ext cx="4941455" cy="3139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this scenario you are recording a Visit because the animal is in the ZIMS database already. You have received the animal but the Registrar at the sending institution is on vacation and has not</a:t>
            </a:r>
          </a:p>
          <a:p>
            <a:r>
              <a:rPr lang="en-US" dirty="0"/>
              <a:t>recorded sending the animal to you. There are two ways you can do this. First way, start a new accession.</a:t>
            </a:r>
          </a:p>
          <a:p>
            <a:r>
              <a:rPr lang="en-US" dirty="0"/>
              <a:t>1-When you record the Sender and the Local ID (or GAN), ZIMS will look for any matches.</a:t>
            </a:r>
          </a:p>
          <a:p>
            <a:r>
              <a:rPr lang="en-US" dirty="0"/>
              <a:t>2-A match is found. Check the box.</a:t>
            </a:r>
          </a:p>
          <a:p>
            <a:r>
              <a:rPr lang="en-US" dirty="0"/>
              <a:t>3-Select Yes, Go with selected animal.</a:t>
            </a:r>
          </a:p>
        </p:txBody>
      </p:sp>
    </p:spTree>
    <p:extLst>
      <p:ext uri="{BB962C8B-B14F-4D97-AF65-F5344CB8AC3E}">
        <p14:creationId xmlns:p14="http://schemas.microsoft.com/office/powerpoint/2010/main" val="857067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1 – Record Receiving – </a:t>
            </a:r>
            <a:br>
              <a:rPr lang="en-US" b="1" dirty="0"/>
            </a:br>
            <a:r>
              <a:rPr lang="en-US" b="1" dirty="0"/>
              <a:t>Option 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19" y="2124798"/>
            <a:ext cx="3680779" cy="38103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175357" y="2503055"/>
            <a:ext cx="3246723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This will open the Acquisition</a:t>
            </a:r>
          </a:p>
          <a:p>
            <a:r>
              <a:rPr lang="en-US" dirty="0"/>
              <a:t>From Another Institution screen.</a:t>
            </a:r>
          </a:p>
          <a:p>
            <a:r>
              <a:rPr lang="en-US" dirty="0"/>
              <a:t>1-Record the date.</a:t>
            </a:r>
          </a:p>
          <a:p>
            <a:r>
              <a:rPr lang="en-US" dirty="0"/>
              <a:t>2-Record your Local ID.</a:t>
            </a:r>
          </a:p>
          <a:p>
            <a:r>
              <a:rPr lang="en-US" dirty="0"/>
              <a:t>3-Put into the appropriate</a:t>
            </a:r>
          </a:p>
          <a:p>
            <a:r>
              <a:rPr lang="en-US" dirty="0"/>
              <a:t>Enclosure and Collection.</a:t>
            </a:r>
          </a:p>
          <a:p>
            <a:r>
              <a:rPr lang="en-US" dirty="0"/>
              <a:t>4-Add to Transaction List.</a:t>
            </a:r>
          </a:p>
        </p:txBody>
      </p:sp>
    </p:spTree>
    <p:extLst>
      <p:ext uri="{BB962C8B-B14F-4D97-AF65-F5344CB8AC3E}">
        <p14:creationId xmlns:p14="http://schemas.microsoft.com/office/powerpoint/2010/main" val="3708869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1 –Record Receiving – </a:t>
            </a:r>
            <a:br>
              <a:rPr lang="en-US" b="1" dirty="0"/>
            </a:br>
            <a:r>
              <a:rPr lang="en-US" b="1" dirty="0"/>
              <a:t>Option Two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99" y="1690689"/>
            <a:ext cx="4922947" cy="15012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172" y="3541925"/>
            <a:ext cx="3909399" cy="24157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652654" y="1833765"/>
            <a:ext cx="3344762" cy="36933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 second way is to search</a:t>
            </a:r>
          </a:p>
          <a:p>
            <a:r>
              <a:rPr lang="en-US" dirty="0"/>
              <a:t>for the animal in the database</a:t>
            </a:r>
          </a:p>
          <a:p>
            <a:r>
              <a:rPr lang="en-US" dirty="0"/>
              <a:t>(ABOVE).</a:t>
            </a:r>
          </a:p>
          <a:p>
            <a:endParaRPr lang="en-US" dirty="0"/>
          </a:p>
          <a:p>
            <a:r>
              <a:rPr lang="en-US" dirty="0"/>
              <a:t>Open My Transactions &gt; Add</a:t>
            </a:r>
          </a:p>
          <a:p>
            <a:r>
              <a:rPr lang="en-US" dirty="0"/>
              <a:t>Transaction &gt; Acquisition &gt;</a:t>
            </a:r>
          </a:p>
          <a:p>
            <a:r>
              <a:rPr lang="en-US" dirty="0"/>
              <a:t>From Another Institution</a:t>
            </a:r>
          </a:p>
          <a:p>
            <a:r>
              <a:rPr lang="en-US" dirty="0"/>
              <a:t>(BELOW).</a:t>
            </a:r>
          </a:p>
          <a:p>
            <a:endParaRPr lang="en-US" dirty="0"/>
          </a:p>
          <a:p>
            <a:r>
              <a:rPr lang="en-US" dirty="0"/>
              <a:t>This will open the same screen</a:t>
            </a:r>
          </a:p>
          <a:p>
            <a:r>
              <a:rPr lang="en-US" dirty="0"/>
              <a:t>that was displayed when you</a:t>
            </a:r>
          </a:p>
          <a:p>
            <a:r>
              <a:rPr lang="en-US" dirty="0"/>
              <a:t>started a new accession and ZIMS</a:t>
            </a:r>
          </a:p>
          <a:p>
            <a:r>
              <a:rPr lang="en-US" dirty="0"/>
              <a:t>found a match.</a:t>
            </a:r>
          </a:p>
        </p:txBody>
      </p:sp>
    </p:spTree>
    <p:extLst>
      <p:ext uri="{BB962C8B-B14F-4D97-AF65-F5344CB8AC3E}">
        <p14:creationId xmlns:p14="http://schemas.microsoft.com/office/powerpoint/2010/main" val="2780667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1 – Record Receiving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24" y="1437166"/>
            <a:ext cx="3642676" cy="29491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200073" y="1847273"/>
            <a:ext cx="3296415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Complete the screen and select</a:t>
            </a:r>
          </a:p>
          <a:p>
            <a:r>
              <a:rPr lang="en-US" dirty="0"/>
              <a:t>Add to Transaction List. You will</a:t>
            </a:r>
          </a:p>
          <a:p>
            <a:r>
              <a:rPr lang="en-US" dirty="0"/>
              <a:t>receive a message that the</a:t>
            </a:r>
          </a:p>
          <a:p>
            <a:r>
              <a:rPr lang="en-US" dirty="0"/>
              <a:t>holder has not yet recorded</a:t>
            </a:r>
          </a:p>
          <a:p>
            <a:r>
              <a:rPr lang="en-US" dirty="0"/>
              <a:t>sending the animal to you. This </a:t>
            </a:r>
          </a:p>
          <a:p>
            <a:r>
              <a:rPr lang="en-US" dirty="0"/>
              <a:t>is correct so select Yes (TOP).</a:t>
            </a:r>
          </a:p>
          <a:p>
            <a:endParaRPr lang="en-US" dirty="0"/>
          </a:p>
          <a:p>
            <a:r>
              <a:rPr lang="en-US" dirty="0"/>
              <a:t>The My Transaction record will</a:t>
            </a:r>
          </a:p>
          <a:p>
            <a:r>
              <a:rPr lang="en-US" dirty="0"/>
              <a:t>indicate that the sender needs to</a:t>
            </a:r>
          </a:p>
          <a:p>
            <a:r>
              <a:rPr lang="en-US" dirty="0"/>
              <a:t>confirm (BOTTOM).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67" y="4776353"/>
            <a:ext cx="4275190" cy="13640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334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2 – Sender Confirms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90689"/>
            <a:ext cx="4557155" cy="11430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98" y="3032949"/>
            <a:ext cx="3650296" cy="29644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292437" y="2059708"/>
            <a:ext cx="3504293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 sender has a Pending</a:t>
            </a:r>
          </a:p>
          <a:p>
            <a:r>
              <a:rPr lang="en-US" dirty="0"/>
              <a:t>Transaction-By My Institution. </a:t>
            </a:r>
          </a:p>
          <a:p>
            <a:r>
              <a:rPr lang="en-US" dirty="0"/>
              <a:t>(TOP).</a:t>
            </a:r>
          </a:p>
          <a:p>
            <a:endParaRPr lang="en-US" dirty="0"/>
          </a:p>
          <a:p>
            <a:r>
              <a:rPr lang="en-US" dirty="0"/>
              <a:t>They select to confirm (BOTTOM).</a:t>
            </a:r>
          </a:p>
          <a:p>
            <a:r>
              <a:rPr lang="en-US" dirty="0"/>
              <a:t>1-Note that the receiver’s Local ID</a:t>
            </a:r>
          </a:p>
          <a:p>
            <a:r>
              <a:rPr lang="en-US" dirty="0"/>
              <a:t>is prefilled and not editable.</a:t>
            </a:r>
          </a:p>
          <a:p>
            <a:r>
              <a:rPr lang="en-US" dirty="0"/>
              <a:t>2-Once they Confirm Transaction</a:t>
            </a:r>
          </a:p>
          <a:p>
            <a:r>
              <a:rPr lang="en-US" dirty="0"/>
              <a:t>and Save All Changes, both the </a:t>
            </a:r>
          </a:p>
          <a:p>
            <a:r>
              <a:rPr lang="en-US" dirty="0"/>
              <a:t>receiver’s and the sender’s records </a:t>
            </a:r>
          </a:p>
          <a:p>
            <a:r>
              <a:rPr lang="en-US" dirty="0"/>
              <a:t>will indicate that the transaction </a:t>
            </a:r>
          </a:p>
          <a:p>
            <a:r>
              <a:rPr lang="en-US" dirty="0"/>
              <a:t>was confirmed by both facilities.</a:t>
            </a:r>
          </a:p>
        </p:txBody>
      </p:sp>
    </p:spTree>
    <p:extLst>
      <p:ext uri="{BB962C8B-B14F-4D97-AF65-F5344CB8AC3E}">
        <p14:creationId xmlns:p14="http://schemas.microsoft.com/office/powerpoint/2010/main" val="735894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8091" y="457345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Individual Transactions</a:t>
            </a:r>
            <a:br>
              <a:rPr lang="en-US" dirty="0"/>
            </a:br>
            <a:r>
              <a:rPr lang="en-US" dirty="0"/>
              <a:t>in ZIMS</a:t>
            </a:r>
            <a:endParaRPr lang="en-GB" dirty="0"/>
          </a:p>
        </p:txBody>
      </p:sp>
      <p:pic>
        <p:nvPicPr>
          <p:cNvPr id="4098" name="Picture 2" descr="Image result for sea turtle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729" y="2844945"/>
            <a:ext cx="4912832" cy="276152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049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3309" y="242731"/>
            <a:ext cx="9025418" cy="1325563"/>
          </a:xfrm>
        </p:spPr>
        <p:txBody>
          <a:bodyPr>
            <a:noAutofit/>
          </a:bodyPr>
          <a:lstStyle/>
          <a:p>
            <a:r>
              <a:rPr lang="en-US" sz="3600" b="1" dirty="0"/>
              <a:t>Physical and Ownership are Separated 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52692" y="1282911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both new Accessions and Visits you need to record:</a:t>
            </a:r>
          </a:p>
          <a:p>
            <a:pPr lvl="1"/>
            <a:r>
              <a:rPr lang="en-US" dirty="0"/>
              <a:t>Who is sending you the animal (Physical Info)</a:t>
            </a:r>
          </a:p>
          <a:p>
            <a:pPr lvl="1"/>
            <a:r>
              <a:rPr lang="en-US" dirty="0"/>
              <a:t>Who is giving up or retaining legal title to the animal (Ownership info)</a:t>
            </a:r>
          </a:p>
          <a:p>
            <a:r>
              <a:rPr lang="en-US" dirty="0"/>
              <a:t>My Transactions tab</a:t>
            </a:r>
          </a:p>
          <a:p>
            <a:pPr lvl="1"/>
            <a:r>
              <a:rPr lang="en-US" dirty="0"/>
              <a:t>Displays all transactions with your institution</a:t>
            </a:r>
          </a:p>
          <a:p>
            <a:r>
              <a:rPr lang="en-US" dirty="0"/>
              <a:t>Details Tab</a:t>
            </a:r>
          </a:p>
          <a:p>
            <a:pPr lvl="1"/>
            <a:r>
              <a:rPr lang="en-US" dirty="0"/>
              <a:t>Physical History - all locations animal has been held</a:t>
            </a:r>
          </a:p>
          <a:p>
            <a:pPr lvl="1"/>
            <a:r>
              <a:rPr lang="en-US" dirty="0"/>
              <a:t>Ownership History - all facilities that had legal title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2921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9468" y="271797"/>
            <a:ext cx="8624532" cy="1325563"/>
          </a:xfrm>
        </p:spPr>
        <p:txBody>
          <a:bodyPr>
            <a:noAutofit/>
          </a:bodyPr>
          <a:lstStyle/>
          <a:p>
            <a:r>
              <a:rPr lang="en-US" sz="2800" b="1" dirty="0"/>
              <a:t>Transactions Between non-Species360 versus</a:t>
            </a:r>
            <a:br>
              <a:rPr lang="en-US" sz="2800" b="1" dirty="0"/>
            </a:br>
            <a:r>
              <a:rPr lang="en-US" sz="2800" b="1" dirty="0"/>
              <a:t>Visits Between Species360 Members </a:t>
            </a:r>
            <a:endParaRPr lang="en-GB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1704" y="1481425"/>
            <a:ext cx="7886700" cy="4351338"/>
          </a:xfrm>
        </p:spPr>
        <p:txBody>
          <a:bodyPr/>
          <a:lstStyle/>
          <a:p>
            <a:r>
              <a:rPr lang="en-US" dirty="0"/>
              <a:t>Non-Species360 member</a:t>
            </a:r>
          </a:p>
          <a:p>
            <a:pPr lvl="1"/>
            <a:r>
              <a:rPr lang="en-US" dirty="0"/>
              <a:t>No confirmation required by the other facility</a:t>
            </a:r>
          </a:p>
          <a:p>
            <a:r>
              <a:rPr lang="en-US" dirty="0"/>
              <a:t>Species360 Member</a:t>
            </a:r>
          </a:p>
          <a:p>
            <a:pPr lvl="1"/>
            <a:r>
              <a:rPr lang="en-US" dirty="0"/>
              <a:t>Requires confirmation/denial by the other facility</a:t>
            </a:r>
          </a:p>
          <a:p>
            <a:pPr lvl="1"/>
            <a:r>
              <a:rPr lang="en-US" dirty="0"/>
              <a:t>Pending Transactions are created</a:t>
            </a:r>
          </a:p>
          <a:p>
            <a:pPr lvl="2"/>
            <a:r>
              <a:rPr lang="en-US" dirty="0"/>
              <a:t>By My Institution – you must take an action</a:t>
            </a:r>
          </a:p>
          <a:p>
            <a:pPr lvl="2"/>
            <a:r>
              <a:rPr lang="en-US" dirty="0"/>
              <a:t>By Other Institution – the other institution must take an action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Image result for zoo animal imag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3" b="8396"/>
          <a:stretch/>
        </p:blipFill>
        <p:spPr bwMode="auto">
          <a:xfrm>
            <a:off x="1707284" y="4645892"/>
            <a:ext cx="3428134" cy="193524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62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42930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/>
              <a:t>Automatic Search for From Another Institution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668493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If you are performing a new Accession for From Another Institution, ZIMS will automatically look in the database to see if the animal record already exists. It searches for a match of I</a:t>
            </a:r>
            <a:r>
              <a:rPr lang="en-US" dirty="0"/>
              <a:t>nstitution and Local ID or an existing GAN.</a:t>
            </a:r>
          </a:p>
          <a:p>
            <a:r>
              <a:rPr lang="en-US" sz="2400" dirty="0"/>
              <a:t>If no animal is found in the database you will complete the accession screen.</a:t>
            </a:r>
            <a:endParaRPr lang="en-US" dirty="0"/>
          </a:p>
          <a:p>
            <a:r>
              <a:rPr lang="en-US" sz="2400" dirty="0"/>
              <a:t>If an animal IS found in the database you have the options to:</a:t>
            </a:r>
          </a:p>
          <a:p>
            <a:pPr lvl="1"/>
            <a:r>
              <a:rPr lang="en-US" dirty="0"/>
              <a:t>Accept it and complete only Local Information</a:t>
            </a:r>
          </a:p>
          <a:p>
            <a:pPr lvl="2"/>
            <a:r>
              <a:rPr lang="en-US" sz="1600" dirty="0"/>
              <a:t>Taxonomy , Sex, Parents, Rearing and Birth Info are already recorded</a:t>
            </a:r>
          </a:p>
          <a:p>
            <a:pPr lvl="1"/>
            <a:r>
              <a:rPr lang="en-US" dirty="0"/>
              <a:t>Don’t accept it and complete the entire Accession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4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do you Accession or Create a Visit For?</a:t>
            </a:r>
            <a:endParaRPr lang="en-GB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animal that you have physically held OR have legal ownership of</a:t>
            </a:r>
          </a:p>
          <a:p>
            <a:r>
              <a:rPr lang="en-US" dirty="0"/>
              <a:t>This is because you have taken physical or legal responsibility for it</a:t>
            </a:r>
          </a:p>
          <a:p>
            <a:pPr lvl="1"/>
            <a:r>
              <a:rPr lang="en-US" dirty="0"/>
              <a:t>Some exceptions – native wildlife, live rock, feeder animals</a:t>
            </a:r>
          </a:p>
          <a:p>
            <a:pPr lvl="1"/>
            <a:r>
              <a:rPr lang="en-US" dirty="0"/>
              <a:t>Develop a policy and stick with it</a:t>
            </a:r>
          </a:p>
          <a:p>
            <a:endParaRPr lang="en-GB" dirty="0"/>
          </a:p>
        </p:txBody>
      </p:sp>
      <p:pic>
        <p:nvPicPr>
          <p:cNvPr id="3074" name="Picture 2" descr="Image result for zoo animal imag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3" b="3192"/>
          <a:stretch/>
        </p:blipFill>
        <p:spPr bwMode="auto">
          <a:xfrm>
            <a:off x="709757" y="4729018"/>
            <a:ext cx="4572000" cy="195810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287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68" y="245053"/>
            <a:ext cx="7886700" cy="1325563"/>
          </a:xfrm>
        </p:spPr>
        <p:txBody>
          <a:bodyPr/>
          <a:lstStyle/>
          <a:p>
            <a:r>
              <a:rPr lang="en-US" b="1" dirty="0"/>
              <a:t>What Date do You Use?</a:t>
            </a:r>
            <a:endParaRPr lang="en-GB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7051" y="1326861"/>
            <a:ext cx="7886700" cy="4351338"/>
          </a:xfrm>
        </p:spPr>
        <p:txBody>
          <a:bodyPr/>
          <a:lstStyle/>
          <a:p>
            <a:r>
              <a:rPr lang="en-US" dirty="0"/>
              <a:t>The Accession/Visit date should be the date you either first obtained the physical animal OR the date you first got legal title to it. </a:t>
            </a:r>
          </a:p>
          <a:p>
            <a:pPr lvl="1"/>
            <a:r>
              <a:rPr lang="en-US" dirty="0"/>
              <a:t>Once again, you have taken responsibility for it.</a:t>
            </a:r>
          </a:p>
          <a:p>
            <a:r>
              <a:rPr lang="en-US" dirty="0"/>
              <a:t>Possible exception is animals Collected From Wild.</a:t>
            </a:r>
          </a:p>
          <a:p>
            <a:pPr lvl="1"/>
            <a:r>
              <a:rPr lang="en-US" dirty="0"/>
              <a:t>Some institutions use the date the animal arrived at their facility and some use the collection date.</a:t>
            </a:r>
          </a:p>
        </p:txBody>
      </p:sp>
      <p:pic>
        <p:nvPicPr>
          <p:cNvPr id="4098" name="Picture 2" descr="Image result for zoo animal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011" y="4719408"/>
            <a:ext cx="3622098" cy="191758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90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5449" y="139844"/>
            <a:ext cx="8229023" cy="1325563"/>
          </a:xfrm>
        </p:spPr>
        <p:txBody>
          <a:bodyPr/>
          <a:lstStyle/>
          <a:p>
            <a:r>
              <a:rPr lang="en-US" b="1" dirty="0"/>
              <a:t>Time Saving Tips</a:t>
            </a:r>
            <a:endParaRPr lang="en-GB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068" y="1308389"/>
            <a:ext cx="78867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If animals are individually identifiable they should be entered as individual animals. If you receive multiple animals there are 3 options to save you data entry time:</a:t>
            </a:r>
          </a:p>
          <a:p>
            <a:pPr lvl="1"/>
            <a:r>
              <a:rPr lang="en-US" dirty="0"/>
              <a:t>Batch Accession Checkbox</a:t>
            </a:r>
          </a:p>
          <a:p>
            <a:pPr lvl="2"/>
            <a:r>
              <a:rPr lang="en-US" dirty="0"/>
              <a:t>All records will be duplicated from the first entry</a:t>
            </a:r>
          </a:p>
          <a:p>
            <a:pPr lvl="2"/>
            <a:r>
              <a:rPr lang="en-US" dirty="0"/>
              <a:t>You can edit any differences later</a:t>
            </a:r>
          </a:p>
          <a:p>
            <a:pPr lvl="2"/>
            <a:r>
              <a:rPr lang="en-US" dirty="0"/>
              <a:t>Use Batch only when there will be few edits</a:t>
            </a:r>
          </a:p>
          <a:p>
            <a:pPr lvl="2"/>
            <a:r>
              <a:rPr lang="en-US" dirty="0"/>
              <a:t>Cannot Batch Accession from a Species360 member</a:t>
            </a:r>
          </a:p>
          <a:p>
            <a:pPr lvl="1"/>
            <a:r>
              <a:rPr lang="en-US" dirty="0"/>
              <a:t>Save &amp; Repeat</a:t>
            </a:r>
          </a:p>
          <a:p>
            <a:pPr lvl="2"/>
            <a:r>
              <a:rPr lang="en-US" dirty="0"/>
              <a:t>This will save the transaction and keep the accession screen open for any edits</a:t>
            </a:r>
          </a:p>
          <a:p>
            <a:pPr lvl="2"/>
            <a:r>
              <a:rPr lang="en-US" dirty="0"/>
              <a:t>Use this option when there will be many edits</a:t>
            </a:r>
          </a:p>
          <a:p>
            <a:pPr lvl="1"/>
            <a:r>
              <a:rPr lang="en-US" dirty="0"/>
              <a:t>Take a Copy</a:t>
            </a:r>
          </a:p>
          <a:p>
            <a:pPr lvl="2"/>
            <a:r>
              <a:rPr lang="en-US" dirty="0"/>
              <a:t>Replicates a record already saved</a:t>
            </a:r>
          </a:p>
          <a:p>
            <a:pPr lvl="2"/>
            <a:r>
              <a:rPr lang="en-US" dirty="0"/>
              <a:t>Useful for litters/clutches when you are not sure of the numbers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Image result for zoo animal imag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8" t="16296" r="17335"/>
          <a:stretch/>
        </p:blipFill>
        <p:spPr bwMode="auto">
          <a:xfrm>
            <a:off x="6677890" y="2117455"/>
            <a:ext cx="2179783" cy="189502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446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145105" cy="1325563"/>
          </a:xfrm>
        </p:spPr>
        <p:txBody>
          <a:bodyPr/>
          <a:lstStyle/>
          <a:p>
            <a:r>
              <a:rPr lang="en-US" dirty="0" err="1"/>
              <a:t>Favourite</a:t>
            </a:r>
            <a:r>
              <a:rPr lang="en-US" dirty="0"/>
              <a:t> Accession Templates!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8618" y="2244436"/>
            <a:ext cx="3536737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Favorite Accession Templates</a:t>
            </a:r>
          </a:p>
          <a:p>
            <a:r>
              <a:rPr lang="en-US" dirty="0"/>
              <a:t>are also a great time saver. In</a:t>
            </a:r>
          </a:p>
          <a:p>
            <a:r>
              <a:rPr lang="en-US" dirty="0"/>
              <a:t>this example we are a rehabilitation</a:t>
            </a:r>
          </a:p>
          <a:p>
            <a:r>
              <a:rPr lang="en-US" dirty="0"/>
              <a:t>center. The information in red is </a:t>
            </a:r>
          </a:p>
          <a:p>
            <a:r>
              <a:rPr lang="en-US" dirty="0"/>
              <a:t>always the same and we don’t </a:t>
            </a:r>
          </a:p>
          <a:p>
            <a:r>
              <a:rPr lang="en-US" dirty="0"/>
              <a:t>want to have to enter it for each</a:t>
            </a:r>
          </a:p>
          <a:p>
            <a:r>
              <a:rPr lang="en-US" dirty="0"/>
              <a:t>accession so we are saving it as</a:t>
            </a:r>
          </a:p>
          <a:p>
            <a:r>
              <a:rPr lang="en-US" dirty="0"/>
              <a:t>a </a:t>
            </a:r>
            <a:r>
              <a:rPr lang="en-US" dirty="0" err="1"/>
              <a:t>Favourite</a:t>
            </a:r>
            <a:r>
              <a:rPr lang="en-US" dirty="0"/>
              <a:t> Accession Template.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87054"/>
            <a:ext cx="4519418" cy="45535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5215980"/>
      </p:ext>
    </p:extLst>
  </p:cSld>
  <p:clrMapOvr>
    <a:masterClrMapping/>
  </p:clrMapOvr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7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Language xmlns="00558959-21e2-49b6-8bc1-d46e8fb3ce16">EN</Language>
    <Content_x0020_Last_x0020_Updated_x0020_on_x003a_ xmlns="00558959-21e2-49b6-8bc1-d46e8fb3ce16">2020 July 21</Content_x0020_Last_x0020_Updated_x0020_on_x003a_>
    <Module xmlns="00558959-21e2-49b6-8bc1-d46e8fb3ce16">1000</Module>
    <Review xmlns="00558959-21e2-49b6-8bc1-d46e8fb3ce16">Done</Review>
    <Community_x0020_Author_x0020__x007c__x0020_Editor xmlns="00558959-21e2-49b6-8bc1-d46e8fb3ce16">
      <UserInfo>
        <DisplayName>fba_member:amiller</DisplayName>
        <AccountId>45</AccountId>
        <AccountType/>
      </UserInfo>
    </Community_x0020_Author_x0020__x007c__x0020_Editor>
    <PublishingExpirationDate xmlns="http://schemas.microsoft.com/sharepoint/v3" xsi:nil="true"/>
    <PublishingStartDate xmlns="http://schemas.microsoft.com/sharepoint/v3" xsi:nil="true"/>
    <Permalink xmlns="00558959-21e2-49b6-8bc1-d46e8fb3ce16">
      <Url xsi:nil="true"/>
      <Description xsi:nil="true"/>
    </Permalink>
    <Best_x0020_Practices xmlns="00558959-21e2-49b6-8bc1-d46e8fb3ce16">false</Best_x0020_Practice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CC5B2A-7F9B-44DA-8BA3-45014AF1FECE}"/>
</file>

<file path=customXml/itemProps2.xml><?xml version="1.0" encoding="utf-8"?>
<ds:datastoreItem xmlns:ds="http://schemas.openxmlformats.org/officeDocument/2006/customXml" ds:itemID="{5A798378-9B47-4E2F-8FF1-C736ED6C0D84}"/>
</file>

<file path=customXml/itemProps3.xml><?xml version="1.0" encoding="utf-8"?>
<ds:datastoreItem xmlns:ds="http://schemas.openxmlformats.org/officeDocument/2006/customXml" ds:itemID="{BBA9735E-BEA9-4545-94DB-91B91ECFBA2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</TotalTime>
  <Words>1763</Words>
  <Application>Microsoft Office PowerPoint</Application>
  <PresentationFormat>On-screen Show (4:3)</PresentationFormat>
  <Paragraphs>253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28</vt:i4>
      </vt:variant>
    </vt:vector>
  </HeadingPairs>
  <TitlesOfParts>
    <vt:vector size="46" baseType="lpstr">
      <vt:lpstr>Arial</vt:lpstr>
      <vt:lpstr>Calibri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1002 Individual Animal Transactions in ZIMS</vt:lpstr>
      <vt:lpstr>Single Accession &amp; Record</vt:lpstr>
      <vt:lpstr>Physical and Ownership are Separated </vt:lpstr>
      <vt:lpstr>Transactions Between non-Species360 versus Visits Between Species360 Members </vt:lpstr>
      <vt:lpstr>Automatic Search for From Another Institution</vt:lpstr>
      <vt:lpstr>What do you Accession or Create a Visit For?</vt:lpstr>
      <vt:lpstr>What Date do You Use?</vt:lpstr>
      <vt:lpstr>Time Saving Tips</vt:lpstr>
      <vt:lpstr>Favourite Accession Templates!</vt:lpstr>
      <vt:lpstr>Favourite Accession Templates</vt:lpstr>
      <vt:lpstr>How about Dispositions and Deaths?</vt:lpstr>
      <vt:lpstr>The First Scenario</vt:lpstr>
      <vt:lpstr>Step 1 – Accession – left side</vt:lpstr>
      <vt:lpstr>Step 1 –Accession – right side</vt:lpstr>
      <vt:lpstr>Step 1 – Accession – View Details </vt:lpstr>
      <vt:lpstr>Step 2 - Disposition</vt:lpstr>
      <vt:lpstr>Step 2 - Disposition</vt:lpstr>
      <vt:lpstr>Step 2 – Save the Disposition</vt:lpstr>
      <vt:lpstr>Step 3 – Receiver Confirms</vt:lpstr>
      <vt:lpstr>Step 3 – Receiver Confirms</vt:lpstr>
      <vt:lpstr>Step 3 – Receiver Confirms</vt:lpstr>
      <vt:lpstr>The Second Scenario</vt:lpstr>
      <vt:lpstr>Step 1 – Record Receiving –  Option One</vt:lpstr>
      <vt:lpstr>Step 1 – Record Receiving –  Option One</vt:lpstr>
      <vt:lpstr>Step 1 –Record Receiving –  Option Two</vt:lpstr>
      <vt:lpstr>Step 1 – Record Receiving</vt:lpstr>
      <vt:lpstr>Step 2 – Sender Confirms</vt:lpstr>
      <vt:lpstr>Individual Transactions in ZIMS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Adrienne Miller</cp:lastModifiedBy>
  <cp:revision>53</cp:revision>
  <dcterms:created xsi:type="dcterms:W3CDTF">2016-07-26T18:48:10Z</dcterms:created>
  <dcterms:modified xsi:type="dcterms:W3CDTF">2020-07-21T17:40:12Z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103800</vt:r8>
  </property>
  <property fmtid="{D5CDD505-2E9C-101B-9397-08002B2CF9AE}" pid="3" name="ContentTypeId">
    <vt:lpwstr>0x010100B8A61D1EAB4F114BB81E10F743FBEB16</vt:lpwstr>
  </property>
  <property fmtid="{D5CDD505-2E9C-101B-9397-08002B2CF9AE}" pid="4" name="Sp360">
    <vt:bool>true</vt:bool>
  </property>
  <property fmtid="{D5CDD505-2E9C-101B-9397-08002B2CF9AE}" pid="5" name="Tracked">
    <vt:bool>true</vt:bool>
  </property>
  <property fmtid="{D5CDD505-2E9C-101B-9397-08002B2CF9AE}" pid="6" name="Metrics URL">
    <vt:lpwstr/>
  </property>
  <property fmtid="{D5CDD505-2E9C-101B-9397-08002B2CF9AE}" pid="7" name="Tracking URL">
    <vt:lpwstr/>
  </property>
  <property fmtid="{D5CDD505-2E9C-101B-9397-08002B2CF9AE}" pid="8" name="Updated on?">
    <vt:lpwstr>2018-07-03T00:00:29+00:00</vt:lpwstr>
  </property>
</Properties>
</file>