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59"/>
  </p:notesMasterIdLst>
  <p:sldIdLst>
    <p:sldId id="256" r:id="rId20"/>
    <p:sldId id="257" r:id="rId21"/>
    <p:sldId id="258" r:id="rId22"/>
    <p:sldId id="259" r:id="rId23"/>
    <p:sldId id="260" r:id="rId24"/>
    <p:sldId id="294" r:id="rId25"/>
    <p:sldId id="262" r:id="rId26"/>
    <p:sldId id="263" r:id="rId27"/>
    <p:sldId id="264" r:id="rId28"/>
    <p:sldId id="265" r:id="rId29"/>
    <p:sldId id="266" r:id="rId30"/>
    <p:sldId id="267" r:id="rId31"/>
    <p:sldId id="268" r:id="rId32"/>
    <p:sldId id="269" r:id="rId33"/>
    <p:sldId id="270" r:id="rId34"/>
    <p:sldId id="271" r:id="rId35"/>
    <p:sldId id="272" r:id="rId36"/>
    <p:sldId id="273" r:id="rId37"/>
    <p:sldId id="274" r:id="rId38"/>
    <p:sldId id="276" r:id="rId39"/>
    <p:sldId id="298" r:id="rId40"/>
    <p:sldId id="275" r:id="rId41"/>
    <p:sldId id="277" r:id="rId42"/>
    <p:sldId id="278" r:id="rId43"/>
    <p:sldId id="279" r:id="rId44"/>
    <p:sldId id="280" r:id="rId45"/>
    <p:sldId id="281" r:id="rId46"/>
    <p:sldId id="282" r:id="rId47"/>
    <p:sldId id="283" r:id="rId48"/>
    <p:sldId id="284" r:id="rId49"/>
    <p:sldId id="285" r:id="rId50"/>
    <p:sldId id="286" r:id="rId51"/>
    <p:sldId id="287" r:id="rId52"/>
    <p:sldId id="288" r:id="rId53"/>
    <p:sldId id="289" r:id="rId54"/>
    <p:sldId id="290" r:id="rId55"/>
    <p:sldId id="295" r:id="rId56"/>
    <p:sldId id="292" r:id="rId57"/>
    <p:sldId id="293"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4CA439-D52A-4EA9-9ED1-620B28BE7A01}" v="1" dt="2020-07-23T17:48:00.9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4" autoAdjust="0"/>
    <p:restoredTop sz="94255" autoAdjust="0"/>
  </p:normalViewPr>
  <p:slideViewPr>
    <p:cSldViewPr snapToGrid="0" showGuides="1">
      <p:cViewPr varScale="1">
        <p:scale>
          <a:sx n="107" d="100"/>
          <a:sy n="107" d="100"/>
        </p:scale>
        <p:origin x="1704" y="114"/>
      </p:cViewPr>
      <p:guideLst>
        <p:guide orient="horz" pos="2160"/>
        <p:guide pos="2880"/>
      </p:guideLst>
    </p:cSldViewPr>
  </p:slideViewPr>
  <p:notesTextViewPr>
    <p:cViewPr>
      <p:scale>
        <a:sx n="3" d="2"/>
        <a:sy n="3" d="2"/>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0.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32.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notesMaster" Target="notesMasters/notesMaster1.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7.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122EEA-63E5-409A-BAFB-95069ABCCFB1}" type="datetimeFigureOut">
              <a:rPr lang="en-GB" smtClean="0"/>
              <a:t>23/07/2020</a:t>
            </a:fld>
            <a:endParaRPr lang="en-GB"/>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EE54B3-BCB7-4EF9-81BC-A7046C8D4E77}" type="slidenum">
              <a:rPr lang="en-GB" smtClean="0"/>
              <a:t>‹#›</a:t>
            </a:fld>
            <a:endParaRPr lang="en-GB"/>
          </a:p>
        </p:txBody>
      </p:sp>
    </p:spTree>
    <p:extLst>
      <p:ext uri="{BB962C8B-B14F-4D97-AF65-F5344CB8AC3E}">
        <p14:creationId xmlns:p14="http://schemas.microsoft.com/office/powerpoint/2010/main" val="4107519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1200" dirty="0"/>
          </a:p>
        </p:txBody>
      </p:sp>
      <p:sp>
        <p:nvSpPr>
          <p:cNvPr id="4" name="Tijdelijke aanduiding voor dianummer 3"/>
          <p:cNvSpPr>
            <a:spLocks noGrp="1"/>
          </p:cNvSpPr>
          <p:nvPr>
            <p:ph type="sldNum" sz="quarter" idx="10"/>
          </p:nvPr>
        </p:nvSpPr>
        <p:spPr/>
        <p:txBody>
          <a:bodyPr/>
          <a:lstStyle/>
          <a:p>
            <a:fld id="{B2EE54B3-BCB7-4EF9-81BC-A7046C8D4E77}" type="slidenum">
              <a:rPr lang="en-GB" smtClean="0"/>
              <a:t>1</a:t>
            </a:fld>
            <a:endParaRPr lang="en-GB"/>
          </a:p>
        </p:txBody>
      </p:sp>
    </p:spTree>
    <p:extLst>
      <p:ext uri="{BB962C8B-B14F-4D97-AF65-F5344CB8AC3E}">
        <p14:creationId xmlns:p14="http://schemas.microsoft.com/office/powerpoint/2010/main" val="2535023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2EE54B3-BCB7-4EF9-81BC-A7046C8D4E77}" type="slidenum">
              <a:rPr lang="en-GB" smtClean="0"/>
              <a:t>11</a:t>
            </a:fld>
            <a:endParaRPr lang="en-GB"/>
          </a:p>
        </p:txBody>
      </p:sp>
    </p:spTree>
    <p:extLst>
      <p:ext uri="{BB962C8B-B14F-4D97-AF65-F5344CB8AC3E}">
        <p14:creationId xmlns:p14="http://schemas.microsoft.com/office/powerpoint/2010/main" val="1239630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2EE54B3-BCB7-4EF9-81BC-A7046C8D4E77}" type="slidenum">
              <a:rPr lang="en-GB" smtClean="0"/>
              <a:t>12</a:t>
            </a:fld>
            <a:endParaRPr lang="en-GB"/>
          </a:p>
        </p:txBody>
      </p:sp>
    </p:spTree>
    <p:extLst>
      <p:ext uri="{BB962C8B-B14F-4D97-AF65-F5344CB8AC3E}">
        <p14:creationId xmlns:p14="http://schemas.microsoft.com/office/powerpoint/2010/main" val="1756950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2EE54B3-BCB7-4EF9-81BC-A7046C8D4E77}" type="slidenum">
              <a:rPr lang="en-GB" smtClean="0"/>
              <a:t>13</a:t>
            </a:fld>
            <a:endParaRPr lang="en-GB"/>
          </a:p>
        </p:txBody>
      </p:sp>
    </p:spTree>
    <p:extLst>
      <p:ext uri="{BB962C8B-B14F-4D97-AF65-F5344CB8AC3E}">
        <p14:creationId xmlns:p14="http://schemas.microsoft.com/office/powerpoint/2010/main" val="3339510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2EE54B3-BCB7-4EF9-81BC-A7046C8D4E77}" type="slidenum">
              <a:rPr lang="en-GB" smtClean="0"/>
              <a:t>14</a:t>
            </a:fld>
            <a:endParaRPr lang="en-GB"/>
          </a:p>
        </p:txBody>
      </p:sp>
    </p:spTree>
    <p:extLst>
      <p:ext uri="{BB962C8B-B14F-4D97-AF65-F5344CB8AC3E}">
        <p14:creationId xmlns:p14="http://schemas.microsoft.com/office/powerpoint/2010/main" val="1787403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2EE54B3-BCB7-4EF9-81BC-A7046C8D4E77}" type="slidenum">
              <a:rPr lang="en-GB" smtClean="0"/>
              <a:t>15</a:t>
            </a:fld>
            <a:endParaRPr lang="en-GB"/>
          </a:p>
        </p:txBody>
      </p:sp>
    </p:spTree>
    <p:extLst>
      <p:ext uri="{BB962C8B-B14F-4D97-AF65-F5344CB8AC3E}">
        <p14:creationId xmlns:p14="http://schemas.microsoft.com/office/powerpoint/2010/main" val="1478292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2EE54B3-BCB7-4EF9-81BC-A7046C8D4E77}" type="slidenum">
              <a:rPr lang="en-GB" smtClean="0"/>
              <a:t>16</a:t>
            </a:fld>
            <a:endParaRPr lang="en-GB"/>
          </a:p>
        </p:txBody>
      </p:sp>
    </p:spTree>
    <p:extLst>
      <p:ext uri="{BB962C8B-B14F-4D97-AF65-F5344CB8AC3E}">
        <p14:creationId xmlns:p14="http://schemas.microsoft.com/office/powerpoint/2010/main" val="1484494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2EE54B3-BCB7-4EF9-81BC-A7046C8D4E77}" type="slidenum">
              <a:rPr lang="en-GB" smtClean="0"/>
              <a:t>17</a:t>
            </a:fld>
            <a:endParaRPr lang="en-GB"/>
          </a:p>
        </p:txBody>
      </p:sp>
    </p:spTree>
    <p:extLst>
      <p:ext uri="{BB962C8B-B14F-4D97-AF65-F5344CB8AC3E}">
        <p14:creationId xmlns:p14="http://schemas.microsoft.com/office/powerpoint/2010/main" val="2958423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2EE54B3-BCB7-4EF9-81BC-A7046C8D4E77}" type="slidenum">
              <a:rPr lang="en-GB" smtClean="0"/>
              <a:t>18</a:t>
            </a:fld>
            <a:endParaRPr lang="en-GB"/>
          </a:p>
        </p:txBody>
      </p:sp>
    </p:spTree>
    <p:extLst>
      <p:ext uri="{BB962C8B-B14F-4D97-AF65-F5344CB8AC3E}">
        <p14:creationId xmlns:p14="http://schemas.microsoft.com/office/powerpoint/2010/main" val="3818923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2EE54B3-BCB7-4EF9-81BC-A7046C8D4E77}" type="slidenum">
              <a:rPr lang="en-GB" smtClean="0"/>
              <a:t>19</a:t>
            </a:fld>
            <a:endParaRPr lang="en-GB"/>
          </a:p>
        </p:txBody>
      </p:sp>
    </p:spTree>
    <p:extLst>
      <p:ext uri="{BB962C8B-B14F-4D97-AF65-F5344CB8AC3E}">
        <p14:creationId xmlns:p14="http://schemas.microsoft.com/office/powerpoint/2010/main" val="3605291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2EE54B3-BCB7-4EF9-81BC-A7046C8D4E77}" type="slidenum">
              <a:rPr lang="en-GB" smtClean="0"/>
              <a:t>20</a:t>
            </a:fld>
            <a:endParaRPr lang="en-GB"/>
          </a:p>
        </p:txBody>
      </p:sp>
    </p:spTree>
    <p:extLst>
      <p:ext uri="{BB962C8B-B14F-4D97-AF65-F5344CB8AC3E}">
        <p14:creationId xmlns:p14="http://schemas.microsoft.com/office/powerpoint/2010/main" val="2474691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2EE54B3-BCB7-4EF9-81BC-A7046C8D4E77}" type="slidenum">
              <a:rPr lang="en-GB" smtClean="0"/>
              <a:t>2</a:t>
            </a:fld>
            <a:endParaRPr lang="en-GB"/>
          </a:p>
        </p:txBody>
      </p:sp>
    </p:spTree>
    <p:extLst>
      <p:ext uri="{BB962C8B-B14F-4D97-AF65-F5344CB8AC3E}">
        <p14:creationId xmlns:p14="http://schemas.microsoft.com/office/powerpoint/2010/main" val="163364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2EE54B3-BCB7-4EF9-81BC-A7046C8D4E77}" type="slidenum">
              <a:rPr lang="en-GB" smtClean="0"/>
              <a:t>22</a:t>
            </a:fld>
            <a:endParaRPr lang="en-GB"/>
          </a:p>
        </p:txBody>
      </p:sp>
    </p:spTree>
    <p:extLst>
      <p:ext uri="{BB962C8B-B14F-4D97-AF65-F5344CB8AC3E}">
        <p14:creationId xmlns:p14="http://schemas.microsoft.com/office/powerpoint/2010/main" val="1321102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2EE54B3-BCB7-4EF9-81BC-A7046C8D4E77}" type="slidenum">
              <a:rPr lang="en-GB" smtClean="0"/>
              <a:t>23</a:t>
            </a:fld>
            <a:endParaRPr lang="en-GB"/>
          </a:p>
        </p:txBody>
      </p:sp>
    </p:spTree>
    <p:extLst>
      <p:ext uri="{BB962C8B-B14F-4D97-AF65-F5344CB8AC3E}">
        <p14:creationId xmlns:p14="http://schemas.microsoft.com/office/powerpoint/2010/main" val="814298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2EE54B3-BCB7-4EF9-81BC-A7046C8D4E77}" type="slidenum">
              <a:rPr lang="en-GB" smtClean="0"/>
              <a:t>24</a:t>
            </a:fld>
            <a:endParaRPr lang="en-GB"/>
          </a:p>
        </p:txBody>
      </p:sp>
    </p:spTree>
    <p:extLst>
      <p:ext uri="{BB962C8B-B14F-4D97-AF65-F5344CB8AC3E}">
        <p14:creationId xmlns:p14="http://schemas.microsoft.com/office/powerpoint/2010/main" val="2200211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2EE54B3-BCB7-4EF9-81BC-A7046C8D4E77}" type="slidenum">
              <a:rPr lang="en-GB" smtClean="0"/>
              <a:t>25</a:t>
            </a:fld>
            <a:endParaRPr lang="en-GB"/>
          </a:p>
        </p:txBody>
      </p:sp>
    </p:spTree>
    <p:extLst>
      <p:ext uri="{BB962C8B-B14F-4D97-AF65-F5344CB8AC3E}">
        <p14:creationId xmlns:p14="http://schemas.microsoft.com/office/powerpoint/2010/main" val="1205343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2EE54B3-BCB7-4EF9-81BC-A7046C8D4E77}" type="slidenum">
              <a:rPr lang="en-GB" smtClean="0"/>
              <a:t>26</a:t>
            </a:fld>
            <a:endParaRPr lang="en-GB"/>
          </a:p>
        </p:txBody>
      </p:sp>
    </p:spTree>
    <p:extLst>
      <p:ext uri="{BB962C8B-B14F-4D97-AF65-F5344CB8AC3E}">
        <p14:creationId xmlns:p14="http://schemas.microsoft.com/office/powerpoint/2010/main" val="745942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2EE54B3-BCB7-4EF9-81BC-A7046C8D4E77}" type="slidenum">
              <a:rPr lang="en-GB" smtClean="0"/>
              <a:t>27</a:t>
            </a:fld>
            <a:endParaRPr lang="en-GB"/>
          </a:p>
        </p:txBody>
      </p:sp>
    </p:spTree>
    <p:extLst>
      <p:ext uri="{BB962C8B-B14F-4D97-AF65-F5344CB8AC3E}">
        <p14:creationId xmlns:p14="http://schemas.microsoft.com/office/powerpoint/2010/main" val="1078901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2EE54B3-BCB7-4EF9-81BC-A7046C8D4E77}" type="slidenum">
              <a:rPr lang="en-GB" smtClean="0"/>
              <a:t>28</a:t>
            </a:fld>
            <a:endParaRPr lang="en-GB"/>
          </a:p>
        </p:txBody>
      </p:sp>
    </p:spTree>
    <p:extLst>
      <p:ext uri="{BB962C8B-B14F-4D97-AF65-F5344CB8AC3E}">
        <p14:creationId xmlns:p14="http://schemas.microsoft.com/office/powerpoint/2010/main" val="36737720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2EE54B3-BCB7-4EF9-81BC-A7046C8D4E77}" type="slidenum">
              <a:rPr lang="en-GB" smtClean="0"/>
              <a:t>29</a:t>
            </a:fld>
            <a:endParaRPr lang="en-GB"/>
          </a:p>
        </p:txBody>
      </p:sp>
    </p:spTree>
    <p:extLst>
      <p:ext uri="{BB962C8B-B14F-4D97-AF65-F5344CB8AC3E}">
        <p14:creationId xmlns:p14="http://schemas.microsoft.com/office/powerpoint/2010/main" val="3508778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2EE54B3-BCB7-4EF9-81BC-A7046C8D4E77}" type="slidenum">
              <a:rPr lang="en-GB" smtClean="0"/>
              <a:t>30</a:t>
            </a:fld>
            <a:endParaRPr lang="en-GB"/>
          </a:p>
        </p:txBody>
      </p:sp>
    </p:spTree>
    <p:extLst>
      <p:ext uri="{BB962C8B-B14F-4D97-AF65-F5344CB8AC3E}">
        <p14:creationId xmlns:p14="http://schemas.microsoft.com/office/powerpoint/2010/main" val="89884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2EE54B3-BCB7-4EF9-81BC-A7046C8D4E77}" type="slidenum">
              <a:rPr lang="en-GB" smtClean="0"/>
              <a:t>31</a:t>
            </a:fld>
            <a:endParaRPr lang="en-GB"/>
          </a:p>
        </p:txBody>
      </p:sp>
    </p:spTree>
    <p:extLst>
      <p:ext uri="{BB962C8B-B14F-4D97-AF65-F5344CB8AC3E}">
        <p14:creationId xmlns:p14="http://schemas.microsoft.com/office/powerpoint/2010/main" val="1116445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2EE54B3-BCB7-4EF9-81BC-A7046C8D4E77}" type="slidenum">
              <a:rPr lang="en-GB" smtClean="0"/>
              <a:t>3</a:t>
            </a:fld>
            <a:endParaRPr lang="en-GB"/>
          </a:p>
        </p:txBody>
      </p:sp>
    </p:spTree>
    <p:extLst>
      <p:ext uri="{BB962C8B-B14F-4D97-AF65-F5344CB8AC3E}">
        <p14:creationId xmlns:p14="http://schemas.microsoft.com/office/powerpoint/2010/main" val="28505935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2EE54B3-BCB7-4EF9-81BC-A7046C8D4E77}" type="slidenum">
              <a:rPr lang="en-GB" smtClean="0"/>
              <a:t>32</a:t>
            </a:fld>
            <a:endParaRPr lang="en-GB"/>
          </a:p>
        </p:txBody>
      </p:sp>
    </p:spTree>
    <p:extLst>
      <p:ext uri="{BB962C8B-B14F-4D97-AF65-F5344CB8AC3E}">
        <p14:creationId xmlns:p14="http://schemas.microsoft.com/office/powerpoint/2010/main" val="37046040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2EE54B3-BCB7-4EF9-81BC-A7046C8D4E77}" type="slidenum">
              <a:rPr lang="en-GB" smtClean="0"/>
              <a:t>33</a:t>
            </a:fld>
            <a:endParaRPr lang="en-GB"/>
          </a:p>
        </p:txBody>
      </p:sp>
    </p:spTree>
    <p:extLst>
      <p:ext uri="{BB962C8B-B14F-4D97-AF65-F5344CB8AC3E}">
        <p14:creationId xmlns:p14="http://schemas.microsoft.com/office/powerpoint/2010/main" val="35404169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2EE54B3-BCB7-4EF9-81BC-A7046C8D4E77}" type="slidenum">
              <a:rPr lang="en-GB" smtClean="0"/>
              <a:t>34</a:t>
            </a:fld>
            <a:endParaRPr lang="en-GB"/>
          </a:p>
        </p:txBody>
      </p:sp>
    </p:spTree>
    <p:extLst>
      <p:ext uri="{BB962C8B-B14F-4D97-AF65-F5344CB8AC3E}">
        <p14:creationId xmlns:p14="http://schemas.microsoft.com/office/powerpoint/2010/main" val="11564934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2EE54B3-BCB7-4EF9-81BC-A7046C8D4E77}" type="slidenum">
              <a:rPr lang="en-GB" smtClean="0"/>
              <a:t>35</a:t>
            </a:fld>
            <a:endParaRPr lang="en-GB"/>
          </a:p>
        </p:txBody>
      </p:sp>
    </p:spTree>
    <p:extLst>
      <p:ext uri="{BB962C8B-B14F-4D97-AF65-F5344CB8AC3E}">
        <p14:creationId xmlns:p14="http://schemas.microsoft.com/office/powerpoint/2010/main" val="22984769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2EE54B3-BCB7-4EF9-81BC-A7046C8D4E77}" type="slidenum">
              <a:rPr lang="en-GB" smtClean="0"/>
              <a:t>36</a:t>
            </a:fld>
            <a:endParaRPr lang="en-GB"/>
          </a:p>
        </p:txBody>
      </p:sp>
    </p:spTree>
    <p:extLst>
      <p:ext uri="{BB962C8B-B14F-4D97-AF65-F5344CB8AC3E}">
        <p14:creationId xmlns:p14="http://schemas.microsoft.com/office/powerpoint/2010/main" val="40224312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2EE54B3-BCB7-4EF9-81BC-A7046C8D4E77}" type="slidenum">
              <a:rPr lang="en-GB" smtClean="0"/>
              <a:t>37</a:t>
            </a:fld>
            <a:endParaRPr lang="en-GB"/>
          </a:p>
        </p:txBody>
      </p:sp>
    </p:spTree>
    <p:extLst>
      <p:ext uri="{BB962C8B-B14F-4D97-AF65-F5344CB8AC3E}">
        <p14:creationId xmlns:p14="http://schemas.microsoft.com/office/powerpoint/2010/main" val="30053610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2EE54B3-BCB7-4EF9-81BC-A7046C8D4E77}" type="slidenum">
              <a:rPr lang="en-GB" smtClean="0"/>
              <a:t>38</a:t>
            </a:fld>
            <a:endParaRPr lang="en-GB"/>
          </a:p>
        </p:txBody>
      </p:sp>
    </p:spTree>
    <p:extLst>
      <p:ext uri="{BB962C8B-B14F-4D97-AF65-F5344CB8AC3E}">
        <p14:creationId xmlns:p14="http://schemas.microsoft.com/office/powerpoint/2010/main" val="37479106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2EE54B3-BCB7-4EF9-81BC-A7046C8D4E77}" type="slidenum">
              <a:rPr lang="en-GB" smtClean="0"/>
              <a:t>39</a:t>
            </a:fld>
            <a:endParaRPr lang="en-GB"/>
          </a:p>
        </p:txBody>
      </p:sp>
    </p:spTree>
    <p:extLst>
      <p:ext uri="{BB962C8B-B14F-4D97-AF65-F5344CB8AC3E}">
        <p14:creationId xmlns:p14="http://schemas.microsoft.com/office/powerpoint/2010/main" val="4232628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2EE54B3-BCB7-4EF9-81BC-A7046C8D4E77}" type="slidenum">
              <a:rPr lang="en-GB" smtClean="0"/>
              <a:t>4</a:t>
            </a:fld>
            <a:endParaRPr lang="en-GB"/>
          </a:p>
        </p:txBody>
      </p:sp>
    </p:spTree>
    <p:extLst>
      <p:ext uri="{BB962C8B-B14F-4D97-AF65-F5344CB8AC3E}">
        <p14:creationId xmlns:p14="http://schemas.microsoft.com/office/powerpoint/2010/main" val="337554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2EE54B3-BCB7-4EF9-81BC-A7046C8D4E77}" type="slidenum">
              <a:rPr lang="en-GB" smtClean="0"/>
              <a:t>5</a:t>
            </a:fld>
            <a:endParaRPr lang="en-GB"/>
          </a:p>
        </p:txBody>
      </p:sp>
    </p:spTree>
    <p:extLst>
      <p:ext uri="{BB962C8B-B14F-4D97-AF65-F5344CB8AC3E}">
        <p14:creationId xmlns:p14="http://schemas.microsoft.com/office/powerpoint/2010/main" val="2404941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2EE54B3-BCB7-4EF9-81BC-A7046C8D4E77}" type="slidenum">
              <a:rPr lang="en-GB" smtClean="0"/>
              <a:t>7</a:t>
            </a:fld>
            <a:endParaRPr lang="en-GB"/>
          </a:p>
        </p:txBody>
      </p:sp>
    </p:spTree>
    <p:extLst>
      <p:ext uri="{BB962C8B-B14F-4D97-AF65-F5344CB8AC3E}">
        <p14:creationId xmlns:p14="http://schemas.microsoft.com/office/powerpoint/2010/main" val="4241009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2EE54B3-BCB7-4EF9-81BC-A7046C8D4E77}" type="slidenum">
              <a:rPr lang="en-GB" smtClean="0"/>
              <a:t>8</a:t>
            </a:fld>
            <a:endParaRPr lang="en-GB"/>
          </a:p>
        </p:txBody>
      </p:sp>
    </p:spTree>
    <p:extLst>
      <p:ext uri="{BB962C8B-B14F-4D97-AF65-F5344CB8AC3E}">
        <p14:creationId xmlns:p14="http://schemas.microsoft.com/office/powerpoint/2010/main" val="1185348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2EE54B3-BCB7-4EF9-81BC-A7046C8D4E77}" type="slidenum">
              <a:rPr lang="en-GB" smtClean="0"/>
              <a:t>9</a:t>
            </a:fld>
            <a:endParaRPr lang="en-GB"/>
          </a:p>
        </p:txBody>
      </p:sp>
    </p:spTree>
    <p:extLst>
      <p:ext uri="{BB962C8B-B14F-4D97-AF65-F5344CB8AC3E}">
        <p14:creationId xmlns:p14="http://schemas.microsoft.com/office/powerpoint/2010/main" val="465539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2EE54B3-BCB7-4EF9-81BC-A7046C8D4E77}" type="slidenum">
              <a:rPr lang="en-GB" smtClean="0"/>
              <a:t>10</a:t>
            </a:fld>
            <a:endParaRPr lang="en-GB"/>
          </a:p>
        </p:txBody>
      </p:sp>
    </p:spTree>
    <p:extLst>
      <p:ext uri="{BB962C8B-B14F-4D97-AF65-F5344CB8AC3E}">
        <p14:creationId xmlns:p14="http://schemas.microsoft.com/office/powerpoint/2010/main" val="3346015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7/23/2020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7/23/2020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7/23/2020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7/23/2020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7/23/2020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7/23/2020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7/23/2020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7/23/2020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7/23/2020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7/23/2020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7/23/2020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7/23/2020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7/23/2020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7/23/2020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7/23/2020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7/23/2020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66.png"/></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7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7693" y="298115"/>
            <a:ext cx="7772400" cy="1543564"/>
          </a:xfrm>
        </p:spPr>
        <p:txBody>
          <a:bodyPr>
            <a:normAutofit fontScale="90000"/>
          </a:bodyPr>
          <a:lstStyle/>
          <a:p>
            <a:r>
              <a:rPr lang="en-US" sz="5400" dirty="0"/>
              <a:t>1001 - Local Administrator</a:t>
            </a:r>
          </a:p>
        </p:txBody>
      </p:sp>
      <p:sp>
        <p:nvSpPr>
          <p:cNvPr id="3" name="Subtitle 2"/>
          <p:cNvSpPr>
            <a:spLocks noGrp="1"/>
          </p:cNvSpPr>
          <p:nvPr>
            <p:ph type="subTitle" idx="1"/>
          </p:nvPr>
        </p:nvSpPr>
        <p:spPr>
          <a:xfrm>
            <a:off x="537693" y="575501"/>
            <a:ext cx="6858000" cy="2335123"/>
          </a:xfrm>
        </p:spPr>
        <p:txBody>
          <a:bodyPr>
            <a:normAutofit/>
          </a:bodyPr>
          <a:lstStyle/>
          <a:p>
            <a:r>
              <a:rPr lang="en-US" sz="2000" dirty="0"/>
              <a:t>An Overview of the responsibilities of a Local Administrator</a:t>
            </a:r>
          </a:p>
          <a:p>
            <a:endParaRPr lang="en-US" dirty="0"/>
          </a:p>
        </p:txBody>
      </p:sp>
      <p:sp>
        <p:nvSpPr>
          <p:cNvPr id="6" name="TextBox 5"/>
          <p:cNvSpPr txBox="1"/>
          <p:nvPr/>
        </p:nvSpPr>
        <p:spPr>
          <a:xfrm>
            <a:off x="537693" y="1841679"/>
            <a:ext cx="3697102" cy="4247317"/>
          </a:xfrm>
          <a:prstGeom prst="rect">
            <a:avLst/>
          </a:prstGeom>
          <a:solidFill>
            <a:schemeClr val="accent1">
              <a:lumMod val="40000"/>
              <a:lumOff val="60000"/>
            </a:schemeClr>
          </a:solidFill>
          <a:ln>
            <a:solidFill>
              <a:schemeClr val="tx1"/>
            </a:solidFill>
          </a:ln>
        </p:spPr>
        <p:txBody>
          <a:bodyPr wrap="none" rtlCol="0">
            <a:spAutoFit/>
          </a:bodyPr>
          <a:lstStyle/>
          <a:p>
            <a:r>
              <a:rPr lang="en-US" dirty="0"/>
              <a:t>Local Administrators are charged </a:t>
            </a:r>
          </a:p>
          <a:p>
            <a:r>
              <a:rPr lang="en-US" dirty="0"/>
              <a:t>with maintaining the Institutional </a:t>
            </a:r>
          </a:p>
          <a:p>
            <a:r>
              <a:rPr lang="en-US" dirty="0"/>
              <a:t>functionality of ZIMS. This includes </a:t>
            </a:r>
          </a:p>
          <a:p>
            <a:r>
              <a:rPr lang="en-US" dirty="0"/>
              <a:t>managing Staff and creating Teams </a:t>
            </a:r>
          </a:p>
          <a:p>
            <a:r>
              <a:rPr lang="en-US" dirty="0"/>
              <a:t>and Departments. They create the </a:t>
            </a:r>
          </a:p>
          <a:p>
            <a:r>
              <a:rPr lang="en-US" dirty="0"/>
              <a:t>various Collections and can manage </a:t>
            </a:r>
          </a:p>
          <a:p>
            <a:r>
              <a:rPr lang="en-US" dirty="0"/>
              <a:t>Permits and the Transponder </a:t>
            </a:r>
          </a:p>
          <a:p>
            <a:r>
              <a:rPr lang="en-US" dirty="0"/>
              <a:t>Inventory. In addition they select </a:t>
            </a:r>
          </a:p>
          <a:p>
            <a:r>
              <a:rPr lang="en-US" dirty="0"/>
              <a:t>the desired Institution Preferences</a:t>
            </a:r>
          </a:p>
          <a:p>
            <a:r>
              <a:rPr lang="en-US" dirty="0"/>
              <a:t>for the facility. A very important </a:t>
            </a:r>
          </a:p>
          <a:p>
            <a:r>
              <a:rPr lang="en-US" dirty="0"/>
              <a:t>responsibility of Local Administrators </a:t>
            </a:r>
          </a:p>
          <a:p>
            <a:r>
              <a:rPr lang="en-US" dirty="0"/>
              <a:t>is creating and managing the ZIMS </a:t>
            </a:r>
          </a:p>
          <a:p>
            <a:r>
              <a:rPr lang="en-US" dirty="0"/>
              <a:t>Roles. Local Administrators also have </a:t>
            </a:r>
          </a:p>
          <a:p>
            <a:r>
              <a:rPr lang="en-US" dirty="0"/>
              <a:t>complete access to all of the ZIMS </a:t>
            </a:r>
          </a:p>
          <a:p>
            <a:r>
              <a:rPr lang="en-US" dirty="0"/>
              <a:t>functionality.</a:t>
            </a:r>
          </a:p>
        </p:txBody>
      </p:sp>
      <p:pic>
        <p:nvPicPr>
          <p:cNvPr id="4" name="Picture 3"/>
          <p:cNvPicPr>
            <a:picLocks noChangeAspect="1"/>
          </p:cNvPicPr>
          <p:nvPr/>
        </p:nvPicPr>
        <p:blipFill>
          <a:blip r:embed="rId3"/>
          <a:stretch>
            <a:fillRect/>
          </a:stretch>
        </p:blipFill>
        <p:spPr>
          <a:xfrm>
            <a:off x="4430057" y="1841679"/>
            <a:ext cx="4245477" cy="4829401"/>
          </a:xfrm>
          <a:prstGeom prst="rect">
            <a:avLst/>
          </a:prstGeom>
        </p:spPr>
      </p:pic>
    </p:spTree>
    <p:extLst>
      <p:ext uri="{BB962C8B-B14F-4D97-AF65-F5344CB8AC3E}">
        <p14:creationId xmlns:p14="http://schemas.microsoft.com/office/powerpoint/2010/main" val="231813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r>
              <a:rPr lang="en-US" sz="4000" dirty="0"/>
              <a:t>Measurement Preferences</a:t>
            </a:r>
            <a:endParaRPr lang="en-GB" sz="4000" dirty="0"/>
          </a:p>
        </p:txBody>
      </p:sp>
      <p:pic>
        <p:nvPicPr>
          <p:cNvPr id="4" name="Picture 2"/>
          <p:cNvPicPr>
            <a:picLocks noChangeAspect="1" noChangeArrowheads="1"/>
          </p:cNvPicPr>
          <p:nvPr/>
        </p:nvPicPr>
        <p:blipFill>
          <a:blip r:embed="rId3"/>
          <a:srcRect/>
          <a:stretch>
            <a:fillRect/>
          </a:stretch>
        </p:blipFill>
        <p:spPr bwMode="auto">
          <a:xfrm>
            <a:off x="469284" y="1076897"/>
            <a:ext cx="8205432" cy="3596817"/>
          </a:xfrm>
          <a:prstGeom prst="rect">
            <a:avLst/>
          </a:prstGeom>
          <a:noFill/>
          <a:ln w="9525">
            <a:solidFill>
              <a:schemeClr val="accent1"/>
            </a:solidFill>
            <a:miter lim="800000"/>
            <a:headEnd/>
            <a:tailEnd/>
          </a:ln>
        </p:spPr>
      </p:pic>
      <p:pic>
        <p:nvPicPr>
          <p:cNvPr id="5" name="Picture 3"/>
          <p:cNvPicPr>
            <a:picLocks noChangeAspect="1"/>
          </p:cNvPicPr>
          <p:nvPr/>
        </p:nvPicPr>
        <p:blipFill>
          <a:blip r:embed="rId4"/>
          <a:stretch>
            <a:fillRect/>
          </a:stretch>
        </p:blipFill>
        <p:spPr>
          <a:xfrm>
            <a:off x="4839231" y="3253149"/>
            <a:ext cx="3676119" cy="2391912"/>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5234400" y="956209"/>
            <a:ext cx="2189610" cy="2204506"/>
          </a:xfrm>
          <a:prstGeom prst="rect">
            <a:avLst/>
          </a:prstGeom>
          <a:ln>
            <a:solidFill>
              <a:schemeClr val="tx1"/>
            </a:solidFill>
          </a:ln>
        </p:spPr>
      </p:pic>
      <p:sp>
        <p:nvSpPr>
          <p:cNvPr id="8" name="TextBox 7"/>
          <p:cNvSpPr txBox="1"/>
          <p:nvPr/>
        </p:nvSpPr>
        <p:spPr>
          <a:xfrm>
            <a:off x="434531" y="3160715"/>
            <a:ext cx="4203651" cy="2862322"/>
          </a:xfrm>
          <a:prstGeom prst="rect">
            <a:avLst/>
          </a:prstGeom>
          <a:solidFill>
            <a:schemeClr val="accent1">
              <a:lumMod val="40000"/>
              <a:lumOff val="60000"/>
            </a:schemeClr>
          </a:solidFill>
          <a:ln>
            <a:solidFill>
              <a:schemeClr val="tx1"/>
            </a:solidFill>
          </a:ln>
        </p:spPr>
        <p:txBody>
          <a:bodyPr wrap="none" rtlCol="0">
            <a:spAutoFit/>
          </a:bodyPr>
          <a:lstStyle/>
          <a:p>
            <a:pPr lvl="0">
              <a:defRPr/>
            </a:pPr>
            <a:r>
              <a:rPr lang="en-US" dirty="0"/>
              <a:t>At the top of the My Institution module </a:t>
            </a:r>
          </a:p>
          <a:p>
            <a:pPr lvl="0">
              <a:defRPr/>
            </a:pPr>
            <a:r>
              <a:rPr lang="en-US" dirty="0"/>
              <a:t>are three very useful tabs – Animal </a:t>
            </a:r>
          </a:p>
          <a:p>
            <a:pPr lvl="0">
              <a:defRPr/>
            </a:pPr>
            <a:r>
              <a:rPr lang="en-US" dirty="0"/>
              <a:t>Statistics, Contact Directory and </a:t>
            </a:r>
          </a:p>
          <a:p>
            <a:pPr lvl="0">
              <a:defRPr/>
            </a:pPr>
            <a:r>
              <a:rPr lang="en-US" dirty="0"/>
              <a:t>Measurement Preferences. In addition </a:t>
            </a:r>
          </a:p>
          <a:p>
            <a:pPr lvl="0">
              <a:defRPr/>
            </a:pPr>
            <a:r>
              <a:rPr lang="en-US" dirty="0"/>
              <a:t>to setting preferences to help save data </a:t>
            </a:r>
          </a:p>
          <a:p>
            <a:pPr lvl="0">
              <a:defRPr/>
            </a:pPr>
            <a:r>
              <a:rPr lang="en-US" dirty="0"/>
              <a:t>entry time, Local Administrators can also </a:t>
            </a:r>
          </a:p>
          <a:p>
            <a:pPr lvl="0">
              <a:defRPr/>
            </a:pPr>
            <a:r>
              <a:rPr lang="en-US" dirty="0"/>
              <a:t>shorten some of the data standard drop </a:t>
            </a:r>
          </a:p>
          <a:p>
            <a:pPr lvl="0">
              <a:defRPr/>
            </a:pPr>
            <a:r>
              <a:rPr lang="en-US" dirty="0"/>
              <a:t>down lists and remove terms that are not </a:t>
            </a:r>
          </a:p>
          <a:p>
            <a:pPr lvl="0">
              <a:defRPr/>
            </a:pPr>
            <a:r>
              <a:rPr lang="en-US" dirty="0"/>
              <a:t>used under the Measurement Preferences </a:t>
            </a:r>
          </a:p>
          <a:p>
            <a:pPr lvl="0">
              <a:defRPr/>
            </a:pPr>
            <a:r>
              <a:rPr lang="en-US" dirty="0"/>
              <a:t>option.</a:t>
            </a:r>
          </a:p>
        </p:txBody>
      </p:sp>
    </p:spTree>
    <p:extLst>
      <p:ext uri="{BB962C8B-B14F-4D97-AF65-F5344CB8AC3E}">
        <p14:creationId xmlns:p14="http://schemas.microsoft.com/office/powerpoint/2010/main" val="1799908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11908"/>
            <a:ext cx="7886700" cy="1325563"/>
          </a:xfrm>
        </p:spPr>
        <p:txBody>
          <a:bodyPr>
            <a:normAutofit/>
          </a:bodyPr>
          <a:lstStyle/>
          <a:p>
            <a:r>
              <a:rPr lang="en-US" sz="4000" dirty="0"/>
              <a:t>Animal Statistics</a:t>
            </a:r>
            <a:endParaRPr lang="en-GB" sz="4000" dirty="0"/>
          </a:p>
        </p:txBody>
      </p:sp>
      <p:sp>
        <p:nvSpPr>
          <p:cNvPr id="5" name="TextBox 4"/>
          <p:cNvSpPr txBox="1"/>
          <p:nvPr/>
        </p:nvSpPr>
        <p:spPr>
          <a:xfrm>
            <a:off x="6553609" y="1690689"/>
            <a:ext cx="2174823" cy="2585323"/>
          </a:xfrm>
          <a:prstGeom prst="rect">
            <a:avLst/>
          </a:prstGeom>
          <a:solidFill>
            <a:schemeClr val="accent1">
              <a:lumMod val="40000"/>
              <a:lumOff val="60000"/>
            </a:schemeClr>
          </a:solidFill>
          <a:ln>
            <a:solidFill>
              <a:schemeClr val="tx1"/>
            </a:solidFill>
          </a:ln>
        </p:spPr>
        <p:txBody>
          <a:bodyPr wrap="square" rtlCol="0">
            <a:spAutoFit/>
          </a:bodyPr>
          <a:lstStyle/>
          <a:p>
            <a:pPr lvl="0">
              <a:defRPr/>
            </a:pPr>
            <a:r>
              <a:rPr lang="en-US" dirty="0"/>
              <a:t>The Animal Statistics tab displays six charts by Animals </a:t>
            </a:r>
          </a:p>
          <a:p>
            <a:pPr lvl="0">
              <a:defRPr/>
            </a:pPr>
            <a:r>
              <a:rPr lang="en-US" dirty="0"/>
              <a:t>count or by Species count at your institution or all of ZIMS. Hovering over the columns will give actual counts. </a:t>
            </a:r>
            <a:endParaRPr lang="en-GB" dirty="0"/>
          </a:p>
        </p:txBody>
      </p:sp>
      <p:pic>
        <p:nvPicPr>
          <p:cNvPr id="3" name="Picture 2"/>
          <p:cNvPicPr>
            <a:picLocks noChangeAspect="1"/>
          </p:cNvPicPr>
          <p:nvPr/>
        </p:nvPicPr>
        <p:blipFill>
          <a:blip r:embed="rId3"/>
          <a:stretch>
            <a:fillRect/>
          </a:stretch>
        </p:blipFill>
        <p:spPr>
          <a:xfrm>
            <a:off x="470087" y="1337481"/>
            <a:ext cx="5853991" cy="4400586"/>
          </a:xfrm>
          <a:prstGeom prst="rect">
            <a:avLst/>
          </a:prstGeom>
          <a:ln>
            <a:solidFill>
              <a:schemeClr val="tx1"/>
            </a:solidFill>
          </a:ln>
        </p:spPr>
      </p:pic>
    </p:spTree>
    <p:extLst>
      <p:ext uri="{BB962C8B-B14F-4D97-AF65-F5344CB8AC3E}">
        <p14:creationId xmlns:p14="http://schemas.microsoft.com/office/powerpoint/2010/main" val="2993224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7913" y="0"/>
            <a:ext cx="7886700" cy="1325563"/>
          </a:xfrm>
        </p:spPr>
        <p:txBody>
          <a:bodyPr>
            <a:normAutofit/>
          </a:bodyPr>
          <a:lstStyle/>
          <a:p>
            <a:r>
              <a:rPr lang="en-US" sz="4000" dirty="0"/>
              <a:t>Contact Directory</a:t>
            </a:r>
            <a:endParaRPr lang="en-GB" sz="4000" dirty="0"/>
          </a:p>
        </p:txBody>
      </p:sp>
      <p:pic>
        <p:nvPicPr>
          <p:cNvPr id="4" name="Picture 4"/>
          <p:cNvPicPr>
            <a:picLocks noChangeAspect="1"/>
          </p:cNvPicPr>
          <p:nvPr/>
        </p:nvPicPr>
        <p:blipFill>
          <a:blip r:embed="rId3"/>
          <a:stretch>
            <a:fillRect/>
          </a:stretch>
        </p:blipFill>
        <p:spPr>
          <a:xfrm>
            <a:off x="245567" y="1005081"/>
            <a:ext cx="8269783" cy="4053815"/>
          </a:xfrm>
          <a:prstGeom prst="rect">
            <a:avLst/>
          </a:prstGeom>
          <a:ln>
            <a:solidFill>
              <a:schemeClr val="tx1"/>
            </a:solidFill>
          </a:ln>
        </p:spPr>
      </p:pic>
      <p:sp>
        <p:nvSpPr>
          <p:cNvPr id="5" name="TextBox 4"/>
          <p:cNvSpPr txBox="1"/>
          <p:nvPr/>
        </p:nvSpPr>
        <p:spPr>
          <a:xfrm>
            <a:off x="1939662" y="3314641"/>
            <a:ext cx="7054213" cy="2308324"/>
          </a:xfrm>
          <a:prstGeom prst="rect">
            <a:avLst/>
          </a:prstGeom>
          <a:solidFill>
            <a:schemeClr val="accent1">
              <a:lumMod val="40000"/>
              <a:lumOff val="60000"/>
            </a:schemeClr>
          </a:solidFill>
          <a:ln>
            <a:solidFill>
              <a:schemeClr val="tx1"/>
            </a:solidFill>
          </a:ln>
        </p:spPr>
        <p:txBody>
          <a:bodyPr wrap="square" rtlCol="0">
            <a:spAutoFit/>
          </a:bodyPr>
          <a:lstStyle/>
          <a:p>
            <a:pPr lvl="0">
              <a:defRPr/>
            </a:pPr>
            <a:r>
              <a:rPr lang="en-US" dirty="0"/>
              <a:t>The Contact Directory, lets you manage your contacts right in ZIMS. You can view All Contacts, just Species360 contacts, or contacts you have added yourself. The Species360 contacts are automatically pulled from the staff list at the various member institutions if the staff member is marked to be visible outside the institution. You can also add your own such as a Horticulture business or a component vendor. Here we searched for all Directors in the United Kingdom. If the institution has recorded their contact information you have a handy way to get in touch.</a:t>
            </a:r>
          </a:p>
        </p:txBody>
      </p:sp>
    </p:spTree>
    <p:extLst>
      <p:ext uri="{BB962C8B-B14F-4D97-AF65-F5344CB8AC3E}">
        <p14:creationId xmlns:p14="http://schemas.microsoft.com/office/powerpoint/2010/main" val="984649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0661" y="0"/>
            <a:ext cx="7886700" cy="1325563"/>
          </a:xfrm>
        </p:spPr>
        <p:txBody>
          <a:bodyPr>
            <a:normAutofit/>
          </a:bodyPr>
          <a:lstStyle/>
          <a:p>
            <a:r>
              <a:rPr lang="en-US" sz="4000" dirty="0"/>
              <a:t>Institution Profile</a:t>
            </a:r>
            <a:endParaRPr lang="en-GB" sz="4000" dirty="0"/>
          </a:p>
        </p:txBody>
      </p:sp>
      <p:pic>
        <p:nvPicPr>
          <p:cNvPr id="4" name="Picture 3"/>
          <p:cNvPicPr>
            <a:picLocks noChangeAspect="1"/>
          </p:cNvPicPr>
          <p:nvPr/>
        </p:nvPicPr>
        <p:blipFill>
          <a:blip r:embed="rId3"/>
          <a:stretch>
            <a:fillRect/>
          </a:stretch>
        </p:blipFill>
        <p:spPr>
          <a:xfrm>
            <a:off x="576352" y="1325563"/>
            <a:ext cx="4869106" cy="4814746"/>
          </a:xfrm>
          <a:prstGeom prst="rect">
            <a:avLst/>
          </a:prstGeom>
          <a:ln>
            <a:solidFill>
              <a:schemeClr val="accent1"/>
            </a:solidFill>
          </a:ln>
        </p:spPr>
      </p:pic>
      <p:sp>
        <p:nvSpPr>
          <p:cNvPr id="5" name="TextBox 4"/>
          <p:cNvSpPr txBox="1"/>
          <p:nvPr/>
        </p:nvSpPr>
        <p:spPr>
          <a:xfrm>
            <a:off x="5544561" y="1948691"/>
            <a:ext cx="3307380" cy="2585323"/>
          </a:xfrm>
          <a:prstGeom prst="rect">
            <a:avLst/>
          </a:prstGeom>
          <a:solidFill>
            <a:schemeClr val="accent1">
              <a:lumMod val="40000"/>
              <a:lumOff val="60000"/>
            </a:schemeClr>
          </a:solidFill>
          <a:ln>
            <a:solidFill>
              <a:schemeClr val="tx1"/>
            </a:solidFill>
          </a:ln>
        </p:spPr>
        <p:txBody>
          <a:bodyPr wrap="none" rtlCol="0">
            <a:spAutoFit/>
          </a:bodyPr>
          <a:lstStyle/>
          <a:p>
            <a:pPr lvl="0">
              <a:defRPr/>
            </a:pPr>
            <a:r>
              <a:rPr lang="en-US" dirty="0"/>
              <a:t>The My Institution tab contains </a:t>
            </a:r>
          </a:p>
          <a:p>
            <a:pPr lvl="0">
              <a:defRPr/>
            </a:pPr>
            <a:r>
              <a:rPr lang="en-US" dirty="0"/>
              <a:t>all the other topics about your </a:t>
            </a:r>
          </a:p>
          <a:p>
            <a:pPr lvl="0">
              <a:defRPr/>
            </a:pPr>
            <a:r>
              <a:rPr lang="en-US" dirty="0"/>
              <a:t>institution that are managed by </a:t>
            </a:r>
          </a:p>
          <a:p>
            <a:pPr lvl="0">
              <a:defRPr/>
            </a:pPr>
            <a:r>
              <a:rPr lang="en-US" dirty="0"/>
              <a:t>the Local Admin. Completing the </a:t>
            </a:r>
          </a:p>
          <a:p>
            <a:pPr lvl="0">
              <a:defRPr/>
            </a:pPr>
            <a:r>
              <a:rPr lang="en-US" dirty="0"/>
              <a:t>information in the Institution </a:t>
            </a:r>
          </a:p>
          <a:p>
            <a:pPr lvl="0">
              <a:defRPr/>
            </a:pPr>
            <a:r>
              <a:rPr lang="en-US" dirty="0"/>
              <a:t>Profile grid will help your </a:t>
            </a:r>
          </a:p>
          <a:p>
            <a:pPr lvl="0">
              <a:defRPr/>
            </a:pPr>
            <a:r>
              <a:rPr lang="en-US" dirty="0"/>
              <a:t>colleagues find and contact you </a:t>
            </a:r>
          </a:p>
          <a:p>
            <a:pPr lvl="0">
              <a:defRPr/>
            </a:pPr>
            <a:r>
              <a:rPr lang="en-US" dirty="0"/>
              <a:t>as this information is viewed </a:t>
            </a:r>
          </a:p>
          <a:p>
            <a:pPr lvl="0">
              <a:defRPr/>
            </a:pPr>
            <a:r>
              <a:rPr lang="en-US" dirty="0"/>
              <a:t>globally.</a:t>
            </a:r>
          </a:p>
        </p:txBody>
      </p:sp>
    </p:spTree>
    <p:extLst>
      <p:ext uri="{BB962C8B-B14F-4D97-AF65-F5344CB8AC3E}">
        <p14:creationId xmlns:p14="http://schemas.microsoft.com/office/powerpoint/2010/main" val="796766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Staff Grid</a:t>
            </a:r>
            <a:endParaRPr lang="en-GB" sz="4000" dirty="0"/>
          </a:p>
        </p:txBody>
      </p:sp>
      <p:pic>
        <p:nvPicPr>
          <p:cNvPr id="6" name="Picture 5"/>
          <p:cNvPicPr>
            <a:picLocks noChangeAspect="1"/>
          </p:cNvPicPr>
          <p:nvPr/>
        </p:nvPicPr>
        <p:blipFill>
          <a:blip r:embed="rId3"/>
          <a:stretch>
            <a:fillRect/>
          </a:stretch>
        </p:blipFill>
        <p:spPr>
          <a:xfrm>
            <a:off x="392494" y="1511880"/>
            <a:ext cx="5714286" cy="4200000"/>
          </a:xfrm>
          <a:prstGeom prst="rect">
            <a:avLst/>
          </a:prstGeom>
          <a:ln>
            <a:solidFill>
              <a:schemeClr val="tx1"/>
            </a:solidFill>
          </a:ln>
        </p:spPr>
      </p:pic>
      <p:sp>
        <p:nvSpPr>
          <p:cNvPr id="7" name="TextBox 6"/>
          <p:cNvSpPr txBox="1"/>
          <p:nvPr/>
        </p:nvSpPr>
        <p:spPr>
          <a:xfrm>
            <a:off x="4081520" y="608690"/>
            <a:ext cx="4782784" cy="2800767"/>
          </a:xfrm>
          <a:prstGeom prst="rect">
            <a:avLst/>
          </a:prstGeom>
          <a:solidFill>
            <a:schemeClr val="accent1">
              <a:lumMod val="40000"/>
              <a:lumOff val="60000"/>
            </a:schemeClr>
          </a:solidFill>
          <a:ln>
            <a:solidFill>
              <a:schemeClr val="tx1"/>
            </a:solidFill>
          </a:ln>
        </p:spPr>
        <p:txBody>
          <a:bodyPr wrap="none" rtlCol="0">
            <a:spAutoFit/>
          </a:bodyPr>
          <a:lstStyle/>
          <a:p>
            <a:pPr lvl="0">
              <a:defRPr/>
            </a:pPr>
            <a:r>
              <a:rPr lang="en-US" sz="1600" dirty="0"/>
              <a:t>Managing your Staff and assigning ZIMS Roles is an </a:t>
            </a:r>
          </a:p>
          <a:p>
            <a:pPr lvl="0">
              <a:defRPr/>
            </a:pPr>
            <a:r>
              <a:rPr lang="en-US" sz="1600" dirty="0"/>
              <a:t>important Local Administrator function. Because the </a:t>
            </a:r>
          </a:p>
          <a:p>
            <a:pPr lvl="0">
              <a:defRPr/>
            </a:pPr>
            <a:r>
              <a:rPr lang="en-US" sz="1600" dirty="0"/>
              <a:t>Responsible Party and Observer fields source from </a:t>
            </a:r>
          </a:p>
          <a:p>
            <a:pPr lvl="0">
              <a:defRPr/>
            </a:pPr>
            <a:r>
              <a:rPr lang="en-US" sz="1600" dirty="0"/>
              <a:t>your Staff list, you may want to enter all your Staff </a:t>
            </a:r>
          </a:p>
          <a:p>
            <a:pPr lvl="0">
              <a:defRPr/>
            </a:pPr>
            <a:r>
              <a:rPr lang="en-US" sz="1600" dirty="0"/>
              <a:t>even if you do not assign them a ZIMS Role. You can </a:t>
            </a:r>
          </a:p>
          <a:p>
            <a:pPr lvl="0">
              <a:defRPr/>
            </a:pPr>
            <a:r>
              <a:rPr lang="en-US" sz="1600" dirty="0"/>
              <a:t>see who is active in ZIMS, and you can actually sign </a:t>
            </a:r>
          </a:p>
          <a:p>
            <a:pPr lvl="0">
              <a:defRPr/>
            </a:pPr>
            <a:r>
              <a:rPr lang="en-US" sz="1600" dirty="0"/>
              <a:t>them out if they should not be. The search form </a:t>
            </a:r>
          </a:p>
          <a:p>
            <a:pPr lvl="0">
              <a:defRPr/>
            </a:pPr>
            <a:r>
              <a:rPr lang="en-US" sz="1600" dirty="0"/>
              <a:t>allows you to quickly search for staff using various </a:t>
            </a:r>
          </a:p>
          <a:p>
            <a:pPr lvl="0">
              <a:defRPr/>
            </a:pPr>
            <a:r>
              <a:rPr lang="en-US" sz="1600" dirty="0"/>
              <a:t>filters. You would use this search to find any staff </a:t>
            </a:r>
          </a:p>
          <a:p>
            <a:pPr lvl="0">
              <a:defRPr/>
            </a:pPr>
            <a:r>
              <a:rPr lang="en-US" sz="1600" dirty="0"/>
              <a:t>members that have been marked as Obsolete. It is also </a:t>
            </a:r>
          </a:p>
          <a:p>
            <a:pPr lvl="0">
              <a:defRPr/>
            </a:pPr>
            <a:r>
              <a:rPr lang="en-US" sz="1600" dirty="0"/>
              <a:t>easy to see who has confirmed their email here.</a:t>
            </a:r>
          </a:p>
        </p:txBody>
      </p:sp>
    </p:spTree>
    <p:extLst>
      <p:ext uri="{BB962C8B-B14F-4D97-AF65-F5344CB8AC3E}">
        <p14:creationId xmlns:p14="http://schemas.microsoft.com/office/powerpoint/2010/main" val="2664125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0662" y="0"/>
            <a:ext cx="7886700" cy="1325563"/>
          </a:xfrm>
        </p:spPr>
        <p:txBody>
          <a:bodyPr>
            <a:normAutofit/>
          </a:bodyPr>
          <a:lstStyle/>
          <a:p>
            <a:r>
              <a:rPr lang="en-US" sz="4000" dirty="0"/>
              <a:t>Adding Staff</a:t>
            </a:r>
            <a:endParaRPr lang="en-GB" sz="4000" dirty="0"/>
          </a:p>
        </p:txBody>
      </p:sp>
      <p:pic>
        <p:nvPicPr>
          <p:cNvPr id="4" name="Picture 1"/>
          <p:cNvPicPr>
            <a:picLocks noChangeAspect="1"/>
          </p:cNvPicPr>
          <p:nvPr/>
        </p:nvPicPr>
        <p:blipFill>
          <a:blip r:embed="rId3"/>
          <a:stretch>
            <a:fillRect/>
          </a:stretch>
        </p:blipFill>
        <p:spPr>
          <a:xfrm>
            <a:off x="1910686" y="1256868"/>
            <a:ext cx="6264323" cy="2728278"/>
          </a:xfrm>
          <a:prstGeom prst="rect">
            <a:avLst/>
          </a:prstGeom>
          <a:ln>
            <a:solidFill>
              <a:schemeClr val="tx1"/>
            </a:solidFill>
          </a:ln>
        </p:spPr>
      </p:pic>
      <p:sp>
        <p:nvSpPr>
          <p:cNvPr id="5" name="TextBox 4"/>
          <p:cNvSpPr txBox="1"/>
          <p:nvPr/>
        </p:nvSpPr>
        <p:spPr>
          <a:xfrm>
            <a:off x="733509" y="3712191"/>
            <a:ext cx="8045151" cy="2062103"/>
          </a:xfrm>
          <a:prstGeom prst="rect">
            <a:avLst/>
          </a:prstGeom>
          <a:solidFill>
            <a:schemeClr val="accent1">
              <a:lumMod val="40000"/>
              <a:lumOff val="60000"/>
            </a:schemeClr>
          </a:solidFill>
          <a:ln>
            <a:solidFill>
              <a:schemeClr val="tx1"/>
            </a:solidFill>
          </a:ln>
        </p:spPr>
        <p:txBody>
          <a:bodyPr wrap="none" rtlCol="0">
            <a:spAutoFit/>
          </a:bodyPr>
          <a:lstStyle/>
          <a:p>
            <a:r>
              <a:rPr lang="en-US" sz="1600" dirty="0"/>
              <a:t>When adding a new Staff member fill the screen in as much as possible. The Email recorded </a:t>
            </a:r>
          </a:p>
          <a:p>
            <a:r>
              <a:rPr lang="en-US" sz="1600" dirty="0"/>
              <a:t>must be their true Email and will need to be verified by them before they can log into ZIMS.</a:t>
            </a:r>
          </a:p>
          <a:p>
            <a:r>
              <a:rPr lang="en-US" sz="1600" dirty="0"/>
              <a:t>Assigning the Staff member to a Department will give them the correct Advanced Access </a:t>
            </a:r>
          </a:p>
          <a:p>
            <a:r>
              <a:rPr lang="en-US" sz="1600" dirty="0"/>
              <a:t>Management if you are using it. If Make User Visible Outside My Institution is checked, </a:t>
            </a:r>
          </a:p>
          <a:p>
            <a:r>
              <a:rPr lang="en-US" sz="1600" dirty="0"/>
              <a:t>when others search for your facility the staff will be visible to them and they can also be </a:t>
            </a:r>
          </a:p>
          <a:p>
            <a:r>
              <a:rPr lang="en-US" sz="1600" dirty="0"/>
              <a:t>found under the Contact Directory. And tracking service dates may prove to be of value. </a:t>
            </a:r>
          </a:p>
          <a:p>
            <a:r>
              <a:rPr lang="en-US" sz="1600" dirty="0"/>
              <a:t>Job Type and Email are mandatory as that helps us manage Email lists so members receive </a:t>
            </a:r>
          </a:p>
          <a:p>
            <a:r>
              <a:rPr lang="en-US" sz="1600" dirty="0"/>
              <a:t>the appropriate communications.</a:t>
            </a:r>
          </a:p>
        </p:txBody>
      </p:sp>
    </p:spTree>
    <p:extLst>
      <p:ext uri="{BB962C8B-B14F-4D97-AF65-F5344CB8AC3E}">
        <p14:creationId xmlns:p14="http://schemas.microsoft.com/office/powerpoint/2010/main" val="409303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Roles</a:t>
            </a:r>
            <a:endParaRPr lang="en-GB" dirty="0"/>
          </a:p>
        </p:txBody>
      </p:sp>
      <p:sp>
        <p:nvSpPr>
          <p:cNvPr id="3" name="Tijdelijke aanduiding voor inhoud 2"/>
          <p:cNvSpPr>
            <a:spLocks noGrp="1"/>
          </p:cNvSpPr>
          <p:nvPr>
            <p:ph idx="1"/>
          </p:nvPr>
        </p:nvSpPr>
        <p:spPr>
          <a:xfrm>
            <a:off x="628650" y="1552143"/>
            <a:ext cx="7886700" cy="4351338"/>
          </a:xfrm>
        </p:spPr>
        <p:txBody>
          <a:bodyPr>
            <a:normAutofit/>
          </a:bodyPr>
          <a:lstStyle/>
          <a:p>
            <a:r>
              <a:rPr lang="en-GB" dirty="0"/>
              <a:t>There are 10 Species360 Role Templates</a:t>
            </a:r>
          </a:p>
          <a:p>
            <a:pPr lvl="1"/>
            <a:r>
              <a:rPr lang="en-GB" dirty="0"/>
              <a:t>Cannot be edited</a:t>
            </a:r>
          </a:p>
          <a:p>
            <a:pPr lvl="1"/>
            <a:r>
              <a:rPr lang="en-GB" dirty="0"/>
              <a:t>Will be updated with appropriate new ZIMS functionality</a:t>
            </a:r>
          </a:p>
          <a:p>
            <a:r>
              <a:rPr lang="en-GB" dirty="0"/>
              <a:t>You can create endless Custom Roles</a:t>
            </a:r>
          </a:p>
          <a:p>
            <a:pPr lvl="1"/>
            <a:r>
              <a:rPr lang="en-GB" dirty="0"/>
              <a:t>Can be edited</a:t>
            </a:r>
          </a:p>
          <a:p>
            <a:pPr lvl="1"/>
            <a:r>
              <a:rPr lang="en-GB" dirty="0"/>
              <a:t>Must be manually updated with new ZIMS functionality</a:t>
            </a:r>
          </a:p>
          <a:p>
            <a:pPr lvl="1"/>
            <a:r>
              <a:rPr lang="en-GB" dirty="0"/>
              <a:t>Can be created from Template Roles, existing Custom Roles, or an empty Role grid</a:t>
            </a:r>
          </a:p>
        </p:txBody>
      </p:sp>
    </p:spTree>
    <p:extLst>
      <p:ext uri="{BB962C8B-B14F-4D97-AF65-F5344CB8AC3E}">
        <p14:creationId xmlns:p14="http://schemas.microsoft.com/office/powerpoint/2010/main" val="2514169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Custom Role From a Template</a:t>
            </a:r>
            <a:endParaRPr lang="en-GB" sz="4000" dirty="0"/>
          </a:p>
        </p:txBody>
      </p:sp>
      <p:pic>
        <p:nvPicPr>
          <p:cNvPr id="4" name="Picture 2"/>
          <p:cNvPicPr>
            <a:picLocks noChangeAspect="1" noChangeArrowheads="1"/>
          </p:cNvPicPr>
          <p:nvPr/>
        </p:nvPicPr>
        <p:blipFill>
          <a:blip r:embed="rId3"/>
          <a:srcRect/>
          <a:stretch>
            <a:fillRect/>
          </a:stretch>
        </p:blipFill>
        <p:spPr bwMode="auto">
          <a:xfrm>
            <a:off x="991393" y="1388660"/>
            <a:ext cx="7161213" cy="2743200"/>
          </a:xfrm>
          <a:prstGeom prst="rect">
            <a:avLst/>
          </a:prstGeom>
          <a:noFill/>
          <a:ln w="9525">
            <a:solidFill>
              <a:schemeClr val="accent1"/>
            </a:solidFill>
            <a:miter lim="800000"/>
            <a:headEnd/>
            <a:tailEnd/>
          </a:ln>
        </p:spPr>
      </p:pic>
      <p:pic>
        <p:nvPicPr>
          <p:cNvPr id="5" name="Picture 2"/>
          <p:cNvPicPr>
            <a:picLocks noChangeAspect="1"/>
          </p:cNvPicPr>
          <p:nvPr/>
        </p:nvPicPr>
        <p:blipFill>
          <a:blip r:embed="rId4"/>
          <a:stretch>
            <a:fillRect/>
          </a:stretch>
        </p:blipFill>
        <p:spPr>
          <a:xfrm>
            <a:off x="445114" y="2034627"/>
            <a:ext cx="3942857" cy="3933333"/>
          </a:xfrm>
          <a:prstGeom prst="rect">
            <a:avLst/>
          </a:prstGeom>
          <a:ln>
            <a:solidFill>
              <a:schemeClr val="tx1"/>
            </a:solidFill>
          </a:ln>
        </p:spPr>
      </p:pic>
      <p:cxnSp>
        <p:nvCxnSpPr>
          <p:cNvPr id="6" name="Straight Arrow Connector 5"/>
          <p:cNvCxnSpPr/>
          <p:nvPr/>
        </p:nvCxnSpPr>
        <p:spPr>
          <a:xfrm flipH="1">
            <a:off x="3319925" y="2169994"/>
            <a:ext cx="3162762" cy="322087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71999" y="3084394"/>
            <a:ext cx="4253408" cy="2585323"/>
          </a:xfrm>
          <a:prstGeom prst="rect">
            <a:avLst/>
          </a:prstGeom>
          <a:solidFill>
            <a:schemeClr val="accent1">
              <a:lumMod val="40000"/>
              <a:lumOff val="60000"/>
            </a:schemeClr>
          </a:solidFill>
          <a:ln>
            <a:solidFill>
              <a:schemeClr val="tx1"/>
            </a:solidFill>
          </a:ln>
        </p:spPr>
        <p:txBody>
          <a:bodyPr wrap="none" rtlCol="0">
            <a:spAutoFit/>
          </a:bodyPr>
          <a:lstStyle/>
          <a:p>
            <a:r>
              <a:rPr lang="en-US" dirty="0"/>
              <a:t>To create a custom Role, from the Actions </a:t>
            </a:r>
          </a:p>
          <a:p>
            <a:r>
              <a:rPr lang="en-US" dirty="0"/>
              <a:t>button select Add New Role. This new Role </a:t>
            </a:r>
          </a:p>
          <a:p>
            <a:r>
              <a:rPr lang="en-US" dirty="0"/>
              <a:t>will have much of the access that the User </a:t>
            </a:r>
          </a:p>
          <a:p>
            <a:r>
              <a:rPr lang="en-US" dirty="0"/>
              <a:t>Template Role does so select that from </a:t>
            </a:r>
          </a:p>
          <a:p>
            <a:r>
              <a:rPr lang="en-US" dirty="0"/>
              <a:t>the drop down list under Role Template. </a:t>
            </a:r>
          </a:p>
          <a:p>
            <a:r>
              <a:rPr lang="en-US" dirty="0"/>
              <a:t>The blue global icon indicates that it is a </a:t>
            </a:r>
          </a:p>
          <a:p>
            <a:r>
              <a:rPr lang="en-US" dirty="0"/>
              <a:t>Species360 Template. The local house </a:t>
            </a:r>
          </a:p>
          <a:p>
            <a:r>
              <a:rPr lang="en-US" dirty="0"/>
              <a:t>indicates that is a custom role created </a:t>
            </a:r>
          </a:p>
          <a:p>
            <a:r>
              <a:rPr lang="en-US" dirty="0"/>
              <a:t>by your institution.</a:t>
            </a:r>
          </a:p>
        </p:txBody>
      </p:sp>
    </p:spTree>
    <p:extLst>
      <p:ext uri="{BB962C8B-B14F-4D97-AF65-F5344CB8AC3E}">
        <p14:creationId xmlns:p14="http://schemas.microsoft.com/office/powerpoint/2010/main" val="1425921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Editing Role Access</a:t>
            </a:r>
            <a:endParaRPr lang="en-GB" sz="4000" dirty="0"/>
          </a:p>
        </p:txBody>
      </p:sp>
      <p:pic>
        <p:nvPicPr>
          <p:cNvPr id="4" name="Picture 1"/>
          <p:cNvPicPr>
            <a:picLocks noChangeAspect="1"/>
          </p:cNvPicPr>
          <p:nvPr/>
        </p:nvPicPr>
        <p:blipFill>
          <a:blip r:embed="rId3"/>
          <a:stretch>
            <a:fillRect/>
          </a:stretch>
        </p:blipFill>
        <p:spPr>
          <a:xfrm>
            <a:off x="628650" y="1371771"/>
            <a:ext cx="7028571" cy="2352381"/>
          </a:xfrm>
          <a:prstGeom prst="rect">
            <a:avLst/>
          </a:prstGeom>
          <a:ln>
            <a:solidFill>
              <a:schemeClr val="tx1"/>
            </a:solidFill>
          </a:ln>
        </p:spPr>
      </p:pic>
      <p:pic>
        <p:nvPicPr>
          <p:cNvPr id="5" name="Picture 2"/>
          <p:cNvPicPr>
            <a:picLocks noChangeAspect="1"/>
          </p:cNvPicPr>
          <p:nvPr/>
        </p:nvPicPr>
        <p:blipFill>
          <a:blip r:embed="rId4"/>
          <a:stretch>
            <a:fillRect/>
          </a:stretch>
        </p:blipFill>
        <p:spPr>
          <a:xfrm>
            <a:off x="424000" y="2709294"/>
            <a:ext cx="2347406" cy="2524569"/>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3089034" y="2889356"/>
            <a:ext cx="4997251" cy="2335672"/>
          </a:xfrm>
          <a:prstGeom prst="rect">
            <a:avLst/>
          </a:prstGeom>
          <a:ln>
            <a:solidFill>
              <a:schemeClr val="tx1"/>
            </a:solidFill>
          </a:ln>
        </p:spPr>
      </p:pic>
      <p:sp>
        <p:nvSpPr>
          <p:cNvPr id="7" name="TextBox 6"/>
          <p:cNvSpPr txBox="1"/>
          <p:nvPr/>
        </p:nvSpPr>
        <p:spPr>
          <a:xfrm>
            <a:off x="373283" y="5371057"/>
            <a:ext cx="5214376" cy="1200329"/>
          </a:xfrm>
          <a:prstGeom prst="rect">
            <a:avLst/>
          </a:prstGeom>
          <a:solidFill>
            <a:schemeClr val="accent1">
              <a:lumMod val="40000"/>
              <a:lumOff val="60000"/>
            </a:schemeClr>
          </a:solidFill>
          <a:ln>
            <a:solidFill>
              <a:schemeClr val="tx1"/>
            </a:solidFill>
          </a:ln>
        </p:spPr>
        <p:txBody>
          <a:bodyPr wrap="none" rtlCol="0">
            <a:spAutoFit/>
          </a:bodyPr>
          <a:lstStyle/>
          <a:p>
            <a:pPr lvl="0">
              <a:defRPr/>
            </a:pPr>
            <a:r>
              <a:rPr lang="en-US" dirty="0"/>
              <a:t>The new Role appears in the list . To edit the access </a:t>
            </a:r>
          </a:p>
          <a:p>
            <a:pPr lvl="0">
              <a:defRPr/>
            </a:pPr>
            <a:r>
              <a:rPr lang="en-US" dirty="0"/>
              <a:t>select to Manage Role Access from the Action button.</a:t>
            </a:r>
          </a:p>
          <a:p>
            <a:pPr lvl="0">
              <a:defRPr/>
            </a:pPr>
            <a:r>
              <a:rPr lang="en-US" dirty="0"/>
              <a:t>Select the module and edit the access to the various</a:t>
            </a:r>
          </a:p>
          <a:p>
            <a:pPr lvl="0">
              <a:defRPr/>
            </a:pPr>
            <a:r>
              <a:rPr lang="en-US" dirty="0"/>
              <a:t>functionality as desired.</a:t>
            </a:r>
          </a:p>
        </p:txBody>
      </p:sp>
    </p:spTree>
    <p:extLst>
      <p:ext uri="{BB962C8B-B14F-4D97-AF65-F5344CB8AC3E}">
        <p14:creationId xmlns:p14="http://schemas.microsoft.com/office/powerpoint/2010/main" val="2005637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84137"/>
            <a:ext cx="7886700" cy="1325563"/>
          </a:xfrm>
        </p:spPr>
        <p:txBody>
          <a:bodyPr>
            <a:normAutofit/>
          </a:bodyPr>
          <a:lstStyle/>
          <a:p>
            <a:r>
              <a:rPr lang="en-US" sz="4000" dirty="0"/>
              <a:t>Without a Template</a:t>
            </a:r>
            <a:endParaRPr lang="en-GB" sz="4000" dirty="0"/>
          </a:p>
        </p:txBody>
      </p:sp>
      <p:pic>
        <p:nvPicPr>
          <p:cNvPr id="4" name="Picture 2"/>
          <p:cNvPicPr>
            <a:picLocks noChangeAspect="1" noChangeArrowheads="1"/>
          </p:cNvPicPr>
          <p:nvPr/>
        </p:nvPicPr>
        <p:blipFill>
          <a:blip r:embed="rId3"/>
          <a:srcRect/>
          <a:stretch>
            <a:fillRect/>
          </a:stretch>
        </p:blipFill>
        <p:spPr bwMode="auto">
          <a:xfrm>
            <a:off x="666750" y="1409700"/>
            <a:ext cx="3905250" cy="2019300"/>
          </a:xfrm>
          <a:prstGeom prst="rect">
            <a:avLst/>
          </a:prstGeom>
          <a:noFill/>
          <a:ln w="9525">
            <a:solidFill>
              <a:schemeClr val="tx1"/>
            </a:solidFill>
            <a:miter lim="800000"/>
            <a:headEnd/>
            <a:tailEnd/>
          </a:ln>
        </p:spPr>
      </p:pic>
      <p:pic>
        <p:nvPicPr>
          <p:cNvPr id="5" name="Picture 2"/>
          <p:cNvPicPr>
            <a:picLocks noChangeAspect="1"/>
          </p:cNvPicPr>
          <p:nvPr/>
        </p:nvPicPr>
        <p:blipFill>
          <a:blip r:embed="rId4"/>
          <a:stretch>
            <a:fillRect/>
          </a:stretch>
        </p:blipFill>
        <p:spPr>
          <a:xfrm>
            <a:off x="2647445" y="2549620"/>
            <a:ext cx="6054359" cy="2904002"/>
          </a:xfrm>
          <a:prstGeom prst="rect">
            <a:avLst/>
          </a:prstGeom>
          <a:ln>
            <a:solidFill>
              <a:schemeClr val="tx1"/>
            </a:solidFill>
          </a:ln>
        </p:spPr>
      </p:pic>
      <p:pic>
        <p:nvPicPr>
          <p:cNvPr id="6" name="Picture 4"/>
          <p:cNvPicPr>
            <a:picLocks noChangeAspect="1" noChangeArrowheads="1"/>
          </p:cNvPicPr>
          <p:nvPr/>
        </p:nvPicPr>
        <p:blipFill>
          <a:blip r:embed="rId5"/>
          <a:srcRect/>
          <a:stretch>
            <a:fillRect/>
          </a:stretch>
        </p:blipFill>
        <p:spPr bwMode="auto">
          <a:xfrm>
            <a:off x="348016" y="3785439"/>
            <a:ext cx="5288509" cy="2526460"/>
          </a:xfrm>
          <a:prstGeom prst="rect">
            <a:avLst/>
          </a:prstGeom>
          <a:noFill/>
          <a:ln w="9525">
            <a:solidFill>
              <a:schemeClr val="tx1"/>
            </a:solidFill>
            <a:miter lim="800000"/>
            <a:headEnd/>
            <a:tailEnd/>
          </a:ln>
        </p:spPr>
      </p:pic>
      <p:sp>
        <p:nvSpPr>
          <p:cNvPr id="7" name="TextBox 6"/>
          <p:cNvSpPr txBox="1"/>
          <p:nvPr/>
        </p:nvSpPr>
        <p:spPr>
          <a:xfrm>
            <a:off x="5236121" y="746918"/>
            <a:ext cx="3317329" cy="1477328"/>
          </a:xfrm>
          <a:prstGeom prst="rect">
            <a:avLst/>
          </a:prstGeom>
          <a:solidFill>
            <a:schemeClr val="accent1">
              <a:lumMod val="40000"/>
              <a:lumOff val="60000"/>
            </a:schemeClr>
          </a:solidFill>
          <a:ln>
            <a:solidFill>
              <a:schemeClr val="tx1"/>
            </a:solidFill>
          </a:ln>
        </p:spPr>
        <p:txBody>
          <a:bodyPr wrap="square" rtlCol="0">
            <a:spAutoFit/>
          </a:bodyPr>
          <a:lstStyle/>
          <a:p>
            <a:pPr lvl="0">
              <a:defRPr/>
            </a:pPr>
            <a:r>
              <a:rPr lang="en-US" dirty="0"/>
              <a:t>To create a Role without using a template simply name the Role and Save. Under Manage Role Access turn on the functionality</a:t>
            </a:r>
          </a:p>
          <a:p>
            <a:pPr lvl="0">
              <a:defRPr/>
            </a:pPr>
            <a:r>
              <a:rPr lang="en-US" dirty="0"/>
              <a:t>and select access as desired.</a:t>
            </a:r>
          </a:p>
        </p:txBody>
      </p:sp>
    </p:spTree>
    <p:extLst>
      <p:ext uri="{BB962C8B-B14F-4D97-AF65-F5344CB8AC3E}">
        <p14:creationId xmlns:p14="http://schemas.microsoft.com/office/powerpoint/2010/main" val="1591300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Customize Your Desktop</a:t>
            </a:r>
          </a:p>
        </p:txBody>
      </p:sp>
      <p:pic>
        <p:nvPicPr>
          <p:cNvPr id="6" name="Picture 5"/>
          <p:cNvPicPr>
            <a:picLocks noChangeAspect="1" noChangeArrowheads="1"/>
          </p:cNvPicPr>
          <p:nvPr/>
        </p:nvPicPr>
        <p:blipFill>
          <a:blip r:embed="rId3"/>
          <a:srcRect/>
          <a:stretch>
            <a:fillRect/>
          </a:stretch>
        </p:blipFill>
        <p:spPr bwMode="auto">
          <a:xfrm>
            <a:off x="3867170" y="1566889"/>
            <a:ext cx="1816112" cy="4159698"/>
          </a:xfrm>
          <a:prstGeom prst="rect">
            <a:avLst/>
          </a:prstGeom>
          <a:noFill/>
          <a:ln w="9525">
            <a:solidFill>
              <a:schemeClr val="accent1"/>
            </a:solidFill>
            <a:miter lim="800000"/>
            <a:headEnd/>
            <a:tailEnd/>
          </a:ln>
        </p:spPr>
      </p:pic>
      <p:pic>
        <p:nvPicPr>
          <p:cNvPr id="7" name="Picture 6"/>
          <p:cNvPicPr>
            <a:picLocks noChangeAspect="1"/>
          </p:cNvPicPr>
          <p:nvPr/>
        </p:nvPicPr>
        <p:blipFill>
          <a:blip r:embed="rId4"/>
          <a:stretch>
            <a:fillRect/>
          </a:stretch>
        </p:blipFill>
        <p:spPr>
          <a:xfrm>
            <a:off x="326530" y="1566889"/>
            <a:ext cx="2810292" cy="3649186"/>
          </a:xfrm>
          <a:prstGeom prst="rect">
            <a:avLst/>
          </a:prstGeom>
          <a:ln>
            <a:solidFill>
              <a:schemeClr val="tx1"/>
            </a:solidFill>
          </a:ln>
        </p:spPr>
      </p:pic>
      <p:sp>
        <p:nvSpPr>
          <p:cNvPr id="5" name="Curved Up Arrow 2"/>
          <p:cNvSpPr/>
          <p:nvPr/>
        </p:nvSpPr>
        <p:spPr>
          <a:xfrm rot="16200000">
            <a:off x="2120876" y="2526691"/>
            <a:ext cx="2182189"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5827595" y="1800078"/>
            <a:ext cx="2877839" cy="3693319"/>
          </a:xfrm>
          <a:prstGeom prst="rect">
            <a:avLst/>
          </a:prstGeom>
          <a:solidFill>
            <a:schemeClr val="accent1">
              <a:lumMod val="40000"/>
              <a:lumOff val="60000"/>
            </a:schemeClr>
          </a:solidFill>
          <a:ln>
            <a:solidFill>
              <a:schemeClr val="tx1"/>
            </a:solidFill>
          </a:ln>
        </p:spPr>
        <p:txBody>
          <a:bodyPr wrap="none" rtlCol="0">
            <a:spAutoFit/>
          </a:bodyPr>
          <a:lstStyle/>
          <a:p>
            <a:pPr lvl="0">
              <a:defRPr/>
            </a:pPr>
            <a:r>
              <a:rPr lang="en-US" dirty="0"/>
              <a:t>Most of your time as Local </a:t>
            </a:r>
          </a:p>
          <a:p>
            <a:pPr lvl="0">
              <a:defRPr/>
            </a:pPr>
            <a:r>
              <a:rPr lang="en-US" dirty="0"/>
              <a:t>Administrator will be spent </a:t>
            </a:r>
          </a:p>
          <a:p>
            <a:pPr lvl="0">
              <a:defRPr/>
            </a:pPr>
            <a:r>
              <a:rPr lang="en-US" dirty="0"/>
              <a:t>in two modules – Institution </a:t>
            </a:r>
          </a:p>
          <a:p>
            <a:pPr lvl="0">
              <a:defRPr/>
            </a:pPr>
            <a:r>
              <a:rPr lang="en-US" dirty="0"/>
              <a:t>Preferences and My </a:t>
            </a:r>
          </a:p>
          <a:p>
            <a:pPr lvl="0">
              <a:defRPr/>
            </a:pPr>
            <a:r>
              <a:rPr lang="en-US" dirty="0"/>
              <a:t>Institution. Both of these </a:t>
            </a:r>
          </a:p>
          <a:p>
            <a:pPr lvl="0">
              <a:defRPr/>
            </a:pPr>
            <a:r>
              <a:rPr lang="en-US" dirty="0"/>
              <a:t>topics are found under the </a:t>
            </a:r>
          </a:p>
          <a:p>
            <a:pPr lvl="0">
              <a:defRPr/>
            </a:pPr>
            <a:r>
              <a:rPr lang="en-US" dirty="0"/>
              <a:t>Start menu. To save you </a:t>
            </a:r>
          </a:p>
          <a:p>
            <a:pPr lvl="0">
              <a:defRPr/>
            </a:pPr>
            <a:r>
              <a:rPr lang="en-US" dirty="0"/>
              <a:t>time it is suggested that </a:t>
            </a:r>
          </a:p>
          <a:p>
            <a:pPr lvl="0">
              <a:defRPr/>
            </a:pPr>
            <a:r>
              <a:rPr lang="en-US" dirty="0"/>
              <a:t>you create icons for these </a:t>
            </a:r>
          </a:p>
          <a:p>
            <a:pPr lvl="0">
              <a:defRPr/>
            </a:pPr>
            <a:r>
              <a:rPr lang="en-US" dirty="0"/>
              <a:t>two modules on your </a:t>
            </a:r>
          </a:p>
          <a:p>
            <a:pPr lvl="0">
              <a:defRPr/>
            </a:pPr>
            <a:r>
              <a:rPr lang="en-US" dirty="0"/>
              <a:t>desktop by dragging and </a:t>
            </a:r>
          </a:p>
          <a:p>
            <a:pPr lvl="0">
              <a:defRPr/>
            </a:pPr>
            <a:r>
              <a:rPr lang="en-US" dirty="0"/>
              <a:t>dropping from the Start </a:t>
            </a:r>
          </a:p>
          <a:p>
            <a:pPr lvl="0">
              <a:defRPr/>
            </a:pPr>
            <a:r>
              <a:rPr lang="en-US" dirty="0"/>
              <a:t>menu.</a:t>
            </a:r>
          </a:p>
        </p:txBody>
      </p:sp>
    </p:spTree>
    <p:extLst>
      <p:ext uri="{BB962C8B-B14F-4D97-AF65-F5344CB8AC3E}">
        <p14:creationId xmlns:p14="http://schemas.microsoft.com/office/powerpoint/2010/main" val="959519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721" y="0"/>
            <a:ext cx="7886700" cy="1325563"/>
          </a:xfrm>
        </p:spPr>
        <p:txBody>
          <a:bodyPr>
            <a:normAutofit/>
          </a:bodyPr>
          <a:lstStyle/>
          <a:p>
            <a:r>
              <a:rPr lang="en-US" sz="4000" dirty="0"/>
              <a:t>Assigning Roles</a:t>
            </a:r>
            <a:endParaRPr lang="en-GB" sz="4000" dirty="0"/>
          </a:p>
        </p:txBody>
      </p:sp>
      <p:pic>
        <p:nvPicPr>
          <p:cNvPr id="8" name="Picture 7"/>
          <p:cNvPicPr>
            <a:picLocks noChangeAspect="1"/>
          </p:cNvPicPr>
          <p:nvPr/>
        </p:nvPicPr>
        <p:blipFill>
          <a:blip r:embed="rId3"/>
          <a:stretch>
            <a:fillRect/>
          </a:stretch>
        </p:blipFill>
        <p:spPr>
          <a:xfrm>
            <a:off x="1153499" y="955271"/>
            <a:ext cx="7257143" cy="2980952"/>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457199" y="1831843"/>
            <a:ext cx="4193750" cy="3898191"/>
          </a:xfrm>
          <a:prstGeom prst="rect">
            <a:avLst/>
          </a:prstGeom>
          <a:ln>
            <a:solidFill>
              <a:schemeClr val="tx1"/>
            </a:solidFill>
          </a:ln>
        </p:spPr>
      </p:pic>
      <p:pic>
        <p:nvPicPr>
          <p:cNvPr id="6" name="Picture 6"/>
          <p:cNvPicPr>
            <a:picLocks noChangeAspect="1"/>
          </p:cNvPicPr>
          <p:nvPr/>
        </p:nvPicPr>
        <p:blipFill>
          <a:blip r:embed="rId5"/>
          <a:stretch>
            <a:fillRect/>
          </a:stretch>
        </p:blipFill>
        <p:spPr>
          <a:xfrm>
            <a:off x="457199" y="4833128"/>
            <a:ext cx="4193750" cy="1793811"/>
          </a:xfrm>
          <a:prstGeom prst="rect">
            <a:avLst/>
          </a:prstGeom>
        </p:spPr>
      </p:pic>
      <p:sp>
        <p:nvSpPr>
          <p:cNvPr id="7" name="TextBox 6"/>
          <p:cNvSpPr txBox="1"/>
          <p:nvPr/>
        </p:nvSpPr>
        <p:spPr>
          <a:xfrm>
            <a:off x="3293611" y="3175488"/>
            <a:ext cx="5431809" cy="2554545"/>
          </a:xfrm>
          <a:prstGeom prst="rect">
            <a:avLst/>
          </a:prstGeom>
          <a:solidFill>
            <a:schemeClr val="accent1">
              <a:lumMod val="40000"/>
              <a:lumOff val="60000"/>
            </a:schemeClr>
          </a:solidFill>
          <a:ln>
            <a:solidFill>
              <a:schemeClr val="tx1"/>
            </a:solidFill>
          </a:ln>
        </p:spPr>
        <p:txBody>
          <a:bodyPr wrap="square" rtlCol="0">
            <a:spAutoFit/>
          </a:bodyPr>
          <a:lstStyle/>
          <a:p>
            <a:pPr lvl="0">
              <a:defRPr/>
            </a:pPr>
            <a:r>
              <a:rPr lang="en-US" sz="1600" dirty="0"/>
              <a:t>To assign the staff member a ZIMS Role select View/Edit ZIMS Login Details. Check the ZIMS User box to activate the screen. The email will prefill and the User Name must be unique. </a:t>
            </a:r>
          </a:p>
          <a:p>
            <a:pPr lvl="0">
              <a:defRPr/>
            </a:pPr>
            <a:r>
              <a:rPr lang="en-US" sz="1600" dirty="0"/>
              <a:t>The User Name and Password can be changed by the User under My Preferences &gt; Account Settings. Select the appropriate Role from the left and move into the right hand box. If you do not want this person to be logged into more  than one computer at a time then check the Force Single Session box. Below this is where you would Limit access by IP address for this one User.</a:t>
            </a:r>
          </a:p>
        </p:txBody>
      </p:sp>
    </p:spTree>
    <p:extLst>
      <p:ext uri="{BB962C8B-B14F-4D97-AF65-F5344CB8AC3E}">
        <p14:creationId xmlns:p14="http://schemas.microsoft.com/office/powerpoint/2010/main" val="3965980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 by IP Address</a:t>
            </a:r>
          </a:p>
        </p:txBody>
      </p:sp>
      <p:pic>
        <p:nvPicPr>
          <p:cNvPr id="3" name="Picture 2"/>
          <p:cNvPicPr>
            <a:picLocks noChangeAspect="1"/>
          </p:cNvPicPr>
          <p:nvPr/>
        </p:nvPicPr>
        <p:blipFill>
          <a:blip r:embed="rId2"/>
          <a:stretch>
            <a:fillRect/>
          </a:stretch>
        </p:blipFill>
        <p:spPr>
          <a:xfrm>
            <a:off x="1392922" y="2137230"/>
            <a:ext cx="2700939" cy="2342407"/>
          </a:xfrm>
          <a:prstGeom prst="rect">
            <a:avLst/>
          </a:prstGeom>
          <a:ln>
            <a:solidFill>
              <a:schemeClr val="tx1"/>
            </a:solidFill>
          </a:ln>
        </p:spPr>
      </p:pic>
      <p:sp>
        <p:nvSpPr>
          <p:cNvPr id="4" name="TextBox 3"/>
          <p:cNvSpPr txBox="1"/>
          <p:nvPr/>
        </p:nvSpPr>
        <p:spPr>
          <a:xfrm>
            <a:off x="4821382" y="2355273"/>
            <a:ext cx="3442224" cy="1477328"/>
          </a:xfrm>
          <a:prstGeom prst="rect">
            <a:avLst/>
          </a:prstGeom>
          <a:solidFill>
            <a:schemeClr val="accent1">
              <a:lumMod val="40000"/>
              <a:lumOff val="60000"/>
            </a:schemeClr>
          </a:solidFill>
          <a:ln>
            <a:solidFill>
              <a:schemeClr val="tx1"/>
            </a:solidFill>
          </a:ln>
        </p:spPr>
        <p:txBody>
          <a:bodyPr wrap="none" rtlCol="0">
            <a:spAutoFit/>
          </a:bodyPr>
          <a:lstStyle/>
          <a:p>
            <a:r>
              <a:rPr lang="en-US" dirty="0"/>
              <a:t>When limiting by IP address,</a:t>
            </a:r>
          </a:p>
          <a:p>
            <a:r>
              <a:rPr lang="en-US" dirty="0"/>
              <a:t>it is very important to remember </a:t>
            </a:r>
          </a:p>
          <a:p>
            <a:r>
              <a:rPr lang="en-US" dirty="0"/>
              <a:t>to check the Active box. Otherwise</a:t>
            </a:r>
          </a:p>
          <a:p>
            <a:r>
              <a:rPr lang="en-US" dirty="0"/>
              <a:t>the limitation will not be</a:t>
            </a:r>
          </a:p>
          <a:p>
            <a:r>
              <a:rPr lang="en-US" dirty="0"/>
              <a:t>activated.</a:t>
            </a:r>
          </a:p>
        </p:txBody>
      </p:sp>
    </p:spTree>
    <p:extLst>
      <p:ext uri="{BB962C8B-B14F-4D97-AF65-F5344CB8AC3E}">
        <p14:creationId xmlns:p14="http://schemas.microsoft.com/office/powerpoint/2010/main" val="1788352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638672" y="512114"/>
            <a:ext cx="7866655" cy="2878045"/>
          </a:xfrm>
          <a:prstGeom prst="rect">
            <a:avLst/>
          </a:prstGeom>
          <a:noFill/>
          <a:ln w="9525">
            <a:solidFill>
              <a:schemeClr val="tx1"/>
            </a:solidFill>
            <a:miter lim="800000"/>
            <a:headEnd/>
            <a:tailEnd/>
          </a:ln>
        </p:spPr>
      </p:pic>
      <p:pic>
        <p:nvPicPr>
          <p:cNvPr id="5" name="Picture 3"/>
          <p:cNvPicPr>
            <a:picLocks noChangeAspect="1" noChangeArrowheads="1"/>
          </p:cNvPicPr>
          <p:nvPr/>
        </p:nvPicPr>
        <p:blipFill>
          <a:blip r:embed="rId4"/>
          <a:srcRect/>
          <a:stretch>
            <a:fillRect/>
          </a:stretch>
        </p:blipFill>
        <p:spPr bwMode="auto">
          <a:xfrm>
            <a:off x="586853" y="3525095"/>
            <a:ext cx="7866655" cy="2033169"/>
          </a:xfrm>
          <a:prstGeom prst="rect">
            <a:avLst/>
          </a:prstGeom>
          <a:noFill/>
          <a:ln w="9525">
            <a:solidFill>
              <a:schemeClr val="tx1"/>
            </a:solidFill>
            <a:miter lim="800000"/>
            <a:headEnd/>
            <a:tailEnd/>
          </a:ln>
        </p:spPr>
      </p:pic>
      <p:sp>
        <p:nvSpPr>
          <p:cNvPr id="6" name="TextBox 5"/>
          <p:cNvSpPr txBox="1"/>
          <p:nvPr/>
        </p:nvSpPr>
        <p:spPr>
          <a:xfrm>
            <a:off x="5620358" y="2106080"/>
            <a:ext cx="3231077" cy="2031325"/>
          </a:xfrm>
          <a:prstGeom prst="rect">
            <a:avLst/>
          </a:prstGeom>
          <a:solidFill>
            <a:schemeClr val="accent1">
              <a:lumMod val="40000"/>
              <a:lumOff val="60000"/>
            </a:schemeClr>
          </a:solidFill>
          <a:ln>
            <a:solidFill>
              <a:schemeClr val="tx1"/>
            </a:solidFill>
          </a:ln>
        </p:spPr>
        <p:txBody>
          <a:bodyPr wrap="none" rtlCol="0">
            <a:spAutoFit/>
          </a:bodyPr>
          <a:lstStyle/>
          <a:p>
            <a:pPr lvl="0">
              <a:defRPr/>
            </a:pPr>
            <a:r>
              <a:rPr lang="en-US" dirty="0"/>
              <a:t>To see how Role Trimming looks,</a:t>
            </a:r>
          </a:p>
          <a:p>
            <a:pPr lvl="0">
              <a:defRPr/>
            </a:pPr>
            <a:r>
              <a:rPr lang="en-US" dirty="0"/>
              <a:t>the User at the top has been </a:t>
            </a:r>
          </a:p>
          <a:p>
            <a:pPr lvl="0">
              <a:defRPr/>
            </a:pPr>
            <a:r>
              <a:rPr lang="en-US" dirty="0"/>
              <a:t>assigned a Role that includes </a:t>
            </a:r>
          </a:p>
          <a:p>
            <a:pPr lvl="0">
              <a:defRPr/>
            </a:pPr>
            <a:r>
              <a:rPr lang="en-US" dirty="0"/>
              <a:t>all animal topics and the ability </a:t>
            </a:r>
          </a:p>
          <a:p>
            <a:pPr lvl="0">
              <a:defRPr/>
            </a:pPr>
            <a:r>
              <a:rPr lang="en-US" dirty="0"/>
              <a:t>to  Add, Edit and Remove </a:t>
            </a:r>
          </a:p>
          <a:p>
            <a:pPr lvl="0">
              <a:defRPr/>
            </a:pPr>
            <a:r>
              <a:rPr lang="en-US" dirty="0"/>
              <a:t>information. The User at the</a:t>
            </a:r>
          </a:p>
          <a:p>
            <a:pPr lvl="0">
              <a:defRPr/>
            </a:pPr>
            <a:r>
              <a:rPr lang="en-US" dirty="0"/>
              <a:t>bottom has View only access.</a:t>
            </a:r>
          </a:p>
        </p:txBody>
      </p:sp>
    </p:spTree>
    <p:extLst>
      <p:ext uri="{BB962C8B-B14F-4D97-AF65-F5344CB8AC3E}">
        <p14:creationId xmlns:p14="http://schemas.microsoft.com/office/powerpoint/2010/main" val="2451749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r>
              <a:rPr lang="en-US" sz="4000" dirty="0"/>
              <a:t>Adding Permits</a:t>
            </a:r>
            <a:endParaRPr lang="en-GB" sz="4000" dirty="0"/>
          </a:p>
        </p:txBody>
      </p:sp>
      <p:pic>
        <p:nvPicPr>
          <p:cNvPr id="4" name="Picture 5"/>
          <p:cNvPicPr>
            <a:picLocks noChangeAspect="1"/>
          </p:cNvPicPr>
          <p:nvPr/>
        </p:nvPicPr>
        <p:blipFill>
          <a:blip r:embed="rId3"/>
          <a:stretch>
            <a:fillRect/>
          </a:stretch>
        </p:blipFill>
        <p:spPr>
          <a:xfrm>
            <a:off x="628650" y="1123973"/>
            <a:ext cx="4972074" cy="5379144"/>
          </a:xfrm>
          <a:prstGeom prst="rect">
            <a:avLst/>
          </a:prstGeom>
          <a:ln>
            <a:solidFill>
              <a:schemeClr val="tx1"/>
            </a:solidFill>
          </a:ln>
        </p:spPr>
      </p:pic>
      <p:sp>
        <p:nvSpPr>
          <p:cNvPr id="5" name="TextBox 4"/>
          <p:cNvSpPr txBox="1"/>
          <p:nvPr/>
        </p:nvSpPr>
        <p:spPr>
          <a:xfrm>
            <a:off x="5704765" y="438459"/>
            <a:ext cx="3286734" cy="5078313"/>
          </a:xfrm>
          <a:prstGeom prst="rect">
            <a:avLst/>
          </a:prstGeom>
          <a:solidFill>
            <a:schemeClr val="accent1">
              <a:lumMod val="40000"/>
              <a:lumOff val="60000"/>
            </a:schemeClr>
          </a:solidFill>
          <a:ln>
            <a:solidFill>
              <a:schemeClr val="tx1"/>
            </a:solidFill>
          </a:ln>
        </p:spPr>
        <p:txBody>
          <a:bodyPr wrap="none" rtlCol="0">
            <a:spAutoFit/>
          </a:bodyPr>
          <a:lstStyle/>
          <a:p>
            <a:pPr lvl="0">
              <a:defRPr/>
            </a:pPr>
            <a:r>
              <a:rPr lang="en-US" dirty="0"/>
              <a:t>You can manage all your permits </a:t>
            </a:r>
          </a:p>
          <a:p>
            <a:pPr lvl="0">
              <a:defRPr/>
            </a:pPr>
            <a:r>
              <a:rPr lang="en-US" dirty="0"/>
              <a:t>from within My Institution. You </a:t>
            </a:r>
          </a:p>
          <a:p>
            <a:pPr lvl="0">
              <a:defRPr/>
            </a:pPr>
            <a:r>
              <a:rPr lang="en-US" dirty="0"/>
              <a:t>should come up with a naming</a:t>
            </a:r>
          </a:p>
          <a:p>
            <a:pPr lvl="0">
              <a:defRPr/>
            </a:pPr>
            <a:r>
              <a:rPr lang="en-US" dirty="0"/>
              <a:t>convention so they are easy to </a:t>
            </a:r>
          </a:p>
          <a:p>
            <a:pPr lvl="0">
              <a:defRPr/>
            </a:pPr>
            <a:r>
              <a:rPr lang="en-US" dirty="0"/>
              <a:t>search for. Here we have the </a:t>
            </a:r>
          </a:p>
          <a:p>
            <a:pPr lvl="0">
              <a:defRPr/>
            </a:pPr>
            <a:r>
              <a:rPr lang="en-US" dirty="0"/>
              <a:t>species, the action and the year</a:t>
            </a:r>
          </a:p>
          <a:p>
            <a:pPr lvl="0">
              <a:defRPr/>
            </a:pPr>
            <a:r>
              <a:rPr lang="en-US" dirty="0"/>
              <a:t>as the name. If you select a </a:t>
            </a:r>
          </a:p>
          <a:p>
            <a:pPr lvl="0">
              <a:defRPr/>
            </a:pPr>
            <a:r>
              <a:rPr lang="en-US" dirty="0"/>
              <a:t>Global scope then others will be </a:t>
            </a:r>
          </a:p>
          <a:p>
            <a:pPr lvl="0">
              <a:defRPr/>
            </a:pPr>
            <a:r>
              <a:rPr lang="en-US" dirty="0"/>
              <a:t>able to view the permit when </a:t>
            </a:r>
          </a:p>
          <a:p>
            <a:pPr lvl="0">
              <a:defRPr/>
            </a:pPr>
            <a:r>
              <a:rPr lang="en-US" dirty="0"/>
              <a:t>they are looking at your </a:t>
            </a:r>
          </a:p>
          <a:p>
            <a:pPr lvl="0">
              <a:defRPr/>
            </a:pPr>
            <a:r>
              <a:rPr lang="en-US" dirty="0"/>
              <a:t>Institution or find it using the</a:t>
            </a:r>
          </a:p>
          <a:p>
            <a:pPr lvl="0">
              <a:defRPr/>
            </a:pPr>
            <a:r>
              <a:rPr lang="en-US" dirty="0"/>
              <a:t>Global Permit Report. Using the </a:t>
            </a:r>
          </a:p>
          <a:p>
            <a:pPr lvl="0">
              <a:defRPr/>
            </a:pPr>
            <a:r>
              <a:rPr lang="en-US" dirty="0"/>
              <a:t>Permit Status grid you can track </a:t>
            </a:r>
          </a:p>
          <a:p>
            <a:pPr lvl="0">
              <a:defRPr/>
            </a:pPr>
            <a:r>
              <a:rPr lang="en-US" dirty="0"/>
              <a:t>the permit from submission to </a:t>
            </a:r>
          </a:p>
          <a:p>
            <a:pPr lvl="0">
              <a:defRPr/>
            </a:pPr>
            <a:r>
              <a:rPr lang="en-US" dirty="0"/>
              <a:t>being granted (or declined). And</a:t>
            </a:r>
          </a:p>
          <a:p>
            <a:pPr lvl="0">
              <a:defRPr/>
            </a:pPr>
            <a:r>
              <a:rPr lang="en-US" dirty="0"/>
              <a:t>you can do an easy search by</a:t>
            </a:r>
          </a:p>
          <a:p>
            <a:pPr lvl="0">
              <a:defRPr/>
            </a:pPr>
            <a:r>
              <a:rPr lang="en-US" dirty="0"/>
              <a:t>expiration date so you don’t miss</a:t>
            </a:r>
          </a:p>
          <a:p>
            <a:pPr lvl="0">
              <a:defRPr/>
            </a:pPr>
            <a:r>
              <a:rPr lang="en-US" dirty="0"/>
              <a:t>a deadline.</a:t>
            </a:r>
          </a:p>
        </p:txBody>
      </p:sp>
    </p:spTree>
    <p:extLst>
      <p:ext uri="{BB962C8B-B14F-4D97-AF65-F5344CB8AC3E}">
        <p14:creationId xmlns:p14="http://schemas.microsoft.com/office/powerpoint/2010/main" val="2796371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49" y="41708"/>
            <a:ext cx="7886700" cy="1325563"/>
          </a:xfrm>
        </p:spPr>
        <p:txBody>
          <a:bodyPr>
            <a:normAutofit/>
          </a:bodyPr>
          <a:lstStyle/>
          <a:p>
            <a:r>
              <a:rPr lang="en-US" sz="4000" dirty="0"/>
              <a:t>Permit Status</a:t>
            </a:r>
            <a:endParaRPr lang="en-GB" sz="4000" dirty="0"/>
          </a:p>
        </p:txBody>
      </p:sp>
      <p:pic>
        <p:nvPicPr>
          <p:cNvPr id="4" name="Picture 4"/>
          <p:cNvPicPr>
            <a:picLocks noChangeAspect="1"/>
          </p:cNvPicPr>
          <p:nvPr/>
        </p:nvPicPr>
        <p:blipFill>
          <a:blip r:embed="rId3"/>
          <a:stretch>
            <a:fillRect/>
          </a:stretch>
        </p:blipFill>
        <p:spPr>
          <a:xfrm>
            <a:off x="4937980" y="1367271"/>
            <a:ext cx="3800000" cy="2390476"/>
          </a:xfrm>
          <a:prstGeom prst="rect">
            <a:avLst/>
          </a:prstGeom>
          <a:ln>
            <a:solidFill>
              <a:schemeClr val="tx1"/>
            </a:solidFill>
          </a:ln>
        </p:spPr>
      </p:pic>
      <p:pic>
        <p:nvPicPr>
          <p:cNvPr id="5" name="Picture 3"/>
          <p:cNvPicPr>
            <a:picLocks noChangeAspect="1"/>
          </p:cNvPicPr>
          <p:nvPr/>
        </p:nvPicPr>
        <p:blipFill>
          <a:blip r:embed="rId4"/>
          <a:stretch>
            <a:fillRect/>
          </a:stretch>
        </p:blipFill>
        <p:spPr>
          <a:xfrm>
            <a:off x="162016" y="4057998"/>
            <a:ext cx="8819967" cy="1650093"/>
          </a:xfrm>
          <a:prstGeom prst="rect">
            <a:avLst/>
          </a:prstGeom>
          <a:ln>
            <a:solidFill>
              <a:schemeClr val="tx1"/>
            </a:solidFill>
          </a:ln>
        </p:spPr>
      </p:pic>
      <p:cxnSp>
        <p:nvCxnSpPr>
          <p:cNvPr id="6" name="Straight Arrow Connector 7"/>
          <p:cNvCxnSpPr/>
          <p:nvPr/>
        </p:nvCxnSpPr>
        <p:spPr>
          <a:xfrm flipV="1">
            <a:off x="4118894" y="3411940"/>
            <a:ext cx="1968007" cy="132677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97199" y="1789441"/>
            <a:ext cx="4176400" cy="1200329"/>
          </a:xfrm>
          <a:prstGeom prst="rect">
            <a:avLst/>
          </a:prstGeom>
          <a:solidFill>
            <a:schemeClr val="accent1">
              <a:lumMod val="40000"/>
              <a:lumOff val="60000"/>
            </a:schemeClr>
          </a:solidFill>
          <a:ln>
            <a:solidFill>
              <a:schemeClr val="tx1"/>
            </a:solidFill>
          </a:ln>
        </p:spPr>
        <p:txBody>
          <a:bodyPr wrap="none" rtlCol="0">
            <a:spAutoFit/>
          </a:bodyPr>
          <a:lstStyle/>
          <a:p>
            <a:pPr lvl="0">
              <a:defRPr/>
            </a:pPr>
            <a:r>
              <a:rPr lang="en-US" dirty="0"/>
              <a:t>To view the status select the View Status </a:t>
            </a:r>
          </a:p>
          <a:p>
            <a:pPr lvl="0">
              <a:defRPr/>
            </a:pPr>
            <a:r>
              <a:rPr lang="en-US" dirty="0"/>
              <a:t>hyperlink. You can edit or delete a status </a:t>
            </a:r>
          </a:p>
          <a:p>
            <a:pPr lvl="0">
              <a:defRPr/>
            </a:pPr>
            <a:r>
              <a:rPr lang="en-US" dirty="0"/>
              <a:t>from this box. To add a new status select </a:t>
            </a:r>
          </a:p>
          <a:p>
            <a:pPr lvl="0">
              <a:defRPr/>
            </a:pPr>
            <a:r>
              <a:rPr lang="en-US" dirty="0"/>
              <a:t>Update Permit Status in the Actions menu.</a:t>
            </a:r>
          </a:p>
        </p:txBody>
      </p:sp>
    </p:spTree>
    <p:extLst>
      <p:ext uri="{BB962C8B-B14F-4D97-AF65-F5344CB8AC3E}">
        <p14:creationId xmlns:p14="http://schemas.microsoft.com/office/powerpoint/2010/main" val="2440847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5127" y="-29072"/>
            <a:ext cx="7886700" cy="1325563"/>
          </a:xfrm>
        </p:spPr>
        <p:txBody>
          <a:bodyPr>
            <a:normAutofit/>
          </a:bodyPr>
          <a:lstStyle/>
          <a:p>
            <a:r>
              <a:rPr lang="en-US" sz="4000" dirty="0"/>
              <a:t>Assigning Permits</a:t>
            </a:r>
            <a:endParaRPr lang="en-GB" sz="4000" dirty="0"/>
          </a:p>
        </p:txBody>
      </p:sp>
      <p:pic>
        <p:nvPicPr>
          <p:cNvPr id="4" name="Picture 2"/>
          <p:cNvPicPr>
            <a:picLocks noChangeAspect="1"/>
          </p:cNvPicPr>
          <p:nvPr/>
        </p:nvPicPr>
        <p:blipFill>
          <a:blip r:embed="rId3"/>
          <a:stretch>
            <a:fillRect/>
          </a:stretch>
        </p:blipFill>
        <p:spPr>
          <a:xfrm>
            <a:off x="511342" y="1201173"/>
            <a:ext cx="4705725" cy="2506072"/>
          </a:xfrm>
          <a:prstGeom prst="rect">
            <a:avLst/>
          </a:prstGeom>
          <a:ln>
            <a:solidFill>
              <a:schemeClr val="tx1"/>
            </a:solidFill>
          </a:ln>
        </p:spPr>
      </p:pic>
      <p:pic>
        <p:nvPicPr>
          <p:cNvPr id="5" name="Picture 5"/>
          <p:cNvPicPr>
            <a:picLocks noChangeAspect="1"/>
          </p:cNvPicPr>
          <p:nvPr/>
        </p:nvPicPr>
        <p:blipFill>
          <a:blip r:embed="rId4"/>
          <a:stretch>
            <a:fillRect/>
          </a:stretch>
        </p:blipFill>
        <p:spPr>
          <a:xfrm>
            <a:off x="511342" y="3911004"/>
            <a:ext cx="4643022" cy="2552562"/>
          </a:xfrm>
          <a:prstGeom prst="rect">
            <a:avLst/>
          </a:prstGeom>
          <a:ln>
            <a:solidFill>
              <a:schemeClr val="tx1"/>
            </a:solidFill>
          </a:ln>
        </p:spPr>
      </p:pic>
      <p:sp>
        <p:nvSpPr>
          <p:cNvPr id="6" name="Rectangle 5"/>
          <p:cNvSpPr/>
          <p:nvPr/>
        </p:nvSpPr>
        <p:spPr>
          <a:xfrm>
            <a:off x="5636703" y="1201173"/>
            <a:ext cx="3015124" cy="4247317"/>
          </a:xfrm>
          <a:prstGeom prst="rect">
            <a:avLst/>
          </a:prstGeom>
          <a:solidFill>
            <a:schemeClr val="accent1">
              <a:lumMod val="40000"/>
              <a:lumOff val="60000"/>
            </a:schemeClr>
          </a:solidFill>
          <a:ln>
            <a:solidFill>
              <a:schemeClr val="tx1"/>
            </a:solidFill>
          </a:ln>
        </p:spPr>
        <p:txBody>
          <a:bodyPr wrap="square">
            <a:spAutoFit/>
          </a:bodyPr>
          <a:lstStyle/>
          <a:p>
            <a:pPr lvl="0">
              <a:defRPr/>
            </a:pPr>
            <a:r>
              <a:rPr lang="en-US" dirty="0"/>
              <a:t>The permit can be assigned to an Institution, staff member, animal(s) or enclosure(s). By default it is assigned to your institution. You would assign to another institution should this be a permit where you are a sub-permittee or if it is a blanket permit that you are managing. What you select for the Entity will impact the second field on the screen. You can also assign a permit from within the Enclosure or Animal record. </a:t>
            </a:r>
            <a:endParaRPr lang="en-GB" dirty="0"/>
          </a:p>
        </p:txBody>
      </p:sp>
    </p:spTree>
    <p:extLst>
      <p:ext uri="{BB962C8B-B14F-4D97-AF65-F5344CB8AC3E}">
        <p14:creationId xmlns:p14="http://schemas.microsoft.com/office/powerpoint/2010/main" val="1202528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7832" y="1296"/>
            <a:ext cx="7886700" cy="1325563"/>
          </a:xfrm>
        </p:spPr>
        <p:txBody>
          <a:bodyPr>
            <a:normAutofit/>
          </a:bodyPr>
          <a:lstStyle/>
          <a:p>
            <a:r>
              <a:rPr lang="en-US" sz="4000" dirty="0"/>
              <a:t>Synonyms</a:t>
            </a:r>
            <a:endParaRPr lang="en-GB" sz="4000" dirty="0"/>
          </a:p>
        </p:txBody>
      </p:sp>
      <p:pic>
        <p:nvPicPr>
          <p:cNvPr id="4" name="Picture 4"/>
          <p:cNvPicPr>
            <a:picLocks noChangeAspect="1"/>
          </p:cNvPicPr>
          <p:nvPr/>
        </p:nvPicPr>
        <p:blipFill>
          <a:blip r:embed="rId3"/>
          <a:stretch>
            <a:fillRect/>
          </a:stretch>
        </p:blipFill>
        <p:spPr>
          <a:xfrm>
            <a:off x="283932" y="1326859"/>
            <a:ext cx="5319101" cy="2961038"/>
          </a:xfrm>
          <a:prstGeom prst="rect">
            <a:avLst/>
          </a:prstGeom>
          <a:ln>
            <a:solidFill>
              <a:schemeClr val="tx1"/>
            </a:solidFill>
          </a:ln>
        </p:spPr>
      </p:pic>
      <p:pic>
        <p:nvPicPr>
          <p:cNvPr id="5" name="Picture 5"/>
          <p:cNvPicPr>
            <a:picLocks noChangeAspect="1"/>
          </p:cNvPicPr>
          <p:nvPr/>
        </p:nvPicPr>
        <p:blipFill>
          <a:blip r:embed="rId4"/>
          <a:stretch>
            <a:fillRect/>
          </a:stretch>
        </p:blipFill>
        <p:spPr>
          <a:xfrm>
            <a:off x="283932" y="4501356"/>
            <a:ext cx="5325479" cy="1795905"/>
          </a:xfrm>
          <a:prstGeom prst="rect">
            <a:avLst/>
          </a:prstGeom>
          <a:ln>
            <a:solidFill>
              <a:schemeClr val="tx1"/>
            </a:solidFill>
          </a:ln>
        </p:spPr>
      </p:pic>
      <p:sp>
        <p:nvSpPr>
          <p:cNvPr id="7" name="Rectangle 6"/>
          <p:cNvSpPr/>
          <p:nvPr/>
        </p:nvSpPr>
        <p:spPr>
          <a:xfrm>
            <a:off x="6029637" y="1924056"/>
            <a:ext cx="2827760" cy="2862322"/>
          </a:xfrm>
          <a:prstGeom prst="rect">
            <a:avLst/>
          </a:prstGeom>
          <a:solidFill>
            <a:schemeClr val="accent1">
              <a:lumMod val="40000"/>
              <a:lumOff val="60000"/>
            </a:schemeClr>
          </a:solidFill>
          <a:ln>
            <a:solidFill>
              <a:schemeClr val="tx1"/>
            </a:solidFill>
          </a:ln>
        </p:spPr>
        <p:txBody>
          <a:bodyPr wrap="square">
            <a:spAutoFit/>
          </a:bodyPr>
          <a:lstStyle/>
          <a:p>
            <a:pPr lvl="0">
              <a:defRPr/>
            </a:pPr>
            <a:r>
              <a:rPr lang="en-US" dirty="0"/>
              <a:t>The Species360 mnemonic is automatically a Synonym for your institution. You can add others of various types and if someone searches by the synonym they will find your institution. Here we have marked our former name of </a:t>
            </a:r>
            <a:r>
              <a:rPr lang="en-US" dirty="0" err="1"/>
              <a:t>Greenist</a:t>
            </a:r>
            <a:r>
              <a:rPr lang="en-US" dirty="0"/>
              <a:t> Zoo as inactive.</a:t>
            </a:r>
          </a:p>
        </p:txBody>
      </p:sp>
    </p:spTree>
    <p:extLst>
      <p:ext uri="{BB962C8B-B14F-4D97-AF65-F5344CB8AC3E}">
        <p14:creationId xmlns:p14="http://schemas.microsoft.com/office/powerpoint/2010/main" val="3382499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1587" y="0"/>
            <a:ext cx="7886700" cy="1325563"/>
          </a:xfrm>
        </p:spPr>
        <p:txBody>
          <a:bodyPr>
            <a:normAutofit/>
          </a:bodyPr>
          <a:lstStyle/>
          <a:p>
            <a:r>
              <a:rPr lang="en-US" sz="4000" dirty="0"/>
              <a:t>Departments</a:t>
            </a:r>
            <a:endParaRPr lang="en-GB" sz="4000" dirty="0"/>
          </a:p>
        </p:txBody>
      </p:sp>
      <p:pic>
        <p:nvPicPr>
          <p:cNvPr id="4" name="Picture 3"/>
          <p:cNvPicPr>
            <a:picLocks noChangeAspect="1" noChangeArrowheads="1"/>
          </p:cNvPicPr>
          <p:nvPr/>
        </p:nvPicPr>
        <p:blipFill>
          <a:blip r:embed="rId3"/>
          <a:srcRect/>
          <a:stretch>
            <a:fillRect/>
          </a:stretch>
        </p:blipFill>
        <p:spPr bwMode="auto">
          <a:xfrm>
            <a:off x="641587" y="1274147"/>
            <a:ext cx="7569675" cy="2342510"/>
          </a:xfrm>
          <a:prstGeom prst="rect">
            <a:avLst/>
          </a:prstGeom>
          <a:noFill/>
          <a:ln w="9525">
            <a:solidFill>
              <a:schemeClr val="accent1"/>
            </a:solidFill>
            <a:miter lim="800000"/>
            <a:headEnd/>
            <a:tailEnd/>
          </a:ln>
        </p:spPr>
      </p:pic>
      <p:pic>
        <p:nvPicPr>
          <p:cNvPr id="6" name="Picture 2"/>
          <p:cNvPicPr>
            <a:picLocks noChangeAspect="1" noChangeArrowheads="1"/>
          </p:cNvPicPr>
          <p:nvPr/>
        </p:nvPicPr>
        <p:blipFill>
          <a:blip r:embed="rId4"/>
          <a:srcRect/>
          <a:stretch>
            <a:fillRect/>
          </a:stretch>
        </p:blipFill>
        <p:spPr bwMode="auto">
          <a:xfrm>
            <a:off x="4959965" y="3304566"/>
            <a:ext cx="3568322" cy="2452668"/>
          </a:xfrm>
          <a:prstGeom prst="rect">
            <a:avLst/>
          </a:prstGeom>
          <a:noFill/>
          <a:ln w="9525">
            <a:solidFill>
              <a:schemeClr val="accent1"/>
            </a:solidFill>
            <a:miter lim="800000"/>
            <a:headEnd/>
            <a:tailEnd/>
          </a:ln>
        </p:spPr>
      </p:pic>
      <p:sp>
        <p:nvSpPr>
          <p:cNvPr id="7" name="Rectangle 6"/>
          <p:cNvSpPr/>
          <p:nvPr/>
        </p:nvSpPr>
        <p:spPr>
          <a:xfrm>
            <a:off x="279779" y="3842309"/>
            <a:ext cx="4572000" cy="2308324"/>
          </a:xfrm>
          <a:prstGeom prst="rect">
            <a:avLst/>
          </a:prstGeom>
          <a:solidFill>
            <a:schemeClr val="accent1">
              <a:lumMod val="40000"/>
              <a:lumOff val="60000"/>
            </a:schemeClr>
          </a:solidFill>
          <a:ln>
            <a:solidFill>
              <a:schemeClr val="tx1"/>
            </a:solidFill>
          </a:ln>
        </p:spPr>
        <p:txBody>
          <a:bodyPr>
            <a:spAutoFit/>
          </a:bodyPr>
          <a:lstStyle/>
          <a:p>
            <a:pPr lvl="0">
              <a:defRPr/>
            </a:pPr>
            <a:r>
              <a:rPr lang="en-US" dirty="0"/>
              <a:t>Departments allow you to organize your staff into major divisions. Departments can be assigned as Responsible Parties when more than one individual is responsible. And a Department Head can be recorded. The most important use of Departments is when Advanced Access Management is used (yellow</a:t>
            </a:r>
          </a:p>
          <a:p>
            <a:pPr lvl="0">
              <a:defRPr/>
            </a:pPr>
            <a:r>
              <a:rPr lang="en-US" dirty="0"/>
              <a:t>highlights above). </a:t>
            </a:r>
          </a:p>
        </p:txBody>
      </p:sp>
    </p:spTree>
    <p:extLst>
      <p:ext uri="{BB962C8B-B14F-4D97-AF65-F5344CB8AC3E}">
        <p14:creationId xmlns:p14="http://schemas.microsoft.com/office/powerpoint/2010/main" val="4236287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4000" dirty="0"/>
              <a:t>Teams</a:t>
            </a:r>
            <a:endParaRPr lang="en-GB" dirty="0"/>
          </a:p>
        </p:txBody>
      </p:sp>
      <p:pic>
        <p:nvPicPr>
          <p:cNvPr id="4" name="Picture 3"/>
          <p:cNvPicPr>
            <a:picLocks noChangeAspect="1"/>
          </p:cNvPicPr>
          <p:nvPr/>
        </p:nvPicPr>
        <p:blipFill>
          <a:blip r:embed="rId3"/>
          <a:stretch>
            <a:fillRect/>
          </a:stretch>
        </p:blipFill>
        <p:spPr>
          <a:xfrm>
            <a:off x="568960" y="1342000"/>
            <a:ext cx="5085714" cy="3828571"/>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2170047" y="3256285"/>
            <a:ext cx="3725786" cy="2518117"/>
          </a:xfrm>
          <a:prstGeom prst="rect">
            <a:avLst/>
          </a:prstGeom>
          <a:ln>
            <a:solidFill>
              <a:schemeClr val="tx1"/>
            </a:solidFill>
          </a:ln>
        </p:spPr>
      </p:pic>
      <p:sp>
        <p:nvSpPr>
          <p:cNvPr id="6" name="Rectangle 5"/>
          <p:cNvSpPr/>
          <p:nvPr/>
        </p:nvSpPr>
        <p:spPr>
          <a:xfrm>
            <a:off x="5757366" y="832308"/>
            <a:ext cx="2996790" cy="3693319"/>
          </a:xfrm>
          <a:prstGeom prst="rect">
            <a:avLst/>
          </a:prstGeom>
          <a:solidFill>
            <a:schemeClr val="accent1">
              <a:lumMod val="40000"/>
              <a:lumOff val="60000"/>
            </a:schemeClr>
          </a:solidFill>
          <a:ln>
            <a:solidFill>
              <a:schemeClr val="tx1"/>
            </a:solidFill>
          </a:ln>
        </p:spPr>
        <p:txBody>
          <a:bodyPr wrap="square">
            <a:spAutoFit/>
          </a:bodyPr>
          <a:lstStyle/>
          <a:p>
            <a:pPr lvl="0">
              <a:defRPr/>
            </a:pPr>
            <a:r>
              <a:rPr lang="en-US" dirty="0"/>
              <a:t>Teams are slightly different than Departments in that there is no Head and you have to pick a Team Type. Teams can also be assigned as Responsible Parties. Selecting the members is like assigning Roles, you move the desired staff member over to the Selection side. You can quickly view the members of a Team from the View Member hyperlink.</a:t>
            </a:r>
            <a:endParaRPr lang="en-GB" dirty="0"/>
          </a:p>
        </p:txBody>
      </p:sp>
    </p:spTree>
    <p:extLst>
      <p:ext uri="{BB962C8B-B14F-4D97-AF65-F5344CB8AC3E}">
        <p14:creationId xmlns:p14="http://schemas.microsoft.com/office/powerpoint/2010/main" val="688644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3131" y="-104024"/>
            <a:ext cx="7886700" cy="1325563"/>
          </a:xfrm>
        </p:spPr>
        <p:txBody>
          <a:bodyPr/>
          <a:lstStyle/>
          <a:p>
            <a:r>
              <a:rPr lang="en-US" sz="4000" dirty="0"/>
              <a:t>Collections</a:t>
            </a:r>
            <a:endParaRPr lang="en-GB" dirty="0"/>
          </a:p>
        </p:txBody>
      </p:sp>
      <p:pic>
        <p:nvPicPr>
          <p:cNvPr id="4" name="Picture 3"/>
          <p:cNvPicPr>
            <a:picLocks noChangeAspect="1" noChangeArrowheads="1"/>
          </p:cNvPicPr>
          <p:nvPr/>
        </p:nvPicPr>
        <p:blipFill>
          <a:blip r:embed="rId3"/>
          <a:srcRect/>
          <a:stretch>
            <a:fillRect/>
          </a:stretch>
        </p:blipFill>
        <p:spPr bwMode="auto">
          <a:xfrm>
            <a:off x="404883" y="859547"/>
            <a:ext cx="2993409" cy="3392530"/>
          </a:xfrm>
          <a:prstGeom prst="rect">
            <a:avLst/>
          </a:prstGeom>
          <a:noFill/>
          <a:ln w="9525">
            <a:solidFill>
              <a:schemeClr val="accent1"/>
            </a:solidFill>
            <a:miter lim="800000"/>
            <a:headEnd/>
            <a:tailEnd/>
          </a:ln>
        </p:spPr>
      </p:pic>
      <p:pic>
        <p:nvPicPr>
          <p:cNvPr id="5" name="Picture 4"/>
          <p:cNvPicPr>
            <a:picLocks noChangeAspect="1" noChangeArrowheads="1"/>
          </p:cNvPicPr>
          <p:nvPr/>
        </p:nvPicPr>
        <p:blipFill>
          <a:blip r:embed="rId4"/>
          <a:srcRect/>
          <a:stretch>
            <a:fillRect/>
          </a:stretch>
        </p:blipFill>
        <p:spPr bwMode="auto">
          <a:xfrm>
            <a:off x="1930169" y="3123560"/>
            <a:ext cx="2936245" cy="3300242"/>
          </a:xfrm>
          <a:prstGeom prst="rect">
            <a:avLst/>
          </a:prstGeom>
          <a:noFill/>
          <a:ln w="9525">
            <a:solidFill>
              <a:schemeClr val="accent1"/>
            </a:solidFill>
            <a:miter lim="800000"/>
            <a:headEnd/>
            <a:tailEnd/>
          </a:ln>
        </p:spPr>
      </p:pic>
      <p:sp>
        <p:nvSpPr>
          <p:cNvPr id="6" name="Rectangle 5"/>
          <p:cNvSpPr/>
          <p:nvPr/>
        </p:nvSpPr>
        <p:spPr>
          <a:xfrm>
            <a:off x="5168251" y="558757"/>
            <a:ext cx="3689446" cy="4801314"/>
          </a:xfrm>
          <a:prstGeom prst="rect">
            <a:avLst/>
          </a:prstGeom>
          <a:solidFill>
            <a:schemeClr val="accent1">
              <a:lumMod val="40000"/>
              <a:lumOff val="60000"/>
            </a:schemeClr>
          </a:solidFill>
          <a:ln>
            <a:solidFill>
              <a:schemeClr val="tx1"/>
            </a:solidFill>
          </a:ln>
        </p:spPr>
        <p:txBody>
          <a:bodyPr wrap="square">
            <a:spAutoFit/>
          </a:bodyPr>
          <a:lstStyle/>
          <a:p>
            <a:pPr lvl="0">
              <a:defRPr/>
            </a:pPr>
            <a:r>
              <a:rPr lang="en-US" dirty="0"/>
              <a:t>The various Collections available in ZIMS allow you to organize your animals by the reason for having them. Most of them will go into the default Main Animal Collection. These are your exhibit and breeding animals. But you can also create Collection Types such as Education, Research, Temporary Holding and even Wild if you are continuing to monitor an animal released to the wild. By default, all animal records are viewed globally in ZIMS and for most Collections the only scope choice available is Global. Only Research and Feedstock Collections can be marked as a Local scope.</a:t>
            </a:r>
            <a:endParaRPr lang="en-GB" dirty="0"/>
          </a:p>
        </p:txBody>
      </p:sp>
    </p:spTree>
    <p:extLst>
      <p:ext uri="{BB962C8B-B14F-4D97-AF65-F5344CB8AC3E}">
        <p14:creationId xmlns:p14="http://schemas.microsoft.com/office/powerpoint/2010/main" val="2673179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Preferences</a:t>
            </a:r>
            <a:endParaRPr lang="en-GB" dirty="0"/>
          </a:p>
        </p:txBody>
      </p:sp>
      <p:pic>
        <p:nvPicPr>
          <p:cNvPr id="4" name="Picture 3"/>
          <p:cNvPicPr>
            <a:picLocks noChangeAspect="1"/>
          </p:cNvPicPr>
          <p:nvPr/>
        </p:nvPicPr>
        <p:blipFill>
          <a:blip r:embed="rId3"/>
          <a:stretch>
            <a:fillRect/>
          </a:stretch>
        </p:blipFill>
        <p:spPr>
          <a:xfrm>
            <a:off x="750310" y="1427413"/>
            <a:ext cx="7131182" cy="3763679"/>
          </a:xfrm>
          <a:prstGeom prst="rect">
            <a:avLst/>
          </a:prstGeom>
        </p:spPr>
      </p:pic>
      <p:sp>
        <p:nvSpPr>
          <p:cNvPr id="6" name="TextBox 5"/>
          <p:cNvSpPr txBox="1"/>
          <p:nvPr/>
        </p:nvSpPr>
        <p:spPr>
          <a:xfrm>
            <a:off x="2961563" y="3712191"/>
            <a:ext cx="5445458" cy="2062103"/>
          </a:xfrm>
          <a:prstGeom prst="rect">
            <a:avLst/>
          </a:prstGeom>
          <a:solidFill>
            <a:schemeClr val="accent1">
              <a:lumMod val="40000"/>
              <a:lumOff val="60000"/>
            </a:schemeClr>
          </a:solidFill>
          <a:ln>
            <a:solidFill>
              <a:schemeClr val="tx1"/>
            </a:solidFill>
          </a:ln>
        </p:spPr>
        <p:txBody>
          <a:bodyPr wrap="square" rtlCol="0">
            <a:spAutoFit/>
          </a:bodyPr>
          <a:lstStyle/>
          <a:p>
            <a:r>
              <a:rPr lang="en-US" sz="1600" dirty="0"/>
              <a:t>Institution Preferences will be the default for all new Users.</a:t>
            </a:r>
          </a:p>
          <a:p>
            <a:r>
              <a:rPr lang="en-US" sz="1600" dirty="0"/>
              <a:t>However, Users can go in and set their My Preferences which</a:t>
            </a:r>
          </a:p>
          <a:p>
            <a:r>
              <a:rPr lang="en-US" sz="1600" dirty="0"/>
              <a:t>will over-ride the Institution Preferences. There are two</a:t>
            </a:r>
          </a:p>
          <a:p>
            <a:r>
              <a:rPr lang="en-US" sz="1600" dirty="0"/>
              <a:t>exceptions to this: 1) there are some preferences that are</a:t>
            </a:r>
          </a:p>
          <a:p>
            <a:r>
              <a:rPr lang="en-US" sz="1600" dirty="0"/>
              <a:t>Institution Preferences only and cannot be selected by Users,</a:t>
            </a:r>
          </a:p>
          <a:p>
            <a:r>
              <a:rPr lang="en-US" sz="1600" dirty="0"/>
              <a:t>and 2) if Save &amp; Apply to all Users is selected when an</a:t>
            </a:r>
          </a:p>
          <a:p>
            <a:r>
              <a:rPr lang="en-US" sz="1600" dirty="0"/>
              <a:t>Institution Preference is changed it will overwrite any of your User’s My Preferences for it.</a:t>
            </a:r>
          </a:p>
        </p:txBody>
      </p:sp>
    </p:spTree>
    <p:extLst>
      <p:ext uri="{BB962C8B-B14F-4D97-AF65-F5344CB8AC3E}">
        <p14:creationId xmlns:p14="http://schemas.microsoft.com/office/powerpoint/2010/main" val="3054206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5945" y="63337"/>
            <a:ext cx="7886700" cy="1325563"/>
          </a:xfrm>
        </p:spPr>
        <p:txBody>
          <a:bodyPr>
            <a:normAutofit/>
          </a:bodyPr>
          <a:lstStyle/>
          <a:p>
            <a:r>
              <a:rPr lang="en-US" sz="4000" dirty="0"/>
              <a:t>Species Wanted/Animal Available</a:t>
            </a:r>
            <a:endParaRPr lang="en-GB" sz="4000" dirty="0"/>
          </a:p>
        </p:txBody>
      </p:sp>
      <p:pic>
        <p:nvPicPr>
          <p:cNvPr id="4" name="Picture 4"/>
          <p:cNvPicPr>
            <a:picLocks noChangeAspect="1"/>
          </p:cNvPicPr>
          <p:nvPr/>
        </p:nvPicPr>
        <p:blipFill>
          <a:blip r:embed="rId3"/>
          <a:stretch>
            <a:fillRect/>
          </a:stretch>
        </p:blipFill>
        <p:spPr>
          <a:xfrm>
            <a:off x="383260" y="1188819"/>
            <a:ext cx="4574819" cy="3014178"/>
          </a:xfrm>
          <a:prstGeom prst="rect">
            <a:avLst/>
          </a:prstGeom>
          <a:ln>
            <a:solidFill>
              <a:schemeClr val="tx1"/>
            </a:solidFill>
          </a:ln>
        </p:spPr>
      </p:pic>
      <p:pic>
        <p:nvPicPr>
          <p:cNvPr id="5" name="Picture 5"/>
          <p:cNvPicPr>
            <a:picLocks noChangeAspect="1"/>
          </p:cNvPicPr>
          <p:nvPr/>
        </p:nvPicPr>
        <p:blipFill>
          <a:blip r:embed="rId4"/>
          <a:stretch>
            <a:fillRect/>
          </a:stretch>
        </p:blipFill>
        <p:spPr>
          <a:xfrm>
            <a:off x="1924573" y="3433687"/>
            <a:ext cx="6067011" cy="2206186"/>
          </a:xfrm>
          <a:prstGeom prst="rect">
            <a:avLst/>
          </a:prstGeom>
          <a:ln>
            <a:solidFill>
              <a:schemeClr val="tx1"/>
            </a:solidFill>
          </a:ln>
        </p:spPr>
      </p:pic>
      <p:sp>
        <p:nvSpPr>
          <p:cNvPr id="6" name="TextBox 5"/>
          <p:cNvSpPr txBox="1"/>
          <p:nvPr/>
        </p:nvSpPr>
        <p:spPr>
          <a:xfrm>
            <a:off x="4807683" y="1089618"/>
            <a:ext cx="4220130" cy="2554545"/>
          </a:xfrm>
          <a:prstGeom prst="rect">
            <a:avLst/>
          </a:prstGeom>
          <a:solidFill>
            <a:schemeClr val="accent1">
              <a:lumMod val="40000"/>
              <a:lumOff val="60000"/>
            </a:schemeClr>
          </a:solidFill>
          <a:ln>
            <a:solidFill>
              <a:schemeClr val="tx1"/>
            </a:solidFill>
          </a:ln>
        </p:spPr>
        <p:txBody>
          <a:bodyPr wrap="none" rtlCol="0">
            <a:spAutoFit/>
          </a:bodyPr>
          <a:lstStyle/>
          <a:p>
            <a:pPr lvl="0">
              <a:defRPr/>
            </a:pPr>
            <a:r>
              <a:rPr lang="en-US" sz="1600" dirty="0"/>
              <a:t>You can also list species that you are looking to </a:t>
            </a:r>
          </a:p>
          <a:p>
            <a:pPr lvl="0">
              <a:defRPr/>
            </a:pPr>
            <a:r>
              <a:rPr lang="en-US" sz="1600" dirty="0"/>
              <a:t>add to your collection and any animals that </a:t>
            </a:r>
          </a:p>
          <a:p>
            <a:pPr lvl="0">
              <a:defRPr/>
            </a:pPr>
            <a:r>
              <a:rPr lang="en-US" sz="1600" dirty="0"/>
              <a:t>you are looking to place elsewhere in the </a:t>
            </a:r>
          </a:p>
          <a:p>
            <a:pPr lvl="0">
              <a:defRPr/>
            </a:pPr>
            <a:r>
              <a:rPr lang="en-US" sz="1600" dirty="0"/>
              <a:t>Species Wanted or Animals Available grid. </a:t>
            </a:r>
          </a:p>
          <a:p>
            <a:pPr lvl="0">
              <a:defRPr/>
            </a:pPr>
            <a:r>
              <a:rPr lang="en-US" sz="1600" dirty="0"/>
              <a:t>These are searchable by other institutions </a:t>
            </a:r>
          </a:p>
          <a:p>
            <a:pPr lvl="0">
              <a:defRPr/>
            </a:pPr>
            <a:r>
              <a:rPr lang="en-US" sz="1600" dirty="0"/>
              <a:t>either looking for the species you have available </a:t>
            </a:r>
          </a:p>
          <a:p>
            <a:pPr lvl="0">
              <a:defRPr/>
            </a:pPr>
            <a:r>
              <a:rPr lang="en-US" sz="1600" dirty="0"/>
              <a:t>or ones that have a species available that you </a:t>
            </a:r>
          </a:p>
          <a:p>
            <a:pPr lvl="0">
              <a:defRPr/>
            </a:pPr>
            <a:r>
              <a:rPr lang="en-US" sz="1600" dirty="0"/>
              <a:t>are looking for. You can use Animal Lists to </a:t>
            </a:r>
          </a:p>
          <a:p>
            <a:pPr lvl="0">
              <a:defRPr/>
            </a:pPr>
            <a:r>
              <a:rPr lang="en-US" sz="1600" dirty="0"/>
              <a:t>create a single listing of Animals that are </a:t>
            </a:r>
          </a:p>
          <a:p>
            <a:pPr lvl="0">
              <a:defRPr/>
            </a:pPr>
            <a:r>
              <a:rPr lang="en-US" sz="1600" dirty="0"/>
              <a:t>Available such as the alligators and Aviary birds.</a:t>
            </a:r>
            <a:endParaRPr lang="en-US" dirty="0"/>
          </a:p>
        </p:txBody>
      </p:sp>
    </p:spTree>
    <p:extLst>
      <p:ext uri="{BB962C8B-B14F-4D97-AF65-F5344CB8AC3E}">
        <p14:creationId xmlns:p14="http://schemas.microsoft.com/office/powerpoint/2010/main" val="4195540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Searching for SW and AA</a:t>
            </a:r>
            <a:endParaRPr lang="en-GB" sz="4000" dirty="0"/>
          </a:p>
        </p:txBody>
      </p:sp>
      <p:pic>
        <p:nvPicPr>
          <p:cNvPr id="4" name="Picture 5"/>
          <p:cNvPicPr>
            <a:picLocks noChangeAspect="1"/>
          </p:cNvPicPr>
          <p:nvPr/>
        </p:nvPicPr>
        <p:blipFill>
          <a:blip r:embed="rId3"/>
          <a:stretch>
            <a:fillRect/>
          </a:stretch>
        </p:blipFill>
        <p:spPr>
          <a:xfrm>
            <a:off x="317265" y="1500319"/>
            <a:ext cx="8533549" cy="3498401"/>
          </a:xfrm>
          <a:prstGeom prst="rect">
            <a:avLst/>
          </a:prstGeom>
          <a:ln>
            <a:solidFill>
              <a:schemeClr val="tx1"/>
            </a:solidFill>
          </a:ln>
        </p:spPr>
      </p:pic>
      <p:sp>
        <p:nvSpPr>
          <p:cNvPr id="5" name="TextBox 4"/>
          <p:cNvSpPr txBox="1"/>
          <p:nvPr/>
        </p:nvSpPr>
        <p:spPr>
          <a:xfrm>
            <a:off x="378560" y="4862242"/>
            <a:ext cx="8410957" cy="646331"/>
          </a:xfrm>
          <a:prstGeom prst="rect">
            <a:avLst/>
          </a:prstGeom>
          <a:solidFill>
            <a:schemeClr val="accent1">
              <a:lumMod val="40000"/>
              <a:lumOff val="60000"/>
            </a:schemeClr>
          </a:solidFill>
          <a:ln>
            <a:solidFill>
              <a:schemeClr val="tx1"/>
            </a:solidFill>
          </a:ln>
        </p:spPr>
        <p:txBody>
          <a:bodyPr wrap="none" rtlCol="0">
            <a:spAutoFit/>
          </a:bodyPr>
          <a:lstStyle/>
          <a:p>
            <a:pPr lvl="0">
              <a:defRPr/>
            </a:pPr>
            <a:r>
              <a:rPr lang="en-US" dirty="0"/>
              <a:t>To find SW or AA you will use the Institution search box. You can limit searches to </a:t>
            </a:r>
          </a:p>
          <a:p>
            <a:pPr lvl="0">
              <a:defRPr/>
            </a:pPr>
            <a:r>
              <a:rPr lang="en-US" dirty="0"/>
              <a:t>various Regional Associations. Anything in your region will display highlighted in orange.</a:t>
            </a:r>
            <a:endParaRPr lang="en-GB" dirty="0"/>
          </a:p>
        </p:txBody>
      </p:sp>
    </p:spTree>
    <p:extLst>
      <p:ext uri="{BB962C8B-B14F-4D97-AF65-F5344CB8AC3E}">
        <p14:creationId xmlns:p14="http://schemas.microsoft.com/office/powerpoint/2010/main" val="769405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4000" dirty="0"/>
              <a:t>Transponders</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506105" y="1437872"/>
            <a:ext cx="4761905" cy="4171429"/>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4166483" y="2241067"/>
            <a:ext cx="3944534" cy="3520453"/>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6052610" y="222019"/>
            <a:ext cx="2180952" cy="2019048"/>
          </a:xfrm>
          <a:prstGeom prst="rect">
            <a:avLst/>
          </a:prstGeom>
          <a:ln>
            <a:solidFill>
              <a:schemeClr val="tx1"/>
            </a:solidFill>
          </a:ln>
        </p:spPr>
      </p:pic>
      <p:cxnSp>
        <p:nvCxnSpPr>
          <p:cNvPr id="7" name="Straight Arrow Connector 7"/>
          <p:cNvCxnSpPr/>
          <p:nvPr/>
        </p:nvCxnSpPr>
        <p:spPr>
          <a:xfrm flipV="1">
            <a:off x="4958080" y="1192212"/>
            <a:ext cx="1022804" cy="5756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14840" y="3523586"/>
            <a:ext cx="3765454" cy="2862322"/>
          </a:xfrm>
          <a:prstGeom prst="rect">
            <a:avLst/>
          </a:prstGeom>
          <a:solidFill>
            <a:schemeClr val="accent1">
              <a:lumMod val="40000"/>
              <a:lumOff val="60000"/>
            </a:schemeClr>
          </a:solidFill>
          <a:ln>
            <a:solidFill>
              <a:schemeClr val="tx1"/>
            </a:solidFill>
          </a:ln>
        </p:spPr>
        <p:txBody>
          <a:bodyPr wrap="none" rtlCol="0">
            <a:spAutoFit/>
          </a:bodyPr>
          <a:lstStyle/>
          <a:p>
            <a:pPr lvl="0">
              <a:defRPr/>
            </a:pPr>
            <a:r>
              <a:rPr lang="en-US" dirty="0"/>
              <a:t>A transponder cannot be assigned or </a:t>
            </a:r>
          </a:p>
          <a:p>
            <a:pPr lvl="0">
              <a:defRPr/>
            </a:pPr>
            <a:r>
              <a:rPr lang="en-US" dirty="0"/>
              <a:t>implemented unless it is first entered </a:t>
            </a:r>
          </a:p>
          <a:p>
            <a:pPr lvl="0">
              <a:defRPr/>
            </a:pPr>
            <a:r>
              <a:rPr lang="en-US" dirty="0"/>
              <a:t>into the inventory. From within the </a:t>
            </a:r>
          </a:p>
          <a:p>
            <a:pPr lvl="0">
              <a:defRPr/>
            </a:pPr>
            <a:r>
              <a:rPr lang="en-US" dirty="0"/>
              <a:t>animal record there is also a link to </a:t>
            </a:r>
          </a:p>
          <a:p>
            <a:pPr lvl="0">
              <a:defRPr/>
            </a:pPr>
            <a:r>
              <a:rPr lang="en-US" dirty="0"/>
              <a:t>add a new transponder should you </a:t>
            </a:r>
          </a:p>
          <a:p>
            <a:pPr lvl="0">
              <a:defRPr/>
            </a:pPr>
            <a:r>
              <a:rPr lang="en-US" dirty="0"/>
              <a:t>be trying to assign/implement one </a:t>
            </a:r>
          </a:p>
          <a:p>
            <a:pPr lvl="0">
              <a:defRPr/>
            </a:pPr>
            <a:r>
              <a:rPr lang="en-US" dirty="0"/>
              <a:t>that has not yet been entered into </a:t>
            </a:r>
          </a:p>
          <a:p>
            <a:pPr lvl="0">
              <a:defRPr/>
            </a:pPr>
            <a:r>
              <a:rPr lang="en-US" dirty="0"/>
              <a:t>the inventory. A transponder is </a:t>
            </a:r>
          </a:p>
          <a:p>
            <a:pPr lvl="0">
              <a:defRPr/>
            </a:pPr>
            <a:r>
              <a:rPr lang="en-US" dirty="0"/>
              <a:t>assigned or implemented from within </a:t>
            </a:r>
          </a:p>
          <a:p>
            <a:pPr lvl="0">
              <a:defRPr/>
            </a:pPr>
            <a:r>
              <a:rPr lang="en-US" dirty="0"/>
              <a:t>the animal record. </a:t>
            </a:r>
          </a:p>
        </p:txBody>
      </p:sp>
    </p:spTree>
    <p:extLst>
      <p:ext uri="{BB962C8B-B14F-4D97-AF65-F5344CB8AC3E}">
        <p14:creationId xmlns:p14="http://schemas.microsoft.com/office/powerpoint/2010/main" val="3153440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2205" y="0"/>
            <a:ext cx="7886700" cy="1325563"/>
          </a:xfrm>
        </p:spPr>
        <p:txBody>
          <a:bodyPr>
            <a:normAutofit/>
          </a:bodyPr>
          <a:lstStyle/>
          <a:p>
            <a:r>
              <a:rPr lang="en-US" sz="4000" dirty="0"/>
              <a:t>External Sharing</a:t>
            </a:r>
            <a:endParaRPr lang="en-GB" sz="4000" dirty="0"/>
          </a:p>
        </p:txBody>
      </p:sp>
      <p:pic>
        <p:nvPicPr>
          <p:cNvPr id="4" name="Picture 3"/>
          <p:cNvPicPr>
            <a:picLocks noChangeAspect="1"/>
          </p:cNvPicPr>
          <p:nvPr/>
        </p:nvPicPr>
        <p:blipFill>
          <a:blip r:embed="rId3"/>
          <a:stretch>
            <a:fillRect/>
          </a:stretch>
        </p:blipFill>
        <p:spPr>
          <a:xfrm>
            <a:off x="491197" y="1153096"/>
            <a:ext cx="6571429" cy="3885714"/>
          </a:xfrm>
          <a:prstGeom prst="rect">
            <a:avLst/>
          </a:prstGeom>
          <a:ln>
            <a:solidFill>
              <a:schemeClr val="tx1"/>
            </a:solidFill>
          </a:ln>
        </p:spPr>
      </p:pic>
      <p:pic>
        <p:nvPicPr>
          <p:cNvPr id="5" name="Picture 5"/>
          <p:cNvPicPr>
            <a:picLocks noChangeAspect="1"/>
          </p:cNvPicPr>
          <p:nvPr/>
        </p:nvPicPr>
        <p:blipFill>
          <a:blip r:embed="rId4"/>
          <a:stretch>
            <a:fillRect/>
          </a:stretch>
        </p:blipFill>
        <p:spPr>
          <a:xfrm>
            <a:off x="5172150" y="2153096"/>
            <a:ext cx="3780952" cy="2885714"/>
          </a:xfrm>
          <a:prstGeom prst="rect">
            <a:avLst/>
          </a:prstGeom>
          <a:ln>
            <a:solidFill>
              <a:schemeClr val="tx1"/>
            </a:solidFill>
          </a:ln>
        </p:spPr>
      </p:pic>
      <p:sp>
        <p:nvSpPr>
          <p:cNvPr id="6" name="TextBox 5"/>
          <p:cNvSpPr txBox="1"/>
          <p:nvPr/>
        </p:nvSpPr>
        <p:spPr>
          <a:xfrm>
            <a:off x="494376" y="3720783"/>
            <a:ext cx="8458726" cy="2031325"/>
          </a:xfrm>
          <a:prstGeom prst="rect">
            <a:avLst/>
          </a:prstGeom>
          <a:solidFill>
            <a:schemeClr val="accent1">
              <a:lumMod val="40000"/>
              <a:lumOff val="60000"/>
            </a:schemeClr>
          </a:solidFill>
          <a:ln>
            <a:solidFill>
              <a:schemeClr val="tx1"/>
            </a:solidFill>
          </a:ln>
        </p:spPr>
        <p:txBody>
          <a:bodyPr wrap="none" rtlCol="0">
            <a:spAutoFit/>
          </a:bodyPr>
          <a:lstStyle/>
          <a:p>
            <a:r>
              <a:rPr lang="en-US" dirty="0"/>
              <a:t>Sharing records is handy during the transaction process and for staying updated </a:t>
            </a:r>
          </a:p>
          <a:p>
            <a:r>
              <a:rPr lang="en-US" dirty="0"/>
              <a:t>on animals on loan. Records can be externally shared at the single record level or </a:t>
            </a:r>
          </a:p>
          <a:p>
            <a:r>
              <a:rPr lang="en-US" dirty="0"/>
              <a:t>at the taxonomy level. If you select taxonomy ALL of the records for that species </a:t>
            </a:r>
          </a:p>
          <a:p>
            <a:r>
              <a:rPr lang="en-US" dirty="0"/>
              <a:t>will be shared. Sharing an entire taxonomy must be done from within the External </a:t>
            </a:r>
          </a:p>
          <a:p>
            <a:r>
              <a:rPr lang="en-US" dirty="0"/>
              <a:t>Sharing grid in My Institution. You can share a single record from within the record itself.</a:t>
            </a:r>
          </a:p>
          <a:p>
            <a:r>
              <a:rPr lang="en-US" dirty="0"/>
              <a:t>Once you identify the taxonomy/animal and the institution you must then select if you </a:t>
            </a:r>
          </a:p>
          <a:p>
            <a:r>
              <a:rPr lang="en-US" dirty="0"/>
              <a:t>want to share Husbandry, Medical or both records. </a:t>
            </a:r>
          </a:p>
        </p:txBody>
      </p:sp>
    </p:spTree>
    <p:extLst>
      <p:ext uri="{BB962C8B-B14F-4D97-AF65-F5344CB8AC3E}">
        <p14:creationId xmlns:p14="http://schemas.microsoft.com/office/powerpoint/2010/main" val="18357368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87771" y="0"/>
            <a:ext cx="7886700" cy="1325563"/>
          </a:xfrm>
        </p:spPr>
        <p:txBody>
          <a:bodyPr>
            <a:normAutofit/>
          </a:bodyPr>
          <a:lstStyle/>
          <a:p>
            <a:r>
              <a:rPr lang="en-US" sz="4000" dirty="0"/>
              <a:t>External Sharing</a:t>
            </a:r>
            <a:endParaRPr lang="en-GB" sz="4000" dirty="0"/>
          </a:p>
        </p:txBody>
      </p:sp>
      <p:pic>
        <p:nvPicPr>
          <p:cNvPr id="4" name="Picture 3"/>
          <p:cNvPicPr>
            <a:picLocks noChangeAspect="1"/>
          </p:cNvPicPr>
          <p:nvPr/>
        </p:nvPicPr>
        <p:blipFill>
          <a:blip r:embed="rId3"/>
          <a:stretch>
            <a:fillRect/>
          </a:stretch>
        </p:blipFill>
        <p:spPr>
          <a:xfrm>
            <a:off x="733027" y="1094063"/>
            <a:ext cx="6880670" cy="3879648"/>
          </a:xfrm>
          <a:prstGeom prst="rect">
            <a:avLst/>
          </a:prstGeom>
          <a:ln>
            <a:solidFill>
              <a:schemeClr val="tx1"/>
            </a:solidFill>
          </a:ln>
        </p:spPr>
      </p:pic>
      <p:sp>
        <p:nvSpPr>
          <p:cNvPr id="6" name="TextBox 5"/>
          <p:cNvSpPr txBox="1"/>
          <p:nvPr/>
        </p:nvSpPr>
        <p:spPr>
          <a:xfrm>
            <a:off x="378357" y="4373546"/>
            <a:ext cx="8401531" cy="1200329"/>
          </a:xfrm>
          <a:prstGeom prst="rect">
            <a:avLst/>
          </a:prstGeom>
          <a:solidFill>
            <a:schemeClr val="accent1">
              <a:lumMod val="40000"/>
              <a:lumOff val="60000"/>
            </a:schemeClr>
          </a:solidFill>
          <a:ln>
            <a:solidFill>
              <a:schemeClr val="tx1"/>
            </a:solidFill>
          </a:ln>
        </p:spPr>
        <p:txBody>
          <a:bodyPr wrap="none" rtlCol="0">
            <a:spAutoFit/>
          </a:bodyPr>
          <a:lstStyle/>
          <a:p>
            <a:pPr lvl="0">
              <a:defRPr/>
            </a:pPr>
            <a:r>
              <a:rPr lang="en-US" dirty="0"/>
              <a:t>All your active shared records will display in the External Sharing grid as well as within </a:t>
            </a:r>
          </a:p>
          <a:p>
            <a:pPr lvl="0">
              <a:defRPr/>
            </a:pPr>
            <a:r>
              <a:rPr lang="en-US" dirty="0"/>
              <a:t>the animal record itself. The record will continue to be shared until you delete it from </a:t>
            </a:r>
          </a:p>
          <a:p>
            <a:pPr lvl="0">
              <a:defRPr/>
            </a:pPr>
            <a:r>
              <a:rPr lang="en-US" dirty="0"/>
              <a:t>either the record or the My Institution grid. A record can be shared with multiple </a:t>
            </a:r>
          </a:p>
          <a:p>
            <a:pPr lvl="0">
              <a:defRPr/>
            </a:pPr>
            <a:r>
              <a:rPr lang="en-US" dirty="0"/>
              <a:t>institutions. There is no history kept once the sharing is deleted.</a:t>
            </a:r>
          </a:p>
        </p:txBody>
      </p:sp>
    </p:spTree>
    <p:extLst>
      <p:ext uri="{BB962C8B-B14F-4D97-AF65-F5344CB8AC3E}">
        <p14:creationId xmlns:p14="http://schemas.microsoft.com/office/powerpoint/2010/main" val="657002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2919" y="0"/>
            <a:ext cx="7886700" cy="1325563"/>
          </a:xfrm>
        </p:spPr>
        <p:txBody>
          <a:bodyPr>
            <a:normAutofit/>
          </a:bodyPr>
          <a:lstStyle/>
          <a:p>
            <a:r>
              <a:rPr lang="en-US" sz="4000" dirty="0"/>
              <a:t>Species360 Post Office</a:t>
            </a:r>
            <a:endParaRPr lang="en-GB" sz="4000" dirty="0"/>
          </a:p>
        </p:txBody>
      </p:sp>
      <p:pic>
        <p:nvPicPr>
          <p:cNvPr id="4" name="Picture 2"/>
          <p:cNvPicPr>
            <a:picLocks noChangeAspect="1"/>
          </p:cNvPicPr>
          <p:nvPr/>
        </p:nvPicPr>
        <p:blipFill>
          <a:blip r:embed="rId3"/>
          <a:stretch>
            <a:fillRect/>
          </a:stretch>
        </p:blipFill>
        <p:spPr>
          <a:xfrm>
            <a:off x="524381" y="1333762"/>
            <a:ext cx="8095238" cy="4190476"/>
          </a:xfrm>
          <a:prstGeom prst="rect">
            <a:avLst/>
          </a:prstGeom>
        </p:spPr>
      </p:pic>
      <p:pic>
        <p:nvPicPr>
          <p:cNvPr id="5" name="Picture 3"/>
          <p:cNvPicPr>
            <a:picLocks noChangeAspect="1"/>
          </p:cNvPicPr>
          <p:nvPr/>
        </p:nvPicPr>
        <p:blipFill>
          <a:blip r:embed="rId4"/>
          <a:stretch>
            <a:fillRect/>
          </a:stretch>
        </p:blipFill>
        <p:spPr>
          <a:xfrm>
            <a:off x="4572000" y="1259006"/>
            <a:ext cx="1544320" cy="1456074"/>
          </a:xfrm>
          <a:prstGeom prst="rect">
            <a:avLst/>
          </a:prstGeom>
          <a:ln>
            <a:solidFill>
              <a:schemeClr val="tx1"/>
            </a:solidFill>
          </a:ln>
        </p:spPr>
      </p:pic>
      <p:cxnSp>
        <p:nvCxnSpPr>
          <p:cNvPr id="6" name="Straight Arrow Connector 6"/>
          <p:cNvCxnSpPr/>
          <p:nvPr/>
        </p:nvCxnSpPr>
        <p:spPr>
          <a:xfrm flipV="1">
            <a:off x="2011680" y="1889760"/>
            <a:ext cx="2499360" cy="56896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5534" y="3729250"/>
            <a:ext cx="8952932" cy="2031325"/>
          </a:xfrm>
          <a:prstGeom prst="rect">
            <a:avLst/>
          </a:prstGeom>
          <a:solidFill>
            <a:schemeClr val="accent1">
              <a:lumMod val="40000"/>
              <a:lumOff val="60000"/>
            </a:schemeClr>
          </a:solidFill>
          <a:ln>
            <a:solidFill>
              <a:schemeClr val="tx1"/>
            </a:solidFill>
          </a:ln>
        </p:spPr>
        <p:txBody>
          <a:bodyPr wrap="square" rtlCol="0">
            <a:spAutoFit/>
          </a:bodyPr>
          <a:lstStyle/>
          <a:p>
            <a:pPr lvl="0">
              <a:defRPr/>
            </a:pPr>
            <a:r>
              <a:rPr lang="en-US" sz="1400" dirty="0"/>
              <a:t>Managing the Species360 Post Office may also be a Local Administrator responsibility. When you log into ZIMS the lower right hand corner will let you know if you have any Unread messages in the post office. These messages are initiated by the application  during transactions and are not for institution to institution use.  Any staff who has access to record acquisitions and dispositions should also be given access to the Species360 Post Office. It is up to everyone with this access to manage their own Post Office messages, just like managing your own Outlook account. Topics that will create Post Office messages include taxonomy changes, treatment dictionary new terms and cleanup, and if another institution has marked a Pending transaction with you as No Information Available or Not Entered into ZIMS. These transaction related messages are important to receive as those do not create </a:t>
            </a:r>
            <a:r>
              <a:rPr lang="en-US" sz="1400" dirty="0" err="1"/>
              <a:t>Pendings</a:t>
            </a:r>
            <a:r>
              <a:rPr lang="en-US" sz="1400" dirty="0"/>
              <a:t> and the PO is the only way you will know without looking into each record.</a:t>
            </a:r>
          </a:p>
        </p:txBody>
      </p:sp>
    </p:spTree>
    <p:extLst>
      <p:ext uri="{BB962C8B-B14F-4D97-AF65-F5344CB8AC3E}">
        <p14:creationId xmlns:p14="http://schemas.microsoft.com/office/powerpoint/2010/main" val="3371057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3492" y="0"/>
            <a:ext cx="7886700" cy="1325563"/>
          </a:xfrm>
        </p:spPr>
        <p:txBody>
          <a:bodyPr>
            <a:normAutofit/>
          </a:bodyPr>
          <a:lstStyle/>
          <a:p>
            <a:r>
              <a:rPr lang="en-US" sz="4000" dirty="0"/>
              <a:t>Data Entry Monitor</a:t>
            </a:r>
            <a:endParaRPr lang="en-GB" sz="4000" dirty="0"/>
          </a:p>
        </p:txBody>
      </p:sp>
      <p:pic>
        <p:nvPicPr>
          <p:cNvPr id="5" name="Picture 3"/>
          <p:cNvPicPr>
            <a:picLocks noChangeAspect="1"/>
          </p:cNvPicPr>
          <p:nvPr/>
        </p:nvPicPr>
        <p:blipFill>
          <a:blip r:embed="rId3"/>
          <a:stretch>
            <a:fillRect/>
          </a:stretch>
        </p:blipFill>
        <p:spPr>
          <a:xfrm>
            <a:off x="792424" y="1199369"/>
            <a:ext cx="7307944" cy="2698543"/>
          </a:xfrm>
          <a:prstGeom prst="rect">
            <a:avLst/>
          </a:prstGeom>
          <a:ln>
            <a:solidFill>
              <a:schemeClr val="tx1"/>
            </a:solidFill>
          </a:ln>
        </p:spPr>
      </p:pic>
      <p:sp>
        <p:nvSpPr>
          <p:cNvPr id="6" name="TextBox 5"/>
          <p:cNvSpPr txBox="1"/>
          <p:nvPr/>
        </p:nvSpPr>
        <p:spPr>
          <a:xfrm>
            <a:off x="700645" y="3963363"/>
            <a:ext cx="7823295" cy="1754326"/>
          </a:xfrm>
          <a:prstGeom prst="rect">
            <a:avLst/>
          </a:prstGeom>
          <a:solidFill>
            <a:schemeClr val="accent1">
              <a:lumMod val="40000"/>
              <a:lumOff val="60000"/>
            </a:schemeClr>
          </a:solidFill>
          <a:ln>
            <a:solidFill>
              <a:schemeClr val="tx1"/>
            </a:solidFill>
          </a:ln>
        </p:spPr>
        <p:txBody>
          <a:bodyPr wrap="none" rtlCol="0">
            <a:spAutoFit/>
          </a:bodyPr>
          <a:lstStyle/>
          <a:p>
            <a:pPr lvl="0">
              <a:defRPr/>
            </a:pPr>
            <a:r>
              <a:rPr lang="en-US" dirty="0"/>
              <a:t>As Local Administrator you will also have access to Data Entry Monitoring</a:t>
            </a:r>
          </a:p>
          <a:p>
            <a:pPr lvl="0">
              <a:defRPr/>
            </a:pPr>
            <a:r>
              <a:rPr lang="en-US" dirty="0"/>
              <a:t>(DEM). DEM is found under the Start menu &gt; Security Tools. DEM allows you </a:t>
            </a:r>
          </a:p>
          <a:p>
            <a:pPr lvl="0">
              <a:defRPr/>
            </a:pPr>
            <a:r>
              <a:rPr lang="en-US" dirty="0"/>
              <a:t>to monitor the Who, When and What of ZIMS data entry. The Log In History tab </a:t>
            </a:r>
          </a:p>
          <a:p>
            <a:pPr lvl="0">
              <a:defRPr/>
            </a:pPr>
            <a:r>
              <a:rPr lang="en-US" dirty="0"/>
              <a:t>displays all transactions (any piece of data entered) recorded except for entries </a:t>
            </a:r>
          </a:p>
          <a:p>
            <a:pPr lvl="0">
              <a:defRPr/>
            </a:pPr>
            <a:r>
              <a:rPr lang="en-US" dirty="0"/>
              <a:t>as Provisional data. The search box lets you search by specific Users, Date Ranges </a:t>
            </a:r>
          </a:p>
          <a:p>
            <a:pPr lvl="0">
              <a:defRPr/>
            </a:pPr>
            <a:r>
              <a:rPr lang="en-US" dirty="0"/>
              <a:t>and Record Types.</a:t>
            </a:r>
          </a:p>
        </p:txBody>
      </p:sp>
    </p:spTree>
    <p:extLst>
      <p:ext uri="{BB962C8B-B14F-4D97-AF65-F5344CB8AC3E}">
        <p14:creationId xmlns:p14="http://schemas.microsoft.com/office/powerpoint/2010/main" val="18233181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9845" y="105819"/>
            <a:ext cx="7886700" cy="1325563"/>
          </a:xfrm>
        </p:spPr>
        <p:txBody>
          <a:bodyPr>
            <a:normAutofit/>
          </a:bodyPr>
          <a:lstStyle/>
          <a:p>
            <a:r>
              <a:rPr lang="en-US" sz="4000" dirty="0"/>
              <a:t>Data Entry Monitor</a:t>
            </a:r>
            <a:endParaRPr lang="en-GB" sz="4000" dirty="0"/>
          </a:p>
        </p:txBody>
      </p:sp>
      <p:sp>
        <p:nvSpPr>
          <p:cNvPr id="6" name="TextBox 5"/>
          <p:cNvSpPr txBox="1"/>
          <p:nvPr/>
        </p:nvSpPr>
        <p:spPr>
          <a:xfrm>
            <a:off x="792423" y="3985146"/>
            <a:ext cx="7448193" cy="1200329"/>
          </a:xfrm>
          <a:prstGeom prst="rect">
            <a:avLst/>
          </a:prstGeom>
          <a:solidFill>
            <a:schemeClr val="accent1">
              <a:lumMod val="40000"/>
              <a:lumOff val="60000"/>
            </a:schemeClr>
          </a:solidFill>
          <a:ln>
            <a:solidFill>
              <a:schemeClr val="tx1"/>
            </a:solidFill>
          </a:ln>
        </p:spPr>
        <p:txBody>
          <a:bodyPr wrap="none" rtlCol="0">
            <a:spAutoFit/>
          </a:bodyPr>
          <a:lstStyle/>
          <a:p>
            <a:pPr lvl="0">
              <a:defRPr/>
            </a:pPr>
            <a:r>
              <a:rPr lang="en-US" dirty="0"/>
              <a:t>Selecting the hyperlinked Transaction Count will open the results for the</a:t>
            </a:r>
          </a:p>
          <a:p>
            <a:pPr lvl="0">
              <a:defRPr/>
            </a:pPr>
            <a:r>
              <a:rPr lang="en-US" dirty="0"/>
              <a:t>ZIMS session. The notebook icon allows you to view the details. This is where </a:t>
            </a:r>
          </a:p>
          <a:p>
            <a:pPr lvl="0">
              <a:defRPr/>
            </a:pPr>
            <a:r>
              <a:rPr lang="en-US" dirty="0"/>
              <a:t>you can easily roll back data entered in error by selecting the Undo Selected</a:t>
            </a:r>
          </a:p>
          <a:p>
            <a:pPr lvl="0">
              <a:defRPr/>
            </a:pPr>
            <a:r>
              <a:rPr lang="en-US" dirty="0"/>
              <a:t>o</a:t>
            </a:r>
            <a:r>
              <a:rPr lang="en-US"/>
              <a:t>ption</a:t>
            </a:r>
            <a:r>
              <a:rPr lang="en-US" dirty="0"/>
              <a:t>. You cannot undo a roll back so be careful using this option.</a:t>
            </a:r>
          </a:p>
        </p:txBody>
      </p:sp>
      <p:pic>
        <p:nvPicPr>
          <p:cNvPr id="7" name="Picture 6"/>
          <p:cNvPicPr>
            <a:picLocks noChangeAspect="1"/>
          </p:cNvPicPr>
          <p:nvPr/>
        </p:nvPicPr>
        <p:blipFill>
          <a:blip r:embed="rId3"/>
          <a:stretch>
            <a:fillRect/>
          </a:stretch>
        </p:blipFill>
        <p:spPr>
          <a:xfrm>
            <a:off x="427614" y="1608802"/>
            <a:ext cx="8177809" cy="2198924"/>
          </a:xfrm>
          <a:prstGeom prst="rect">
            <a:avLst/>
          </a:prstGeom>
          <a:ln>
            <a:solidFill>
              <a:schemeClr val="tx1"/>
            </a:solidFill>
          </a:ln>
        </p:spPr>
      </p:pic>
    </p:spTree>
    <p:extLst>
      <p:ext uri="{BB962C8B-B14F-4D97-AF65-F5344CB8AC3E}">
        <p14:creationId xmlns:p14="http://schemas.microsoft.com/office/powerpoint/2010/main" val="2966371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9962" y="60048"/>
            <a:ext cx="7886700" cy="1325563"/>
          </a:xfrm>
        </p:spPr>
        <p:txBody>
          <a:bodyPr>
            <a:normAutofit/>
          </a:bodyPr>
          <a:lstStyle/>
          <a:p>
            <a:r>
              <a:rPr lang="en-US" sz="4000" dirty="0"/>
              <a:t>Provisional Data</a:t>
            </a:r>
            <a:endParaRPr lang="en-GB" sz="4000" dirty="0"/>
          </a:p>
        </p:txBody>
      </p:sp>
      <p:pic>
        <p:nvPicPr>
          <p:cNvPr id="4" name="Picture 3"/>
          <p:cNvPicPr>
            <a:picLocks noChangeAspect="1"/>
          </p:cNvPicPr>
          <p:nvPr/>
        </p:nvPicPr>
        <p:blipFill>
          <a:blip r:embed="rId3"/>
          <a:stretch>
            <a:fillRect/>
          </a:stretch>
        </p:blipFill>
        <p:spPr>
          <a:xfrm>
            <a:off x="480338" y="1000670"/>
            <a:ext cx="7096747" cy="3877217"/>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4829482" y="1046112"/>
            <a:ext cx="4056803" cy="3403058"/>
          </a:xfrm>
          <a:prstGeom prst="rect">
            <a:avLst/>
          </a:prstGeom>
          <a:ln>
            <a:solidFill>
              <a:schemeClr val="tx1"/>
            </a:solidFill>
          </a:ln>
        </p:spPr>
      </p:pic>
      <p:sp>
        <p:nvSpPr>
          <p:cNvPr id="6" name="TextBox 5"/>
          <p:cNvSpPr txBox="1"/>
          <p:nvPr/>
        </p:nvSpPr>
        <p:spPr>
          <a:xfrm>
            <a:off x="480338" y="3837727"/>
            <a:ext cx="7997588" cy="2800767"/>
          </a:xfrm>
          <a:prstGeom prst="rect">
            <a:avLst/>
          </a:prstGeom>
          <a:solidFill>
            <a:schemeClr val="accent1">
              <a:lumMod val="40000"/>
              <a:lumOff val="60000"/>
            </a:schemeClr>
          </a:solidFill>
          <a:ln>
            <a:solidFill>
              <a:schemeClr val="tx1"/>
            </a:solidFill>
          </a:ln>
        </p:spPr>
        <p:txBody>
          <a:bodyPr wrap="square" rtlCol="0">
            <a:spAutoFit/>
          </a:bodyPr>
          <a:lstStyle/>
          <a:p>
            <a:pPr lvl="0">
              <a:defRPr/>
            </a:pPr>
            <a:r>
              <a:rPr lang="en-US" sz="1600" dirty="0"/>
              <a:t>The Provisional Records tab under Data Entry Monitoring displays the records entered </a:t>
            </a:r>
          </a:p>
          <a:p>
            <a:pPr lvl="0">
              <a:defRPr/>
            </a:pPr>
            <a:r>
              <a:rPr lang="en-US" sz="1600" dirty="0"/>
              <a:t>provisionally (temporary records) that need to be Approved to become a true part of the ZIMS global database, or Rejected and the data recorded will be removed from the record. Whereas</a:t>
            </a:r>
          </a:p>
          <a:p>
            <a:pPr lvl="0">
              <a:defRPr/>
            </a:pPr>
            <a:r>
              <a:rPr lang="en-US" sz="1600" dirty="0"/>
              <a:t>permanent record entries displayed under the Log In History tab have the option to roll them</a:t>
            </a:r>
          </a:p>
          <a:p>
            <a:pPr lvl="0">
              <a:defRPr/>
            </a:pPr>
            <a:r>
              <a:rPr lang="en-US" sz="1600" dirty="0"/>
              <a:t>back, Provisional Records have the option to roll the information forward by accepting the</a:t>
            </a:r>
          </a:p>
          <a:p>
            <a:pPr lvl="0">
              <a:defRPr/>
            </a:pPr>
            <a:r>
              <a:rPr lang="en-US" sz="1600" dirty="0"/>
              <a:t>data. Double clicking the notepad icon on the left will allow you to view what was entered. The record must be Approved or Rejected as written as Users with “normal” data entry access cannot edit provisional records. If a record needs to be edited you can contact the recorder and they can change it then you Approve. Or, you can Reject and tell the recorder to re-enter the information correctly. Once Approved, a User with Provisional access can no longer edit what they entered. Any edits to that record will now display in the Log In History tab.</a:t>
            </a:r>
          </a:p>
        </p:txBody>
      </p:sp>
    </p:spTree>
    <p:extLst>
      <p:ext uri="{BB962C8B-B14F-4D97-AF65-F5344CB8AC3E}">
        <p14:creationId xmlns:p14="http://schemas.microsoft.com/office/powerpoint/2010/main" val="425149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a:t>Local Admin</a:t>
            </a:r>
            <a:endParaRPr lang="en-GB" dirty="0"/>
          </a:p>
        </p:txBody>
      </p:sp>
      <p:sp>
        <p:nvSpPr>
          <p:cNvPr id="4" name="Subtitle 3"/>
          <p:cNvSpPr>
            <a:spLocks noGrp="1"/>
          </p:cNvSpPr>
          <p:nvPr>
            <p:ph type="subTitle" idx="1"/>
          </p:nvPr>
        </p:nvSpPr>
        <p:spPr/>
        <p:txBody>
          <a:bodyPr/>
          <a:lstStyle/>
          <a:p>
            <a:r>
              <a:rPr lang="en-US" dirty="0"/>
              <a:t>Managing Your Institution in ZIMS </a:t>
            </a:r>
          </a:p>
        </p:txBody>
      </p:sp>
    </p:spTree>
    <p:extLst>
      <p:ext uri="{BB962C8B-B14F-4D97-AF65-F5344CB8AC3E}">
        <p14:creationId xmlns:p14="http://schemas.microsoft.com/office/powerpoint/2010/main" val="2351679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Preferences Available Only at Institution Level</a:t>
            </a:r>
            <a:endParaRPr lang="en-GB" sz="4000" dirty="0"/>
          </a:p>
        </p:txBody>
      </p:sp>
      <p:sp>
        <p:nvSpPr>
          <p:cNvPr id="3" name="Tijdelijke aanduiding voor inhoud 2"/>
          <p:cNvSpPr>
            <a:spLocks noGrp="1"/>
          </p:cNvSpPr>
          <p:nvPr>
            <p:ph idx="1"/>
          </p:nvPr>
        </p:nvSpPr>
        <p:spPr/>
        <p:txBody>
          <a:bodyPr>
            <a:normAutofit fontScale="85000" lnSpcReduction="20000"/>
          </a:bodyPr>
          <a:lstStyle/>
          <a:p>
            <a:r>
              <a:rPr lang="en-US" sz="2400" dirty="0"/>
              <a:t>Default Colony Inventory</a:t>
            </a:r>
          </a:p>
          <a:p>
            <a:r>
              <a:rPr lang="en-US" sz="2400" dirty="0"/>
              <a:t>Allow Multiple Enclosure Assignment</a:t>
            </a:r>
          </a:p>
          <a:p>
            <a:r>
              <a:rPr lang="en-US" sz="2400" dirty="0"/>
              <a:t>ZIMS Accessibility and Features</a:t>
            </a:r>
          </a:p>
          <a:p>
            <a:pPr lvl="1"/>
            <a:r>
              <a:rPr lang="en-US" dirty="0"/>
              <a:t>Advanced Access Management</a:t>
            </a:r>
          </a:p>
          <a:p>
            <a:pPr lvl="2"/>
            <a:r>
              <a:rPr lang="en-US" dirty="0"/>
              <a:t>The ability to limit data access by Department</a:t>
            </a:r>
          </a:p>
          <a:p>
            <a:pPr lvl="1"/>
            <a:r>
              <a:rPr lang="en-US" dirty="0"/>
              <a:t>External Sharing (Husbandry)</a:t>
            </a:r>
          </a:p>
          <a:p>
            <a:pPr lvl="2"/>
            <a:r>
              <a:rPr lang="en-US" dirty="0"/>
              <a:t>Medical External Sharing is assigned by the Medical Admin</a:t>
            </a:r>
          </a:p>
          <a:p>
            <a:pPr lvl="1"/>
            <a:r>
              <a:rPr lang="en-US" dirty="0"/>
              <a:t>Provisional Data Entry</a:t>
            </a:r>
          </a:p>
          <a:p>
            <a:pPr lvl="2"/>
            <a:r>
              <a:rPr lang="en-US" dirty="0"/>
              <a:t>Temporary data entry that requires approval</a:t>
            </a:r>
          </a:p>
          <a:p>
            <a:pPr lvl="1"/>
            <a:r>
              <a:rPr lang="en-US" dirty="0"/>
              <a:t>Display of Medical Weights in Husbandry</a:t>
            </a:r>
          </a:p>
          <a:p>
            <a:pPr lvl="1"/>
            <a:r>
              <a:rPr lang="en-US" dirty="0"/>
              <a:t>Force Single Session</a:t>
            </a:r>
          </a:p>
          <a:p>
            <a:pPr lvl="1"/>
            <a:r>
              <a:rPr lang="en-US" dirty="0"/>
              <a:t>Limit Access by IP Number</a:t>
            </a:r>
          </a:p>
          <a:p>
            <a:r>
              <a:rPr lang="en-US" sz="2400" dirty="0"/>
              <a:t>Allow Re-use of Transponders</a:t>
            </a:r>
          </a:p>
          <a:p>
            <a:r>
              <a:rPr lang="en-US" sz="2400" dirty="0"/>
              <a:t>Enable Auto-incrementing Local ID</a:t>
            </a:r>
          </a:p>
          <a:p>
            <a:endParaRPr lang="en-GB" dirty="0"/>
          </a:p>
        </p:txBody>
      </p:sp>
    </p:spTree>
    <p:extLst>
      <p:ext uri="{BB962C8B-B14F-4D97-AF65-F5344CB8AC3E}">
        <p14:creationId xmlns:p14="http://schemas.microsoft.com/office/powerpoint/2010/main" val="127871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 calcmode="lin" valueType="num">
                                      <p:cBhvr additive="base">
                                        <p:cTn id="6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Advanced Access Management Features</a:t>
            </a:r>
            <a:endParaRPr lang="en-GB" sz="4000" dirty="0"/>
          </a:p>
        </p:txBody>
      </p:sp>
      <p:pic>
        <p:nvPicPr>
          <p:cNvPr id="6" name="Picture 5"/>
          <p:cNvPicPr>
            <a:picLocks noChangeAspect="1"/>
          </p:cNvPicPr>
          <p:nvPr/>
        </p:nvPicPr>
        <p:blipFill>
          <a:blip r:embed="rId3"/>
          <a:stretch>
            <a:fillRect/>
          </a:stretch>
        </p:blipFill>
        <p:spPr>
          <a:xfrm>
            <a:off x="628650" y="1895280"/>
            <a:ext cx="5180952" cy="3695238"/>
          </a:xfrm>
          <a:prstGeom prst="rect">
            <a:avLst/>
          </a:prstGeom>
          <a:ln>
            <a:solidFill>
              <a:schemeClr val="tx1"/>
            </a:solidFill>
          </a:ln>
        </p:spPr>
      </p:pic>
      <p:sp>
        <p:nvSpPr>
          <p:cNvPr id="5" name="TextBox 4"/>
          <p:cNvSpPr txBox="1"/>
          <p:nvPr/>
        </p:nvSpPr>
        <p:spPr>
          <a:xfrm>
            <a:off x="5244357" y="1288980"/>
            <a:ext cx="3575466" cy="3970318"/>
          </a:xfrm>
          <a:prstGeom prst="rect">
            <a:avLst/>
          </a:prstGeom>
          <a:solidFill>
            <a:schemeClr val="accent1">
              <a:lumMod val="40000"/>
              <a:lumOff val="60000"/>
            </a:schemeClr>
          </a:solidFill>
          <a:ln>
            <a:solidFill>
              <a:schemeClr val="tx1"/>
            </a:solidFill>
          </a:ln>
        </p:spPr>
        <p:txBody>
          <a:bodyPr wrap="none" rtlCol="0">
            <a:spAutoFit/>
          </a:bodyPr>
          <a:lstStyle/>
          <a:p>
            <a:r>
              <a:rPr lang="en-US" dirty="0"/>
              <a:t>The highlighted features must first </a:t>
            </a:r>
          </a:p>
          <a:p>
            <a:r>
              <a:rPr lang="en-US" dirty="0"/>
              <a:t>be activated by the Species360 </a:t>
            </a:r>
          </a:p>
          <a:p>
            <a:r>
              <a:rPr lang="en-US" dirty="0"/>
              <a:t>Global Administrator. The Local </a:t>
            </a:r>
          </a:p>
          <a:p>
            <a:r>
              <a:rPr lang="en-US" dirty="0"/>
              <a:t>Admin will then turn them on. </a:t>
            </a:r>
          </a:p>
          <a:p>
            <a:r>
              <a:rPr lang="en-US" dirty="0"/>
              <a:t>If they have not been activated </a:t>
            </a:r>
          </a:p>
          <a:p>
            <a:r>
              <a:rPr lang="en-US" dirty="0"/>
              <a:t>they will not appear in ZIMS </a:t>
            </a:r>
          </a:p>
          <a:p>
            <a:r>
              <a:rPr lang="en-US" dirty="0"/>
              <a:t>Accessibility and Features. </a:t>
            </a:r>
          </a:p>
          <a:p>
            <a:r>
              <a:rPr lang="en-US" dirty="0"/>
              <a:t>Here the Local Admin has turned </a:t>
            </a:r>
          </a:p>
          <a:p>
            <a:r>
              <a:rPr lang="en-US" dirty="0"/>
              <a:t>Advanced Access Management on </a:t>
            </a:r>
          </a:p>
          <a:p>
            <a:r>
              <a:rPr lang="en-US" dirty="0"/>
              <a:t>for Animals but not for Enclosures </a:t>
            </a:r>
          </a:p>
          <a:p>
            <a:r>
              <a:rPr lang="en-US" dirty="0"/>
              <a:t>or Life Support &amp; Components. </a:t>
            </a:r>
          </a:p>
          <a:p>
            <a:r>
              <a:rPr lang="en-US" dirty="0"/>
              <a:t>They have also turned on the </a:t>
            </a:r>
          </a:p>
          <a:p>
            <a:r>
              <a:rPr lang="en-US" dirty="0"/>
              <a:t>external sharing and provisional </a:t>
            </a:r>
          </a:p>
          <a:p>
            <a:r>
              <a:rPr lang="en-US" dirty="0"/>
              <a:t>data functionalities.</a:t>
            </a:r>
          </a:p>
        </p:txBody>
      </p:sp>
    </p:spTree>
    <p:extLst>
      <p:ext uri="{BB962C8B-B14F-4D97-AF65-F5344CB8AC3E}">
        <p14:creationId xmlns:p14="http://schemas.microsoft.com/office/powerpoint/2010/main" val="3546303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Sharing</a:t>
            </a:r>
          </a:p>
        </p:txBody>
      </p:sp>
      <p:sp>
        <p:nvSpPr>
          <p:cNvPr id="3" name="Content Placeholder 2"/>
          <p:cNvSpPr>
            <a:spLocks noGrp="1"/>
          </p:cNvSpPr>
          <p:nvPr>
            <p:ph idx="1"/>
          </p:nvPr>
        </p:nvSpPr>
        <p:spPr>
          <a:xfrm>
            <a:off x="533116" y="1375249"/>
            <a:ext cx="7886700" cy="4351338"/>
          </a:xfrm>
        </p:spPr>
        <p:txBody>
          <a:bodyPr>
            <a:normAutofit fontScale="92500" lnSpcReduction="20000"/>
          </a:bodyPr>
          <a:lstStyle/>
          <a:p>
            <a:r>
              <a:rPr lang="en-US" dirty="0"/>
              <a:t>Husbandry records are shared at the same level</a:t>
            </a:r>
          </a:p>
          <a:p>
            <a:pPr lvl="1"/>
            <a:r>
              <a:rPr lang="en-US" dirty="0"/>
              <a:t>If you share a record with another institution all your information can be seen except for some Local information such as Enclosure and Collection.</a:t>
            </a:r>
          </a:p>
          <a:p>
            <a:r>
              <a:rPr lang="en-US" dirty="0"/>
              <a:t>Medical records have tiered sharing</a:t>
            </a:r>
          </a:p>
          <a:p>
            <a:pPr lvl="1"/>
            <a:r>
              <a:rPr lang="en-US" dirty="0"/>
              <a:t>These are assigned by the Medical Admin</a:t>
            </a:r>
          </a:p>
          <a:p>
            <a:pPr lvl="1"/>
            <a:r>
              <a:rPr lang="en-US" dirty="0"/>
              <a:t>You can select how much of the medical records you want to share by selecting Gold, Silver or Bronze levels of sharing.</a:t>
            </a:r>
          </a:p>
          <a:p>
            <a:pPr lvl="1"/>
            <a:r>
              <a:rPr lang="en-US" dirty="0"/>
              <a:t>This level of sharing is for all medical records</a:t>
            </a:r>
          </a:p>
          <a:p>
            <a:pPr lvl="1"/>
            <a:r>
              <a:rPr lang="en-US" dirty="0"/>
              <a:t>The level of sharing is to the lowest common denominator between the sharing institution and the institution the record is being shared with. You will never see more information than you are willing to share with others.</a:t>
            </a:r>
          </a:p>
        </p:txBody>
      </p:sp>
    </p:spTree>
    <p:extLst>
      <p:ext uri="{BB962C8B-B14F-4D97-AF65-F5344CB8AC3E}">
        <p14:creationId xmlns:p14="http://schemas.microsoft.com/office/powerpoint/2010/main" val="1589818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Session Settings</a:t>
            </a:r>
            <a:endParaRPr lang="en-GB" sz="4000" dirty="0"/>
          </a:p>
        </p:txBody>
      </p:sp>
      <p:pic>
        <p:nvPicPr>
          <p:cNvPr id="4" name="Picture 3"/>
          <p:cNvPicPr>
            <a:picLocks noChangeAspect="1"/>
          </p:cNvPicPr>
          <p:nvPr/>
        </p:nvPicPr>
        <p:blipFill>
          <a:blip r:embed="rId3"/>
          <a:stretch>
            <a:fillRect/>
          </a:stretch>
        </p:blipFill>
        <p:spPr>
          <a:xfrm>
            <a:off x="423594" y="1551464"/>
            <a:ext cx="6310308" cy="4054957"/>
          </a:xfrm>
          <a:prstGeom prst="rect">
            <a:avLst/>
          </a:prstGeom>
          <a:ln>
            <a:solidFill>
              <a:schemeClr val="tx1"/>
            </a:solidFill>
          </a:ln>
        </p:spPr>
      </p:pic>
      <p:sp>
        <p:nvSpPr>
          <p:cNvPr id="5" name="TextBox 4"/>
          <p:cNvSpPr txBox="1"/>
          <p:nvPr/>
        </p:nvSpPr>
        <p:spPr>
          <a:xfrm>
            <a:off x="4436989" y="1221984"/>
            <a:ext cx="4283417" cy="4247317"/>
          </a:xfrm>
          <a:prstGeom prst="rect">
            <a:avLst/>
          </a:prstGeom>
          <a:solidFill>
            <a:schemeClr val="accent1">
              <a:lumMod val="40000"/>
              <a:lumOff val="60000"/>
            </a:schemeClr>
          </a:solidFill>
          <a:ln>
            <a:solidFill>
              <a:schemeClr val="tx1"/>
            </a:solidFill>
          </a:ln>
        </p:spPr>
        <p:txBody>
          <a:bodyPr wrap="none" rtlCol="0">
            <a:spAutoFit/>
          </a:bodyPr>
          <a:lstStyle/>
          <a:p>
            <a:pPr lvl="0">
              <a:defRPr/>
            </a:pPr>
            <a:r>
              <a:rPr lang="en-US" dirty="0"/>
              <a:t>Other options available in the ZIMS </a:t>
            </a:r>
          </a:p>
          <a:p>
            <a:pPr lvl="0">
              <a:defRPr/>
            </a:pPr>
            <a:r>
              <a:rPr lang="en-US" dirty="0"/>
              <a:t>Accessibility and Features preferences </a:t>
            </a:r>
          </a:p>
          <a:p>
            <a:pPr lvl="0">
              <a:defRPr/>
            </a:pPr>
            <a:r>
              <a:rPr lang="en-US" dirty="0"/>
              <a:t>is the ability to Force single session and </a:t>
            </a:r>
          </a:p>
          <a:p>
            <a:pPr lvl="0">
              <a:defRPr/>
            </a:pPr>
            <a:r>
              <a:rPr lang="en-US" dirty="0"/>
              <a:t>limit by IP address. Force single sessions </a:t>
            </a:r>
          </a:p>
          <a:p>
            <a:pPr lvl="0">
              <a:defRPr/>
            </a:pPr>
            <a:r>
              <a:rPr lang="en-US" dirty="0"/>
              <a:t>means Users can be logged into ZIMS </a:t>
            </a:r>
          </a:p>
          <a:p>
            <a:pPr lvl="0">
              <a:defRPr/>
            </a:pPr>
            <a:r>
              <a:rPr lang="en-US" dirty="0"/>
              <a:t>from only one computer at a time. Limit </a:t>
            </a:r>
          </a:p>
          <a:p>
            <a:pPr lvl="0">
              <a:defRPr/>
            </a:pPr>
            <a:r>
              <a:rPr lang="en-US" dirty="0"/>
              <a:t>Access by IP number means Users can log </a:t>
            </a:r>
          </a:p>
          <a:p>
            <a:pPr lvl="0">
              <a:defRPr/>
            </a:pPr>
            <a:r>
              <a:rPr lang="en-US" dirty="0"/>
              <a:t>into ZIMS only from the IP addresses listed. </a:t>
            </a:r>
          </a:p>
          <a:p>
            <a:pPr lvl="0">
              <a:defRPr/>
            </a:pPr>
            <a:r>
              <a:rPr lang="en-US" dirty="0"/>
              <a:t>Although these options are available </a:t>
            </a:r>
          </a:p>
          <a:p>
            <a:pPr lvl="0">
              <a:defRPr/>
            </a:pPr>
            <a:r>
              <a:rPr lang="en-US" dirty="0"/>
              <a:t>institution wide we recommend that you </a:t>
            </a:r>
          </a:p>
          <a:p>
            <a:pPr lvl="0">
              <a:defRPr/>
            </a:pPr>
            <a:r>
              <a:rPr lang="en-US" dirty="0"/>
              <a:t>assign them at the staff level. Assigning </a:t>
            </a:r>
          </a:p>
          <a:p>
            <a:pPr lvl="0">
              <a:defRPr/>
            </a:pPr>
            <a:r>
              <a:rPr lang="en-US" dirty="0"/>
              <a:t>at the institution level means that your </a:t>
            </a:r>
          </a:p>
          <a:p>
            <a:pPr lvl="0">
              <a:defRPr/>
            </a:pPr>
            <a:r>
              <a:rPr lang="en-US" dirty="0"/>
              <a:t>access is also limited and, especially with </a:t>
            </a:r>
          </a:p>
          <a:p>
            <a:pPr lvl="0">
              <a:defRPr/>
            </a:pPr>
            <a:r>
              <a:rPr lang="en-US" dirty="0"/>
              <a:t>Limit by IP number, you run the risk of </a:t>
            </a:r>
          </a:p>
          <a:p>
            <a:pPr lvl="0">
              <a:defRPr/>
            </a:pPr>
            <a:r>
              <a:rPr lang="en-US" dirty="0"/>
              <a:t>locking yourself out of ZIMS.</a:t>
            </a:r>
            <a:endParaRPr lang="en-GB" dirty="0"/>
          </a:p>
        </p:txBody>
      </p:sp>
    </p:spTree>
    <p:extLst>
      <p:ext uri="{BB962C8B-B14F-4D97-AF65-F5344CB8AC3E}">
        <p14:creationId xmlns:p14="http://schemas.microsoft.com/office/powerpoint/2010/main" val="74597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Be careful when you Save</a:t>
            </a:r>
          </a:p>
        </p:txBody>
      </p:sp>
      <p:sp>
        <p:nvSpPr>
          <p:cNvPr id="3" name="Tijdelijke aanduiding voor inhoud 2"/>
          <p:cNvSpPr>
            <a:spLocks noGrp="1"/>
          </p:cNvSpPr>
          <p:nvPr>
            <p:ph idx="1"/>
          </p:nvPr>
        </p:nvSpPr>
        <p:spPr>
          <a:xfrm>
            <a:off x="628649" y="3149458"/>
            <a:ext cx="8829249" cy="4351338"/>
          </a:xfrm>
        </p:spPr>
        <p:txBody>
          <a:bodyPr/>
          <a:lstStyle/>
          <a:p>
            <a:pPr marL="0" indent="0">
              <a:buNone/>
            </a:pPr>
            <a:r>
              <a:rPr lang="en-US" sz="4000" dirty="0"/>
              <a:t>Save</a:t>
            </a:r>
            <a:br>
              <a:rPr lang="en-US" dirty="0"/>
            </a:br>
            <a:r>
              <a:rPr lang="en-US" dirty="0"/>
              <a:t>	</a:t>
            </a:r>
            <a:r>
              <a:rPr lang="en-US" sz="2000" dirty="0"/>
              <a:t>Applies to any Users created AFTER the Save</a:t>
            </a:r>
            <a:br>
              <a:rPr lang="en-US" sz="2000" dirty="0"/>
            </a:br>
            <a:r>
              <a:rPr lang="en-US" sz="2000" dirty="0"/>
              <a:t>	Does NOT over ride User’s My Preferences</a:t>
            </a:r>
            <a:br>
              <a:rPr lang="en-US" sz="2000" dirty="0"/>
            </a:br>
            <a:r>
              <a:rPr lang="en-US" sz="4000" dirty="0"/>
              <a:t>Save and Apply to All Users</a:t>
            </a:r>
            <a:br>
              <a:rPr lang="en-US" sz="3200" dirty="0"/>
            </a:br>
            <a:r>
              <a:rPr lang="en-US" dirty="0"/>
              <a:t>	</a:t>
            </a:r>
            <a:r>
              <a:rPr lang="en-US" sz="2000" dirty="0"/>
              <a:t>Applies to ALL Users – current and new</a:t>
            </a:r>
            <a:br>
              <a:rPr lang="en-US" sz="2000" dirty="0"/>
            </a:br>
            <a:r>
              <a:rPr lang="en-US" sz="2000" dirty="0"/>
              <a:t>	DOES over write User’s My Preferences</a:t>
            </a:r>
            <a:endParaRPr lang="en-GB" sz="2000" dirty="0"/>
          </a:p>
        </p:txBody>
      </p:sp>
      <p:pic>
        <p:nvPicPr>
          <p:cNvPr id="4" name="Picture 2"/>
          <p:cNvPicPr>
            <a:picLocks noChangeAspect="1" noChangeArrowheads="1"/>
          </p:cNvPicPr>
          <p:nvPr/>
        </p:nvPicPr>
        <p:blipFill>
          <a:blip r:embed="rId3"/>
          <a:srcRect/>
          <a:stretch>
            <a:fillRect/>
          </a:stretch>
        </p:blipFill>
        <p:spPr bwMode="auto">
          <a:xfrm>
            <a:off x="2171401" y="1690689"/>
            <a:ext cx="5743743" cy="1726443"/>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3368555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1389" y="101853"/>
            <a:ext cx="7886700" cy="1325563"/>
          </a:xfrm>
        </p:spPr>
        <p:txBody>
          <a:bodyPr>
            <a:normAutofit/>
          </a:bodyPr>
          <a:lstStyle/>
          <a:p>
            <a:r>
              <a:rPr lang="en-US" sz="4000" dirty="0"/>
              <a:t>Institution Statistics</a:t>
            </a:r>
            <a:endParaRPr lang="en-GB" sz="4000" dirty="0"/>
          </a:p>
        </p:txBody>
      </p:sp>
      <p:pic>
        <p:nvPicPr>
          <p:cNvPr id="4" name="Picture 3"/>
          <p:cNvPicPr>
            <a:picLocks noChangeAspect="1"/>
          </p:cNvPicPr>
          <p:nvPr/>
        </p:nvPicPr>
        <p:blipFill>
          <a:blip r:embed="rId3"/>
          <a:stretch>
            <a:fillRect/>
          </a:stretch>
        </p:blipFill>
        <p:spPr>
          <a:xfrm>
            <a:off x="205855" y="1462760"/>
            <a:ext cx="6768152" cy="4368333"/>
          </a:xfrm>
          <a:prstGeom prst="rect">
            <a:avLst/>
          </a:prstGeom>
          <a:ln>
            <a:solidFill>
              <a:schemeClr val="tx1"/>
            </a:solidFill>
          </a:ln>
        </p:spPr>
      </p:pic>
      <p:sp>
        <p:nvSpPr>
          <p:cNvPr id="5" name="TextBox 4"/>
          <p:cNvSpPr txBox="1"/>
          <p:nvPr/>
        </p:nvSpPr>
        <p:spPr>
          <a:xfrm>
            <a:off x="5158854" y="251977"/>
            <a:ext cx="3859903" cy="2800767"/>
          </a:xfrm>
          <a:prstGeom prst="rect">
            <a:avLst/>
          </a:prstGeom>
          <a:solidFill>
            <a:schemeClr val="accent1">
              <a:lumMod val="40000"/>
              <a:lumOff val="60000"/>
            </a:schemeClr>
          </a:solidFill>
          <a:ln>
            <a:solidFill>
              <a:schemeClr val="tx1"/>
            </a:solidFill>
          </a:ln>
        </p:spPr>
        <p:txBody>
          <a:bodyPr wrap="none" rtlCol="0">
            <a:spAutoFit/>
          </a:bodyPr>
          <a:lstStyle/>
          <a:p>
            <a:pPr lvl="0">
              <a:defRPr/>
            </a:pPr>
            <a:r>
              <a:rPr lang="en-US" sz="1600" dirty="0"/>
              <a:t>The Institution Statistics tab under My</a:t>
            </a:r>
          </a:p>
          <a:p>
            <a:pPr lvl="0">
              <a:defRPr/>
            </a:pPr>
            <a:r>
              <a:rPr lang="en-US" sz="1600" dirty="0"/>
              <a:t>Institution provides a variety of information </a:t>
            </a:r>
          </a:p>
          <a:p>
            <a:pPr lvl="0">
              <a:defRPr/>
            </a:pPr>
            <a:r>
              <a:rPr lang="en-US" sz="1600" dirty="0"/>
              <a:t>about your animal collection such as the </a:t>
            </a:r>
          </a:p>
          <a:p>
            <a:pPr lvl="0">
              <a:defRPr/>
            </a:pPr>
            <a:r>
              <a:rPr lang="en-US" sz="1600" dirty="0"/>
              <a:t>number of births in the past year, the</a:t>
            </a:r>
          </a:p>
          <a:p>
            <a:pPr lvl="0">
              <a:defRPr/>
            </a:pPr>
            <a:r>
              <a:rPr lang="en-US" sz="1600" dirty="0"/>
              <a:t>number of animals you are holding, and </a:t>
            </a:r>
          </a:p>
          <a:p>
            <a:pPr lvl="0">
              <a:defRPr/>
            </a:pPr>
            <a:r>
              <a:rPr lang="en-US" sz="1600" dirty="0"/>
              <a:t>the diversity of your taxonomy. It provides </a:t>
            </a:r>
          </a:p>
          <a:p>
            <a:pPr lvl="0">
              <a:defRPr/>
            </a:pPr>
            <a:r>
              <a:rPr lang="en-US" sz="1600" dirty="0"/>
              <a:t>information on your institution such </a:t>
            </a:r>
          </a:p>
          <a:p>
            <a:pPr lvl="0">
              <a:defRPr/>
            </a:pPr>
            <a:r>
              <a:rPr lang="en-US" sz="1600" dirty="0"/>
              <a:t>as how many Staff members you have </a:t>
            </a:r>
          </a:p>
          <a:p>
            <a:pPr lvl="0">
              <a:defRPr/>
            </a:pPr>
            <a:r>
              <a:rPr lang="en-US" sz="1600" dirty="0"/>
              <a:t>and the number of Collections you have. </a:t>
            </a:r>
          </a:p>
          <a:p>
            <a:pPr lvl="0">
              <a:defRPr/>
            </a:pPr>
            <a:r>
              <a:rPr lang="en-US" sz="1600" dirty="0"/>
              <a:t>It also indicates which staff members </a:t>
            </a:r>
          </a:p>
          <a:p>
            <a:pPr lvl="0">
              <a:defRPr/>
            </a:pPr>
            <a:r>
              <a:rPr lang="en-US" sz="1600" dirty="0"/>
              <a:t>are using ZIMS.</a:t>
            </a:r>
          </a:p>
        </p:txBody>
      </p:sp>
    </p:spTree>
    <p:extLst>
      <p:ext uri="{BB962C8B-B14F-4D97-AF65-F5344CB8AC3E}">
        <p14:creationId xmlns:p14="http://schemas.microsoft.com/office/powerpoint/2010/main" val="2231412573"/>
      </p:ext>
    </p:extLst>
  </p:cSld>
  <p:clrMapOvr>
    <a:masterClrMapping/>
  </p:clrMapOvr>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Language xmlns="00558959-21e2-49b6-8bc1-d46e8fb3ce16">EN</Language>
    <Module xmlns="00558959-21e2-49b6-8bc1-d46e8fb3ce16">1000</Module>
    <PublishingExpirationDate xmlns="http://schemas.microsoft.com/sharepoint/v3" xsi:nil="true"/>
    <Community_x0020_Author_x0020__x007c__x0020_Editor xmlns="00558959-21e2-49b6-8bc1-d46e8fb3ce16">
      <UserInfo>
        <DisplayName>Adrienne Miller</DisplayName>
        <AccountId>45</AccountId>
        <AccountType/>
      </UserInfo>
    </Community_x0020_Author_x0020__x007c__x0020_Editor>
    <PublishingStartDate xmlns="http://schemas.microsoft.com/sharepoint/v3" xsi:nil="true"/>
    <Best_x0020_Practices xmlns="00558959-21e2-49b6-8bc1-d46e8fb3ce16">false</Best_x0020_Practices>
    <Review xmlns="00558959-21e2-49b6-8bc1-d46e8fb3ce16">Done</Review>
    <Content_x0020_Last_x0020_Updated_x0020_on_x003a_ xmlns="00558959-21e2-49b6-8bc1-d46e8fb3ce16">2018 July 9</Content_x0020_Last_x0020_Updated_x0020_on_x003a_>
    <Permalink xmlns="00558959-21e2-49b6-8bc1-d46e8fb3ce16">
      <Url xsi:nil="true"/>
      <Description xsi:nil="true"/>
    </Permalink>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30764F-6EE5-4D5D-B98F-88DC92DF5F63}"/>
</file>

<file path=customXml/itemProps2.xml><?xml version="1.0" encoding="utf-8"?>
<ds:datastoreItem xmlns:ds="http://schemas.openxmlformats.org/officeDocument/2006/customXml" ds:itemID="{14E460BA-A21A-4972-98D1-0FADBA5D817F}"/>
</file>

<file path=customXml/itemProps3.xml><?xml version="1.0" encoding="utf-8"?>
<ds:datastoreItem xmlns:ds="http://schemas.openxmlformats.org/officeDocument/2006/customXml" ds:itemID="{62132949-5312-4945-B7C0-608311735905}"/>
</file>

<file path=docProps/app.xml><?xml version="1.0" encoding="utf-8"?>
<Properties xmlns="http://schemas.openxmlformats.org/officeDocument/2006/extended-properties" xmlns:vt="http://schemas.openxmlformats.org/officeDocument/2006/docPropsVTypes">
  <Template/>
  <TotalTime>769</TotalTime>
  <Words>3024</Words>
  <Application>Microsoft Office PowerPoint</Application>
  <PresentationFormat>On-screen Show (4:3)</PresentationFormat>
  <Paragraphs>328</Paragraphs>
  <Slides>39</Slides>
  <Notes>37</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39</vt:i4>
      </vt:variant>
    </vt:vector>
  </HeadingPairs>
  <TitlesOfParts>
    <vt:vector size="57"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1001 - Local Administrator</vt:lpstr>
      <vt:lpstr>Customize Your Desktop</vt:lpstr>
      <vt:lpstr>Preferences</vt:lpstr>
      <vt:lpstr>Preferences Available Only at Institution Level</vt:lpstr>
      <vt:lpstr>Advanced Access Management Features</vt:lpstr>
      <vt:lpstr>External Sharing</vt:lpstr>
      <vt:lpstr>Session Settings</vt:lpstr>
      <vt:lpstr>Be careful when you Save</vt:lpstr>
      <vt:lpstr>Institution Statistics</vt:lpstr>
      <vt:lpstr>Measurement Preferences</vt:lpstr>
      <vt:lpstr>Animal Statistics</vt:lpstr>
      <vt:lpstr>Contact Directory</vt:lpstr>
      <vt:lpstr>Institution Profile</vt:lpstr>
      <vt:lpstr>Staff Grid</vt:lpstr>
      <vt:lpstr>Adding Staff</vt:lpstr>
      <vt:lpstr>Roles</vt:lpstr>
      <vt:lpstr>Custom Role From a Template</vt:lpstr>
      <vt:lpstr>Editing Role Access</vt:lpstr>
      <vt:lpstr>Without a Template</vt:lpstr>
      <vt:lpstr>Assigning Roles</vt:lpstr>
      <vt:lpstr>Limit by IP Address</vt:lpstr>
      <vt:lpstr>PowerPoint Presentation</vt:lpstr>
      <vt:lpstr>Adding Permits</vt:lpstr>
      <vt:lpstr>Permit Status</vt:lpstr>
      <vt:lpstr>Assigning Permits</vt:lpstr>
      <vt:lpstr>Synonyms</vt:lpstr>
      <vt:lpstr>Departments</vt:lpstr>
      <vt:lpstr>Teams</vt:lpstr>
      <vt:lpstr>Collections</vt:lpstr>
      <vt:lpstr>Species Wanted/Animal Available</vt:lpstr>
      <vt:lpstr>Searching for SW and AA</vt:lpstr>
      <vt:lpstr>Transponders</vt:lpstr>
      <vt:lpstr>External Sharing</vt:lpstr>
      <vt:lpstr>External Sharing</vt:lpstr>
      <vt:lpstr>Species360 Post Office</vt:lpstr>
      <vt:lpstr>Data Entry Monitor</vt:lpstr>
      <vt:lpstr>Data Entry Monitor</vt:lpstr>
      <vt:lpstr>Provisional Data</vt:lpstr>
      <vt:lpstr>Local Admin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Adrienne</cp:lastModifiedBy>
  <cp:revision>56</cp:revision>
  <dcterms:created xsi:type="dcterms:W3CDTF">2016-07-26T18:48:10Z</dcterms:created>
  <dcterms:modified xsi:type="dcterms:W3CDTF">2020-07-23T17:50:02Z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99600</vt:r8>
  </property>
  <property fmtid="{D5CDD505-2E9C-101B-9397-08002B2CF9AE}" pid="3" name="ContentTypeId">
    <vt:lpwstr>0x010100B8A61D1EAB4F114BB81E10F743FBEB16</vt:lpwstr>
  </property>
  <property fmtid="{D5CDD505-2E9C-101B-9397-08002B2CF9AE}" pid="4" name="Sp360">
    <vt:bool>true</vt:bool>
  </property>
  <property fmtid="{D5CDD505-2E9C-101B-9397-08002B2CF9AE}" pid="5" name="Tracked">
    <vt:bool>true</vt:bool>
  </property>
  <property fmtid="{D5CDD505-2E9C-101B-9397-08002B2CF9AE}" pid="6" name="Metrics URL">
    <vt:lpwstr/>
  </property>
  <property fmtid="{D5CDD505-2E9C-101B-9397-08002B2CF9AE}" pid="7" name="Tracking URL">
    <vt:lpwstr/>
  </property>
  <property fmtid="{D5CDD505-2E9C-101B-9397-08002B2CF9AE}" pid="8" name="Updated on?">
    <vt:lpwstr>2018 July 9</vt:lpwstr>
  </property>
</Properties>
</file>