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45"/>
  </p:notesMasterIdLst>
  <p:sldIdLst>
    <p:sldId id="256" r:id="rId20"/>
    <p:sldId id="257" r:id="rId21"/>
    <p:sldId id="258" r:id="rId22"/>
    <p:sldId id="259" r:id="rId23"/>
    <p:sldId id="260" r:id="rId24"/>
    <p:sldId id="283" r:id="rId25"/>
    <p:sldId id="261" r:id="rId26"/>
    <p:sldId id="262" r:id="rId27"/>
    <p:sldId id="263" r:id="rId28"/>
    <p:sldId id="264" r:id="rId29"/>
    <p:sldId id="282" r:id="rId30"/>
    <p:sldId id="272" r:id="rId31"/>
    <p:sldId id="265" r:id="rId32"/>
    <p:sldId id="268" r:id="rId33"/>
    <p:sldId id="269" r:id="rId34"/>
    <p:sldId id="270" r:id="rId35"/>
    <p:sldId id="271" r:id="rId36"/>
    <p:sldId id="273" r:id="rId37"/>
    <p:sldId id="276" r:id="rId38"/>
    <p:sldId id="284" r:id="rId39"/>
    <p:sldId id="285" r:id="rId40"/>
    <p:sldId id="288" r:id="rId41"/>
    <p:sldId id="287" r:id="rId42"/>
    <p:sldId id="286" r:id="rId43"/>
    <p:sldId id="28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FE8"/>
    <a:srgbClr val="41C7F1"/>
    <a:srgbClr val="AD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B20A-0816-47A9-842B-709924F6F2AE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05229-76A4-4EC9-BA21-8C1CB98086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0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6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7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6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8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05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12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0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465667" y="4656931"/>
            <a:ext cx="5486400" cy="3600450"/>
          </a:xfrm>
        </p:spPr>
        <p:txBody>
          <a:bodyPr/>
          <a:lstStyle/>
          <a:p>
            <a:pPr lvl="0"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0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2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6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7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4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9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5229-76A4-4EC9-BA21-8C1CB98086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pecies360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356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1000 - Introduction to ZIMS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510" y="726583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/>
              <a:t>An Overview of Concepts and </a:t>
            </a:r>
            <a:r>
              <a:rPr lang="en-US" dirty="0" smtClean="0"/>
              <a:t>Navigation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26" y="2136531"/>
            <a:ext cx="3480910" cy="43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6 Concepts of ZIMS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7300" y="1770207"/>
            <a:ext cx="7886700" cy="4351338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Global sharing!</a:t>
            </a:r>
            <a:endParaRPr lang="en-US" dirty="0"/>
          </a:p>
          <a:p>
            <a:r>
              <a:rPr lang="en-US" dirty="0"/>
              <a:t>Single Record</a:t>
            </a:r>
          </a:p>
          <a:p>
            <a:r>
              <a:rPr lang="en-US" dirty="0"/>
              <a:t>Logical</a:t>
            </a:r>
          </a:p>
          <a:p>
            <a:r>
              <a:rPr lang="en-US" dirty="0"/>
              <a:t>Standardized</a:t>
            </a:r>
          </a:p>
          <a:p>
            <a:r>
              <a:rPr lang="en-US" dirty="0"/>
              <a:t>Entire Institution</a:t>
            </a:r>
          </a:p>
          <a:p>
            <a:r>
              <a:rPr lang="en-US" dirty="0"/>
              <a:t>Role Based Access</a:t>
            </a:r>
          </a:p>
          <a:p>
            <a:endParaRPr lang="en-GB" dirty="0"/>
          </a:p>
        </p:txBody>
      </p:sp>
      <p:pic>
        <p:nvPicPr>
          <p:cNvPr id="4" name="Picture 4" descr="world.JPG"/>
          <p:cNvPicPr>
            <a:picLocks noChangeAspect="1"/>
          </p:cNvPicPr>
          <p:nvPr/>
        </p:nvPicPr>
        <p:blipFill>
          <a:blip r:embed="rId3" cstate="print"/>
          <a:srcRect t="11097" b="6566"/>
          <a:stretch>
            <a:fillRect/>
          </a:stretch>
        </p:blipFill>
        <p:spPr>
          <a:xfrm>
            <a:off x="4409624" y="1447800"/>
            <a:ext cx="3965448" cy="32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- Local or Global?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Because ZIMS is a Global database you have the option to view both your records (Local) and those of others, although less is seen in a Global view</a:t>
            </a:r>
          </a:p>
          <a:p>
            <a:r>
              <a:rPr lang="en-US" dirty="0" smtClean="0"/>
              <a:t>Local records are animals you have either held (physical) and/or have/had legal title (ownership) of</a:t>
            </a:r>
          </a:p>
          <a:p>
            <a:pPr lvl="1"/>
            <a:r>
              <a:rPr lang="en-US" dirty="0" smtClean="0">
                <a:solidFill>
                  <a:srgbClr val="F16FE8"/>
                </a:solidFill>
              </a:rPr>
              <a:t>Screen background is pink</a:t>
            </a:r>
          </a:p>
          <a:p>
            <a:pPr lvl="1"/>
            <a:r>
              <a:rPr lang="en-US" dirty="0" smtClean="0"/>
              <a:t>House icon displayed</a:t>
            </a:r>
          </a:p>
          <a:p>
            <a:r>
              <a:rPr lang="en-US" dirty="0" smtClean="0"/>
              <a:t>Global records are animals that you have never held or had ownership of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 background is blue</a:t>
            </a:r>
          </a:p>
          <a:p>
            <a:pPr lvl="1"/>
            <a:r>
              <a:rPr lang="en-US" dirty="0" smtClean="0"/>
              <a:t>Globe icon displayed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14" y="4240133"/>
            <a:ext cx="464017" cy="42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14" y="5652605"/>
            <a:ext cx="370104" cy="3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edit?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2065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your institution recorded </a:t>
            </a:r>
            <a:r>
              <a:rPr lang="en-US" dirty="0"/>
              <a:t>it, you can </a:t>
            </a:r>
            <a:r>
              <a:rPr lang="en-US" dirty="0" smtClean="0"/>
              <a:t>Edit or </a:t>
            </a:r>
            <a:r>
              <a:rPr lang="en-US" dirty="0"/>
              <a:t>Remove it </a:t>
            </a:r>
            <a:r>
              <a:rPr lang="en-US" dirty="0" smtClean="0"/>
              <a:t>if your Role allows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entered by another facility, you cannot Edit or Remove it </a:t>
            </a:r>
            <a:r>
              <a:rPr lang="en-US" dirty="0" smtClean="0"/>
              <a:t>regardless </a:t>
            </a:r>
            <a:r>
              <a:rPr lang="en-US" dirty="0"/>
              <a:t>of </a:t>
            </a:r>
            <a:r>
              <a:rPr lang="en-US" dirty="0" smtClean="0"/>
              <a:t>your Role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26" name="Picture 2" descr="Image result for erasing 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" t="-3192" r="2989" b="16239"/>
          <a:stretch/>
        </p:blipFill>
        <p:spPr bwMode="auto">
          <a:xfrm>
            <a:off x="1705970" y="3837521"/>
            <a:ext cx="3653382" cy="2602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933" y="597138"/>
            <a:ext cx="854264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My Information is Different </a:t>
            </a:r>
            <a:r>
              <a:rPr lang="en-US" dirty="0" smtClean="0"/>
              <a:t>than Another Institution – What Displays?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95255" y="2118132"/>
            <a:ext cx="382094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Even though a </a:t>
            </a:r>
            <a:r>
              <a:rPr lang="en-US" dirty="0" smtClean="0"/>
              <a:t>ZIMS record </a:t>
            </a:r>
            <a:r>
              <a:rPr lang="en-US" dirty="0"/>
              <a:t>is a single </a:t>
            </a:r>
            <a:endParaRPr lang="en-US" dirty="0" smtClean="0"/>
          </a:p>
          <a:p>
            <a:r>
              <a:rPr lang="en-US" dirty="0" smtClean="0"/>
              <a:t>global </a:t>
            </a:r>
            <a:r>
              <a:rPr lang="en-US" dirty="0"/>
              <a:t>one, </a:t>
            </a:r>
            <a:r>
              <a:rPr lang="en-US" dirty="0" smtClean="0"/>
              <a:t>as </a:t>
            </a:r>
            <a:r>
              <a:rPr lang="en-US" dirty="0"/>
              <a:t>animals move </a:t>
            </a:r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facilities the data entered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them may not </a:t>
            </a:r>
            <a:r>
              <a:rPr lang="en-US" dirty="0" smtClean="0"/>
              <a:t>agree. ZIMS has to</a:t>
            </a:r>
          </a:p>
          <a:p>
            <a:r>
              <a:rPr lang="en-US" dirty="0"/>
              <a:t>a</a:t>
            </a:r>
            <a:r>
              <a:rPr lang="en-US" dirty="0" smtClean="0"/>
              <a:t>ccept what YOU say about YOUR </a:t>
            </a:r>
          </a:p>
          <a:p>
            <a:r>
              <a:rPr lang="en-US" dirty="0"/>
              <a:t>a</a:t>
            </a:r>
            <a:r>
              <a:rPr lang="en-US" dirty="0" smtClean="0"/>
              <a:t>nimals as well as what OTHERS say about THEIR animals. So </a:t>
            </a:r>
            <a:r>
              <a:rPr lang="en-US" dirty="0"/>
              <a:t>you may </a:t>
            </a:r>
            <a:r>
              <a:rPr lang="en-US" dirty="0" smtClean="0"/>
              <a:t>have </a:t>
            </a:r>
            <a:r>
              <a:rPr lang="en-US" dirty="0"/>
              <a:t>local information </a:t>
            </a:r>
            <a:r>
              <a:rPr lang="en-US" dirty="0" smtClean="0"/>
              <a:t>that </a:t>
            </a:r>
            <a:r>
              <a:rPr lang="en-US" dirty="0"/>
              <a:t>is different from another institution’s </a:t>
            </a:r>
            <a:r>
              <a:rPr lang="en-US" dirty="0" smtClean="0"/>
              <a:t>information</a:t>
            </a:r>
            <a:r>
              <a:rPr lang="en-US" dirty="0"/>
              <a:t>. How this information is </a:t>
            </a:r>
            <a:r>
              <a:rPr lang="en-US" dirty="0" smtClean="0"/>
              <a:t>displayed </a:t>
            </a:r>
            <a:r>
              <a:rPr lang="en-US" dirty="0"/>
              <a:t>depends on if you are looking </a:t>
            </a:r>
            <a:r>
              <a:rPr lang="en-US" dirty="0" smtClean="0"/>
              <a:t>at </a:t>
            </a:r>
            <a:r>
              <a:rPr lang="en-US" dirty="0"/>
              <a:t>a Local view or a Global view of a record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Image result for spot the differenc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7" y="1922701"/>
            <a:ext cx="2405888" cy="42716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379" y="18456"/>
            <a:ext cx="7886700" cy="1325563"/>
          </a:xfrm>
        </p:spPr>
        <p:txBody>
          <a:bodyPr/>
          <a:lstStyle/>
          <a:p>
            <a:r>
              <a:rPr lang="en-US" dirty="0"/>
              <a:t>Taxonomy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90963"/>
            <a:ext cx="7886700" cy="4351338"/>
          </a:xfrm>
        </p:spPr>
        <p:txBody>
          <a:bodyPr/>
          <a:lstStyle/>
          <a:p>
            <a:r>
              <a:rPr lang="en-US" b="1" dirty="0"/>
              <a:t>Local View</a:t>
            </a:r>
          </a:p>
          <a:p>
            <a:pPr lvl="1"/>
            <a:r>
              <a:rPr lang="en-US" dirty="0"/>
              <a:t>Most updated Taxonomy at your Institution</a:t>
            </a:r>
          </a:p>
          <a:p>
            <a:pPr lvl="1"/>
            <a:r>
              <a:rPr lang="en-US" dirty="0" smtClean="0"/>
              <a:t>Your Preferred </a:t>
            </a:r>
            <a:r>
              <a:rPr lang="en-US" dirty="0"/>
              <a:t>Synonym</a:t>
            </a:r>
          </a:p>
          <a:p>
            <a:r>
              <a:rPr lang="en-US" b="1" dirty="0"/>
              <a:t>Global View</a:t>
            </a:r>
          </a:p>
          <a:p>
            <a:pPr lvl="1"/>
            <a:r>
              <a:rPr lang="en-US" dirty="0"/>
              <a:t>First Reporting Institution</a:t>
            </a:r>
          </a:p>
          <a:p>
            <a:pPr lvl="1"/>
            <a:r>
              <a:rPr lang="en-US" dirty="0"/>
              <a:t>Subsequent holders selecting DNA/RNA Genetic Analysis</a:t>
            </a:r>
          </a:p>
          <a:p>
            <a:endParaRPr lang="en-GB" dirty="0"/>
          </a:p>
        </p:txBody>
      </p:sp>
      <p:pic>
        <p:nvPicPr>
          <p:cNvPr id="4" name="Picture 6" descr="https://comm.isis.org/Shared%20Documents/20120530;ZIMS%20icons-jpegs/ZIMS20120201_MyI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146" y="1161170"/>
            <a:ext cx="497290" cy="497290"/>
          </a:xfrm>
          <a:prstGeom prst="rect">
            <a:avLst/>
          </a:prstGeom>
          <a:noFill/>
        </p:spPr>
      </p:pic>
      <p:pic>
        <p:nvPicPr>
          <p:cNvPr id="2052" name="Picture 4" descr="Image result for lion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3" t="5517" r="10316" b="-5517"/>
          <a:stretch/>
        </p:blipFill>
        <p:spPr bwMode="auto">
          <a:xfrm>
            <a:off x="2887146" y="4007942"/>
            <a:ext cx="2475296" cy="24142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861" y="2586382"/>
            <a:ext cx="479150" cy="4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227929"/>
            <a:ext cx="7886700" cy="1325563"/>
          </a:xfrm>
        </p:spPr>
        <p:txBody>
          <a:bodyPr/>
          <a:lstStyle/>
          <a:p>
            <a:r>
              <a:rPr lang="en-US" dirty="0"/>
              <a:t>Sex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8459" y="1400407"/>
            <a:ext cx="7886700" cy="4351338"/>
          </a:xfrm>
        </p:spPr>
        <p:txBody>
          <a:bodyPr/>
          <a:lstStyle/>
          <a:p>
            <a:r>
              <a:rPr lang="en-US" b="1" dirty="0"/>
              <a:t>Local View</a:t>
            </a:r>
          </a:p>
          <a:p>
            <a:pPr lvl="1"/>
            <a:r>
              <a:rPr lang="en-US" dirty="0"/>
              <a:t>What you recorded</a:t>
            </a:r>
          </a:p>
          <a:p>
            <a:r>
              <a:rPr lang="en-US" b="1" dirty="0"/>
              <a:t>Global View</a:t>
            </a:r>
          </a:p>
          <a:p>
            <a:pPr lvl="1"/>
            <a:r>
              <a:rPr lang="en-US" dirty="0"/>
              <a:t>Per current/last </a:t>
            </a:r>
            <a:r>
              <a:rPr lang="en-US" dirty="0" smtClean="0"/>
              <a:t>holder</a:t>
            </a:r>
          </a:p>
          <a:p>
            <a:pPr lvl="1"/>
            <a:r>
              <a:rPr lang="en-US" dirty="0" smtClean="0"/>
              <a:t>Animals are easier to sex as they mature</a:t>
            </a:r>
            <a:endParaRPr lang="en-US" dirty="0"/>
          </a:p>
        </p:txBody>
      </p:sp>
      <p:pic>
        <p:nvPicPr>
          <p:cNvPr id="4" name="Picture 6" descr="https://comm.isis.org/Shared%20Documents/20120530;ZIMS%20icons-jpegs/ZIMS20120201_MyI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303" y="1319829"/>
            <a:ext cx="574462" cy="57446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68" y="3762567"/>
            <a:ext cx="4844556" cy="23323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660" y="2279334"/>
            <a:ext cx="498169" cy="4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Birth/Hatch </a:t>
            </a:r>
            <a:r>
              <a:rPr lang="en-US" dirty="0"/>
              <a:t>Date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97942" y="3116262"/>
            <a:ext cx="4584795" cy="4351338"/>
          </a:xfrm>
        </p:spPr>
        <p:txBody>
          <a:bodyPr/>
          <a:lstStyle/>
          <a:p>
            <a:r>
              <a:rPr lang="en-US" b="1" dirty="0"/>
              <a:t>Local View</a:t>
            </a:r>
          </a:p>
          <a:p>
            <a:pPr lvl="1"/>
            <a:r>
              <a:rPr lang="en-US" dirty="0"/>
              <a:t>What you recorded</a:t>
            </a:r>
          </a:p>
          <a:p>
            <a:pPr lvl="1">
              <a:buNone/>
            </a:pPr>
            <a:endParaRPr lang="en-US" dirty="0"/>
          </a:p>
          <a:p>
            <a:r>
              <a:rPr lang="en-US" b="1" dirty="0"/>
              <a:t>Global View</a:t>
            </a:r>
          </a:p>
          <a:p>
            <a:pPr lvl="1"/>
            <a:r>
              <a:rPr lang="en-US" dirty="0"/>
              <a:t>First reporting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Closer to the Birth/Hatch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6" descr="https://comm.isis.org/Shared%20Documents/20120530;ZIMS%20icons-jpegs/ZIMS20120201_MyI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342" y="3019740"/>
            <a:ext cx="609600" cy="609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46" y="685037"/>
            <a:ext cx="3752381" cy="2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089" y="4448059"/>
            <a:ext cx="569215" cy="5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Conflicts?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34306"/>
            <a:ext cx="7886700" cy="4351338"/>
          </a:xfrm>
        </p:spPr>
        <p:txBody>
          <a:bodyPr/>
          <a:lstStyle/>
          <a:p>
            <a:r>
              <a:rPr lang="en-US" dirty="0"/>
              <a:t>All Information </a:t>
            </a:r>
            <a:r>
              <a:rPr lang="en-US" dirty="0" smtClean="0"/>
              <a:t>is Displayed</a:t>
            </a:r>
          </a:p>
          <a:p>
            <a:pPr lvl="1"/>
            <a:r>
              <a:rPr lang="en-US" dirty="0" smtClean="0"/>
              <a:t>ZIMS has to accept what every institution says about their animals</a:t>
            </a:r>
            <a:endParaRPr lang="en-US" dirty="0"/>
          </a:p>
          <a:p>
            <a:r>
              <a:rPr lang="en-US" dirty="0"/>
              <a:t>Conflicts </a:t>
            </a:r>
            <a:r>
              <a:rPr lang="en-US" dirty="0" smtClean="0"/>
              <a:t>are displayed in </a:t>
            </a:r>
            <a:r>
              <a:rPr lang="en-US" dirty="0"/>
              <a:t>Red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625" y="3043044"/>
            <a:ext cx="5698749" cy="2753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7217" y="3999763"/>
            <a:ext cx="535813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ZIMS is designed to have the look and feel of </a:t>
            </a:r>
            <a:r>
              <a:rPr lang="en-US" dirty="0" smtClean="0"/>
              <a:t>Windows.</a:t>
            </a:r>
          </a:p>
          <a:p>
            <a:r>
              <a:rPr lang="en-US" dirty="0" smtClean="0"/>
              <a:t>On </a:t>
            </a:r>
            <a:r>
              <a:rPr lang="en-US" dirty="0"/>
              <a:t>the desktop are </a:t>
            </a:r>
            <a:r>
              <a:rPr lang="en-US" dirty="0" smtClean="0"/>
              <a:t>icons </a:t>
            </a:r>
            <a:r>
              <a:rPr lang="en-US" dirty="0"/>
              <a:t>that will take you </a:t>
            </a:r>
            <a:r>
              <a:rPr lang="en-US" dirty="0" smtClean="0"/>
              <a:t>into the </a:t>
            </a:r>
          </a:p>
          <a:p>
            <a:r>
              <a:rPr lang="en-US" dirty="0" smtClean="0"/>
              <a:t>modules. The Start menu will also take you to many </a:t>
            </a:r>
          </a:p>
          <a:p>
            <a:r>
              <a:rPr lang="en-US" dirty="0" smtClean="0"/>
              <a:t>of these modules plus additional topics such as</a:t>
            </a:r>
          </a:p>
          <a:p>
            <a:r>
              <a:rPr lang="en-US" dirty="0" smtClean="0"/>
              <a:t>Reports and Tools. To Log Off you would go to Start.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72" y="433566"/>
            <a:ext cx="3209314" cy="3329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05" y="1445399"/>
            <a:ext cx="2375503" cy="5108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7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the Desktop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303" y="2464915"/>
            <a:ext cx="2259846" cy="34864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017" y="1551404"/>
            <a:ext cx="1694399" cy="41522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Curved Up Arrow 2"/>
          <p:cNvSpPr/>
          <p:nvPr/>
        </p:nvSpPr>
        <p:spPr>
          <a:xfrm rot="16200000">
            <a:off x="2027850" y="3532598"/>
            <a:ext cx="2967019" cy="1351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509" y="2157460"/>
            <a:ext cx="249691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also customize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desktop with topics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Start menu. For 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, if you run a lot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Taxon Reports you can </a:t>
            </a:r>
            <a:r>
              <a:rPr lang="en-US" dirty="0" smtClean="0"/>
              <a:t>drag </a:t>
            </a:r>
            <a:r>
              <a:rPr lang="en-US" dirty="0"/>
              <a:t>and drop it from the </a:t>
            </a:r>
            <a:r>
              <a:rPr lang="en-US" dirty="0" smtClean="0"/>
              <a:t>Start </a:t>
            </a:r>
            <a:r>
              <a:rPr lang="en-US" dirty="0"/>
              <a:t>menu to your desktop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1 – Internet based</a:t>
            </a: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88107"/>
            <a:ext cx="4228733" cy="28676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985017" y="1359042"/>
            <a:ext cx="384028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ZIMS was created using </a:t>
            </a:r>
            <a:r>
              <a:rPr lang="en-US" dirty="0" smtClean="0"/>
              <a:t>six </a:t>
            </a:r>
            <a:r>
              <a:rPr lang="en-US" dirty="0"/>
              <a:t>basic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concepts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first concept is that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ZIMS </a:t>
            </a:r>
            <a:r>
              <a:rPr lang="en-US" dirty="0"/>
              <a:t>is internet </a:t>
            </a:r>
            <a:r>
              <a:rPr lang="en-US" dirty="0" smtClean="0"/>
              <a:t>based </a:t>
            </a:r>
            <a:r>
              <a:rPr lang="en-US" dirty="0"/>
              <a:t>which has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many </a:t>
            </a:r>
            <a:r>
              <a:rPr lang="en-US" dirty="0"/>
              <a:t>positives over </a:t>
            </a:r>
            <a:r>
              <a:rPr lang="en-US" dirty="0" smtClean="0"/>
              <a:t>applications </a:t>
            </a:r>
          </a:p>
          <a:p>
            <a:pPr lvl="0">
              <a:defRPr/>
            </a:pPr>
            <a:r>
              <a:rPr lang="en-US" dirty="0" smtClean="0"/>
              <a:t>that </a:t>
            </a:r>
            <a:r>
              <a:rPr lang="en-US" dirty="0"/>
              <a:t>need to be installed. </a:t>
            </a:r>
            <a:r>
              <a:rPr lang="en-US" dirty="0" smtClean="0"/>
              <a:t>First</a:t>
            </a:r>
            <a:r>
              <a:rPr lang="en-US" dirty="0"/>
              <a:t>, ZIMS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can </a:t>
            </a:r>
            <a:r>
              <a:rPr lang="en-US" dirty="0"/>
              <a:t>be accessed from any </a:t>
            </a:r>
            <a:r>
              <a:rPr lang="en-US" dirty="0" smtClean="0"/>
              <a:t>computer </a:t>
            </a:r>
          </a:p>
          <a:p>
            <a:pPr lvl="0">
              <a:defRPr/>
            </a:pPr>
            <a:r>
              <a:rPr lang="en-US" dirty="0" smtClean="0"/>
              <a:t>that </a:t>
            </a:r>
            <a:r>
              <a:rPr lang="en-US" dirty="0"/>
              <a:t>has internet access. </a:t>
            </a:r>
            <a:r>
              <a:rPr lang="en-US" dirty="0" smtClean="0"/>
              <a:t>No </a:t>
            </a:r>
            <a:r>
              <a:rPr lang="en-US" dirty="0"/>
              <a:t>more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vacations</a:t>
            </a:r>
            <a:r>
              <a:rPr lang="en-US" dirty="0"/>
              <a:t>! This also makes </a:t>
            </a:r>
            <a:r>
              <a:rPr lang="en-US" dirty="0" smtClean="0"/>
              <a:t>support </a:t>
            </a:r>
          </a:p>
          <a:p>
            <a:pPr lvl="0">
              <a:defRPr/>
            </a:pPr>
            <a:r>
              <a:rPr lang="en-US" dirty="0" smtClean="0"/>
              <a:t>easier </a:t>
            </a:r>
            <a:r>
              <a:rPr lang="en-US" dirty="0"/>
              <a:t>as support staff can look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directly </a:t>
            </a:r>
            <a:r>
              <a:rPr lang="en-US" dirty="0"/>
              <a:t>into your institution to see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what </a:t>
            </a:r>
            <a:r>
              <a:rPr lang="en-US" dirty="0"/>
              <a:t>is happening</a:t>
            </a:r>
            <a:r>
              <a:rPr lang="en-US" dirty="0" smtClean="0"/>
              <a:t>. Also updates are</a:t>
            </a:r>
          </a:p>
          <a:p>
            <a:pPr lvl="0">
              <a:defRPr/>
            </a:pPr>
            <a:r>
              <a:rPr lang="en-US" dirty="0" smtClean="0"/>
              <a:t>automatic so everyone is working in</a:t>
            </a:r>
          </a:p>
          <a:p>
            <a:pPr lvl="0">
              <a:defRPr/>
            </a:pPr>
            <a:r>
              <a:rPr lang="en-US" dirty="0" smtClean="0"/>
              <a:t>the same version. Being internet based</a:t>
            </a:r>
          </a:p>
          <a:p>
            <a:pPr lvl="0">
              <a:defRPr/>
            </a:pPr>
            <a:r>
              <a:rPr lang="en-US" dirty="0" smtClean="0"/>
              <a:t>allows for global sharing of data which</a:t>
            </a:r>
          </a:p>
          <a:p>
            <a:pPr lvl="0">
              <a:defRPr/>
            </a:pPr>
            <a:r>
              <a:rPr lang="en-US" dirty="0" smtClean="0"/>
              <a:t>is a very important part of ZIMS.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Multiple Modules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67" y="1419368"/>
            <a:ext cx="6858266" cy="3882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3456" y="4462818"/>
            <a:ext cx="54468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can resize the screen for all modules so that you</a:t>
            </a:r>
          </a:p>
          <a:p>
            <a:r>
              <a:rPr lang="en-US" dirty="0"/>
              <a:t>c</a:t>
            </a:r>
            <a:r>
              <a:rPr lang="en-US" dirty="0" smtClean="0"/>
              <a:t>an have multiple modules open for comparison. Here</a:t>
            </a:r>
          </a:p>
          <a:p>
            <a:r>
              <a:rPr lang="en-US" dirty="0"/>
              <a:t>w</a:t>
            </a:r>
            <a:r>
              <a:rPr lang="en-US" dirty="0" smtClean="0"/>
              <a:t>e have an Enclosure and an Animal record open at the</a:t>
            </a:r>
          </a:p>
          <a:p>
            <a:r>
              <a:rPr lang="en-US" dirty="0"/>
              <a:t>s</a:t>
            </a:r>
            <a:r>
              <a:rPr lang="en-US" dirty="0" smtClean="0"/>
              <a:t>ame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8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Searches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30" y="1427117"/>
            <a:ext cx="6560594" cy="1943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0" y="3644919"/>
            <a:ext cx="4066667" cy="1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0" y="3649823"/>
            <a:ext cx="434779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search for Local animals you can</a:t>
            </a:r>
          </a:p>
          <a:p>
            <a:r>
              <a:rPr lang="en-US" dirty="0"/>
              <a:t>e</a:t>
            </a:r>
            <a:r>
              <a:rPr lang="en-US" dirty="0" smtClean="0"/>
              <a:t>nter a </a:t>
            </a:r>
            <a:r>
              <a:rPr lang="en-US" dirty="0" smtClean="0"/>
              <a:t>GAN, </a:t>
            </a:r>
            <a:r>
              <a:rPr lang="en-US" dirty="0"/>
              <a:t>I</a:t>
            </a:r>
            <a:r>
              <a:rPr lang="en-US" dirty="0" smtClean="0"/>
              <a:t>dentifier or Taxonomy in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“</a:t>
            </a:r>
            <a:r>
              <a:rPr lang="en-US" dirty="0" err="1" smtClean="0"/>
              <a:t>Searchfor</a:t>
            </a:r>
            <a:r>
              <a:rPr lang="en-US" dirty="0" smtClean="0"/>
              <a:t> </a:t>
            </a:r>
            <a:r>
              <a:rPr lang="en-US" dirty="0" smtClean="0"/>
              <a:t>local animals” box under </a:t>
            </a:r>
            <a:endParaRPr lang="en-US" dirty="0" smtClean="0"/>
          </a:p>
          <a:p>
            <a:r>
              <a:rPr lang="en-US" dirty="0" smtClean="0"/>
              <a:t>the Start Menu</a:t>
            </a:r>
            <a:r>
              <a:rPr lang="en-US" dirty="0" smtClean="0"/>
              <a:t>. The search in the upper </a:t>
            </a:r>
            <a:endParaRPr lang="en-US" dirty="0" smtClean="0"/>
          </a:p>
          <a:p>
            <a:r>
              <a:rPr lang="en-US" dirty="0" smtClean="0"/>
              <a:t>left will find </a:t>
            </a:r>
            <a:r>
              <a:rPr lang="en-US" dirty="0" smtClean="0"/>
              <a:t>both Local and Global animals, </a:t>
            </a:r>
            <a:endParaRPr lang="en-US" dirty="0" smtClean="0"/>
          </a:p>
          <a:p>
            <a:r>
              <a:rPr lang="en-US" dirty="0" smtClean="0"/>
              <a:t>and you </a:t>
            </a:r>
            <a:r>
              <a:rPr lang="en-US" dirty="0" smtClean="0"/>
              <a:t>can filter by Institution here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results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6" y="147464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Local Search</a:t>
            </a:r>
          </a:p>
          <a:p>
            <a:pPr lvl="1"/>
            <a:r>
              <a:rPr lang="en-US" sz="1800" dirty="0" smtClean="0"/>
              <a:t>Exact match to GAN</a:t>
            </a:r>
          </a:p>
          <a:p>
            <a:pPr lvl="1"/>
            <a:r>
              <a:rPr lang="en-US" sz="1800" dirty="0" smtClean="0"/>
              <a:t>Exact match to my institution’s Local ID</a:t>
            </a:r>
          </a:p>
          <a:p>
            <a:pPr lvl="1"/>
            <a:r>
              <a:rPr lang="en-US" sz="1800" dirty="0" smtClean="0"/>
              <a:t>Exact match to any of my institution’s other identifiers</a:t>
            </a:r>
          </a:p>
          <a:p>
            <a:pPr lvl="1"/>
            <a:r>
              <a:rPr lang="en-US" sz="1800" dirty="0" smtClean="0"/>
              <a:t>Partial match to my institution’s Local ID</a:t>
            </a:r>
          </a:p>
          <a:p>
            <a:pPr lvl="1"/>
            <a:r>
              <a:rPr lang="en-US" sz="1800" dirty="0" smtClean="0"/>
              <a:t>Partial match to any other of my institution’s identifiers</a:t>
            </a:r>
          </a:p>
          <a:p>
            <a:r>
              <a:rPr lang="en-US" dirty="0" smtClean="0"/>
              <a:t>Global Search</a:t>
            </a:r>
          </a:p>
          <a:p>
            <a:pPr lvl="1"/>
            <a:r>
              <a:rPr lang="en-US" sz="1800" dirty="0" smtClean="0"/>
              <a:t>Exact match to GAN</a:t>
            </a:r>
          </a:p>
          <a:p>
            <a:pPr lvl="1"/>
            <a:r>
              <a:rPr lang="en-US" sz="1800" dirty="0" smtClean="0"/>
              <a:t>Exact match to my institution’s Local ID</a:t>
            </a:r>
          </a:p>
          <a:p>
            <a:pPr lvl="1"/>
            <a:r>
              <a:rPr lang="en-US" sz="1800" dirty="0" smtClean="0"/>
              <a:t>Exact match to any other of my institution’s identifiers</a:t>
            </a:r>
          </a:p>
          <a:p>
            <a:pPr lvl="1"/>
            <a:r>
              <a:rPr lang="en-US" sz="1800" dirty="0" smtClean="0"/>
              <a:t>Partial match to my institution’s Local ID</a:t>
            </a:r>
          </a:p>
          <a:p>
            <a:pPr lvl="1"/>
            <a:r>
              <a:rPr lang="en-US" sz="1800" dirty="0" smtClean="0"/>
              <a:t>Partial match to any other of my institution’s identifiers</a:t>
            </a:r>
          </a:p>
          <a:p>
            <a:pPr lvl="1"/>
            <a:r>
              <a:rPr lang="en-US" sz="1800" dirty="0" smtClean="0"/>
              <a:t>Exact match to other institution’s identifiers</a:t>
            </a:r>
          </a:p>
          <a:p>
            <a:pPr lvl="1"/>
            <a:r>
              <a:rPr lang="en-US" sz="1800" dirty="0" smtClean="0"/>
              <a:t>Partial match to other institution’s identifiers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71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Expandable Search Boxes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25" y="1499468"/>
            <a:ext cx="2695238" cy="30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95" y="1493537"/>
            <a:ext cx="2609524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237" y="1493537"/>
            <a:ext cx="2817374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modules have</a:t>
            </a:r>
          </a:p>
          <a:p>
            <a:r>
              <a:rPr lang="en-US" dirty="0" smtClean="0"/>
              <a:t>Expandable/</a:t>
            </a:r>
            <a:r>
              <a:rPr lang="en-US" dirty="0" err="1" smtClean="0"/>
              <a:t>Collapsable</a:t>
            </a:r>
            <a:endParaRPr lang="en-US" dirty="0" smtClean="0"/>
          </a:p>
          <a:p>
            <a:r>
              <a:rPr lang="en-US" dirty="0" smtClean="0"/>
              <a:t>Search </a:t>
            </a:r>
            <a:r>
              <a:rPr lang="en-US" dirty="0"/>
              <a:t>b</a:t>
            </a:r>
            <a:r>
              <a:rPr lang="en-US" dirty="0" smtClean="0"/>
              <a:t>oxes on the left as </a:t>
            </a:r>
          </a:p>
          <a:p>
            <a:r>
              <a:rPr lang="en-US" dirty="0"/>
              <a:t>s</a:t>
            </a:r>
            <a:r>
              <a:rPr lang="en-US" dirty="0" smtClean="0"/>
              <a:t>hown on the two examples</a:t>
            </a:r>
          </a:p>
          <a:p>
            <a:r>
              <a:rPr lang="en-US" dirty="0"/>
              <a:t>t</a:t>
            </a:r>
            <a:r>
              <a:rPr lang="en-US" dirty="0" smtClean="0"/>
              <a:t>o the right. Use the </a:t>
            </a:r>
          </a:p>
          <a:p>
            <a:r>
              <a:rPr lang="en-US" dirty="0" smtClean="0"/>
              <a:t>dropdown arrows to open </a:t>
            </a:r>
          </a:p>
          <a:p>
            <a:r>
              <a:rPr lang="en-US" dirty="0" smtClean="0"/>
              <a:t>the specific Search screen </a:t>
            </a:r>
          </a:p>
          <a:p>
            <a:r>
              <a:rPr lang="en-US" dirty="0" smtClean="0"/>
              <a:t>to see the various filters as</a:t>
            </a:r>
          </a:p>
          <a:p>
            <a:r>
              <a:rPr lang="en-US" dirty="0"/>
              <a:t>b</a:t>
            </a:r>
            <a:r>
              <a:rPr lang="en-US" dirty="0" smtClean="0"/>
              <a:t>elow.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64" y="4179041"/>
            <a:ext cx="2053403" cy="2208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22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Customization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63" y="1492379"/>
            <a:ext cx="6083687" cy="4107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50" y="3394486"/>
            <a:ext cx="466198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results grids have customizable</a:t>
            </a:r>
          </a:p>
          <a:p>
            <a:r>
              <a:rPr lang="en-US" dirty="0"/>
              <a:t>c</a:t>
            </a:r>
            <a:r>
              <a:rPr lang="en-US" dirty="0" smtClean="0"/>
              <a:t>olumns. To customize, select the drop down</a:t>
            </a:r>
          </a:p>
          <a:p>
            <a:r>
              <a:rPr lang="en-US" dirty="0"/>
              <a:t>a</a:t>
            </a:r>
            <a:r>
              <a:rPr lang="en-US" dirty="0" smtClean="0"/>
              <a:t>rrow to the right of any column and select</a:t>
            </a:r>
          </a:p>
          <a:p>
            <a:r>
              <a:rPr lang="en-US" dirty="0" smtClean="0"/>
              <a:t>“Columns”. The various information that can</a:t>
            </a:r>
          </a:p>
          <a:p>
            <a:r>
              <a:rPr lang="en-US" dirty="0"/>
              <a:t>b</a:t>
            </a:r>
            <a:r>
              <a:rPr lang="en-US" dirty="0" smtClean="0"/>
              <a:t>e displayed for that module are listed for</a:t>
            </a:r>
          </a:p>
          <a:p>
            <a:r>
              <a:rPr lang="en-US" dirty="0"/>
              <a:t>y</a:t>
            </a:r>
            <a:r>
              <a:rPr lang="en-US" dirty="0" smtClean="0"/>
              <a:t>ou to select (check the box) or deselect </a:t>
            </a:r>
          </a:p>
          <a:p>
            <a:r>
              <a:rPr lang="en-US" dirty="0" smtClean="0"/>
              <a:t>(uncheck the box). </a:t>
            </a:r>
            <a:r>
              <a:rPr lang="en-US" dirty="0"/>
              <a:t>The column order can also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changed </a:t>
            </a:r>
            <a:r>
              <a:rPr lang="en-US" dirty="0" smtClean="0"/>
              <a:t>by dragging the column to its new</a:t>
            </a:r>
          </a:p>
          <a:p>
            <a:r>
              <a:rPr lang="en-US" dirty="0" smtClean="0"/>
              <a:t>location. </a:t>
            </a:r>
            <a:r>
              <a:rPr lang="en-US" dirty="0" smtClean="0"/>
              <a:t>Your </a:t>
            </a:r>
            <a:r>
              <a:rPr lang="en-US" dirty="0" smtClean="0"/>
              <a:t>customization </a:t>
            </a:r>
            <a:r>
              <a:rPr lang="en-US" dirty="0" smtClean="0"/>
              <a:t>will remain </a:t>
            </a:r>
            <a:r>
              <a:rPr lang="en-US" dirty="0" smtClean="0"/>
              <a:t>for the 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/>
              <a:t>time you open ZIMS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39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42217"/>
            <a:ext cx="7886700" cy="1325563"/>
          </a:xfrm>
        </p:spPr>
        <p:txBody>
          <a:bodyPr/>
          <a:lstStyle/>
          <a:p>
            <a:r>
              <a:rPr lang="en-US" dirty="0" smtClean="0"/>
              <a:t>And that is ZIMS!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7" y="1844077"/>
            <a:ext cx="4424369" cy="4709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9442" y="2672862"/>
            <a:ext cx="290147" cy="131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2 – Single Accession and Single Record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99013" y="1690689"/>
            <a:ext cx="341633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second concept is that an animal </a:t>
            </a:r>
            <a:r>
              <a:rPr lang="en-US" dirty="0" smtClean="0"/>
              <a:t>or </a:t>
            </a:r>
            <a:r>
              <a:rPr lang="en-US" dirty="0"/>
              <a:t>group is accessioned into ZIMS only </a:t>
            </a:r>
            <a:r>
              <a:rPr lang="en-US" dirty="0" smtClean="0"/>
              <a:t>once</a:t>
            </a:r>
            <a:r>
              <a:rPr lang="en-US" dirty="0"/>
              <a:t>. As it moves from institution to </a:t>
            </a:r>
            <a:r>
              <a:rPr lang="en-US" dirty="0" smtClean="0"/>
              <a:t>institution “Visits” </a:t>
            </a:r>
            <a:r>
              <a:rPr lang="en-US" dirty="0"/>
              <a:t>are created in the global </a:t>
            </a:r>
            <a:endParaRPr lang="en-US" dirty="0" smtClean="0"/>
          </a:p>
          <a:p>
            <a:r>
              <a:rPr lang="en-US" dirty="0" smtClean="0"/>
              <a:t>record</a:t>
            </a:r>
            <a:r>
              <a:rPr lang="en-US" dirty="0"/>
              <a:t>, there are no additional accessions </a:t>
            </a:r>
            <a:r>
              <a:rPr lang="en-US" dirty="0" smtClean="0"/>
              <a:t>that </a:t>
            </a:r>
            <a:r>
              <a:rPr lang="en-US" dirty="0"/>
              <a:t>need to be linked as animals move.  </a:t>
            </a:r>
            <a:r>
              <a:rPr lang="en-US" dirty="0" smtClean="0"/>
              <a:t>A Global Accession Number (GAN) </a:t>
            </a:r>
            <a:r>
              <a:rPr lang="en-US" dirty="0"/>
              <a:t>is </a:t>
            </a:r>
            <a:endParaRPr lang="en-US" dirty="0" smtClean="0"/>
          </a:p>
          <a:p>
            <a:r>
              <a:rPr lang="en-US" dirty="0" smtClean="0"/>
              <a:t>created </a:t>
            </a:r>
            <a:r>
              <a:rPr lang="en-US" dirty="0"/>
              <a:t>by the </a:t>
            </a:r>
            <a:r>
              <a:rPr lang="en-US" dirty="0" smtClean="0"/>
              <a:t>ZIMS application. This GAN will never change even if the animal moves between institutions.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07967"/>
            <a:ext cx="4125603" cy="33004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042666" y="5199342"/>
            <a:ext cx="32975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the end there can be only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3 – Business Rules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97334" y="1561034"/>
            <a:ext cx="371229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Concept 3 is Business Rules. ZIMS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operates </a:t>
            </a:r>
            <a:r>
              <a:rPr lang="en-US" dirty="0"/>
              <a:t>following Business Rules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to </a:t>
            </a:r>
            <a:r>
              <a:rPr lang="en-US" dirty="0"/>
              <a:t>make sure the User, or the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application</a:t>
            </a:r>
            <a:r>
              <a:rPr lang="en-US" dirty="0"/>
              <a:t>, </a:t>
            </a:r>
            <a:r>
              <a:rPr lang="en-US" dirty="0" smtClean="0"/>
              <a:t>doesn’t </a:t>
            </a:r>
            <a:r>
              <a:rPr lang="en-US" dirty="0"/>
              <a:t>do anything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that </a:t>
            </a:r>
            <a:r>
              <a:rPr lang="en-US" dirty="0"/>
              <a:t>is illogical. </a:t>
            </a:r>
            <a:r>
              <a:rPr lang="en-US" dirty="0" smtClean="0"/>
              <a:t>For </a:t>
            </a:r>
            <a:r>
              <a:rPr lang="en-US" dirty="0"/>
              <a:t>example if you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have </a:t>
            </a:r>
            <a:r>
              <a:rPr lang="en-US" dirty="0"/>
              <a:t>recorded a </a:t>
            </a:r>
            <a:r>
              <a:rPr lang="en-US" dirty="0" smtClean="0"/>
              <a:t>death </a:t>
            </a:r>
            <a:r>
              <a:rPr lang="en-US" dirty="0"/>
              <a:t>of </a:t>
            </a:r>
            <a:r>
              <a:rPr lang="en-US" dirty="0" smtClean="0"/>
              <a:t>a late </a:t>
            </a:r>
          </a:p>
          <a:p>
            <a:pPr lvl="0">
              <a:defRPr/>
            </a:pPr>
            <a:r>
              <a:rPr lang="en-US" dirty="0" smtClean="0"/>
              <a:t>term egg</a:t>
            </a:r>
            <a:r>
              <a:rPr lang="en-US" dirty="0"/>
              <a:t>, then you cannot record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 </a:t>
            </a:r>
            <a:r>
              <a:rPr lang="en-US" dirty="0"/>
              <a:t>hatch. </a:t>
            </a:r>
            <a:r>
              <a:rPr lang="en-US" dirty="0" smtClean="0"/>
              <a:t>These </a:t>
            </a:r>
            <a:r>
              <a:rPr lang="en-US" dirty="0"/>
              <a:t>Rules were developed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programmers </a:t>
            </a:r>
            <a:r>
              <a:rPr lang="en-US" dirty="0"/>
              <a:t>to ensure the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application functioned logically </a:t>
            </a:r>
          </a:p>
          <a:p>
            <a:pPr lvl="0">
              <a:defRPr/>
            </a:pPr>
            <a:r>
              <a:rPr lang="en-US" smtClean="0"/>
              <a:t>technically and </a:t>
            </a:r>
            <a:r>
              <a:rPr lang="en-US" dirty="0"/>
              <a:t>by </a:t>
            </a:r>
            <a:r>
              <a:rPr lang="en-US" dirty="0" smtClean="0"/>
              <a:t>animal </a:t>
            </a:r>
            <a:r>
              <a:rPr lang="en-US" dirty="0"/>
              <a:t>Subject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Matter </a:t>
            </a:r>
            <a:r>
              <a:rPr lang="en-US" dirty="0"/>
              <a:t>Experts to ensure </a:t>
            </a:r>
            <a:r>
              <a:rPr lang="en-US" dirty="0" smtClean="0"/>
              <a:t>the </a:t>
            </a:r>
            <a:r>
              <a:rPr lang="en-US" dirty="0"/>
              <a:t>animal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data </a:t>
            </a:r>
            <a:r>
              <a:rPr lang="en-US" dirty="0"/>
              <a:t>was </a:t>
            </a:r>
            <a:r>
              <a:rPr lang="en-US" dirty="0" smtClean="0"/>
              <a:t>logical.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8" y="1788373"/>
            <a:ext cx="4596211" cy="32386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11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4 – Data Standards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6308" y="1371673"/>
            <a:ext cx="394127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Another concept was to </a:t>
            </a:r>
            <a:r>
              <a:rPr lang="en-US" dirty="0" smtClean="0"/>
              <a:t>restrict</a:t>
            </a:r>
          </a:p>
          <a:p>
            <a:pPr lvl="0">
              <a:defRPr/>
            </a:pPr>
            <a:r>
              <a:rPr lang="en-US" dirty="0"/>
              <a:t>t</a:t>
            </a:r>
            <a:r>
              <a:rPr lang="en-US" dirty="0" smtClean="0"/>
              <a:t>he use </a:t>
            </a:r>
            <a:r>
              <a:rPr lang="en-US" dirty="0"/>
              <a:t>of free text </a:t>
            </a:r>
            <a:r>
              <a:rPr lang="en-US" dirty="0" smtClean="0"/>
              <a:t>fields as they</a:t>
            </a:r>
          </a:p>
          <a:p>
            <a:pPr lvl="0">
              <a:defRPr/>
            </a:pPr>
            <a:r>
              <a:rPr lang="en-US" dirty="0" smtClean="0"/>
              <a:t>make </a:t>
            </a:r>
            <a:r>
              <a:rPr lang="en-US" dirty="0"/>
              <a:t>searching difficult </a:t>
            </a:r>
            <a:r>
              <a:rPr lang="en-US" dirty="0" smtClean="0"/>
              <a:t>because</a:t>
            </a:r>
          </a:p>
          <a:p>
            <a:pPr lvl="0">
              <a:defRPr/>
            </a:pPr>
            <a:r>
              <a:rPr lang="en-US" dirty="0"/>
              <a:t>y</a:t>
            </a:r>
            <a:r>
              <a:rPr lang="en-US" dirty="0" smtClean="0"/>
              <a:t>ou may select different verbiage</a:t>
            </a:r>
          </a:p>
          <a:p>
            <a:pPr lvl="0">
              <a:defRPr/>
            </a:pPr>
            <a:r>
              <a:rPr lang="en-US" dirty="0"/>
              <a:t>t</a:t>
            </a:r>
            <a:r>
              <a:rPr lang="en-US" dirty="0" smtClean="0"/>
              <a:t>han another institution. </a:t>
            </a:r>
            <a:r>
              <a:rPr lang="en-US" dirty="0"/>
              <a:t>Data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Standards </a:t>
            </a:r>
            <a:r>
              <a:rPr lang="en-US" dirty="0"/>
              <a:t>are pre-filled lists which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Users </a:t>
            </a:r>
            <a:r>
              <a:rPr lang="en-US" dirty="0"/>
              <a:t>select from, </a:t>
            </a:r>
            <a:r>
              <a:rPr lang="en-US" dirty="0" smtClean="0"/>
              <a:t>so everyone selects </a:t>
            </a:r>
          </a:p>
          <a:p>
            <a:pPr lvl="0">
              <a:defRPr/>
            </a:pPr>
            <a:r>
              <a:rPr lang="en-US" dirty="0"/>
              <a:t>f</a:t>
            </a:r>
            <a:r>
              <a:rPr lang="en-US" dirty="0" smtClean="0"/>
              <a:t>rom the </a:t>
            </a:r>
            <a:r>
              <a:rPr lang="en-US" dirty="0"/>
              <a:t>same </a:t>
            </a:r>
            <a:r>
              <a:rPr lang="en-US" dirty="0" smtClean="0"/>
              <a:t>terms. </a:t>
            </a:r>
            <a:r>
              <a:rPr lang="en-US" dirty="0"/>
              <a:t>These lists were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developed by </a:t>
            </a:r>
            <a:r>
              <a:rPr lang="en-US" dirty="0"/>
              <a:t>Subject Matter Experts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and fine </a:t>
            </a:r>
            <a:r>
              <a:rPr lang="en-US" dirty="0"/>
              <a:t>tuned by </a:t>
            </a:r>
            <a:r>
              <a:rPr lang="en-US" dirty="0" smtClean="0"/>
              <a:t>User suggestions as </a:t>
            </a:r>
          </a:p>
          <a:p>
            <a:pPr lvl="0">
              <a:defRPr/>
            </a:pPr>
            <a:r>
              <a:rPr lang="en-US" dirty="0" smtClean="0"/>
              <a:t>they find the need for additional terms. </a:t>
            </a:r>
          </a:p>
          <a:p>
            <a:pPr lvl="0">
              <a:defRPr/>
            </a:pPr>
            <a:r>
              <a:rPr lang="en-US" dirty="0" smtClean="0"/>
              <a:t>If you want to request a new term in a</a:t>
            </a:r>
          </a:p>
          <a:p>
            <a:pPr lvl="0">
              <a:defRPr/>
            </a:pPr>
            <a:r>
              <a:rPr lang="en-US" dirty="0" smtClean="0"/>
              <a:t>Data Standard submit the request to</a:t>
            </a:r>
          </a:p>
          <a:p>
            <a:pPr lvl="0">
              <a:defRPr/>
            </a:pPr>
            <a:r>
              <a:rPr lang="en-US" dirty="0" smtClean="0">
                <a:hlinkClick r:id="rId3"/>
              </a:rPr>
              <a:t>support@Species360.org</a:t>
            </a:r>
            <a:r>
              <a:rPr lang="en-US" dirty="0" smtClean="0"/>
              <a:t>. Include</a:t>
            </a:r>
          </a:p>
          <a:p>
            <a:pPr lvl="0">
              <a:defRPr/>
            </a:pPr>
            <a:r>
              <a:rPr lang="en-US" dirty="0"/>
              <a:t>t</a:t>
            </a:r>
            <a:r>
              <a:rPr lang="en-US" dirty="0" smtClean="0"/>
              <a:t>he Data Standard, the term you want </a:t>
            </a:r>
          </a:p>
          <a:p>
            <a:pPr lvl="0">
              <a:defRPr/>
            </a:pPr>
            <a:r>
              <a:rPr lang="en-US" dirty="0"/>
              <a:t>a</a:t>
            </a:r>
            <a:r>
              <a:rPr lang="en-US" dirty="0" smtClean="0"/>
              <a:t>nd a definition of the term.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97" y="1371672"/>
            <a:ext cx="2019934" cy="327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89657" y="4780965"/>
            <a:ext cx="44277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</a:t>
            </a:r>
            <a:r>
              <a:rPr lang="en-US" dirty="0" smtClean="0"/>
              <a:t>single select Data Standard</a:t>
            </a:r>
            <a:r>
              <a:rPr lang="en-US" dirty="0" smtClean="0"/>
              <a:t>. You </a:t>
            </a:r>
            <a:r>
              <a:rPr lang="en-US" dirty="0" smtClean="0"/>
              <a:t>can select only one term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 4 – Data Standards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28" y="1721044"/>
            <a:ext cx="2784116" cy="3872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88" y="1504848"/>
            <a:ext cx="2714286" cy="2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1479" y="3762770"/>
            <a:ext cx="502464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Cascading Data Standards allow you to select</a:t>
            </a:r>
          </a:p>
          <a:p>
            <a:r>
              <a:rPr lang="en-US" dirty="0"/>
              <a:t>a</a:t>
            </a:r>
            <a:r>
              <a:rPr lang="en-US" dirty="0" smtClean="0"/>
              <a:t> term at a high level, or expand the term to</a:t>
            </a:r>
          </a:p>
          <a:p>
            <a:r>
              <a:rPr lang="en-US" dirty="0"/>
              <a:t>u</a:t>
            </a:r>
            <a:r>
              <a:rPr lang="en-US" dirty="0" smtClean="0"/>
              <a:t>se a more detailed term. The Data Standard </a:t>
            </a:r>
          </a:p>
          <a:p>
            <a:r>
              <a:rPr lang="en-US" dirty="0"/>
              <a:t>o</a:t>
            </a:r>
            <a:r>
              <a:rPr lang="en-US" dirty="0" smtClean="0"/>
              <a:t>n the left allows selection of only a single term.</a:t>
            </a:r>
          </a:p>
          <a:p>
            <a:r>
              <a:rPr lang="en-US" dirty="0" smtClean="0"/>
              <a:t>The Data Standard above is a multiple select</a:t>
            </a:r>
          </a:p>
          <a:p>
            <a:r>
              <a:rPr lang="en-US" dirty="0" smtClean="0"/>
              <a:t>drop down that allows you to </a:t>
            </a:r>
            <a:r>
              <a:rPr lang="en-US" dirty="0" smtClean="0"/>
              <a:t>select multiple </a:t>
            </a:r>
            <a:r>
              <a:rPr lang="en-US" dirty="0" smtClean="0"/>
              <a:t>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0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5 – Institution Management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09994" y="2130404"/>
            <a:ext cx="340535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/>
              <a:t>The fifth concept is that </a:t>
            </a:r>
            <a:r>
              <a:rPr lang="en-US" dirty="0" smtClean="0"/>
              <a:t>ZIMS </a:t>
            </a:r>
            <a:r>
              <a:rPr lang="en-US" dirty="0"/>
              <a:t>is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designed to </a:t>
            </a:r>
            <a:r>
              <a:rPr lang="en-US" dirty="0"/>
              <a:t>help you manage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beyond </a:t>
            </a:r>
            <a:r>
              <a:rPr lang="en-US" dirty="0"/>
              <a:t>your animal </a:t>
            </a:r>
            <a:r>
              <a:rPr lang="en-US" dirty="0" smtClean="0"/>
              <a:t>collection</a:t>
            </a:r>
            <a:r>
              <a:rPr lang="en-US" dirty="0"/>
              <a:t>. 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Your </a:t>
            </a:r>
            <a:r>
              <a:rPr lang="en-US" dirty="0"/>
              <a:t>animals are the driving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force </a:t>
            </a:r>
            <a:r>
              <a:rPr lang="en-US" dirty="0"/>
              <a:t>behind ZIMS but there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is functionality such </a:t>
            </a:r>
            <a:r>
              <a:rPr lang="en-US" dirty="0"/>
              <a:t>as helping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you </a:t>
            </a:r>
            <a:r>
              <a:rPr lang="en-US" dirty="0"/>
              <a:t>manage your Permits </a:t>
            </a:r>
            <a:r>
              <a:rPr lang="en-US" dirty="0" smtClean="0"/>
              <a:t>and </a:t>
            </a:r>
          </a:p>
          <a:p>
            <a:pPr lvl="0">
              <a:defRPr/>
            </a:pPr>
            <a:r>
              <a:rPr lang="en-US" dirty="0" smtClean="0"/>
              <a:t>Transponder Inventory, Enclosures</a:t>
            </a:r>
          </a:p>
          <a:p>
            <a:pPr lvl="0">
              <a:defRPr/>
            </a:pPr>
            <a:r>
              <a:rPr lang="en-US" dirty="0" smtClean="0"/>
              <a:t>and Life </a:t>
            </a:r>
            <a:r>
              <a:rPr lang="en-US" dirty="0"/>
              <a:t>Supports, </a:t>
            </a:r>
            <a:r>
              <a:rPr lang="en-US" dirty="0" smtClean="0"/>
              <a:t>and your Staff </a:t>
            </a:r>
          </a:p>
          <a:p>
            <a:pPr lvl="0">
              <a:defRPr/>
            </a:pPr>
            <a:r>
              <a:rPr lang="en-US" dirty="0"/>
              <a:t>a</a:t>
            </a:r>
            <a:r>
              <a:rPr lang="en-US" dirty="0" smtClean="0"/>
              <a:t>nd Contacts.</a:t>
            </a:r>
            <a:endParaRPr lang="en-US" dirty="0"/>
          </a:p>
        </p:txBody>
      </p:sp>
      <p:pic>
        <p:nvPicPr>
          <p:cNvPr id="1026" name="Picture 2" descr="Image result for zoo staff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3" y="2130404"/>
            <a:ext cx="3948029" cy="28623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6 – Role Based Access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38210" y="1324929"/>
            <a:ext cx="4485286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Roles </a:t>
            </a:r>
            <a:r>
              <a:rPr lang="en-US" dirty="0"/>
              <a:t>are the final concept driving ZIMS. </a:t>
            </a:r>
            <a:endParaRPr lang="en-US" dirty="0" smtClean="0"/>
          </a:p>
          <a:p>
            <a:r>
              <a:rPr lang="en-US" dirty="0" smtClean="0"/>
              <a:t>Roles dictate what access the User has</a:t>
            </a:r>
          </a:p>
          <a:p>
            <a:r>
              <a:rPr lang="en-US" dirty="0" smtClean="0"/>
              <a:t>in the application. Your Role is your key to</a:t>
            </a:r>
          </a:p>
          <a:p>
            <a:r>
              <a:rPr lang="en-US" dirty="0"/>
              <a:t>w</a:t>
            </a:r>
            <a:r>
              <a:rPr lang="en-US" dirty="0" smtClean="0"/>
              <a:t>hether you can Search/View, Edit, Add or</a:t>
            </a:r>
          </a:p>
          <a:p>
            <a:r>
              <a:rPr lang="en-US" dirty="0" smtClean="0"/>
              <a:t>Remove data. Roles are usually assigned </a:t>
            </a:r>
            <a:r>
              <a:rPr lang="en-US" dirty="0"/>
              <a:t>by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Local Administrator. </a:t>
            </a:r>
            <a:r>
              <a:rPr lang="en-US" dirty="0" smtClean="0"/>
              <a:t>There are Species360 Template </a:t>
            </a:r>
            <a:r>
              <a:rPr lang="en-US" dirty="0"/>
              <a:t>roles which are not editable, or </a:t>
            </a:r>
            <a:r>
              <a:rPr lang="en-US" dirty="0" smtClean="0"/>
              <a:t>you can create </a:t>
            </a:r>
            <a:r>
              <a:rPr lang="en-US" dirty="0"/>
              <a:t>custom Roles which are </a:t>
            </a:r>
            <a:r>
              <a:rPr lang="en-US" dirty="0" smtClean="0"/>
              <a:t>editable if </a:t>
            </a:r>
            <a:r>
              <a:rPr lang="en-US" dirty="0"/>
              <a:t>the template Roles don’t meet your needs. </a:t>
            </a:r>
            <a:r>
              <a:rPr lang="en-US" dirty="0" smtClean="0"/>
              <a:t>These </a:t>
            </a:r>
            <a:r>
              <a:rPr lang="en-US" dirty="0"/>
              <a:t>custom Roles will not be automatically </a:t>
            </a:r>
            <a:r>
              <a:rPr lang="en-US" dirty="0" smtClean="0"/>
              <a:t>updated </a:t>
            </a:r>
            <a:r>
              <a:rPr lang="en-US" dirty="0"/>
              <a:t>when new functionality becomes </a:t>
            </a:r>
            <a:r>
              <a:rPr lang="en-US" dirty="0" smtClean="0"/>
              <a:t>available </a:t>
            </a:r>
            <a:r>
              <a:rPr lang="en-US" dirty="0"/>
              <a:t>so you need to continue to closely </a:t>
            </a:r>
            <a:r>
              <a:rPr lang="en-US" dirty="0" smtClean="0"/>
              <a:t>monitor </a:t>
            </a:r>
            <a:r>
              <a:rPr lang="en-US" dirty="0"/>
              <a:t>these Roles and add </a:t>
            </a:r>
            <a:r>
              <a:rPr lang="en-US" dirty="0" smtClean="0"/>
              <a:t>any </a:t>
            </a:r>
            <a:r>
              <a:rPr lang="en-US" dirty="0"/>
              <a:t>new functionality to them if desired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Image result for key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r="9424"/>
          <a:stretch/>
        </p:blipFill>
        <p:spPr bwMode="auto">
          <a:xfrm>
            <a:off x="448080" y="2569040"/>
            <a:ext cx="3376246" cy="2536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53" y="455846"/>
            <a:ext cx="7866655" cy="2878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3"/>
          <p:cNvSpPr/>
          <p:nvPr/>
        </p:nvSpPr>
        <p:spPr>
          <a:xfrm>
            <a:off x="3780430" y="2429301"/>
            <a:ext cx="1774209" cy="9045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3" y="3525095"/>
            <a:ext cx="7866655" cy="2033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4"/>
          <p:cNvSpPr/>
          <p:nvPr/>
        </p:nvSpPr>
        <p:spPr>
          <a:xfrm>
            <a:off x="3780430" y="4653674"/>
            <a:ext cx="1774209" cy="573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4131" y="704741"/>
            <a:ext cx="67706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 see how Role Trimming looks we will look at an animal record from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different Roles. The User at the top has been assigned a Role that </a:t>
            </a:r>
            <a:endParaRPr lang="en-US" dirty="0" smtClean="0"/>
          </a:p>
          <a:p>
            <a:r>
              <a:rPr lang="en-US" dirty="0" smtClean="0"/>
              <a:t>includes the </a:t>
            </a:r>
            <a:r>
              <a:rPr lang="en-US" dirty="0"/>
              <a:t>ability to  Add, Edit and Remove </a:t>
            </a:r>
            <a:r>
              <a:rPr lang="en-US" dirty="0" smtClean="0"/>
              <a:t>information on Weights. </a:t>
            </a:r>
          </a:p>
          <a:p>
            <a:r>
              <a:rPr lang="en-US" dirty="0" smtClean="0"/>
              <a:t>The User at the bottom has access only to View the Weights.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1000</Module>
    <PublishingExpirationDate xmlns="http://schemas.microsoft.com/sharepoint/v3" xsi:nil="true"/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Done</Review>
    <Content_x0020_Last_x0020_Updated_x0020_on_x003a_ xmlns="00558959-21e2-49b6-8bc1-d46e8fb3ce16">2020 July 17</Content_x0020_Last_x0020_Updated_x0020_on_x003a_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DC93A-C5C7-4AFF-90DB-FB577896187B}"/>
</file>

<file path=customXml/itemProps2.xml><?xml version="1.0" encoding="utf-8"?>
<ds:datastoreItem xmlns:ds="http://schemas.openxmlformats.org/officeDocument/2006/customXml" ds:itemID="{124BFDF1-4DFD-4D6A-AB43-B5FF15F2BBAF}"/>
</file>

<file path=customXml/itemProps3.xml><?xml version="1.0" encoding="utf-8"?>
<ds:datastoreItem xmlns:ds="http://schemas.openxmlformats.org/officeDocument/2006/customXml" ds:itemID="{CE784ED1-2F4B-4C56-BCA2-E674C5795C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1438</Words>
  <Application>Microsoft Office PowerPoint</Application>
  <PresentationFormat>On-screen Show (4:3)</PresentationFormat>
  <Paragraphs>215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1000 - Introduction to ZIMS </vt:lpstr>
      <vt:lpstr>Concept 1 – Internet based</vt:lpstr>
      <vt:lpstr>Concept 2 – Single Accession and Single Record</vt:lpstr>
      <vt:lpstr>Concept 3 – Business Rules</vt:lpstr>
      <vt:lpstr>Concept 4 – Data Standards</vt:lpstr>
      <vt:lpstr>Concept 4 – Data Standards</vt:lpstr>
      <vt:lpstr>Concept 5 – Institution Management</vt:lpstr>
      <vt:lpstr>Concept 6 – Role Based Access</vt:lpstr>
      <vt:lpstr>PowerPoint Presentation</vt:lpstr>
      <vt:lpstr>The 6 Concepts of ZIMS</vt:lpstr>
      <vt:lpstr>Scope - Local or Global?</vt:lpstr>
      <vt:lpstr>What can you edit?</vt:lpstr>
      <vt:lpstr>My Information is Different than Another Institution – What Displays?</vt:lpstr>
      <vt:lpstr>Taxonomy</vt:lpstr>
      <vt:lpstr>Sex</vt:lpstr>
      <vt:lpstr>Birth/Hatch Date</vt:lpstr>
      <vt:lpstr>Other Conflicts?</vt:lpstr>
      <vt:lpstr>Navigation</vt:lpstr>
      <vt:lpstr>Customize the Desktop</vt:lpstr>
      <vt:lpstr>Open Multiple Modules</vt:lpstr>
      <vt:lpstr>Animal Searches</vt:lpstr>
      <vt:lpstr>Order of results display</vt:lpstr>
      <vt:lpstr>Expandable Search Boxes</vt:lpstr>
      <vt:lpstr>Column Customization</vt:lpstr>
      <vt:lpstr>And that is ZIMS!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51</cp:revision>
  <dcterms:created xsi:type="dcterms:W3CDTF">2016-07-26T18:48:10Z</dcterms:created>
  <dcterms:modified xsi:type="dcterms:W3CDTF">2020-07-16T16:55:06Z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99600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2018-07-03T00:50:15+00:00</vt:lpwstr>
  </property>
</Properties>
</file>