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64"/>
  </p:notesMasterIdLst>
  <p:sldIdLst>
    <p:sldId id="259" r:id="rId20"/>
    <p:sldId id="330" r:id="rId21"/>
    <p:sldId id="260" r:id="rId22"/>
    <p:sldId id="331" r:id="rId23"/>
    <p:sldId id="304" r:id="rId24"/>
    <p:sldId id="318" r:id="rId25"/>
    <p:sldId id="319" r:id="rId26"/>
    <p:sldId id="320" r:id="rId27"/>
    <p:sldId id="321" r:id="rId28"/>
    <p:sldId id="316" r:id="rId29"/>
    <p:sldId id="333" r:id="rId30"/>
    <p:sldId id="312" r:id="rId31"/>
    <p:sldId id="332" r:id="rId32"/>
    <p:sldId id="334" r:id="rId33"/>
    <p:sldId id="308" r:id="rId34"/>
    <p:sldId id="309" r:id="rId35"/>
    <p:sldId id="310" r:id="rId36"/>
    <p:sldId id="311" r:id="rId37"/>
    <p:sldId id="335" r:id="rId38"/>
    <p:sldId id="307" r:id="rId39"/>
    <p:sldId id="266" r:id="rId40"/>
    <p:sldId id="270" r:id="rId41"/>
    <p:sldId id="282" r:id="rId42"/>
    <p:sldId id="268" r:id="rId43"/>
    <p:sldId id="283" r:id="rId44"/>
    <p:sldId id="271" r:id="rId45"/>
    <p:sldId id="272" r:id="rId46"/>
    <p:sldId id="281" r:id="rId47"/>
    <p:sldId id="273" r:id="rId48"/>
    <p:sldId id="275" r:id="rId49"/>
    <p:sldId id="336" r:id="rId50"/>
    <p:sldId id="306" r:id="rId51"/>
    <p:sldId id="327" r:id="rId52"/>
    <p:sldId id="328" r:id="rId53"/>
    <p:sldId id="329" r:id="rId54"/>
    <p:sldId id="338" r:id="rId55"/>
    <p:sldId id="313" r:id="rId56"/>
    <p:sldId id="322" r:id="rId57"/>
    <p:sldId id="324" r:id="rId58"/>
    <p:sldId id="314" r:id="rId59"/>
    <p:sldId id="326" r:id="rId60"/>
    <p:sldId id="325" r:id="rId61"/>
    <p:sldId id="337" r:id="rId62"/>
    <p:sldId id="315" r:id="rId6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00000"/>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B8E59C-073E-4051-834C-D0C6F89D212D}" v="47" dt="2020-11-12T15:23:39.0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000" autoAdjust="0"/>
    <p:restoredTop sz="88719" autoAdjust="0"/>
  </p:normalViewPr>
  <p:slideViewPr>
    <p:cSldViewPr snapToGrid="0" showGuides="1">
      <p:cViewPr varScale="1">
        <p:scale>
          <a:sx n="101" d="100"/>
          <a:sy n="101" d="100"/>
        </p:scale>
        <p:origin x="1950" y="108"/>
      </p:cViewPr>
      <p:guideLst>
        <p:guide orient="horz" pos="2160"/>
        <p:guide pos="2880"/>
      </p:guideLst>
    </p:cSldViewPr>
  </p:slideViewPr>
  <p:notesTextViewPr>
    <p:cViewPr>
      <p:scale>
        <a:sx n="3" d="2"/>
        <a:sy n="3" d="2"/>
      </p:scale>
      <p:origin x="0" y="0"/>
    </p:cViewPr>
  </p:notesTextViewPr>
  <p:sorterViewPr>
    <p:cViewPr>
      <p:scale>
        <a:sx n="100" d="100"/>
        <a:sy n="100" d="100"/>
      </p:scale>
      <p:origin x="0" y="-1974"/>
    </p:cViewPr>
  </p:sorterViewPr>
  <p:notesViewPr>
    <p:cSldViewPr snapToGrid="0">
      <p:cViewPr varScale="1">
        <p:scale>
          <a:sx n="84" d="100"/>
          <a:sy n="84" d="100"/>
        </p:scale>
        <p:origin x="3846"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42.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slide" Target="slides/slide32.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theme" Target="theme/theme1.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7.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enne Miller" userId="93931117-0597-4bf6-8346-0f6b833d9c55" providerId="ADAL" clId="{F2B8E59C-073E-4051-834C-D0C6F89D212D}"/>
    <pc:docChg chg="addSld delSld modSld">
      <pc:chgData name="Adrienne Miller" userId="93931117-0597-4bf6-8346-0f6b833d9c55" providerId="ADAL" clId="{F2B8E59C-073E-4051-834C-D0C6F89D212D}" dt="2020-11-12T15:59:14.884" v="568" actId="6549"/>
      <pc:docMkLst>
        <pc:docMk/>
      </pc:docMkLst>
      <pc:sldChg chg="modNotesTx">
        <pc:chgData name="Adrienne Miller" userId="93931117-0597-4bf6-8346-0f6b833d9c55" providerId="ADAL" clId="{F2B8E59C-073E-4051-834C-D0C6F89D212D}" dt="2020-11-12T15:32:16.799" v="337" actId="6549"/>
        <pc:sldMkLst>
          <pc:docMk/>
          <pc:sldMk cId="2525595809" sldId="304"/>
        </pc:sldMkLst>
      </pc:sldChg>
      <pc:sldChg chg="modNotes">
        <pc:chgData name="Adrienne Miller" userId="93931117-0597-4bf6-8346-0f6b833d9c55" providerId="ADAL" clId="{F2B8E59C-073E-4051-834C-D0C6F89D212D}" dt="2020-11-12T15:44:47.538" v="566" actId="6549"/>
        <pc:sldMkLst>
          <pc:docMk/>
          <pc:sldMk cId="774072428" sldId="312"/>
        </pc:sldMkLst>
      </pc:sldChg>
      <pc:sldChg chg="modNotesTx">
        <pc:chgData name="Adrienne Miller" userId="93931117-0597-4bf6-8346-0f6b833d9c55" providerId="ADAL" clId="{F2B8E59C-073E-4051-834C-D0C6F89D212D}" dt="2020-11-12T14:50:29.242" v="164" actId="20577"/>
        <pc:sldMkLst>
          <pc:docMk/>
          <pc:sldMk cId="373045421" sldId="314"/>
        </pc:sldMkLst>
      </pc:sldChg>
      <pc:sldChg chg="modNotes">
        <pc:chgData name="Adrienne Miller" userId="93931117-0597-4bf6-8346-0f6b833d9c55" providerId="ADAL" clId="{F2B8E59C-073E-4051-834C-D0C6F89D212D}" dt="2020-11-12T15:42:30.171" v="565" actId="20577"/>
        <pc:sldMkLst>
          <pc:docMk/>
          <pc:sldMk cId="558875745" sldId="316"/>
        </pc:sldMkLst>
      </pc:sldChg>
      <pc:sldChg chg="modNotesTx">
        <pc:chgData name="Adrienne Miller" userId="93931117-0597-4bf6-8346-0f6b833d9c55" providerId="ADAL" clId="{F2B8E59C-073E-4051-834C-D0C6F89D212D}" dt="2020-11-12T15:36:36.111" v="559" actId="20577"/>
        <pc:sldMkLst>
          <pc:docMk/>
          <pc:sldMk cId="632347905" sldId="318"/>
        </pc:sldMkLst>
      </pc:sldChg>
      <pc:sldChg chg="modNotesTx">
        <pc:chgData name="Adrienne Miller" userId="93931117-0597-4bf6-8346-0f6b833d9c55" providerId="ADAL" clId="{F2B8E59C-073E-4051-834C-D0C6F89D212D}" dt="2020-11-12T15:37:41.666" v="561" actId="6549"/>
        <pc:sldMkLst>
          <pc:docMk/>
          <pc:sldMk cId="3707937706" sldId="320"/>
        </pc:sldMkLst>
      </pc:sldChg>
      <pc:sldChg chg="modNotes">
        <pc:chgData name="Adrienne Miller" userId="93931117-0597-4bf6-8346-0f6b833d9c55" providerId="ADAL" clId="{F2B8E59C-073E-4051-834C-D0C6F89D212D}" dt="2020-11-12T15:59:14.884" v="568" actId="6549"/>
        <pc:sldMkLst>
          <pc:docMk/>
          <pc:sldMk cId="2542527641" sldId="325"/>
        </pc:sldMkLst>
      </pc:sldChg>
      <pc:sldChg chg="modNotesTx">
        <pc:chgData name="Adrienne Miller" userId="93931117-0597-4bf6-8346-0f6b833d9c55" providerId="ADAL" clId="{F2B8E59C-073E-4051-834C-D0C6F89D212D}" dt="2020-11-12T14:49:31.162" v="101" actId="20577"/>
        <pc:sldMkLst>
          <pc:docMk/>
          <pc:sldMk cId="3730458208" sldId="329"/>
        </pc:sldMkLst>
      </pc:sldChg>
      <pc:sldChg chg="modNotesTx">
        <pc:chgData name="Adrienne Miller" userId="93931117-0597-4bf6-8346-0f6b833d9c55" providerId="ADAL" clId="{F2B8E59C-073E-4051-834C-D0C6F89D212D}" dt="2020-11-12T15:31:36.377" v="296" actId="20577"/>
        <pc:sldMkLst>
          <pc:docMk/>
          <pc:sldMk cId="2906316138" sldId="331"/>
        </pc:sldMkLst>
      </pc:sldChg>
      <pc:sldChg chg="addSp delSp modSp add modNotesTx">
        <pc:chgData name="Adrienne Miller" userId="93931117-0597-4bf6-8346-0f6b833d9c55" providerId="ADAL" clId="{F2B8E59C-073E-4051-834C-D0C6F89D212D}" dt="2020-11-12T15:00:36.650" v="270" actId="14861"/>
        <pc:sldMkLst>
          <pc:docMk/>
          <pc:sldMk cId="2750122305" sldId="333"/>
        </pc:sldMkLst>
        <pc:spChg chg="mod">
          <ac:chgData name="Adrienne Miller" userId="93931117-0597-4bf6-8346-0f6b833d9c55" providerId="ADAL" clId="{F2B8E59C-073E-4051-834C-D0C6F89D212D}" dt="2020-11-12T14:44:53.923" v="17" actId="20577"/>
          <ac:spMkLst>
            <pc:docMk/>
            <pc:sldMk cId="2750122305" sldId="333"/>
            <ac:spMk id="2" creationId="{24455A04-AB15-4034-9ABE-98B28F896912}"/>
          </ac:spMkLst>
        </pc:spChg>
        <pc:picChg chg="add del mod">
          <ac:chgData name="Adrienne Miller" userId="93931117-0597-4bf6-8346-0f6b833d9c55" providerId="ADAL" clId="{F2B8E59C-073E-4051-834C-D0C6F89D212D}" dt="2020-11-12T14:58:02.586" v="266" actId="478"/>
          <ac:picMkLst>
            <pc:docMk/>
            <pc:sldMk cId="2750122305" sldId="333"/>
            <ac:picMk id="1026" creationId="{3FFBB5FD-1D3B-48B2-A199-3C9D770A286E}"/>
          </ac:picMkLst>
        </pc:picChg>
        <pc:picChg chg="add del mod">
          <ac:chgData name="Adrienne Miller" userId="93931117-0597-4bf6-8346-0f6b833d9c55" providerId="ADAL" clId="{F2B8E59C-073E-4051-834C-D0C6F89D212D}" dt="2020-11-12T14:59:00.309" v="267" actId="478"/>
          <ac:picMkLst>
            <pc:docMk/>
            <pc:sldMk cId="2750122305" sldId="333"/>
            <ac:picMk id="1028" creationId="{FC99020F-4D3C-4DEA-B0F9-EBCF6FC7F3E4}"/>
          </ac:picMkLst>
        </pc:picChg>
        <pc:picChg chg="add mod">
          <ac:chgData name="Adrienne Miller" userId="93931117-0597-4bf6-8346-0f6b833d9c55" providerId="ADAL" clId="{F2B8E59C-073E-4051-834C-D0C6F89D212D}" dt="2020-11-12T15:00:36.650" v="270" actId="14861"/>
          <ac:picMkLst>
            <pc:docMk/>
            <pc:sldMk cId="2750122305" sldId="333"/>
            <ac:picMk id="1030" creationId="{884117A5-BD25-4A6A-BA64-202E8FC5E456}"/>
          </ac:picMkLst>
        </pc:picChg>
      </pc:sldChg>
      <pc:sldChg chg="addSp modSp add">
        <pc:chgData name="Adrienne Miller" userId="93931117-0597-4bf6-8346-0f6b833d9c55" providerId="ADAL" clId="{F2B8E59C-073E-4051-834C-D0C6F89D212D}" dt="2020-11-12T15:12:13.157" v="274" actId="14861"/>
        <pc:sldMkLst>
          <pc:docMk/>
          <pc:sldMk cId="532240721" sldId="334"/>
        </pc:sldMkLst>
        <pc:spChg chg="mod">
          <ac:chgData name="Adrienne Miller" userId="93931117-0597-4bf6-8346-0f6b833d9c55" providerId="ADAL" clId="{F2B8E59C-073E-4051-834C-D0C6F89D212D}" dt="2020-11-12T14:46:03.521" v="38" actId="20577"/>
          <ac:spMkLst>
            <pc:docMk/>
            <pc:sldMk cId="532240721" sldId="334"/>
            <ac:spMk id="2" creationId="{98FFD045-B13D-441E-898F-0E972ED1BBB9}"/>
          </ac:spMkLst>
        </pc:spChg>
        <pc:picChg chg="add mod">
          <ac:chgData name="Adrienne Miller" userId="93931117-0597-4bf6-8346-0f6b833d9c55" providerId="ADAL" clId="{F2B8E59C-073E-4051-834C-D0C6F89D212D}" dt="2020-11-12T15:12:13.157" v="274" actId="14861"/>
          <ac:picMkLst>
            <pc:docMk/>
            <pc:sldMk cId="532240721" sldId="334"/>
            <ac:picMk id="2050" creationId="{693CE94A-7B44-47E7-8395-2866DC6B5631}"/>
          </ac:picMkLst>
        </pc:picChg>
      </pc:sldChg>
      <pc:sldChg chg="addSp modSp add">
        <pc:chgData name="Adrienne Miller" userId="93931117-0597-4bf6-8346-0f6b833d9c55" providerId="ADAL" clId="{F2B8E59C-073E-4051-834C-D0C6F89D212D}" dt="2020-11-12T15:14:50.990" v="280" actId="14861"/>
        <pc:sldMkLst>
          <pc:docMk/>
          <pc:sldMk cId="986349430" sldId="335"/>
        </pc:sldMkLst>
        <pc:spChg chg="mod">
          <ac:chgData name="Adrienne Miller" userId="93931117-0597-4bf6-8346-0f6b833d9c55" providerId="ADAL" clId="{F2B8E59C-073E-4051-834C-D0C6F89D212D}" dt="2020-11-12T14:46:21.819" v="60" actId="20577"/>
          <ac:spMkLst>
            <pc:docMk/>
            <pc:sldMk cId="986349430" sldId="335"/>
            <ac:spMk id="2" creationId="{F8F7FA65-C83B-4327-AC05-5A12E8BBAA45}"/>
          </ac:spMkLst>
        </pc:spChg>
        <pc:picChg chg="add mod">
          <ac:chgData name="Adrienne Miller" userId="93931117-0597-4bf6-8346-0f6b833d9c55" providerId="ADAL" clId="{F2B8E59C-073E-4051-834C-D0C6F89D212D}" dt="2020-11-12T15:14:50.990" v="280" actId="14861"/>
          <ac:picMkLst>
            <pc:docMk/>
            <pc:sldMk cId="986349430" sldId="335"/>
            <ac:picMk id="3074" creationId="{2B31C3B1-CBD7-44A9-B233-A3CBD32EC060}"/>
          </ac:picMkLst>
        </pc:picChg>
      </pc:sldChg>
      <pc:sldChg chg="addSp modSp add">
        <pc:chgData name="Adrienne Miller" userId="93931117-0597-4bf6-8346-0f6b833d9c55" providerId="ADAL" clId="{F2B8E59C-073E-4051-834C-D0C6F89D212D}" dt="2020-11-12T15:17:50.844" v="285" actId="14861"/>
        <pc:sldMkLst>
          <pc:docMk/>
          <pc:sldMk cId="4143391029" sldId="336"/>
        </pc:sldMkLst>
        <pc:spChg chg="mod">
          <ac:chgData name="Adrienne Miller" userId="93931117-0597-4bf6-8346-0f6b833d9c55" providerId="ADAL" clId="{F2B8E59C-073E-4051-834C-D0C6F89D212D}" dt="2020-11-12T14:47:01.250" v="86" actId="20577"/>
          <ac:spMkLst>
            <pc:docMk/>
            <pc:sldMk cId="4143391029" sldId="336"/>
            <ac:spMk id="2" creationId="{5D0FDF97-A9F2-420E-BE28-888FFE39D265}"/>
          </ac:spMkLst>
        </pc:spChg>
        <pc:picChg chg="add mod">
          <ac:chgData name="Adrienne Miller" userId="93931117-0597-4bf6-8346-0f6b833d9c55" providerId="ADAL" clId="{F2B8E59C-073E-4051-834C-D0C6F89D212D}" dt="2020-11-12T15:17:50.844" v="285" actId="14861"/>
          <ac:picMkLst>
            <pc:docMk/>
            <pc:sldMk cId="4143391029" sldId="336"/>
            <ac:picMk id="4098" creationId="{6BF45743-29FD-46EC-942E-E198AA9CA9B0}"/>
          </ac:picMkLst>
        </pc:picChg>
      </pc:sldChg>
      <pc:sldChg chg="addSp modSp add">
        <pc:chgData name="Adrienne Miller" userId="93931117-0597-4bf6-8346-0f6b833d9c55" providerId="ADAL" clId="{F2B8E59C-073E-4051-834C-D0C6F89D212D}" dt="2020-11-12T15:23:39.038" v="295" actId="14861"/>
        <pc:sldMkLst>
          <pc:docMk/>
          <pc:sldMk cId="477445512" sldId="337"/>
        </pc:sldMkLst>
        <pc:spChg chg="mod">
          <ac:chgData name="Adrienne Miller" userId="93931117-0597-4bf6-8346-0f6b833d9c55" providerId="ADAL" clId="{F2B8E59C-073E-4051-834C-D0C6F89D212D}" dt="2020-11-12T14:47:40.978" v="98" actId="20577"/>
          <ac:spMkLst>
            <pc:docMk/>
            <pc:sldMk cId="477445512" sldId="337"/>
            <ac:spMk id="2" creationId="{6D58188F-FA8A-45F2-9CC3-B4896B63BCA1}"/>
          </ac:spMkLst>
        </pc:spChg>
        <pc:picChg chg="add mod">
          <ac:chgData name="Adrienne Miller" userId="93931117-0597-4bf6-8346-0f6b833d9c55" providerId="ADAL" clId="{F2B8E59C-073E-4051-834C-D0C6F89D212D}" dt="2020-11-12T15:23:39.038" v="295" actId="14861"/>
          <ac:picMkLst>
            <pc:docMk/>
            <pc:sldMk cId="477445512" sldId="337"/>
            <ac:picMk id="6146" creationId="{698C28A2-C507-4EAB-8F38-A08256F21A8D}"/>
          </ac:picMkLst>
        </pc:picChg>
      </pc:sldChg>
      <pc:sldChg chg="addSp modSp add">
        <pc:chgData name="Adrienne Miller" userId="93931117-0597-4bf6-8346-0f6b833d9c55" providerId="ADAL" clId="{F2B8E59C-073E-4051-834C-D0C6F89D212D}" dt="2020-11-12T15:20:58.399" v="289" actId="14861"/>
        <pc:sldMkLst>
          <pc:docMk/>
          <pc:sldMk cId="2623634520" sldId="338"/>
        </pc:sldMkLst>
        <pc:spChg chg="mod">
          <ac:chgData name="Adrienne Miller" userId="93931117-0597-4bf6-8346-0f6b833d9c55" providerId="ADAL" clId="{F2B8E59C-073E-4051-834C-D0C6F89D212D}" dt="2020-11-12T14:49:42.769" v="114" actId="20577"/>
          <ac:spMkLst>
            <pc:docMk/>
            <pc:sldMk cId="2623634520" sldId="338"/>
            <ac:spMk id="2" creationId="{7548BBB7-862C-4599-8320-345BDF7699EA}"/>
          </ac:spMkLst>
        </pc:spChg>
        <pc:picChg chg="add mod">
          <ac:chgData name="Adrienne Miller" userId="93931117-0597-4bf6-8346-0f6b833d9c55" providerId="ADAL" clId="{F2B8E59C-073E-4051-834C-D0C6F89D212D}" dt="2020-11-12T15:20:58.399" v="289" actId="14861"/>
          <ac:picMkLst>
            <pc:docMk/>
            <pc:sldMk cId="2623634520" sldId="338"/>
            <ac:picMk id="5122" creationId="{37B2A1D7-D0F1-4F22-9C9E-302EED5B56C2}"/>
          </ac:picMkLst>
        </pc:picChg>
      </pc:sldChg>
      <pc:sldChg chg="add del">
        <pc:chgData name="Adrienne Miller" userId="93931117-0597-4bf6-8346-0f6b833d9c55" providerId="ADAL" clId="{F2B8E59C-073E-4051-834C-D0C6F89D212D}" dt="2020-11-12T14:50:59.805" v="166" actId="2696"/>
        <pc:sldMkLst>
          <pc:docMk/>
          <pc:sldMk cId="667841445" sldId="33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FE74ED4-AA88-4BD1-8B22-6D87B6D26DFC}" type="datetimeFigureOut">
              <a:rPr lang="en-US" smtClean="0"/>
              <a:t>11/12/2020</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FDFC556-B229-4063-BD53-D1F14E4DC1C8}" type="slidenum">
              <a:rPr lang="en-US" smtClean="0"/>
              <a:t>‹#›</a:t>
            </a:fld>
            <a:endParaRPr lang="en-US"/>
          </a:p>
        </p:txBody>
      </p:sp>
    </p:spTree>
    <p:extLst>
      <p:ext uri="{BB962C8B-B14F-4D97-AF65-F5344CB8AC3E}">
        <p14:creationId xmlns:p14="http://schemas.microsoft.com/office/powerpoint/2010/main" val="2344807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6175" indent="-228600">
              <a:defRPr sz="2400">
                <a:solidFill>
                  <a:schemeClr val="tx1"/>
                </a:solidFill>
                <a:latin typeface="Times New Roman" panose="02020603050405020304" pitchFamily="18" charset="0"/>
              </a:defRPr>
            </a:lvl3pPr>
            <a:lvl4pPr marL="1604963" indent="-228600">
              <a:defRPr sz="2400">
                <a:solidFill>
                  <a:schemeClr val="tx1"/>
                </a:solidFill>
                <a:latin typeface="Times New Roman" panose="02020603050405020304" pitchFamily="18" charset="0"/>
              </a:defRPr>
            </a:lvl4pPr>
            <a:lvl5pPr marL="2062163" indent="-228600">
              <a:defRPr sz="2400">
                <a:solidFill>
                  <a:schemeClr val="tx1"/>
                </a:solidFill>
                <a:latin typeface="Times New Roman" panose="02020603050405020304" pitchFamily="18" charset="0"/>
              </a:defRPr>
            </a:lvl5pPr>
            <a:lvl6pPr marL="2519363" indent="-228600" eaLnBrk="0" fontAlgn="base" hangingPunct="0">
              <a:spcBef>
                <a:spcPct val="0"/>
              </a:spcBef>
              <a:spcAft>
                <a:spcPct val="0"/>
              </a:spcAft>
              <a:defRPr sz="2400">
                <a:solidFill>
                  <a:schemeClr val="tx1"/>
                </a:solidFill>
                <a:latin typeface="Times New Roman" panose="02020603050405020304" pitchFamily="18" charset="0"/>
              </a:defRPr>
            </a:lvl6pPr>
            <a:lvl7pPr marL="2976563" indent="-228600" eaLnBrk="0" fontAlgn="base" hangingPunct="0">
              <a:spcBef>
                <a:spcPct val="0"/>
              </a:spcBef>
              <a:spcAft>
                <a:spcPct val="0"/>
              </a:spcAft>
              <a:defRPr sz="2400">
                <a:solidFill>
                  <a:schemeClr val="tx1"/>
                </a:solidFill>
                <a:latin typeface="Times New Roman" panose="02020603050405020304" pitchFamily="18" charset="0"/>
              </a:defRPr>
            </a:lvl7pPr>
            <a:lvl8pPr marL="3433763" indent="-228600" eaLnBrk="0" fontAlgn="base" hangingPunct="0">
              <a:spcBef>
                <a:spcPct val="0"/>
              </a:spcBef>
              <a:spcAft>
                <a:spcPct val="0"/>
              </a:spcAft>
              <a:defRPr sz="2400">
                <a:solidFill>
                  <a:schemeClr val="tx1"/>
                </a:solidFill>
                <a:latin typeface="Times New Roman" panose="02020603050405020304" pitchFamily="18" charset="0"/>
              </a:defRPr>
            </a:lvl8pPr>
            <a:lvl9pPr marL="3890963"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2F893CB-C6A3-4473-A617-176CF5DB8B33}" type="slidenum">
              <a:rPr lang="en-US" altLang="en-US" sz="1200" smtClean="0"/>
              <a:pPr/>
              <a:t>1</a:t>
            </a:fld>
            <a:endParaRPr lang="en-US" altLang="en-US" sz="1200"/>
          </a:p>
        </p:txBody>
      </p:sp>
      <p:sp>
        <p:nvSpPr>
          <p:cNvPr id="5123" name="Rectangle 2"/>
          <p:cNvSpPr>
            <a:spLocks noGrp="1" noRot="1" noChangeAspect="1" noChangeArrowheads="1" noTextEdit="1"/>
          </p:cNvSpPr>
          <p:nvPr>
            <p:ph type="sldImg"/>
          </p:nvPr>
        </p:nvSpPr>
        <p:spPr>
          <a:ln/>
        </p:spPr>
      </p:sp>
      <p:sp>
        <p:nvSpPr>
          <p:cNvPr id="5124" name="Rectangle 5"/>
          <p:cNvSpPr>
            <a:spLocks noGrp="1" noChangeArrowheads="1"/>
          </p:cNvSpPr>
          <p:nvPr>
            <p:ph type="body" idx="1"/>
          </p:nvPr>
        </p:nvSpPr>
        <p:spPr>
          <a:xfrm>
            <a:off x="415925" y="4696455"/>
            <a:ext cx="6042025" cy="28625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14" tIns="45857" rIns="91714" bIns="45857" anchor="ctr">
            <a:spAutoFit/>
          </a:bodyPr>
          <a:lstStyle/>
          <a:p>
            <a:pPr>
              <a:spcBef>
                <a:spcPct val="0"/>
              </a:spcBef>
            </a:pPr>
            <a:r>
              <a:rPr lang="en-US" altLang="en-US" sz="2000" dirty="0"/>
              <a:t>Welcome to the November 2020 TNT – Getting Ready for Inventory Time. Although most of our inventories or stock counts aren’t due until the beginning of the year, now is the time to make sure that your ZIMS records will reflect an accurate count when the time comes. When you have a deadline to meet, the last thing you want to be doing is scrambling around trying to figure out why the records do not accurately reflect the counts. This is sort of a Fall Spring cleaning!</a:t>
            </a:r>
          </a:p>
        </p:txBody>
      </p:sp>
    </p:spTree>
    <p:extLst>
      <p:ext uri="{BB962C8B-B14F-4D97-AF65-F5344CB8AC3E}">
        <p14:creationId xmlns:p14="http://schemas.microsoft.com/office/powerpoint/2010/main" val="2378690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If you wish to automatically update your records when ZIMS updates </a:t>
            </a:r>
          </a:p>
          <a:p>
            <a:r>
              <a:rPr lang="en-US" sz="1400" dirty="0"/>
              <a:t>taxonomy you can check the Enable Auto-accept for Species360 </a:t>
            </a:r>
          </a:p>
          <a:p>
            <a:r>
              <a:rPr lang="en-US" sz="1400" dirty="0"/>
              <a:t>Taxonomic Changes box in Institution Preferences &gt; Application </a:t>
            </a:r>
          </a:p>
          <a:p>
            <a:r>
              <a:rPr lang="en-US" sz="1400" dirty="0"/>
              <a:t>Preferences &gt; Taxonomy (below). You will still receive a Post Office </a:t>
            </a:r>
          </a:p>
          <a:p>
            <a:r>
              <a:rPr lang="en-US" sz="1400" dirty="0"/>
              <a:t>message regarding the change. </a:t>
            </a:r>
          </a:p>
          <a:p>
            <a:endParaRPr lang="en-US" dirty="0"/>
          </a:p>
          <a:p>
            <a:r>
              <a:rPr lang="en-US" sz="1400" dirty="0"/>
              <a:t>You can also opt for email notification of Taxonomy Updates so you will be kept informed regarding changes, in addition to notifications for other topics. Type “Subscribe to Species360 Emails” in the Help menu. In addition to Taxonomy updates you can receive are Training News, Institution List updates and Studbook News in addition to receiving the Species360</a:t>
            </a:r>
          </a:p>
          <a:p>
            <a:r>
              <a:rPr lang="en-US" sz="1400" dirty="0"/>
              <a:t>News Letter, ZIMS News and Blog notifications.</a:t>
            </a:r>
          </a:p>
        </p:txBody>
      </p:sp>
      <p:sp>
        <p:nvSpPr>
          <p:cNvPr id="4" name="Slide Number Placeholder 3"/>
          <p:cNvSpPr>
            <a:spLocks noGrp="1"/>
          </p:cNvSpPr>
          <p:nvPr>
            <p:ph type="sldNum" sz="quarter" idx="5"/>
          </p:nvPr>
        </p:nvSpPr>
        <p:spPr/>
        <p:txBody>
          <a:bodyPr/>
          <a:lstStyle/>
          <a:p>
            <a:fld id="{1FDFC556-B229-4063-BD53-D1F14E4DC1C8}" type="slidenum">
              <a:rPr lang="en-US" smtClean="0"/>
              <a:t>10</a:t>
            </a:fld>
            <a:endParaRPr lang="en-US"/>
          </a:p>
        </p:txBody>
      </p:sp>
    </p:spTree>
    <p:extLst>
      <p:ext uri="{BB962C8B-B14F-4D97-AF65-F5344CB8AC3E}">
        <p14:creationId xmlns:p14="http://schemas.microsoft.com/office/powerpoint/2010/main" val="4234038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thoughts, comments, great ideas, suggestions or questions for Taxonomic Updates?</a:t>
            </a:r>
          </a:p>
        </p:txBody>
      </p:sp>
      <p:sp>
        <p:nvSpPr>
          <p:cNvPr id="4" name="Slide Number Placeholder 3"/>
          <p:cNvSpPr>
            <a:spLocks noGrp="1"/>
          </p:cNvSpPr>
          <p:nvPr>
            <p:ph type="sldNum" sz="quarter" idx="5"/>
          </p:nvPr>
        </p:nvSpPr>
        <p:spPr/>
        <p:txBody>
          <a:bodyPr/>
          <a:lstStyle/>
          <a:p>
            <a:fld id="{1FDFC556-B229-4063-BD53-D1F14E4DC1C8}" type="slidenum">
              <a:rPr lang="en-US" smtClean="0"/>
              <a:t>11</a:t>
            </a:fld>
            <a:endParaRPr lang="en-US"/>
          </a:p>
        </p:txBody>
      </p:sp>
    </p:spTree>
    <p:extLst>
      <p:ext uri="{BB962C8B-B14F-4D97-AF65-F5344CB8AC3E}">
        <p14:creationId xmlns:p14="http://schemas.microsoft.com/office/powerpoint/2010/main" val="3297032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BRIGID - Unaddressed Pending Transactions – By My Institution  can obviously have a large impact on your Inventory. ZIMS will accept what YOU say about your collection so even if a transaction has not been confirmed by another institution in the By Other Institutions Pending, that tab does not have as much impact on your inventory. Watch for any records in red. This means that the other institution Denied the transaction. You might have recorded sending an animal to them or receiving an animal from them and they believe it was an error – possible wrong animal or wrong institution. These should be addressed as soon as possible as your records may have to be changed. Other problems may be disparity between Groups and Individuals.</a:t>
            </a:r>
          </a:p>
          <a:p>
            <a:r>
              <a:rPr lang="en-US" sz="1400" dirty="0"/>
              <a:t>You recorded receiving a group of poison arrow frogs as a Receiver Initiated transaction (always somewhat risky to do) but the Sender recorded sending you Individuals. The sooner you can address </a:t>
            </a:r>
            <a:r>
              <a:rPr lang="en-US" sz="1400" dirty="0" err="1"/>
              <a:t>Pendings</a:t>
            </a:r>
            <a:r>
              <a:rPr lang="en-US" sz="1400" dirty="0"/>
              <a:t>, the clearer the transaction records will be for all parties involved. </a:t>
            </a:r>
          </a:p>
        </p:txBody>
      </p:sp>
      <p:sp>
        <p:nvSpPr>
          <p:cNvPr id="4" name="Slide Number Placeholder 3"/>
          <p:cNvSpPr>
            <a:spLocks noGrp="1"/>
          </p:cNvSpPr>
          <p:nvPr>
            <p:ph type="sldNum" sz="quarter" idx="5"/>
          </p:nvPr>
        </p:nvSpPr>
        <p:spPr/>
        <p:txBody>
          <a:bodyPr/>
          <a:lstStyle/>
          <a:p>
            <a:fld id="{1FDFC556-B229-4063-BD53-D1F14E4DC1C8}" type="slidenum">
              <a:rPr lang="en-US" smtClean="0"/>
              <a:t>12</a:t>
            </a:fld>
            <a:endParaRPr lang="en-US"/>
          </a:p>
        </p:txBody>
      </p:sp>
    </p:spTree>
    <p:extLst>
      <p:ext uri="{BB962C8B-B14F-4D97-AF65-F5344CB8AC3E}">
        <p14:creationId xmlns:p14="http://schemas.microsoft.com/office/powerpoint/2010/main" val="3619473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BRIGID – Resolution of </a:t>
            </a:r>
            <a:r>
              <a:rPr lang="en-US" sz="1400" dirty="0" err="1"/>
              <a:t>Pendings</a:t>
            </a:r>
            <a:r>
              <a:rPr lang="en-US" sz="1400" dirty="0"/>
              <a:t> can be tricky. These are personally my favorite to work on though.</a:t>
            </a:r>
          </a:p>
          <a:p>
            <a:endParaRPr lang="en-US" sz="1400" dirty="0"/>
          </a:p>
          <a:p>
            <a:r>
              <a:rPr lang="en-US" sz="1400" dirty="0"/>
              <a:t>A helpful thing to remember is that each animal is comprised of a physical aspect and a legal aspect, and that they can sometimes go in different directions.</a:t>
            </a:r>
          </a:p>
          <a:p>
            <a:endParaRPr lang="en-US" sz="1400" dirty="0"/>
          </a:p>
          <a:p>
            <a:r>
              <a:rPr lang="en-US" sz="1400" dirty="0"/>
              <a:t>In this example we have a birth at Zoo B. As you can see from your Transaction grid, this is a birth, loan-in. Zoo B physically has the birthed animal, but not the ownership of the animal. The ownership of the animal is with Zoo A. Even though this is ONE animal, there are TWO aspects to keep track of in the transaction flow. Say now this animal gets a breeding recommendation and transfers to Zoo C. The Transaction Grid will update to show a change in the physical status of the animal, but maybe no ownership change if Zoo A maintains it with them.</a:t>
            </a:r>
          </a:p>
          <a:p>
            <a:endParaRPr lang="en-US" sz="1400" dirty="0"/>
          </a:p>
          <a:p>
            <a:r>
              <a:rPr lang="en-US" sz="1400" dirty="0"/>
              <a:t>When working on these, make sure the flow of the physical animal and the flow of the legal animal make sense for each transfer between facilities. Reach out to the facility with the possible data flow ‘hiccup’ and offer what you see as the fix. If they agree and make the resolving data change, you will have reconciled another error and everyone’s data will be better for </a:t>
            </a:r>
            <a:r>
              <a:rPr lang="en-US" sz="1400"/>
              <a:t>it.</a:t>
            </a:r>
            <a:endParaRPr lang="en-US" sz="1400" dirty="0"/>
          </a:p>
        </p:txBody>
      </p:sp>
      <p:sp>
        <p:nvSpPr>
          <p:cNvPr id="4" name="Slide Number Placeholder 3"/>
          <p:cNvSpPr>
            <a:spLocks noGrp="1"/>
          </p:cNvSpPr>
          <p:nvPr>
            <p:ph type="sldNum" sz="quarter" idx="5"/>
          </p:nvPr>
        </p:nvSpPr>
        <p:spPr/>
        <p:txBody>
          <a:bodyPr/>
          <a:lstStyle/>
          <a:p>
            <a:fld id="{1FDFC556-B229-4063-BD53-D1F14E4DC1C8}" type="slidenum">
              <a:rPr lang="en-US" smtClean="0"/>
              <a:t>13</a:t>
            </a:fld>
            <a:endParaRPr lang="en-US"/>
          </a:p>
        </p:txBody>
      </p:sp>
    </p:spTree>
    <p:extLst>
      <p:ext uri="{BB962C8B-B14F-4D97-AF65-F5344CB8AC3E}">
        <p14:creationId xmlns:p14="http://schemas.microsoft.com/office/powerpoint/2010/main" val="3632229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Although Groups that remain Open but have a count of zero will not affect your animal number count, they will affect your Species count and that is usually a part of your inventory. Some institutions want to keep zero count Groups open for various reasons, it is generally considered not to be a Best Practice. Zero count Groups happen in three ways. One, you could have recorded a Census for the Group of 0.0.0 but did not actually Close it out. Two, you recorded a Partial Transaction that brought the count down to zero but you did not Close the Group out. If a Full Transaction brings the count down to zero the Group is automatically Closed Out. Three, the Groups may have migrated into ZIMS from ARKS, the records system prior to ZIMS. Because we could not decide for you if you wanted a Group Closed Out or not, they migrated as Open with a zero count. To find your zero count Groups run an Animal Advanced Search for Groups. Sort the results grid by either Sex Type ascending or Status descending. The results will be the same. </a:t>
            </a:r>
          </a:p>
        </p:txBody>
      </p:sp>
      <p:sp>
        <p:nvSpPr>
          <p:cNvPr id="4" name="Slide Number Placeholder 3"/>
          <p:cNvSpPr>
            <a:spLocks noGrp="1"/>
          </p:cNvSpPr>
          <p:nvPr>
            <p:ph type="sldNum" sz="quarter" idx="5"/>
          </p:nvPr>
        </p:nvSpPr>
        <p:spPr/>
        <p:txBody>
          <a:bodyPr/>
          <a:lstStyle/>
          <a:p>
            <a:fld id="{1FDFC556-B229-4063-BD53-D1F14E4DC1C8}" type="slidenum">
              <a:rPr lang="en-US" smtClean="0"/>
              <a:t>15</a:t>
            </a:fld>
            <a:endParaRPr lang="en-US"/>
          </a:p>
        </p:txBody>
      </p:sp>
    </p:spTree>
    <p:extLst>
      <p:ext uri="{BB962C8B-B14F-4D97-AF65-F5344CB8AC3E}">
        <p14:creationId xmlns:p14="http://schemas.microsoft.com/office/powerpoint/2010/main" val="352782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top record count was brought down to zero by a 0.0.0 Census count.</a:t>
            </a:r>
          </a:p>
          <a:p>
            <a:r>
              <a:rPr lang="en-US" sz="1400" dirty="0"/>
              <a:t>The middle record count was brought down to zero by a Partial Disposition in ZIMS. The bottom record migrated from the ARKS legacy system.</a:t>
            </a:r>
          </a:p>
          <a:p>
            <a:r>
              <a:rPr lang="en-US" sz="1400" dirty="0"/>
              <a:t>You may also want to check any Notes entered that may help you decide if you truly want to Close Out the Group. You may want to edit the last transaction to better reflect what really happened from information you found there.</a:t>
            </a:r>
          </a:p>
        </p:txBody>
      </p:sp>
      <p:sp>
        <p:nvSpPr>
          <p:cNvPr id="4" name="Slide Number Placeholder 3"/>
          <p:cNvSpPr>
            <a:spLocks noGrp="1"/>
          </p:cNvSpPr>
          <p:nvPr>
            <p:ph type="sldNum" sz="quarter" idx="5"/>
          </p:nvPr>
        </p:nvSpPr>
        <p:spPr/>
        <p:txBody>
          <a:bodyPr/>
          <a:lstStyle/>
          <a:p>
            <a:fld id="{1FDFC556-B229-4063-BD53-D1F14E4DC1C8}" type="slidenum">
              <a:rPr lang="en-US" smtClean="0"/>
              <a:t>16</a:t>
            </a:fld>
            <a:endParaRPr lang="en-US"/>
          </a:p>
        </p:txBody>
      </p:sp>
    </p:spTree>
    <p:extLst>
      <p:ext uri="{BB962C8B-B14F-4D97-AF65-F5344CB8AC3E}">
        <p14:creationId xmlns:p14="http://schemas.microsoft.com/office/powerpoint/2010/main" val="2797073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To Close Out the Group go to My Transactions &gt; Add Transaction &gt; Disposition &gt; Full Disposition &gt; Death/Close Out. Select the Close Out button The only required field is the date. I recommend using the day after the last transaction. Or you can use the day of the last transactions and adjust the time stamp if needed.</a:t>
            </a:r>
          </a:p>
          <a:p>
            <a:endParaRPr lang="en-US" sz="1400" dirty="0"/>
          </a:p>
          <a:p>
            <a:r>
              <a:rPr lang="en-US" sz="1400" dirty="0"/>
              <a:t>Group Close Out is available as a Batch Action but since you have to look at each record to get an idea of what the Close Out Date should be, this may not actually save you time unless you don’t care </a:t>
            </a:r>
            <a:r>
              <a:rPr lang="en-US" sz="1400"/>
              <a:t>about the Close Out Date.</a:t>
            </a:r>
            <a:endParaRPr lang="en-US" sz="1400" dirty="0"/>
          </a:p>
          <a:p>
            <a:endParaRPr lang="en-US" sz="1400" dirty="0"/>
          </a:p>
          <a:p>
            <a:r>
              <a:rPr lang="en-US" sz="1400" dirty="0"/>
              <a:t>Once a Group is Closed Out you can continue to add some data such as Notes and Identifiers even for dates after the Close Out. You cannot, however, record a Census or a Transaction after the Close Out date. You would need to delete the Close Out to do so.</a:t>
            </a:r>
          </a:p>
        </p:txBody>
      </p:sp>
      <p:sp>
        <p:nvSpPr>
          <p:cNvPr id="4" name="Slide Number Placeholder 3"/>
          <p:cNvSpPr>
            <a:spLocks noGrp="1"/>
          </p:cNvSpPr>
          <p:nvPr>
            <p:ph type="sldNum" sz="quarter" idx="5"/>
          </p:nvPr>
        </p:nvSpPr>
        <p:spPr/>
        <p:txBody>
          <a:bodyPr/>
          <a:lstStyle/>
          <a:p>
            <a:fld id="{1FDFC556-B229-4063-BD53-D1F14E4DC1C8}" type="slidenum">
              <a:rPr lang="en-US" smtClean="0"/>
              <a:t>17</a:t>
            </a:fld>
            <a:endParaRPr lang="en-US"/>
          </a:p>
        </p:txBody>
      </p:sp>
    </p:spTree>
    <p:extLst>
      <p:ext uri="{BB962C8B-B14F-4D97-AF65-F5344CB8AC3E}">
        <p14:creationId xmlns:p14="http://schemas.microsoft.com/office/powerpoint/2010/main" val="4096197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For final transactions such as Release, Missing or dispositions to NON ZIMS USING institutions you have the option to correct the final transaction. Do not do this if the final transaction was to a ZIMS using institution because you need to delete the entry and then record it properly. This would create confusion as the receiving party would get a notice that you deleted a record relating to them and then a Pending for the corrected transaction. </a:t>
            </a:r>
          </a:p>
          <a:p>
            <a:r>
              <a:rPr lang="en-US" sz="1400" dirty="0"/>
              <a:t>The record on the bottom was for a disposition of a group of doves to a Private Collection. It is safe to correct this to a Full Disposition instead of a Partial Disposition. You need to delete the Partial Disposition and add the Full Disposition. This can be done in any order before Saving.</a:t>
            </a:r>
          </a:p>
          <a:p>
            <a:r>
              <a:rPr lang="en-US" sz="1400" dirty="0"/>
              <a:t>We can also correct the record on the top as it was a release and will not affect any other institution’s records. We delete the Partial release and add a Full release. Both of these Group records will not appear as Open because the Full Disposition automatically closed them.</a:t>
            </a:r>
          </a:p>
        </p:txBody>
      </p:sp>
      <p:sp>
        <p:nvSpPr>
          <p:cNvPr id="4" name="Slide Number Placeholder 3"/>
          <p:cNvSpPr>
            <a:spLocks noGrp="1"/>
          </p:cNvSpPr>
          <p:nvPr>
            <p:ph type="sldNum" sz="quarter" idx="5"/>
          </p:nvPr>
        </p:nvSpPr>
        <p:spPr/>
        <p:txBody>
          <a:bodyPr/>
          <a:lstStyle/>
          <a:p>
            <a:fld id="{1FDFC556-B229-4063-BD53-D1F14E4DC1C8}" type="slidenum">
              <a:rPr lang="en-US" smtClean="0"/>
              <a:t>18</a:t>
            </a:fld>
            <a:endParaRPr lang="en-US"/>
          </a:p>
        </p:txBody>
      </p:sp>
    </p:spTree>
    <p:extLst>
      <p:ext uri="{BB962C8B-B14F-4D97-AF65-F5344CB8AC3E}">
        <p14:creationId xmlns:p14="http://schemas.microsoft.com/office/powerpoint/2010/main" val="2398563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BRIGID - The Data Quality Indicator can also help you get ready for Inventory time. This is found under Start &gt; Institution &gt; Data Management.</a:t>
            </a:r>
          </a:p>
          <a:p>
            <a:r>
              <a:rPr lang="en-US" sz="1400" dirty="0"/>
              <a:t>Data Quality is the last tab on the right.</a:t>
            </a:r>
          </a:p>
          <a:p>
            <a:endParaRPr lang="en-US" dirty="0"/>
          </a:p>
        </p:txBody>
      </p:sp>
      <p:sp>
        <p:nvSpPr>
          <p:cNvPr id="4" name="Slide Number Placeholder 3"/>
          <p:cNvSpPr>
            <a:spLocks noGrp="1"/>
          </p:cNvSpPr>
          <p:nvPr>
            <p:ph type="sldNum" sz="quarter" idx="5"/>
          </p:nvPr>
        </p:nvSpPr>
        <p:spPr/>
        <p:txBody>
          <a:bodyPr/>
          <a:lstStyle/>
          <a:p>
            <a:fld id="{1FDFC556-B229-4063-BD53-D1F14E4DC1C8}" type="slidenum">
              <a:rPr lang="en-US" smtClean="0"/>
              <a:t>20</a:t>
            </a:fld>
            <a:endParaRPr lang="en-US"/>
          </a:p>
        </p:txBody>
      </p:sp>
    </p:spTree>
    <p:extLst>
      <p:ext uri="{BB962C8B-B14F-4D97-AF65-F5344CB8AC3E}">
        <p14:creationId xmlns:p14="http://schemas.microsoft.com/office/powerpoint/2010/main" val="1119776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BRIGID - The Data Quality Indicator is a pie chart that displays the records with no issues and those with three types of possible data quality issues. Obviously you want your biggest slice to be green (No Issues) and your smallest slice to be red (Errors). A large Congratulations? slice may not actually be a good thing. Hovering over the slice will display the number of records in each category.</a:t>
            </a:r>
          </a:p>
        </p:txBody>
      </p:sp>
      <p:sp>
        <p:nvSpPr>
          <p:cNvPr id="4" name="Slide Number Placeholder 3"/>
          <p:cNvSpPr>
            <a:spLocks noGrp="1"/>
          </p:cNvSpPr>
          <p:nvPr>
            <p:ph type="sldNum" sz="quarter" idx="5"/>
          </p:nvPr>
        </p:nvSpPr>
        <p:spPr/>
        <p:txBody>
          <a:bodyPr/>
          <a:lstStyle/>
          <a:p>
            <a:fld id="{1FDFC556-B229-4063-BD53-D1F14E4DC1C8}" type="slidenum">
              <a:rPr lang="en-US" smtClean="0"/>
              <a:t>21</a:t>
            </a:fld>
            <a:endParaRPr lang="en-US"/>
          </a:p>
        </p:txBody>
      </p:sp>
    </p:spTree>
    <p:extLst>
      <p:ext uri="{BB962C8B-B14F-4D97-AF65-F5344CB8AC3E}">
        <p14:creationId xmlns:p14="http://schemas.microsoft.com/office/powerpoint/2010/main" val="3963965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month I am very excited to have Brigid Randle on the TNT with me. Brigid can give you experienced advise on prepping for inventories. Brigid has been the Registrar at the El Paso Zoo and The Living Desert in Palm Desert. She has been an instructor for AZA’s Institutional Records Keeping course for many years. She continues to be the Slender-horned gazelle International Studbook Keeper and SSP Coordinator. She is happy to answer any of your questions. Welcome Brigid!</a:t>
            </a:r>
          </a:p>
        </p:txBody>
      </p:sp>
      <p:sp>
        <p:nvSpPr>
          <p:cNvPr id="4" name="Slide Number Placeholder 3"/>
          <p:cNvSpPr>
            <a:spLocks noGrp="1"/>
          </p:cNvSpPr>
          <p:nvPr>
            <p:ph type="sldNum" sz="quarter" idx="5"/>
          </p:nvPr>
        </p:nvSpPr>
        <p:spPr/>
        <p:txBody>
          <a:bodyPr/>
          <a:lstStyle/>
          <a:p>
            <a:fld id="{1FDFC556-B229-4063-BD53-D1F14E4DC1C8}" type="slidenum">
              <a:rPr lang="en-US" smtClean="0"/>
              <a:t>2</a:t>
            </a:fld>
            <a:endParaRPr lang="en-US"/>
          </a:p>
        </p:txBody>
      </p:sp>
    </p:spTree>
    <p:extLst>
      <p:ext uri="{BB962C8B-B14F-4D97-AF65-F5344CB8AC3E}">
        <p14:creationId xmlns:p14="http://schemas.microsoft.com/office/powerpoint/2010/main" val="2346261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BRIGID</a:t>
            </a:r>
          </a:p>
        </p:txBody>
      </p:sp>
      <p:sp>
        <p:nvSpPr>
          <p:cNvPr id="4" name="Slide Number Placeholder 3"/>
          <p:cNvSpPr>
            <a:spLocks noGrp="1"/>
          </p:cNvSpPr>
          <p:nvPr>
            <p:ph type="sldNum" sz="quarter" idx="5"/>
          </p:nvPr>
        </p:nvSpPr>
        <p:spPr/>
        <p:txBody>
          <a:bodyPr/>
          <a:lstStyle/>
          <a:p>
            <a:fld id="{1FDFC556-B229-4063-BD53-D1F14E4DC1C8}" type="slidenum">
              <a:rPr lang="en-US" smtClean="0"/>
              <a:t>22</a:t>
            </a:fld>
            <a:endParaRPr lang="en-US"/>
          </a:p>
        </p:txBody>
      </p:sp>
    </p:spTree>
    <p:extLst>
      <p:ext uri="{BB962C8B-B14F-4D97-AF65-F5344CB8AC3E}">
        <p14:creationId xmlns:p14="http://schemas.microsoft.com/office/powerpoint/2010/main" val="3113699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BRIGID</a:t>
            </a:r>
          </a:p>
        </p:txBody>
      </p:sp>
      <p:sp>
        <p:nvSpPr>
          <p:cNvPr id="4" name="Slide Number Placeholder 3"/>
          <p:cNvSpPr>
            <a:spLocks noGrp="1"/>
          </p:cNvSpPr>
          <p:nvPr>
            <p:ph type="sldNum" sz="quarter" idx="5"/>
          </p:nvPr>
        </p:nvSpPr>
        <p:spPr/>
        <p:txBody>
          <a:bodyPr/>
          <a:lstStyle/>
          <a:p>
            <a:fld id="{1FDFC556-B229-4063-BD53-D1F14E4DC1C8}" type="slidenum">
              <a:rPr lang="en-US" smtClean="0"/>
              <a:t>23</a:t>
            </a:fld>
            <a:endParaRPr lang="en-US"/>
          </a:p>
        </p:txBody>
      </p:sp>
    </p:spTree>
    <p:extLst>
      <p:ext uri="{BB962C8B-B14F-4D97-AF65-F5344CB8AC3E}">
        <p14:creationId xmlns:p14="http://schemas.microsoft.com/office/powerpoint/2010/main" val="942264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BRIGID - Left clicking on the pie slice will drill down in the chart for more</a:t>
            </a:r>
          </a:p>
          <a:p>
            <a:r>
              <a:rPr lang="en-US" sz="1400" dirty="0"/>
              <a:t>details. Here we have selected our Errors. We have current and</a:t>
            </a:r>
          </a:p>
          <a:p>
            <a:r>
              <a:rPr lang="en-US" sz="1400" dirty="0"/>
              <a:t>historic Obsolete Taxonomic names, Extra Physical Accessions and Dispositions and Extra Ownership Dispositions. You can go back to the previous chart using the “Back to Quality Indicator” button.</a:t>
            </a:r>
          </a:p>
        </p:txBody>
      </p:sp>
      <p:sp>
        <p:nvSpPr>
          <p:cNvPr id="4" name="Slide Number Placeholder 3"/>
          <p:cNvSpPr>
            <a:spLocks noGrp="1"/>
          </p:cNvSpPr>
          <p:nvPr>
            <p:ph type="sldNum" sz="quarter" idx="5"/>
          </p:nvPr>
        </p:nvSpPr>
        <p:spPr/>
        <p:txBody>
          <a:bodyPr/>
          <a:lstStyle/>
          <a:p>
            <a:fld id="{1FDFC556-B229-4063-BD53-D1F14E4DC1C8}" type="slidenum">
              <a:rPr lang="en-US" smtClean="0"/>
              <a:t>24</a:t>
            </a:fld>
            <a:endParaRPr lang="en-US"/>
          </a:p>
        </p:txBody>
      </p:sp>
    </p:spTree>
    <p:extLst>
      <p:ext uri="{BB962C8B-B14F-4D97-AF65-F5344CB8AC3E}">
        <p14:creationId xmlns:p14="http://schemas.microsoft.com/office/powerpoint/2010/main" val="3985351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BRIGID - If some of your pie slices are too small to read (as on the left) removing other slices by clicking on the topic below the chart will expand the others. Here we have removed Obsolete Scientific Name (historical) (now greyed out) to better view the other slices.</a:t>
            </a:r>
          </a:p>
          <a:p>
            <a:endParaRPr lang="en-US" dirty="0"/>
          </a:p>
        </p:txBody>
      </p:sp>
      <p:sp>
        <p:nvSpPr>
          <p:cNvPr id="4" name="Slide Number Placeholder 3"/>
          <p:cNvSpPr>
            <a:spLocks noGrp="1"/>
          </p:cNvSpPr>
          <p:nvPr>
            <p:ph type="sldNum" sz="quarter" idx="5"/>
          </p:nvPr>
        </p:nvSpPr>
        <p:spPr/>
        <p:txBody>
          <a:bodyPr/>
          <a:lstStyle/>
          <a:p>
            <a:fld id="{1FDFC556-B229-4063-BD53-D1F14E4DC1C8}" type="slidenum">
              <a:rPr lang="en-US" smtClean="0"/>
              <a:t>25</a:t>
            </a:fld>
            <a:endParaRPr lang="en-US"/>
          </a:p>
        </p:txBody>
      </p:sp>
    </p:spTree>
    <p:extLst>
      <p:ext uri="{BB962C8B-B14F-4D97-AF65-F5344CB8AC3E}">
        <p14:creationId xmlns:p14="http://schemas.microsoft.com/office/powerpoint/2010/main" val="3925858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BRIGID - Clicking on the pie slice will bring up a list of the animal records that contain the data that created the Error or Warning. Here we opened the slice for Obsolete Taxonomy (historical). Using the Pending Taxonomic Changes in Animal Statistics should clear these up as we have already covered.</a:t>
            </a:r>
          </a:p>
          <a:p>
            <a:endParaRPr lang="en-US" dirty="0"/>
          </a:p>
        </p:txBody>
      </p:sp>
      <p:sp>
        <p:nvSpPr>
          <p:cNvPr id="4" name="Slide Number Placeholder 3"/>
          <p:cNvSpPr>
            <a:spLocks noGrp="1"/>
          </p:cNvSpPr>
          <p:nvPr>
            <p:ph type="sldNum" sz="quarter" idx="5"/>
          </p:nvPr>
        </p:nvSpPr>
        <p:spPr/>
        <p:txBody>
          <a:bodyPr/>
          <a:lstStyle/>
          <a:p>
            <a:fld id="{1FDFC556-B229-4063-BD53-D1F14E4DC1C8}" type="slidenum">
              <a:rPr lang="en-US" smtClean="0"/>
              <a:t>26</a:t>
            </a:fld>
            <a:endParaRPr lang="en-US"/>
          </a:p>
        </p:txBody>
      </p:sp>
    </p:spTree>
    <p:extLst>
      <p:ext uri="{BB962C8B-B14F-4D97-AF65-F5344CB8AC3E}">
        <p14:creationId xmlns:p14="http://schemas.microsoft.com/office/powerpoint/2010/main" val="1616894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BRIGID - Extra Transactions are usually found only in records migrated from ARKS. ZIMS should not allow you to create these. These issues can impact the accuracy of your Inventory counts. At the top you have recorded receiving the animal twice with two slightly different Loan terms. At the bottom you have recorded sending out the animal twice. These should be researched and the incorrect transaction removed if you entered it. If you find that another institution entered to incorrect record you will need to contact them to see if they agree with you and they can fix it from their end. Always add a Note should you have to delete transactions!</a:t>
            </a:r>
          </a:p>
          <a:p>
            <a:endParaRPr lang="en-US" dirty="0"/>
          </a:p>
        </p:txBody>
      </p:sp>
      <p:sp>
        <p:nvSpPr>
          <p:cNvPr id="4" name="Slide Number Placeholder 3"/>
          <p:cNvSpPr>
            <a:spLocks noGrp="1"/>
          </p:cNvSpPr>
          <p:nvPr>
            <p:ph type="sldNum" sz="quarter" idx="5"/>
          </p:nvPr>
        </p:nvSpPr>
        <p:spPr/>
        <p:txBody>
          <a:bodyPr/>
          <a:lstStyle/>
          <a:p>
            <a:fld id="{1FDFC556-B229-4063-BD53-D1F14E4DC1C8}" type="slidenum">
              <a:rPr lang="en-US" smtClean="0"/>
              <a:t>27</a:t>
            </a:fld>
            <a:endParaRPr lang="en-US"/>
          </a:p>
        </p:txBody>
      </p:sp>
    </p:spTree>
    <p:extLst>
      <p:ext uri="{BB962C8B-B14F-4D97-AF65-F5344CB8AC3E}">
        <p14:creationId xmlns:p14="http://schemas.microsoft.com/office/powerpoint/2010/main" val="2206324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BRIGID - Finding the Unrealistic Dates may require a bit of detective work as they are not always obvious. But they can possibly impact an Inventory, especially an historical one. Here we have a 258 year old wood partridge (fairly unrealistic). Although My Transaction stream has the Hatch Date correctly recorded as 9 July 2008, the Event Locations grid displays 01 January 1753. This is probably due as result of migration from ARKS where empty dates were switch to this 1753 date. These dates can only be corrected by the originating Institution.</a:t>
            </a:r>
          </a:p>
        </p:txBody>
      </p:sp>
      <p:sp>
        <p:nvSpPr>
          <p:cNvPr id="4" name="Slide Number Placeholder 3"/>
          <p:cNvSpPr>
            <a:spLocks noGrp="1"/>
          </p:cNvSpPr>
          <p:nvPr>
            <p:ph type="sldNum" sz="quarter" idx="5"/>
          </p:nvPr>
        </p:nvSpPr>
        <p:spPr/>
        <p:txBody>
          <a:bodyPr/>
          <a:lstStyle/>
          <a:p>
            <a:fld id="{1FDFC556-B229-4063-BD53-D1F14E4DC1C8}" type="slidenum">
              <a:rPr lang="en-US" smtClean="0"/>
              <a:t>28</a:t>
            </a:fld>
            <a:endParaRPr lang="en-US"/>
          </a:p>
        </p:txBody>
      </p:sp>
    </p:spTree>
    <p:extLst>
      <p:ext uri="{BB962C8B-B14F-4D97-AF65-F5344CB8AC3E}">
        <p14:creationId xmlns:p14="http://schemas.microsoft.com/office/powerpoint/2010/main" val="453802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BRIGID - Congratulations? Is an indicator that you may possibly have the oldest individual of a species. To open this (usually very small) pie piece you</a:t>
            </a:r>
          </a:p>
          <a:p>
            <a:r>
              <a:rPr lang="en-US" sz="1400" dirty="0"/>
              <a:t>click on the hyperlink instead of the pie slice</a:t>
            </a:r>
          </a:p>
          <a:p>
            <a:r>
              <a:rPr lang="en-US" sz="1400" dirty="0"/>
              <a:t>if there is no slice to open.</a:t>
            </a:r>
          </a:p>
          <a:p>
            <a:endParaRPr lang="en-US" dirty="0"/>
          </a:p>
        </p:txBody>
      </p:sp>
      <p:sp>
        <p:nvSpPr>
          <p:cNvPr id="4" name="Slide Number Placeholder 3"/>
          <p:cNvSpPr>
            <a:spLocks noGrp="1"/>
          </p:cNvSpPr>
          <p:nvPr>
            <p:ph type="sldNum" sz="quarter" idx="5"/>
          </p:nvPr>
        </p:nvSpPr>
        <p:spPr/>
        <p:txBody>
          <a:bodyPr/>
          <a:lstStyle/>
          <a:p>
            <a:fld id="{1FDFC556-B229-4063-BD53-D1F14E4DC1C8}" type="slidenum">
              <a:rPr lang="en-US" smtClean="0"/>
              <a:t>29</a:t>
            </a:fld>
            <a:endParaRPr lang="en-US"/>
          </a:p>
        </p:txBody>
      </p:sp>
    </p:spTree>
    <p:extLst>
      <p:ext uri="{BB962C8B-B14F-4D97-AF65-F5344CB8AC3E}">
        <p14:creationId xmlns:p14="http://schemas.microsoft.com/office/powerpoint/2010/main" val="4277683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BRIGID - The results grid will display the animals that you may be deserving of a Congratulations! In many cases though, this longevity is due to an error such as not recording a death on the right date, or even not recording it at all! This would definitely impact your Inventory. You may need to review any Notes in the record to determine if the dates are accurate or if they need to be corrected. If the record is indeed correct then congratulate yourself and maybe use it for a Public Relations spot!</a:t>
            </a:r>
          </a:p>
        </p:txBody>
      </p:sp>
      <p:sp>
        <p:nvSpPr>
          <p:cNvPr id="4" name="Slide Number Placeholder 3"/>
          <p:cNvSpPr>
            <a:spLocks noGrp="1"/>
          </p:cNvSpPr>
          <p:nvPr>
            <p:ph type="sldNum" sz="quarter" idx="5"/>
          </p:nvPr>
        </p:nvSpPr>
        <p:spPr/>
        <p:txBody>
          <a:bodyPr/>
          <a:lstStyle/>
          <a:p>
            <a:fld id="{1FDFC556-B229-4063-BD53-D1F14E4DC1C8}" type="slidenum">
              <a:rPr lang="en-US" smtClean="0"/>
              <a:t>30</a:t>
            </a:fld>
            <a:endParaRPr lang="en-US"/>
          </a:p>
        </p:txBody>
      </p:sp>
    </p:spTree>
    <p:extLst>
      <p:ext uri="{BB962C8B-B14F-4D97-AF65-F5344CB8AC3E}">
        <p14:creationId xmlns:p14="http://schemas.microsoft.com/office/powerpoint/2010/main" val="1836181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An important piece of information that is ONLY available in the Post Office is notification if another institution changed the sex of an animal that is currently or has been in your collection. This is especially important if you have the animal sexed as unknown and it is recorded as both a Sire and a Dam in the record. This may help you clean up those duplicated Parents! To find out if it has been recorded as a Parent run an Animal Advanced Search by Sire/Dam. Even if the animal has not been recorded as a Parent this is important information. A word of caution – do not automatically update your records until you find out WHY the institution changed the sex! For this record we would contact the Los Angeles Zoo and only if we agreed with their decision would we change our records.</a:t>
            </a:r>
          </a:p>
        </p:txBody>
      </p:sp>
      <p:sp>
        <p:nvSpPr>
          <p:cNvPr id="4" name="Slide Number Placeholder 3"/>
          <p:cNvSpPr>
            <a:spLocks noGrp="1"/>
          </p:cNvSpPr>
          <p:nvPr>
            <p:ph type="sldNum" sz="quarter" idx="5"/>
          </p:nvPr>
        </p:nvSpPr>
        <p:spPr/>
        <p:txBody>
          <a:bodyPr/>
          <a:lstStyle/>
          <a:p>
            <a:fld id="{1FDFC556-B229-4063-BD53-D1F14E4DC1C8}" type="slidenum">
              <a:rPr lang="en-US" smtClean="0"/>
              <a:t>32</a:t>
            </a:fld>
            <a:endParaRPr lang="en-US"/>
          </a:p>
        </p:txBody>
      </p:sp>
    </p:spTree>
    <p:extLst>
      <p:ext uri="{BB962C8B-B14F-4D97-AF65-F5344CB8AC3E}">
        <p14:creationId xmlns:p14="http://schemas.microsoft.com/office/powerpoint/2010/main" val="541863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DFC556-B229-4063-BD53-D1F14E4DC1C8}" type="slidenum">
              <a:rPr lang="en-US" smtClean="0"/>
              <a:t>3</a:t>
            </a:fld>
            <a:endParaRPr lang="en-US"/>
          </a:p>
        </p:txBody>
      </p:sp>
    </p:spTree>
    <p:extLst>
      <p:ext uri="{BB962C8B-B14F-4D97-AF65-F5344CB8AC3E}">
        <p14:creationId xmlns:p14="http://schemas.microsoft.com/office/powerpoint/2010/main" val="548842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Although you will want to get your final update closer to the time of your actual Inventory count, it is a good idea to get a preliminary update from the Keepers or whomever can actually count the animals and confirm sexes and identifiers. A good way to do this is to use your Animal Lists if they are created by Teams or Strings. This is also a good time to check that your Animal Lists are up to date. This list has several records that should be removed. Two Groups were Closed Out, a kinkajou has been dispositioned but you are still awaiting confirmation from the Receiver, a chicken has died and a sun </a:t>
            </a:r>
            <a:r>
              <a:rPr lang="en-US" sz="1400" dirty="0" err="1"/>
              <a:t>conure</a:t>
            </a:r>
            <a:r>
              <a:rPr lang="en-US" sz="1400" dirty="0"/>
              <a:t> has been dispositioned and confirmed. To delete them from the list, select the box on the left and then select Delete Selected Animals From List. You may also need to check for animals that need to be ADDED to the list.</a:t>
            </a:r>
          </a:p>
        </p:txBody>
      </p:sp>
      <p:sp>
        <p:nvSpPr>
          <p:cNvPr id="4" name="Slide Number Placeholder 3"/>
          <p:cNvSpPr>
            <a:spLocks noGrp="1"/>
          </p:cNvSpPr>
          <p:nvPr>
            <p:ph type="sldNum" sz="quarter" idx="5"/>
          </p:nvPr>
        </p:nvSpPr>
        <p:spPr/>
        <p:txBody>
          <a:bodyPr/>
          <a:lstStyle/>
          <a:p>
            <a:fld id="{1FDFC556-B229-4063-BD53-D1F14E4DC1C8}" type="slidenum">
              <a:rPr lang="en-US" smtClean="0"/>
              <a:t>33</a:t>
            </a:fld>
            <a:endParaRPr lang="en-US"/>
          </a:p>
        </p:txBody>
      </p:sp>
    </p:spTree>
    <p:extLst>
      <p:ext uri="{BB962C8B-B14F-4D97-AF65-F5344CB8AC3E}">
        <p14:creationId xmlns:p14="http://schemas.microsoft.com/office/powerpoint/2010/main" val="4140937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Once you get all your lists updated you have the option to keep them so for deaths and dispositions under Institutional Preferences. Go to Application Preferences &gt; Animal Lists. Check the box for Enable auto-update of Animal Lists upon disposition. This preference is NOT available as a My Preference. Make sure you do this AFTER you have updated your lists. If this box is checked and you have animals that SHOULD have been removed but weren’t, ZIMS will not automatically find this and remove them. This functionality is for deaths and dispositions only. Any new animals to the list must be done so manually.</a:t>
            </a:r>
          </a:p>
        </p:txBody>
      </p:sp>
      <p:sp>
        <p:nvSpPr>
          <p:cNvPr id="4" name="Slide Number Placeholder 3"/>
          <p:cNvSpPr>
            <a:spLocks noGrp="1"/>
          </p:cNvSpPr>
          <p:nvPr>
            <p:ph type="sldNum" sz="quarter" idx="5"/>
          </p:nvPr>
        </p:nvSpPr>
        <p:spPr/>
        <p:txBody>
          <a:bodyPr/>
          <a:lstStyle/>
          <a:p>
            <a:fld id="{1FDFC556-B229-4063-BD53-D1F14E4DC1C8}" type="slidenum">
              <a:rPr lang="en-US" smtClean="0"/>
              <a:t>34</a:t>
            </a:fld>
            <a:endParaRPr lang="en-US"/>
          </a:p>
        </p:txBody>
      </p:sp>
    </p:spTree>
    <p:extLst>
      <p:ext uri="{BB962C8B-B14F-4D97-AF65-F5344CB8AC3E}">
        <p14:creationId xmlns:p14="http://schemas.microsoft.com/office/powerpoint/2010/main" val="3406838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Customize your columns as you wish and export to Excel. Manipulate the file as desired. We removed the GAN columns and added a Confirmed column. This list can be printed or emailed to Staff to use to check the ZIMS inventory against the actual inventory. It is also a good time to confirm identifiers are still active catch ones that have not been recorded. You will need to repeat this process for your final inventory, but the more you catch now, the easier will the final inventory go.</a:t>
            </a:r>
          </a:p>
        </p:txBody>
      </p:sp>
      <p:sp>
        <p:nvSpPr>
          <p:cNvPr id="4" name="Slide Number Placeholder 3"/>
          <p:cNvSpPr>
            <a:spLocks noGrp="1"/>
          </p:cNvSpPr>
          <p:nvPr>
            <p:ph type="sldNum" sz="quarter" idx="5"/>
          </p:nvPr>
        </p:nvSpPr>
        <p:spPr/>
        <p:txBody>
          <a:bodyPr/>
          <a:lstStyle/>
          <a:p>
            <a:fld id="{1FDFC556-B229-4063-BD53-D1F14E4DC1C8}" type="slidenum">
              <a:rPr lang="en-US" smtClean="0"/>
              <a:t>35</a:t>
            </a:fld>
            <a:endParaRPr lang="en-US"/>
          </a:p>
        </p:txBody>
      </p:sp>
    </p:spTree>
    <p:extLst>
      <p:ext uri="{BB962C8B-B14F-4D97-AF65-F5344CB8AC3E}">
        <p14:creationId xmlns:p14="http://schemas.microsoft.com/office/powerpoint/2010/main" val="742111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BRIGID - It is important to understand how the filters selected will affect the report. It is a good idea to run a trial report to make sure you are getting what you want before the crunch is on. 1)Typically an Inventory Report is run from 1 January to 31 December for the previous years, but you may need to run an Inventory for the fiscal year, so check your date range. 2)By default all Collections are included but you may have animals in a Local Collection that you do not want included; if so remove them from the list. 3) The IUCN and CITES status will display even if this box is not checked and Type selected. If you do enter something in the Type field ONLY animals meeting that criteria will be displayed. 4) The sorting is usually via the Taxonomic Tree but you have an option to sort alphabetically by Scientific Name. 5)The Taxonomic Resolution is usually by Species but you can select higher or lower in the Tree. If you have minor breeds or domestics you may want the resolution to be by subspecies or breed. 6)Display Taxonomic Tree will display the where the species is in the Tree. Make sure to check all the physical/ownership relationships you want to include, plus Groups. 7) Include Split/Merges is not active until Groups are checked. Once you get it right you can create a </a:t>
            </a:r>
            <a:r>
              <a:rPr lang="en-US" dirty="0" err="1"/>
              <a:t>Favourite</a:t>
            </a:r>
            <a:r>
              <a:rPr lang="en-US" dirty="0"/>
              <a:t> Filter. We’ll look at some Inventory reports.</a:t>
            </a:r>
          </a:p>
        </p:txBody>
      </p:sp>
      <p:sp>
        <p:nvSpPr>
          <p:cNvPr id="4" name="Slide Number Placeholder 3"/>
          <p:cNvSpPr>
            <a:spLocks noGrp="1"/>
          </p:cNvSpPr>
          <p:nvPr>
            <p:ph type="sldNum" sz="quarter" idx="5"/>
          </p:nvPr>
        </p:nvSpPr>
        <p:spPr/>
        <p:txBody>
          <a:bodyPr/>
          <a:lstStyle/>
          <a:p>
            <a:fld id="{1FDFC556-B229-4063-BD53-D1F14E4DC1C8}" type="slidenum">
              <a:rPr lang="en-US" smtClean="0"/>
              <a:t>37</a:t>
            </a:fld>
            <a:endParaRPr lang="en-US"/>
          </a:p>
        </p:txBody>
      </p:sp>
    </p:spTree>
    <p:extLst>
      <p:ext uri="{BB962C8B-B14F-4D97-AF65-F5344CB8AC3E}">
        <p14:creationId xmlns:p14="http://schemas.microsoft.com/office/powerpoint/2010/main" val="22706393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BRIGID - This is what the report looks like when Display Taxonomic Tree is checked. I found this option helped a lot when setting up a Taxonomic filing system many moons ago.</a:t>
            </a:r>
          </a:p>
        </p:txBody>
      </p:sp>
      <p:sp>
        <p:nvSpPr>
          <p:cNvPr id="4" name="Slide Number Placeholder 3"/>
          <p:cNvSpPr>
            <a:spLocks noGrp="1"/>
          </p:cNvSpPr>
          <p:nvPr>
            <p:ph type="sldNum" sz="quarter" idx="5"/>
          </p:nvPr>
        </p:nvSpPr>
        <p:spPr/>
        <p:txBody>
          <a:bodyPr/>
          <a:lstStyle/>
          <a:p>
            <a:fld id="{1FDFC556-B229-4063-BD53-D1F14E4DC1C8}" type="slidenum">
              <a:rPr lang="en-US" smtClean="0"/>
              <a:t>38</a:t>
            </a:fld>
            <a:endParaRPr lang="en-US"/>
          </a:p>
        </p:txBody>
      </p:sp>
    </p:spTree>
    <p:extLst>
      <p:ext uri="{BB962C8B-B14F-4D97-AF65-F5344CB8AC3E}">
        <p14:creationId xmlns:p14="http://schemas.microsoft.com/office/powerpoint/2010/main" val="42623376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BRIGID - The Change column will indicate is there has been a change in Physical or Ownership status. In this example we had an ocelot out on loan at the beginning of the year. But between then and now he was physically returned to us. Therefore, the Out on Loan row displays a -1 and the Owned and On-Site row displays a +1.</a:t>
            </a:r>
          </a:p>
        </p:txBody>
      </p:sp>
      <p:sp>
        <p:nvSpPr>
          <p:cNvPr id="4" name="Slide Number Placeholder 3"/>
          <p:cNvSpPr>
            <a:spLocks noGrp="1"/>
          </p:cNvSpPr>
          <p:nvPr>
            <p:ph type="sldNum" sz="quarter" idx="5"/>
          </p:nvPr>
        </p:nvSpPr>
        <p:spPr/>
        <p:txBody>
          <a:bodyPr/>
          <a:lstStyle/>
          <a:p>
            <a:fld id="{1FDFC556-B229-4063-BD53-D1F14E4DC1C8}" type="slidenum">
              <a:rPr lang="en-US" smtClean="0"/>
              <a:t>39</a:t>
            </a:fld>
            <a:endParaRPr lang="en-US"/>
          </a:p>
        </p:txBody>
      </p:sp>
    </p:spTree>
    <p:extLst>
      <p:ext uri="{BB962C8B-B14F-4D97-AF65-F5344CB8AC3E}">
        <p14:creationId xmlns:p14="http://schemas.microsoft.com/office/powerpoint/2010/main" val="21052615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Separate Group Inventory has been requested at some European institutions.</a:t>
            </a:r>
          </a:p>
        </p:txBody>
      </p:sp>
      <p:sp>
        <p:nvSpPr>
          <p:cNvPr id="4" name="Slide Number Placeholder 3"/>
          <p:cNvSpPr>
            <a:spLocks noGrp="1"/>
          </p:cNvSpPr>
          <p:nvPr>
            <p:ph type="sldNum" sz="quarter" idx="5"/>
          </p:nvPr>
        </p:nvSpPr>
        <p:spPr/>
        <p:txBody>
          <a:bodyPr/>
          <a:lstStyle/>
          <a:p>
            <a:fld id="{1FDFC556-B229-4063-BD53-D1F14E4DC1C8}" type="slidenum">
              <a:rPr lang="en-US" smtClean="0"/>
              <a:t>40</a:t>
            </a:fld>
            <a:endParaRPr lang="en-US"/>
          </a:p>
        </p:txBody>
      </p:sp>
    </p:spTree>
    <p:extLst>
      <p:ext uri="{BB962C8B-B14F-4D97-AF65-F5344CB8AC3E}">
        <p14:creationId xmlns:p14="http://schemas.microsoft.com/office/powerpoint/2010/main" val="27234557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Whether or not you select to display Group Splits and Merges will also affect your inventory. This is our scenario.</a:t>
            </a:r>
          </a:p>
        </p:txBody>
      </p:sp>
      <p:sp>
        <p:nvSpPr>
          <p:cNvPr id="4" name="Slide Number Placeholder 3"/>
          <p:cNvSpPr>
            <a:spLocks noGrp="1"/>
          </p:cNvSpPr>
          <p:nvPr>
            <p:ph type="sldNum" sz="quarter" idx="5"/>
          </p:nvPr>
        </p:nvSpPr>
        <p:spPr/>
        <p:txBody>
          <a:bodyPr/>
          <a:lstStyle/>
          <a:p>
            <a:fld id="{1FDFC556-B229-4063-BD53-D1F14E4DC1C8}" type="slidenum">
              <a:rPr lang="en-US" smtClean="0"/>
              <a:t>41</a:t>
            </a:fld>
            <a:endParaRPr lang="en-US"/>
          </a:p>
        </p:txBody>
      </p:sp>
    </p:spTree>
    <p:extLst>
      <p:ext uri="{BB962C8B-B14F-4D97-AF65-F5344CB8AC3E}">
        <p14:creationId xmlns:p14="http://schemas.microsoft.com/office/powerpoint/2010/main" val="1969661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top is how the Inventory would display if you did not select to show splits and merges. The beginning count is 13. The 0.0.2 Acquisitions are the 2 Individuals that were Split out and became Individual entities. The 0.0.10 Acquisition is the new group. The 0.0.2 Dispositions are the 2 Individuals that were split from the group. The ending status is 0.0.21.</a:t>
            </a:r>
          </a:p>
          <a:p>
            <a:endParaRPr lang="en-US" sz="1400" dirty="0"/>
          </a:p>
          <a:p>
            <a:r>
              <a:rPr lang="en-US" sz="1400" dirty="0"/>
              <a:t>The bottom </a:t>
            </a:r>
            <a:r>
              <a:rPr lang="en-US" sz="1400"/>
              <a:t>is how </a:t>
            </a:r>
            <a:r>
              <a:rPr lang="en-US" sz="1400" dirty="0"/>
              <a:t>the Inventory would display if you DID select to show splits and merges. The beginning count is 13. The 0.0.2 Acquisitions are the 2 Individuals that were Split out and became Individual entities. The 0.0.26 Acquisition is the new group of 10, the addition of this Group to the origin group and the creation of a new group from the split of the 6. The 0.0.18 Dispositions are the 2 Individuals that were split from the group, the Group of 10 merged into the origin group and the new group of 6 split from the origin group. The ending status is 0.0.21.</a:t>
            </a:r>
          </a:p>
          <a:p>
            <a:endParaRPr lang="en-US" sz="1400" dirty="0"/>
          </a:p>
          <a:p>
            <a:r>
              <a:rPr lang="en-US" sz="1400" dirty="0"/>
              <a:t>I would say that the NOT including Splits and Merges as the default was a good idea!</a:t>
            </a:r>
          </a:p>
          <a:p>
            <a:endParaRPr lang="en-US" sz="1400" dirty="0"/>
          </a:p>
        </p:txBody>
      </p:sp>
      <p:sp>
        <p:nvSpPr>
          <p:cNvPr id="4" name="Slide Number Placeholder 3"/>
          <p:cNvSpPr>
            <a:spLocks noGrp="1"/>
          </p:cNvSpPr>
          <p:nvPr>
            <p:ph type="sldNum" sz="quarter" idx="5"/>
          </p:nvPr>
        </p:nvSpPr>
        <p:spPr/>
        <p:txBody>
          <a:bodyPr/>
          <a:lstStyle/>
          <a:p>
            <a:fld id="{1FDFC556-B229-4063-BD53-D1F14E4DC1C8}" type="slidenum">
              <a:rPr lang="en-US" smtClean="0"/>
              <a:t>42</a:t>
            </a:fld>
            <a:endParaRPr lang="en-US"/>
          </a:p>
        </p:txBody>
      </p:sp>
    </p:spTree>
    <p:extLst>
      <p:ext uri="{BB962C8B-B14F-4D97-AF65-F5344CB8AC3E}">
        <p14:creationId xmlns:p14="http://schemas.microsoft.com/office/powerpoint/2010/main" val="3785177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BRIGID – Going through these inventory checks can have a ripple effect even beyond your own institution. Many things can be impacted with your actions and corrections in your local ZIMS records. When you correct part of a record, you really DRIVE the collective data accuracy another step closer to the ‘best truth’.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DFC556-B229-4063-BD53-D1F14E4DC1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717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When Global taxonomy is updated, ZIMS will not automatically update your Local records, you will need to do so, but only if you agree with the update! In the Animal Statistics tab, Pending Taxonomic Changes displays the species that need updating and the count of animals impacted which is a hyperlink into the records. If you</a:t>
            </a:r>
          </a:p>
          <a:p>
            <a:r>
              <a:rPr lang="en-US" sz="1400" dirty="0"/>
              <a:t>choose not to accept the updates, your Local taxonomy will display in your Inventory Reports. You can chose to update all the records in a species, or just some. </a:t>
            </a:r>
          </a:p>
          <a:p>
            <a:endParaRPr lang="en-US" dirty="0"/>
          </a:p>
        </p:txBody>
      </p:sp>
      <p:sp>
        <p:nvSpPr>
          <p:cNvPr id="4" name="Slide Number Placeholder 3"/>
          <p:cNvSpPr>
            <a:spLocks noGrp="1"/>
          </p:cNvSpPr>
          <p:nvPr>
            <p:ph type="sldNum" sz="quarter" idx="5"/>
          </p:nvPr>
        </p:nvSpPr>
        <p:spPr/>
        <p:txBody>
          <a:bodyPr/>
          <a:lstStyle/>
          <a:p>
            <a:fld id="{1FDFC556-B229-4063-BD53-D1F14E4DC1C8}" type="slidenum">
              <a:rPr lang="en-US" smtClean="0"/>
              <a:t>5</a:t>
            </a:fld>
            <a:endParaRPr lang="en-US"/>
          </a:p>
        </p:txBody>
      </p:sp>
    </p:spTree>
    <p:extLst>
      <p:ext uri="{BB962C8B-B14F-4D97-AF65-F5344CB8AC3E}">
        <p14:creationId xmlns:p14="http://schemas.microsoft.com/office/powerpoint/2010/main" val="1406100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To accept the updates for all records of the taxonomy, check the left hand box and select Accept Species360 Taxonomy. The change date for your institution defaults to the most current change date. If you want to capture the date that Species360 recorded the change you should only select records that were changed on the same date. Here the American toad and the marine toad were changed by Species360 on July 24, 2015, but the caracara was changed on August 3 2015. If you accept these updates together, the change date will be August 3 for them all. You can also chose to Archive the records if you want to do further research.</a:t>
            </a:r>
          </a:p>
          <a:p>
            <a:endParaRPr lang="en-US" dirty="0"/>
          </a:p>
        </p:txBody>
      </p:sp>
      <p:sp>
        <p:nvSpPr>
          <p:cNvPr id="4" name="Slide Number Placeholder 3"/>
          <p:cNvSpPr>
            <a:spLocks noGrp="1"/>
          </p:cNvSpPr>
          <p:nvPr>
            <p:ph type="sldNum" sz="quarter" idx="5"/>
          </p:nvPr>
        </p:nvSpPr>
        <p:spPr/>
        <p:txBody>
          <a:bodyPr/>
          <a:lstStyle/>
          <a:p>
            <a:fld id="{1FDFC556-B229-4063-BD53-D1F14E4DC1C8}" type="slidenum">
              <a:rPr lang="en-US" smtClean="0"/>
              <a:t>6</a:t>
            </a:fld>
            <a:endParaRPr lang="en-US"/>
          </a:p>
        </p:txBody>
      </p:sp>
    </p:spTree>
    <p:extLst>
      <p:ext uri="{BB962C8B-B14F-4D97-AF65-F5344CB8AC3E}">
        <p14:creationId xmlns:p14="http://schemas.microsoft.com/office/powerpoint/2010/main" val="417811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taxonomy will be updated in the record. Your inventory will now</a:t>
            </a:r>
          </a:p>
          <a:p>
            <a:r>
              <a:rPr lang="en-US" sz="1400" dirty="0"/>
              <a:t>display as the Global taxonomy.</a:t>
            </a:r>
          </a:p>
        </p:txBody>
      </p:sp>
      <p:sp>
        <p:nvSpPr>
          <p:cNvPr id="4" name="Slide Number Placeholder 3"/>
          <p:cNvSpPr>
            <a:spLocks noGrp="1"/>
          </p:cNvSpPr>
          <p:nvPr>
            <p:ph type="sldNum" sz="quarter" idx="5"/>
          </p:nvPr>
        </p:nvSpPr>
        <p:spPr/>
        <p:txBody>
          <a:bodyPr/>
          <a:lstStyle/>
          <a:p>
            <a:fld id="{1FDFC556-B229-4063-BD53-D1F14E4DC1C8}" type="slidenum">
              <a:rPr lang="en-US" smtClean="0"/>
              <a:t>7</a:t>
            </a:fld>
            <a:endParaRPr lang="en-US"/>
          </a:p>
        </p:txBody>
      </p:sp>
    </p:spTree>
    <p:extLst>
      <p:ext uri="{BB962C8B-B14F-4D97-AF65-F5344CB8AC3E}">
        <p14:creationId xmlns:p14="http://schemas.microsoft.com/office/powerpoint/2010/main" val="2897307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To update a single record, select the number hyperlink and open the desired record from the results grid. If you want to update several records from the list you can do a Batch Taxonomy Change by checking the desired records and selecting simple batch action &gt; Taxonomy Change from the Actions menu.</a:t>
            </a:r>
          </a:p>
          <a:p>
            <a:endParaRPr lang="en-US" dirty="0"/>
          </a:p>
        </p:txBody>
      </p:sp>
      <p:sp>
        <p:nvSpPr>
          <p:cNvPr id="4" name="Slide Number Placeholder 3"/>
          <p:cNvSpPr>
            <a:spLocks noGrp="1"/>
          </p:cNvSpPr>
          <p:nvPr>
            <p:ph type="sldNum" sz="quarter" idx="5"/>
          </p:nvPr>
        </p:nvSpPr>
        <p:spPr/>
        <p:txBody>
          <a:bodyPr/>
          <a:lstStyle/>
          <a:p>
            <a:fld id="{1FDFC556-B229-4063-BD53-D1F14E4DC1C8}" type="slidenum">
              <a:rPr lang="en-US" smtClean="0"/>
              <a:t>8</a:t>
            </a:fld>
            <a:endParaRPr lang="en-US"/>
          </a:p>
        </p:txBody>
      </p:sp>
    </p:spTree>
    <p:extLst>
      <p:ext uri="{BB962C8B-B14F-4D97-AF65-F5344CB8AC3E}">
        <p14:creationId xmlns:p14="http://schemas.microsoft.com/office/powerpoint/2010/main" val="3923095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Date of Change should be the date that Species360 made the change. The Taxonomy Determination would be Species360 Taxonomic Update.</a:t>
            </a:r>
          </a:p>
          <a:p>
            <a:r>
              <a:rPr lang="en-US" sz="1400" dirty="0"/>
              <a:t>The record will reflect the change and your Inventory will display the Global taxonomy.</a:t>
            </a:r>
          </a:p>
        </p:txBody>
      </p:sp>
      <p:sp>
        <p:nvSpPr>
          <p:cNvPr id="4" name="Slide Number Placeholder 3"/>
          <p:cNvSpPr>
            <a:spLocks noGrp="1"/>
          </p:cNvSpPr>
          <p:nvPr>
            <p:ph type="sldNum" sz="quarter" idx="5"/>
          </p:nvPr>
        </p:nvSpPr>
        <p:spPr/>
        <p:txBody>
          <a:bodyPr/>
          <a:lstStyle/>
          <a:p>
            <a:fld id="{1FDFC556-B229-4063-BD53-D1F14E4DC1C8}" type="slidenum">
              <a:rPr lang="en-US" smtClean="0"/>
              <a:t>9</a:t>
            </a:fld>
            <a:endParaRPr lang="en-US"/>
          </a:p>
        </p:txBody>
      </p:sp>
    </p:spTree>
    <p:extLst>
      <p:ext uri="{BB962C8B-B14F-4D97-AF65-F5344CB8AC3E}">
        <p14:creationId xmlns:p14="http://schemas.microsoft.com/office/powerpoint/2010/main" val="903141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611CF7-B57C-4813-830D-57AA30B235EB}"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441E92-9B9F-4FB2-8D70-0F3DE64EC3E1}"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7B2019-70BF-4387-831B-8B0A1C7EAD7E}"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EB8B9-E6E1-454E-B15E-22691A42E791}"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8DC973-4142-45D2-8182-4DF0282C4B23}"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402D7D-85BB-481F-B5CC-7CE99D5EE9C6}"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7C1D30-7AE1-47EF-B84F-993DBA1F7340}" type="datetime1">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FB57EE-9D80-4E7A-B72E-689E08DAFA5B}" type="datetime1">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A2A0B-9962-41D3-8FAB-5DA9560A1A73}" type="datetime1">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027A56-2B73-4034-B9E3-88B399D4854E}"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B6F4F6-F924-46BA-BEBC-954637651F87}"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E4F366-9E18-4622-B8D1-F66AC75EC3AA}"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141B6B-9768-42C8-8D42-7532663789F2}"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877B1D-EFC3-4671-B66F-804CE8FCF607}"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3FFC61-B714-4A1E-9806-541A35A538BE}"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D134D4-FCEE-42EC-A227-A01B3092BFA0}"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E141FF-5FAB-4107-A245-965E9FAB991B}" type="datetime1">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14A0D4-FFAA-472A-A6C2-5965D023EFCB}" type="datetime1">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9AC84-5AB9-4624-BB65-BD467732CE19}" type="datetime1">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9FD845-A8F7-4D6E-A747-4F2F016AAE11}"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DA17F2-0AC8-40CB-8AF7-3F9AC84B8349}"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A25BD3-7A18-488C-8A40-F775D9CC86AC}"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85FA77-E0B3-483F-B763-4D3E77088AE8}"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39A77E-154E-498A-A49C-79BCFD753FD8}"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AFBB24-9E75-47CE-9307-44A16E358510}"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8A5367-CCB4-43B5-9818-96BEFB9CD563}"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795653-480F-44EC-A9D2-4F024DC6AB8F}" type="datetime1">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4AC00C-6E4B-452E-9E14-BF2CB3669722}" type="datetime1">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0F5ED1-8B64-408E-B79C-D03B9052E527}" type="datetime1">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3075B6-003E-4659-9501-C3F1684B4077}"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17164-FCBC-4CE6-BC05-44F8DCE906E4}"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458C9B-FCAD-40E9-8E22-A5027C4DA123}"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D09C6C-A6AB-4EE5-AB75-3E8CCD4A86DE}"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A9CF59-4FAF-46CB-A67C-315F29BB100F}"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3C4702-769C-44FA-B5FF-F0C97BB4BD7B}"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5D356C-770D-437E-9DED-07FD01157B99}"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29C7C2-4DF2-43CE-85A1-DCC6543DD8E7}" type="datetime1">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DED32E-71C1-4600-9002-1B52CB1B69E7}" type="datetime1">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55FF5-E27A-4998-9423-F2A745691217}" type="datetime1">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EEA147-6050-484E-B86C-89DAD8335A30}"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A4880D-C819-45E7-ADBF-D3E4FFE14581}"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B6DEAC-E679-47CB-BF82-7BC52F942D61}"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C218F9-523D-4835-8431-6E9F6F2C2CB2}"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B50DA5-A50D-4B47-9D64-A08EB8D25F32}"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BE7A75-C602-4A14-B18A-0A971C80A058}"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C2A02B-D0B4-4C63-BB56-F61876611878}" type="datetime1">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B2732E-8D2A-4B92-91AC-B5BD8AB2A710}" type="datetime1">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590B09-50BF-4C88-A4B5-092BD5D92E4A}" type="datetime1">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F836B-771E-494E-B58F-4BB3948E4666}" type="datetime1">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B9FD58-2C25-4E5F-8EC9-3202F096CA01}"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0B42C-37DB-4E44-ACF3-5CF59E9AD3DD}"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0161BD-85D0-4407-8EED-C9A92F16FDAB}" type="datetime1">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78144-B781-4125-A745-2E7BC98B7295}" type="datetime1">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2A295E-2CB0-4056-8A86-B0A86C81BD86}"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BA6511-AC4C-4B7B-9158-06736DBAD093}"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3A6DDD-FD4C-4BAE-9332-9A5977FA4E51}"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E984B4-A96A-4DEF-8CD1-6B1D284CB735}"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08D426-0E18-48D7-8E63-46B052471F27}"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7B12EC-27B8-4AFF-8E32-4BD869492A2A}"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C37C49-1FB5-4F16-92FE-25A4885FE634}"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BE363B-FF6D-45E5-9D30-6B6D86952E97}" type="datetime1">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91B877-274A-410C-9263-F4F8BC7EBF8D}" type="datetime1">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A87B0-F2E2-4A8F-909A-DE923BF2F1F4}" type="datetime1">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F20CA2-0615-47BA-92D9-D1514A5D8FB3}"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38A733-2E48-4FBD-BCD6-6E69C1F10E5D}"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4F2C2D-93FE-4F16-95A6-2B55485454C3}"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BC35-99D6-4E51-B02E-4F537B550205}"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B862B4-C3AC-4382-BD47-268061CEB53B}"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CE6646-5788-49A0-B07D-98FCE54F56B3}"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E9CEEE-1149-44D3-90B6-36044FCD53AD}"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FE7B34-9FE9-41E8-A5EC-EC2FB311F377}" type="datetime1">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E5808C-7A3D-4A60-8C89-89E783618E91}" type="datetime1">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64CB68-BAAE-40A5-9D04-99ECBE18556D}" type="datetime1">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C8D59-5659-4C0A-81EF-862A56A3F1AC}"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40E2C5-6756-4AD0-A65D-CFE13140C6F6}"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DF7A34-7DC8-4BB8-B7BA-2DA968632883}"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8857-6E80-4CBE-A950-F1A6A842C227}"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00AA01-197B-4B82-967A-7FD5D937EDE6}"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FA0ECB-590D-4BC8-BF70-3E6295D3AFF3}"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C0AFC2-B5DC-4CCD-AD74-25DACC4C4D06}"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AFAB08-B2C1-48CB-8F11-ED5F67651DC3}" type="datetime1">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338BD1-8066-4F70-9177-C68B76781965}" type="datetime1">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90813B-19EA-4007-BAFE-1DA5A346A7F5}" type="datetime1">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3CEBFC-3580-4013-AAC1-25D97EEB94C5}"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4A67FB-52FA-4928-8B57-1D3558173CE5}"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ED7270-8FA9-4B00-9484-ADC0ECAF2D82}"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5249EA-9054-44B2-9F63-7A20F2B2719D}"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10D97-2574-485D-802C-FFE022C96101}"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91BDC9-2D7D-4EF6-AEBE-1397523A1295}"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8EF965-68B4-4EEF-9029-C1B088BDECAE}" type="datetime1">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0A351E-8BC5-4F80-A0B4-C4C4D0AD8022}" type="datetime1">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22FDF3-ED91-425D-9D92-7D9F4FCA309D}" type="datetime1">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66567-3178-435A-9B92-0CB48C2B3A55}" type="datetime1">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CC5C1D-8F4E-4E28-801A-288331E1AD65}"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AB4BD2-F42C-4BF9-BA8C-D8DE6D4AA537}"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D87BF7-81DD-4A43-86DC-8770DCBDB92C}"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B5F051-A769-4C60-9B1F-F500F8587A84}"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18117D-9E3C-4A82-B2BE-3182FFC940C4}"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0487EF-51D5-4017-9BDB-4EDAFE6F4332}"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C6CEC-1FD4-445E-975B-A43B9A4CCBFF}" type="datetime1">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106EEA-19F9-4189-BE8F-0E94B9304B95}" type="datetime1">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DFD0E7-C0A0-4632-AB5B-A6BC02510CAD}" type="datetime1">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C12A3-CA49-4484-9D16-1A7747519059}" type="datetime1">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F29519-05B4-46E6-B966-BED9ADC177E0}"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F933E4-CA83-44A5-98C2-A2F62CD11587}"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3F3376-B696-4122-B4A1-65B30E639D64}"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55A269-1573-453F-B20B-89D4DBF5D848}"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D369F0-3EDB-457D-89A0-84DB2B091067}"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C4EBB0-9FBF-4818-B7DB-785BB3A0CC1A}"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B4392-FB91-4ED2-8D29-5D0E04F1D0F2}" type="datetime1">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742CFC-2FF6-4B74-B792-FA2B391744EE}" type="datetime1">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873D1B-E1B5-4E3C-9CA1-EE84689A49C6}" type="datetime1">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FA8-743B-4879-A651-88923F6DDFD7}" type="datetime1">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E0F74C-A18B-4C46-AF1B-B67B8E3A9200}"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40F1CA-EB80-475E-87F9-468C9B653684}"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9A5342-EFE1-47AE-9E6E-B845E55A676E}"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2B040A-CE87-4326-8F4A-DFB0C6D63FF9}"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1CE946-A334-492C-9BC4-9F0D49D96D9A}"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E1306C-4073-427F-A7E5-CC18D08580EB}"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93E952-F848-4EAF-BA19-B1E0B6CAA63D}" type="datetime1">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B58D4E-B3C6-4CCB-8C84-C08A99991124}" type="datetime1">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B2686-7022-4B61-A2DE-A3E9D5B84C5E}" type="datetime1">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4D9A26-36B1-4DE5-9179-EF4F94AE5E67}"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57B0C1-E297-43E0-B68A-DE84A289BFF3}"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C13673-B03E-4792-BCB7-6B3DE0D15DC9}"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9F9BCA-AECF-4EE0-8696-9A0BAEAA299B}"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6C69E-783D-4078-95B7-9D38808D5D9B}"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FED4C5-628E-4DBD-9A86-6124D557A979}"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77A8F-DD11-4194-B310-59966D962CBD}"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327D2B-6039-4AEB-B7E0-C185A74DF849}" type="datetime1">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367BE0-1F85-41CC-9DC5-6DB63ADE0F82}" type="datetime1">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1022A-66B5-48F2-940F-0C03F20CE241}" type="datetime1">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E3DA12-0FE1-446A-91B0-14C47E9F41D7}"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328096-E129-440A-A232-C7C5654E2837}"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C8171C-8913-43F4-8091-6B8889974934}"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CD3F31-10F4-4228-A36A-B90EE3C746EA}"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FA5B10-957E-4D86-A059-5CFA766359DD}"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5E99B-9D16-41D4-9E04-8DF8A4659C08}"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B6371F-B061-4364-92FA-F51F227CB64C}"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DBAFE-CFE9-4C2D-834D-D8D8D7AEBF84}" type="datetime1">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8CB2F6-2042-420A-9877-762AF24B6EB5}" type="datetime1">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A6188-F58C-4659-A3B5-11DDCCAC30ED}" type="datetime1">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4D900C-8483-42C9-8427-4DAB63112125}"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959BFD-8173-4F22-A378-3E3C19D2DBDC}"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000">
              <a:schemeClr val="accent1">
                <a:lumMod val="40000"/>
                <a:lumOff val="60000"/>
              </a:schemeClr>
            </a:gs>
            <a:gs pos="29000">
              <a:schemeClr val="accent1">
                <a:lumMod val="60000"/>
                <a:lumOff val="40000"/>
              </a:schemeClr>
            </a:gs>
            <a:gs pos="62000">
              <a:schemeClr val="accent1">
                <a:lumMod val="75000"/>
              </a:schemeClr>
            </a:gs>
            <a:gs pos="100000">
              <a:schemeClr val="accent6">
                <a:lumMod val="75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54164A2C-3AC0-4E4E-9889-EE67D4A0BF95}" type="datetime1">
              <a:rPr lang="en-US" smtClean="0"/>
              <a:t>11/12/2020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000">
              <a:schemeClr val="accent1">
                <a:lumMod val="40000"/>
                <a:lumOff val="60000"/>
              </a:schemeClr>
            </a:gs>
            <a:gs pos="29000">
              <a:schemeClr val="accent1">
                <a:lumMod val="60000"/>
                <a:lumOff val="40000"/>
              </a:schemeClr>
            </a:gs>
            <a:gs pos="62000">
              <a:schemeClr val="accent1">
                <a:lumMod val="75000"/>
              </a:schemeClr>
            </a:gs>
            <a:gs pos="100000">
              <a:schemeClr val="accent6">
                <a:lumMod val="75000"/>
              </a:schemeClr>
            </a:gs>
          </a:gsLst>
          <a:lin ang="5400000" scaled="1"/>
          <a:tileRect/>
        </a:gradFill>
        <a:effectLst/>
      </p:bgPr>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936F8BE-CFCD-4380-BDF8-069DEF579EE1}" type="datetime1">
              <a:rPr lang="en-US" smtClean="0"/>
              <a:t>11/12/2020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000">
              <a:schemeClr val="accent1">
                <a:lumMod val="40000"/>
                <a:lumOff val="60000"/>
              </a:schemeClr>
            </a:gs>
            <a:gs pos="29000">
              <a:schemeClr val="accent1">
                <a:lumMod val="60000"/>
                <a:lumOff val="40000"/>
              </a:schemeClr>
            </a:gs>
            <a:gs pos="62000">
              <a:schemeClr val="accent1">
                <a:lumMod val="75000"/>
              </a:schemeClr>
            </a:gs>
            <a:gs pos="100000">
              <a:schemeClr val="accent6">
                <a:lumMod val="75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628E6F5-F382-46EC-897D-CD9D36FC69BA}" type="datetime1">
              <a:rPr lang="en-US" smtClean="0"/>
              <a:t>11/12/2020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000">
              <a:schemeClr val="accent1">
                <a:lumMod val="40000"/>
                <a:lumOff val="60000"/>
              </a:schemeClr>
            </a:gs>
            <a:gs pos="29000">
              <a:schemeClr val="accent1">
                <a:lumMod val="60000"/>
                <a:lumOff val="40000"/>
              </a:schemeClr>
            </a:gs>
            <a:gs pos="62000">
              <a:schemeClr val="accent1">
                <a:lumMod val="75000"/>
              </a:schemeClr>
            </a:gs>
            <a:gs pos="100000">
              <a:schemeClr val="accent6">
                <a:lumMod val="75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0724DBA-1B48-4899-959A-4B2F818E4932}" type="datetime1">
              <a:rPr lang="en-US" smtClean="0"/>
              <a:t>11/12/2020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000">
              <a:schemeClr val="accent1">
                <a:lumMod val="40000"/>
                <a:lumOff val="60000"/>
              </a:schemeClr>
            </a:gs>
            <a:gs pos="29000">
              <a:schemeClr val="accent1">
                <a:lumMod val="60000"/>
                <a:lumOff val="40000"/>
              </a:schemeClr>
            </a:gs>
            <a:gs pos="62000">
              <a:schemeClr val="accent1">
                <a:lumMod val="75000"/>
              </a:schemeClr>
            </a:gs>
            <a:gs pos="100000">
              <a:schemeClr val="accent6">
                <a:lumMod val="75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C4FF5FC-9F46-4666-B9C5-68EE0C3340A6}" type="datetime1">
              <a:rPr lang="en-US" smtClean="0"/>
              <a:t>11/12/2020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000">
              <a:schemeClr val="accent1">
                <a:lumMod val="40000"/>
                <a:lumOff val="60000"/>
              </a:schemeClr>
            </a:gs>
            <a:gs pos="29000">
              <a:schemeClr val="accent1">
                <a:lumMod val="60000"/>
                <a:lumOff val="40000"/>
              </a:schemeClr>
            </a:gs>
            <a:gs pos="62000">
              <a:schemeClr val="accent1">
                <a:lumMod val="75000"/>
              </a:schemeClr>
            </a:gs>
            <a:gs pos="100000">
              <a:schemeClr val="accent6">
                <a:lumMod val="75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FF1F482-D963-4CAA-8678-149649B5B46F}" type="datetime1">
              <a:rPr lang="en-US" smtClean="0"/>
              <a:t>11/12/2020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000">
              <a:schemeClr val="accent1">
                <a:lumMod val="40000"/>
                <a:lumOff val="60000"/>
              </a:schemeClr>
            </a:gs>
            <a:gs pos="29000">
              <a:schemeClr val="accent1">
                <a:lumMod val="60000"/>
                <a:lumOff val="40000"/>
              </a:schemeClr>
            </a:gs>
            <a:gs pos="62000">
              <a:schemeClr val="accent1">
                <a:lumMod val="75000"/>
              </a:schemeClr>
            </a:gs>
            <a:gs pos="100000">
              <a:schemeClr val="accent6">
                <a:lumMod val="75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75C88B7-2E31-4A62-9E30-1DA20B361948}" type="datetime1">
              <a:rPr lang="en-US" smtClean="0"/>
              <a:t>11/12/2020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000">
              <a:schemeClr val="accent1">
                <a:lumMod val="40000"/>
                <a:lumOff val="60000"/>
              </a:schemeClr>
            </a:gs>
            <a:gs pos="29000">
              <a:schemeClr val="accent1">
                <a:lumMod val="60000"/>
                <a:lumOff val="40000"/>
              </a:schemeClr>
            </a:gs>
            <a:gs pos="62000">
              <a:schemeClr val="accent1">
                <a:lumMod val="75000"/>
              </a:schemeClr>
            </a:gs>
            <a:gs pos="100000">
              <a:schemeClr val="accent6">
                <a:lumMod val="75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034BC03-839F-4C38-A44D-B853F480E039}" type="datetime1">
              <a:rPr lang="en-US" smtClean="0"/>
              <a:t>11/12/2020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000">
              <a:schemeClr val="accent1">
                <a:lumMod val="40000"/>
                <a:lumOff val="60000"/>
              </a:schemeClr>
            </a:gs>
            <a:gs pos="29000">
              <a:schemeClr val="accent1">
                <a:lumMod val="60000"/>
                <a:lumOff val="40000"/>
              </a:schemeClr>
            </a:gs>
            <a:gs pos="62000">
              <a:schemeClr val="accent1">
                <a:lumMod val="75000"/>
              </a:schemeClr>
            </a:gs>
            <a:gs pos="100000">
              <a:schemeClr val="accent6">
                <a:lumMod val="75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C98AA1E4-5DD2-48ED-A28F-AC476DA21E46}" type="datetime1">
              <a:rPr lang="en-US" smtClean="0"/>
              <a:t>11/12/2020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000">
              <a:schemeClr val="accent1">
                <a:lumMod val="40000"/>
                <a:lumOff val="60000"/>
              </a:schemeClr>
            </a:gs>
            <a:gs pos="29000">
              <a:schemeClr val="accent1">
                <a:lumMod val="60000"/>
                <a:lumOff val="40000"/>
              </a:schemeClr>
            </a:gs>
            <a:gs pos="62000">
              <a:schemeClr val="accent1">
                <a:lumMod val="75000"/>
              </a:schemeClr>
            </a:gs>
            <a:gs pos="100000">
              <a:schemeClr val="accent6">
                <a:lumMod val="75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8A05F23-EC72-4AB7-B8E4-B6A7788DB571}" type="datetime1">
              <a:rPr lang="en-US" smtClean="0"/>
              <a:t>11/12/2020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000">
              <a:schemeClr val="accent1">
                <a:lumMod val="40000"/>
                <a:lumOff val="60000"/>
              </a:schemeClr>
            </a:gs>
            <a:gs pos="29000">
              <a:schemeClr val="accent1">
                <a:lumMod val="60000"/>
                <a:lumOff val="40000"/>
              </a:schemeClr>
            </a:gs>
            <a:gs pos="62000">
              <a:schemeClr val="accent1">
                <a:lumMod val="75000"/>
              </a:schemeClr>
            </a:gs>
            <a:gs pos="100000">
              <a:schemeClr val="accent6">
                <a:lumMod val="75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DF6F677-081F-431E-B06E-671D80071AF4}" type="datetime1">
              <a:rPr lang="en-US" smtClean="0"/>
              <a:t>11/12/2020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000">
              <a:schemeClr val="accent1">
                <a:lumMod val="40000"/>
                <a:lumOff val="60000"/>
              </a:schemeClr>
            </a:gs>
            <a:gs pos="29000">
              <a:schemeClr val="accent1">
                <a:lumMod val="60000"/>
                <a:lumOff val="40000"/>
              </a:schemeClr>
            </a:gs>
            <a:gs pos="62000">
              <a:schemeClr val="accent1">
                <a:lumMod val="75000"/>
              </a:schemeClr>
            </a:gs>
            <a:gs pos="100000">
              <a:schemeClr val="accent6">
                <a:lumMod val="75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C3DEF1C-24F4-45D0-9E11-DC3E499FAABC}" type="datetime1">
              <a:rPr lang="en-US" smtClean="0"/>
              <a:t>11/12/2020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000">
              <a:schemeClr val="accent1">
                <a:lumMod val="40000"/>
                <a:lumOff val="60000"/>
              </a:schemeClr>
            </a:gs>
            <a:gs pos="29000">
              <a:schemeClr val="accent1">
                <a:lumMod val="60000"/>
                <a:lumOff val="40000"/>
              </a:schemeClr>
            </a:gs>
            <a:gs pos="62000">
              <a:schemeClr val="accent1">
                <a:lumMod val="75000"/>
              </a:schemeClr>
            </a:gs>
            <a:gs pos="100000">
              <a:schemeClr val="accent6">
                <a:lumMod val="75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019DDCA-559E-4276-9B33-F6C3B83141D4}" type="datetime1">
              <a:rPr lang="en-US" smtClean="0"/>
              <a:t>11/12/2020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000">
              <a:schemeClr val="accent1">
                <a:lumMod val="40000"/>
                <a:lumOff val="60000"/>
              </a:schemeClr>
            </a:gs>
            <a:gs pos="29000">
              <a:schemeClr val="accent1">
                <a:lumMod val="60000"/>
                <a:lumOff val="40000"/>
              </a:schemeClr>
            </a:gs>
            <a:gs pos="62000">
              <a:schemeClr val="accent1">
                <a:lumMod val="75000"/>
              </a:schemeClr>
            </a:gs>
            <a:gs pos="100000">
              <a:schemeClr val="accent6">
                <a:lumMod val="75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2995DAC-52F7-425D-B65A-99686EA5DB63}" type="datetime1">
              <a:rPr lang="en-US" smtClean="0"/>
              <a:t>11/12/2020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000">
              <a:schemeClr val="accent1">
                <a:lumMod val="40000"/>
                <a:lumOff val="60000"/>
              </a:schemeClr>
            </a:gs>
            <a:gs pos="29000">
              <a:schemeClr val="accent1">
                <a:lumMod val="60000"/>
                <a:lumOff val="40000"/>
              </a:schemeClr>
            </a:gs>
            <a:gs pos="62000">
              <a:schemeClr val="accent1">
                <a:lumMod val="75000"/>
              </a:schemeClr>
            </a:gs>
            <a:gs pos="100000">
              <a:schemeClr val="accent6">
                <a:lumMod val="75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C72C5C5-B6A4-4E83-91C1-5C57C5C5BF0A}" type="datetime1">
              <a:rPr lang="en-US" smtClean="0"/>
              <a:t>11/12/2020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000">
              <a:schemeClr val="accent1">
                <a:lumMod val="40000"/>
                <a:lumOff val="60000"/>
              </a:schemeClr>
            </a:gs>
            <a:gs pos="29000">
              <a:schemeClr val="accent1">
                <a:lumMod val="60000"/>
                <a:lumOff val="40000"/>
              </a:schemeClr>
            </a:gs>
            <a:gs pos="62000">
              <a:schemeClr val="accent1">
                <a:lumMod val="75000"/>
              </a:schemeClr>
            </a:gs>
            <a:gs pos="100000">
              <a:schemeClr val="accent6">
                <a:lumMod val="75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C377971-86E7-4B16-9207-64787F5C24DD}" type="datetime1">
              <a:rPr lang="en-US" smtClean="0"/>
              <a:t>11/12/2020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50.jpe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6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70.jpeg"/></Relationships>
</file>

<file path=ppt/slides/_rels/slide3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73.jpeg"/></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76.jpeg"/></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81.jpeg"/></Relationships>
</file>

<file path=ppt/slides/_rels/slide3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83.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4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09600" y="1540374"/>
            <a:ext cx="7772400" cy="1470025"/>
          </a:xfrm>
        </p:spPr>
        <p:txBody>
          <a:bodyPr>
            <a:normAutofit fontScale="90000"/>
          </a:bodyPr>
          <a:lstStyle/>
          <a:p>
            <a:r>
              <a:rPr lang="en-US" altLang="en-US" dirty="0"/>
              <a:t>Getting Ready for Inventory Time!</a:t>
            </a:r>
          </a:p>
        </p:txBody>
      </p:sp>
      <p:sp>
        <p:nvSpPr>
          <p:cNvPr id="4099" name="Subtitle 2"/>
          <p:cNvSpPr>
            <a:spLocks noGrp="1"/>
          </p:cNvSpPr>
          <p:nvPr>
            <p:ph type="subTitle" idx="1"/>
          </p:nvPr>
        </p:nvSpPr>
        <p:spPr>
          <a:xfrm>
            <a:off x="1295400" y="3136502"/>
            <a:ext cx="6400800" cy="1752600"/>
          </a:xfrm>
        </p:spPr>
        <p:txBody>
          <a:bodyPr/>
          <a:lstStyle/>
          <a:p>
            <a:r>
              <a:rPr lang="en-US" altLang="en-US" dirty="0"/>
              <a:t>November 2020 TNT</a:t>
            </a:r>
          </a:p>
        </p:txBody>
      </p:sp>
      <p:sp>
        <p:nvSpPr>
          <p:cNvPr id="4100"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C4C9402-953D-4884-99BC-149B50DA1A63}" type="slidenum">
              <a:rPr lang="en-US" altLang="en-US" sz="1400" smtClean="0"/>
              <a:pPr>
                <a:spcBef>
                  <a:spcPct val="0"/>
                </a:spcBef>
                <a:buFontTx/>
                <a:buNone/>
              </a:pPr>
              <a:t>1</a:t>
            </a:fld>
            <a:endParaRPr lang="en-US" altLang="en-US" sz="1400"/>
          </a:p>
        </p:txBody>
      </p:sp>
      <p:pic>
        <p:nvPicPr>
          <p:cNvPr id="2" name="Picture 2" descr="Prepared Images, Stock Photos &amp; Vectors | Shutterstock">
            <a:extLst>
              <a:ext uri="{FF2B5EF4-FFF2-40B4-BE49-F238E27FC236}">
                <a16:creationId xmlns:a16="http://schemas.microsoft.com/office/drawing/2014/main" id="{5C47B0FA-AC03-4104-BEC4-E2F9EFC1C2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896"/>
          <a:stretch/>
        </p:blipFill>
        <p:spPr bwMode="auto">
          <a:xfrm>
            <a:off x="986493" y="3724863"/>
            <a:ext cx="3714750" cy="249137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464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4FB9-1BB7-4AE2-A890-35E16B32B007}"/>
              </a:ext>
            </a:extLst>
          </p:cNvPr>
          <p:cNvSpPr>
            <a:spLocks noGrp="1"/>
          </p:cNvSpPr>
          <p:nvPr>
            <p:ph type="title"/>
          </p:nvPr>
        </p:nvSpPr>
        <p:spPr/>
        <p:txBody>
          <a:bodyPr/>
          <a:lstStyle/>
          <a:p>
            <a:r>
              <a:rPr lang="en-US" dirty="0"/>
              <a:t>Automatic Updates &amp; Email Notifications</a:t>
            </a:r>
          </a:p>
        </p:txBody>
      </p:sp>
      <p:sp>
        <p:nvSpPr>
          <p:cNvPr id="3" name="Slide Number Placeholder 2">
            <a:extLst>
              <a:ext uri="{FF2B5EF4-FFF2-40B4-BE49-F238E27FC236}">
                <a16:creationId xmlns:a16="http://schemas.microsoft.com/office/drawing/2014/main" id="{A306DF62-F989-419C-9A4F-CF00CE26C078}"/>
              </a:ext>
            </a:extLst>
          </p:cNvPr>
          <p:cNvSpPr>
            <a:spLocks noGrp="1"/>
          </p:cNvSpPr>
          <p:nvPr>
            <p:ph type="sldNum" sz="quarter" idx="12"/>
          </p:nvPr>
        </p:nvSpPr>
        <p:spPr/>
        <p:txBody>
          <a:bodyPr/>
          <a:lstStyle/>
          <a:p>
            <a:fld id="{D1A12E6A-C85A-496C-95D0-8B82A2649983}" type="slidenum">
              <a:rPr lang="en-US" smtClean="0"/>
              <a:t>10</a:t>
            </a:fld>
            <a:endParaRPr lang="en-US"/>
          </a:p>
        </p:txBody>
      </p:sp>
      <p:pic>
        <p:nvPicPr>
          <p:cNvPr id="5" name="Picture 4">
            <a:extLst>
              <a:ext uri="{FF2B5EF4-FFF2-40B4-BE49-F238E27FC236}">
                <a16:creationId xmlns:a16="http://schemas.microsoft.com/office/drawing/2014/main" id="{A1396D73-57DD-4AAE-8D5D-0F18A62F5F3A}"/>
              </a:ext>
            </a:extLst>
          </p:cNvPr>
          <p:cNvPicPr>
            <a:picLocks noChangeAspect="1"/>
          </p:cNvPicPr>
          <p:nvPr/>
        </p:nvPicPr>
        <p:blipFill>
          <a:blip r:embed="rId3"/>
          <a:stretch>
            <a:fillRect/>
          </a:stretch>
        </p:blipFill>
        <p:spPr>
          <a:xfrm>
            <a:off x="4233797" y="1298068"/>
            <a:ext cx="4373255" cy="1762196"/>
          </a:xfrm>
          <a:prstGeom prst="rect">
            <a:avLst/>
          </a:prstGeom>
          <a:ln>
            <a:solidFill>
              <a:schemeClr val="tx1"/>
            </a:solidFill>
          </a:ln>
        </p:spPr>
      </p:pic>
      <p:pic>
        <p:nvPicPr>
          <p:cNvPr id="7" name="Picture 6">
            <a:extLst>
              <a:ext uri="{FF2B5EF4-FFF2-40B4-BE49-F238E27FC236}">
                <a16:creationId xmlns:a16="http://schemas.microsoft.com/office/drawing/2014/main" id="{9F1D16B4-9527-405F-A110-ABBAB357E9E6}"/>
              </a:ext>
            </a:extLst>
          </p:cNvPr>
          <p:cNvPicPr>
            <a:picLocks noChangeAspect="1"/>
          </p:cNvPicPr>
          <p:nvPr/>
        </p:nvPicPr>
        <p:blipFill>
          <a:blip r:embed="rId4"/>
          <a:stretch>
            <a:fillRect/>
          </a:stretch>
        </p:blipFill>
        <p:spPr>
          <a:xfrm>
            <a:off x="1096502" y="1698324"/>
            <a:ext cx="2864835" cy="4853031"/>
          </a:xfrm>
          <a:prstGeom prst="rect">
            <a:avLst/>
          </a:prstGeom>
          <a:ln>
            <a:solidFill>
              <a:schemeClr val="tx1"/>
            </a:solidFill>
          </a:ln>
        </p:spPr>
      </p:pic>
    </p:spTree>
    <p:extLst>
      <p:ext uri="{BB962C8B-B14F-4D97-AF65-F5344CB8AC3E}">
        <p14:creationId xmlns:p14="http://schemas.microsoft.com/office/powerpoint/2010/main" val="558875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5A04-AB15-4034-9ABE-98B28F896912}"/>
              </a:ext>
            </a:extLst>
          </p:cNvPr>
          <p:cNvSpPr>
            <a:spLocks noGrp="1"/>
          </p:cNvSpPr>
          <p:nvPr>
            <p:ph type="title"/>
          </p:nvPr>
        </p:nvSpPr>
        <p:spPr/>
        <p:txBody>
          <a:bodyPr/>
          <a:lstStyle/>
          <a:p>
            <a:r>
              <a:rPr lang="en-US" dirty="0"/>
              <a:t>Taxonomic Updates</a:t>
            </a:r>
          </a:p>
        </p:txBody>
      </p:sp>
      <p:sp>
        <p:nvSpPr>
          <p:cNvPr id="3" name="Slide Number Placeholder 2">
            <a:extLst>
              <a:ext uri="{FF2B5EF4-FFF2-40B4-BE49-F238E27FC236}">
                <a16:creationId xmlns:a16="http://schemas.microsoft.com/office/drawing/2014/main" id="{79A2D8F0-37D2-4574-BDF5-DD4D7E6FA77A}"/>
              </a:ext>
            </a:extLst>
          </p:cNvPr>
          <p:cNvSpPr>
            <a:spLocks noGrp="1"/>
          </p:cNvSpPr>
          <p:nvPr>
            <p:ph type="sldNum" sz="quarter" idx="12"/>
          </p:nvPr>
        </p:nvSpPr>
        <p:spPr/>
        <p:txBody>
          <a:bodyPr/>
          <a:lstStyle/>
          <a:p>
            <a:fld id="{D1A12E6A-C85A-496C-95D0-8B82A2649983}" type="slidenum">
              <a:rPr lang="en-US" smtClean="0"/>
              <a:t>11</a:t>
            </a:fld>
            <a:endParaRPr lang="en-US"/>
          </a:p>
        </p:txBody>
      </p:sp>
      <p:pic>
        <p:nvPicPr>
          <p:cNvPr id="1030" name="Picture 6" descr="awesome-hybrid-animal-from-photoshop | Breathtaking World">
            <a:extLst>
              <a:ext uri="{FF2B5EF4-FFF2-40B4-BE49-F238E27FC236}">
                <a16:creationId xmlns:a16="http://schemas.microsoft.com/office/drawing/2014/main" id="{884117A5-BD25-4A6A-BA64-202E8FC5E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1491993"/>
            <a:ext cx="3352800" cy="48768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122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61F45-82D2-4664-AF14-588D962175CE}"/>
              </a:ext>
            </a:extLst>
          </p:cNvPr>
          <p:cNvSpPr>
            <a:spLocks noGrp="1"/>
          </p:cNvSpPr>
          <p:nvPr>
            <p:ph type="title"/>
          </p:nvPr>
        </p:nvSpPr>
        <p:spPr/>
        <p:txBody>
          <a:bodyPr/>
          <a:lstStyle/>
          <a:p>
            <a:r>
              <a:rPr lang="en-US" dirty="0"/>
              <a:t>Pending Transactions</a:t>
            </a:r>
          </a:p>
        </p:txBody>
      </p:sp>
      <p:sp>
        <p:nvSpPr>
          <p:cNvPr id="3" name="Slide Number Placeholder 2">
            <a:extLst>
              <a:ext uri="{FF2B5EF4-FFF2-40B4-BE49-F238E27FC236}">
                <a16:creationId xmlns:a16="http://schemas.microsoft.com/office/drawing/2014/main" id="{75B30983-A39A-4D3A-8A77-FCF9ABC4C836}"/>
              </a:ext>
            </a:extLst>
          </p:cNvPr>
          <p:cNvSpPr>
            <a:spLocks noGrp="1"/>
          </p:cNvSpPr>
          <p:nvPr>
            <p:ph type="sldNum" sz="quarter" idx="12"/>
          </p:nvPr>
        </p:nvSpPr>
        <p:spPr/>
        <p:txBody>
          <a:bodyPr/>
          <a:lstStyle/>
          <a:p>
            <a:fld id="{D1A12E6A-C85A-496C-95D0-8B82A2649983}" type="slidenum">
              <a:rPr lang="en-US" smtClean="0"/>
              <a:t>12</a:t>
            </a:fld>
            <a:endParaRPr lang="en-US"/>
          </a:p>
        </p:txBody>
      </p:sp>
      <p:pic>
        <p:nvPicPr>
          <p:cNvPr id="5" name="Picture 4">
            <a:extLst>
              <a:ext uri="{FF2B5EF4-FFF2-40B4-BE49-F238E27FC236}">
                <a16:creationId xmlns:a16="http://schemas.microsoft.com/office/drawing/2014/main" id="{B8DD9526-0701-4FB2-8705-558BDC51650C}"/>
              </a:ext>
            </a:extLst>
          </p:cNvPr>
          <p:cNvPicPr>
            <a:picLocks noChangeAspect="1"/>
          </p:cNvPicPr>
          <p:nvPr/>
        </p:nvPicPr>
        <p:blipFill>
          <a:blip r:embed="rId3"/>
          <a:stretch>
            <a:fillRect/>
          </a:stretch>
        </p:blipFill>
        <p:spPr>
          <a:xfrm>
            <a:off x="427838" y="1411023"/>
            <a:ext cx="7915156" cy="3915986"/>
          </a:xfrm>
          <a:prstGeom prst="rect">
            <a:avLst/>
          </a:prstGeom>
          <a:ln>
            <a:solidFill>
              <a:schemeClr val="tx1"/>
            </a:solidFill>
          </a:ln>
        </p:spPr>
      </p:pic>
    </p:spTree>
    <p:extLst>
      <p:ext uri="{BB962C8B-B14F-4D97-AF65-F5344CB8AC3E}">
        <p14:creationId xmlns:p14="http://schemas.microsoft.com/office/powerpoint/2010/main" val="774072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61F45-82D2-4664-AF14-588D962175CE}"/>
              </a:ext>
            </a:extLst>
          </p:cNvPr>
          <p:cNvSpPr>
            <a:spLocks noGrp="1"/>
          </p:cNvSpPr>
          <p:nvPr>
            <p:ph type="title"/>
          </p:nvPr>
        </p:nvSpPr>
        <p:spPr/>
        <p:txBody>
          <a:bodyPr/>
          <a:lstStyle/>
          <a:p>
            <a:r>
              <a:rPr lang="en-US" dirty="0"/>
              <a:t>Follow the Flow</a:t>
            </a:r>
          </a:p>
        </p:txBody>
      </p:sp>
      <p:sp>
        <p:nvSpPr>
          <p:cNvPr id="3" name="Slide Number Placeholder 2">
            <a:extLst>
              <a:ext uri="{FF2B5EF4-FFF2-40B4-BE49-F238E27FC236}">
                <a16:creationId xmlns:a16="http://schemas.microsoft.com/office/drawing/2014/main" id="{75B30983-A39A-4D3A-8A77-FCF9ABC4C836}"/>
              </a:ext>
            </a:extLst>
          </p:cNvPr>
          <p:cNvSpPr>
            <a:spLocks noGrp="1"/>
          </p:cNvSpPr>
          <p:nvPr>
            <p:ph type="sldNum" sz="quarter" idx="12"/>
          </p:nvPr>
        </p:nvSpPr>
        <p:spPr/>
        <p:txBody>
          <a:bodyPr/>
          <a:lstStyle/>
          <a:p>
            <a:fld id="{D1A12E6A-C85A-496C-95D0-8B82A2649983}" type="slidenum">
              <a:rPr lang="en-US" smtClean="0"/>
              <a:t>13</a:t>
            </a:fld>
            <a:endParaRPr lang="en-US"/>
          </a:p>
        </p:txBody>
      </p:sp>
      <p:pic>
        <p:nvPicPr>
          <p:cNvPr id="1028" name="Picture 4" descr="Best Castle Silhouette #17385 - Clipartion.com">
            <a:extLst>
              <a:ext uri="{FF2B5EF4-FFF2-40B4-BE49-F238E27FC236}">
                <a16:creationId xmlns:a16="http://schemas.microsoft.com/office/drawing/2014/main" id="{D2F2E7C3-F4EF-4FA3-85DD-427C087786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7172" y="1620849"/>
            <a:ext cx="1094658" cy="13255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Best Castle Silhouette #17385 - Clipartion.com">
            <a:extLst>
              <a:ext uri="{FF2B5EF4-FFF2-40B4-BE49-F238E27FC236}">
                <a16:creationId xmlns:a16="http://schemas.microsoft.com/office/drawing/2014/main" id="{9B28FDAB-578C-478B-B68A-B26A06668C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389" y="1628170"/>
            <a:ext cx="1094658" cy="13255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Best Castle Silhouette #17385 - Clipartion.com">
            <a:extLst>
              <a:ext uri="{FF2B5EF4-FFF2-40B4-BE49-F238E27FC236}">
                <a16:creationId xmlns:a16="http://schemas.microsoft.com/office/drawing/2014/main" id="{15BD7B73-A854-47DA-ACBC-02B2B9B46E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0042" y="2191192"/>
            <a:ext cx="1652337" cy="20008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F5D3303-C28D-4231-888F-E18717DD0044}"/>
              </a:ext>
            </a:extLst>
          </p:cNvPr>
          <p:cNvSpPr txBox="1"/>
          <p:nvPr/>
        </p:nvSpPr>
        <p:spPr>
          <a:xfrm>
            <a:off x="2579646" y="2415677"/>
            <a:ext cx="759626" cy="307777"/>
          </a:xfrm>
          <a:prstGeom prst="rect">
            <a:avLst/>
          </a:prstGeom>
          <a:noFill/>
        </p:spPr>
        <p:txBody>
          <a:bodyPr wrap="square" rtlCol="0">
            <a:spAutoFit/>
          </a:bodyPr>
          <a:lstStyle/>
          <a:p>
            <a:pPr algn="ctr"/>
            <a:r>
              <a:rPr lang="en-US" sz="1400" dirty="0">
                <a:solidFill>
                  <a:schemeClr val="bg1"/>
                </a:solidFill>
              </a:rPr>
              <a:t>Zoo A</a:t>
            </a:r>
          </a:p>
        </p:txBody>
      </p:sp>
      <p:pic>
        <p:nvPicPr>
          <p:cNvPr id="1048" name="Picture 24" descr="Zebra Facts, History, Useful Information and Amazing Pictures">
            <a:extLst>
              <a:ext uri="{FF2B5EF4-FFF2-40B4-BE49-F238E27FC236}">
                <a16:creationId xmlns:a16="http://schemas.microsoft.com/office/drawing/2014/main" id="{B82FFF86-39A0-44A3-A751-A714016685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824980" y="564877"/>
            <a:ext cx="1652338" cy="129328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Paper Clip Art - ClipArt Best">
            <a:extLst>
              <a:ext uri="{FF2B5EF4-FFF2-40B4-BE49-F238E27FC236}">
                <a16:creationId xmlns:a16="http://schemas.microsoft.com/office/drawing/2014/main" id="{F67D33EB-0CFC-4305-AF9E-DBC0473A71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3471" y="582934"/>
            <a:ext cx="1009997" cy="12571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CA9D3B9-132D-4AED-AD2E-BCB28DE00A8E}"/>
              </a:ext>
            </a:extLst>
          </p:cNvPr>
          <p:cNvSpPr txBox="1"/>
          <p:nvPr/>
        </p:nvSpPr>
        <p:spPr>
          <a:xfrm>
            <a:off x="7833086" y="603945"/>
            <a:ext cx="878587" cy="307777"/>
          </a:xfrm>
          <a:prstGeom prst="rect">
            <a:avLst/>
          </a:prstGeom>
          <a:noFill/>
        </p:spPr>
        <p:txBody>
          <a:bodyPr wrap="square" rtlCol="0">
            <a:spAutoFit/>
          </a:bodyPr>
          <a:lstStyle/>
          <a:p>
            <a:r>
              <a:rPr lang="en-US" sz="1400" dirty="0"/>
              <a:t>ZEBRA</a:t>
            </a:r>
          </a:p>
        </p:txBody>
      </p:sp>
      <p:sp>
        <p:nvSpPr>
          <p:cNvPr id="13" name="TextBox 12">
            <a:extLst>
              <a:ext uri="{FF2B5EF4-FFF2-40B4-BE49-F238E27FC236}">
                <a16:creationId xmlns:a16="http://schemas.microsoft.com/office/drawing/2014/main" id="{9CB07AB7-0D3A-47ED-ABF1-6E3C36F85D2E}"/>
              </a:ext>
            </a:extLst>
          </p:cNvPr>
          <p:cNvSpPr txBox="1"/>
          <p:nvPr/>
        </p:nvSpPr>
        <p:spPr>
          <a:xfrm>
            <a:off x="6528854" y="727056"/>
            <a:ext cx="1173348" cy="369332"/>
          </a:xfrm>
          <a:prstGeom prst="rect">
            <a:avLst/>
          </a:prstGeom>
          <a:noFill/>
        </p:spPr>
        <p:txBody>
          <a:bodyPr wrap="square" rtlCol="0">
            <a:spAutoFit/>
          </a:bodyPr>
          <a:lstStyle/>
          <a:p>
            <a:r>
              <a:rPr lang="en-US" dirty="0"/>
              <a:t>½ Physical</a:t>
            </a:r>
          </a:p>
        </p:txBody>
      </p:sp>
      <p:sp>
        <p:nvSpPr>
          <p:cNvPr id="15" name="TextBox 14">
            <a:extLst>
              <a:ext uri="{FF2B5EF4-FFF2-40B4-BE49-F238E27FC236}">
                <a16:creationId xmlns:a16="http://schemas.microsoft.com/office/drawing/2014/main" id="{BEF04F75-34F9-47E6-AF0E-EA92A7B58B11}"/>
              </a:ext>
            </a:extLst>
          </p:cNvPr>
          <p:cNvSpPr txBox="1"/>
          <p:nvPr/>
        </p:nvSpPr>
        <p:spPr>
          <a:xfrm>
            <a:off x="6609266" y="1235047"/>
            <a:ext cx="1016000" cy="369332"/>
          </a:xfrm>
          <a:prstGeom prst="rect">
            <a:avLst/>
          </a:prstGeom>
          <a:noFill/>
        </p:spPr>
        <p:txBody>
          <a:bodyPr wrap="square" rtlCol="0">
            <a:spAutoFit/>
          </a:bodyPr>
          <a:lstStyle/>
          <a:p>
            <a:r>
              <a:rPr lang="en-US" dirty="0"/>
              <a:t>½ Legal</a:t>
            </a:r>
          </a:p>
        </p:txBody>
      </p:sp>
      <p:cxnSp>
        <p:nvCxnSpPr>
          <p:cNvPr id="18" name="Straight Arrow Connector 17">
            <a:extLst>
              <a:ext uri="{FF2B5EF4-FFF2-40B4-BE49-F238E27FC236}">
                <a16:creationId xmlns:a16="http://schemas.microsoft.com/office/drawing/2014/main" id="{6616D997-EE0B-4F38-8016-8668140BCC85}"/>
              </a:ext>
            </a:extLst>
          </p:cNvPr>
          <p:cNvCxnSpPr>
            <a:cxnSpLocks/>
          </p:cNvCxnSpPr>
          <p:nvPr/>
        </p:nvCxnSpPr>
        <p:spPr>
          <a:xfrm>
            <a:off x="4768455" y="2745295"/>
            <a:ext cx="1646538" cy="49530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graphicFrame>
        <p:nvGraphicFramePr>
          <p:cNvPr id="20" name="Table 20">
            <a:extLst>
              <a:ext uri="{FF2B5EF4-FFF2-40B4-BE49-F238E27FC236}">
                <a16:creationId xmlns:a16="http://schemas.microsoft.com/office/drawing/2014/main" id="{B66644B7-D693-444E-B62D-AB66772E4414}"/>
              </a:ext>
            </a:extLst>
          </p:cNvPr>
          <p:cNvGraphicFramePr>
            <a:graphicFrameLocks noGrp="1"/>
          </p:cNvGraphicFramePr>
          <p:nvPr>
            <p:extLst>
              <p:ext uri="{D42A27DB-BD31-4B8C-83A1-F6EECF244321}">
                <p14:modId xmlns:p14="http://schemas.microsoft.com/office/powerpoint/2010/main" val="2780989559"/>
              </p:ext>
            </p:extLst>
          </p:nvPr>
        </p:nvGraphicFramePr>
        <p:xfrm>
          <a:off x="389382" y="3008620"/>
          <a:ext cx="4182618" cy="1097280"/>
        </p:xfrm>
        <a:graphic>
          <a:graphicData uri="http://schemas.openxmlformats.org/drawingml/2006/table">
            <a:tbl>
              <a:tblPr firstRow="1" bandRow="1">
                <a:tableStyleId>{5C22544A-7EE6-4342-B048-85BDC9FD1C3A}</a:tableStyleId>
              </a:tblPr>
              <a:tblGrid>
                <a:gridCol w="1911350">
                  <a:extLst>
                    <a:ext uri="{9D8B030D-6E8A-4147-A177-3AD203B41FA5}">
                      <a16:colId xmlns:a16="http://schemas.microsoft.com/office/drawing/2014/main" val="4148478163"/>
                    </a:ext>
                  </a:extLst>
                </a:gridCol>
                <a:gridCol w="1193800">
                  <a:extLst>
                    <a:ext uri="{9D8B030D-6E8A-4147-A177-3AD203B41FA5}">
                      <a16:colId xmlns:a16="http://schemas.microsoft.com/office/drawing/2014/main" val="1574784526"/>
                    </a:ext>
                  </a:extLst>
                </a:gridCol>
                <a:gridCol w="1077468">
                  <a:extLst>
                    <a:ext uri="{9D8B030D-6E8A-4147-A177-3AD203B41FA5}">
                      <a16:colId xmlns:a16="http://schemas.microsoft.com/office/drawing/2014/main" val="3547514969"/>
                    </a:ext>
                  </a:extLst>
                </a:gridCol>
              </a:tblGrid>
              <a:tr h="219275">
                <a:tc>
                  <a:txBody>
                    <a:bodyPr/>
                    <a:lstStyle/>
                    <a:p>
                      <a:r>
                        <a:rPr lang="en-US" dirty="0"/>
                        <a:t>BIRTH EVENT</a:t>
                      </a:r>
                    </a:p>
                  </a:txBody>
                  <a:tcPr/>
                </a:tc>
                <a:tc>
                  <a:txBody>
                    <a:bodyPr/>
                    <a:lstStyle/>
                    <a:p>
                      <a:r>
                        <a:rPr lang="en-US" dirty="0"/>
                        <a:t>Zoo A</a:t>
                      </a:r>
                    </a:p>
                  </a:txBody>
                  <a:tcPr/>
                </a:tc>
                <a:tc>
                  <a:txBody>
                    <a:bodyPr/>
                    <a:lstStyle/>
                    <a:p>
                      <a:r>
                        <a:rPr lang="en-US" dirty="0"/>
                        <a:t>Zoo B</a:t>
                      </a:r>
                    </a:p>
                  </a:txBody>
                  <a:tcPr/>
                </a:tc>
                <a:extLst>
                  <a:ext uri="{0D108BD9-81ED-4DB2-BD59-A6C34878D82A}">
                    <a16:rowId xmlns:a16="http://schemas.microsoft.com/office/drawing/2014/main" val="1714470119"/>
                  </a:ext>
                </a:extLst>
              </a:tr>
              <a:tr h="272561">
                <a:tc>
                  <a:txBody>
                    <a:bodyPr/>
                    <a:lstStyle/>
                    <a:p>
                      <a:r>
                        <a:rPr lang="en-US" dirty="0"/>
                        <a:t>Ownership Status</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437563633"/>
                  </a:ext>
                </a:extLst>
              </a:tr>
              <a:tr h="219275">
                <a:tc>
                  <a:txBody>
                    <a:bodyPr/>
                    <a:lstStyle/>
                    <a:p>
                      <a:r>
                        <a:rPr lang="en-US" dirty="0"/>
                        <a:t>Physical Status</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663456729"/>
                  </a:ext>
                </a:extLst>
              </a:tr>
            </a:tbl>
          </a:graphicData>
        </a:graphic>
      </p:graphicFrame>
      <p:sp>
        <p:nvSpPr>
          <p:cNvPr id="21" name="TextBox 20">
            <a:extLst>
              <a:ext uri="{FF2B5EF4-FFF2-40B4-BE49-F238E27FC236}">
                <a16:creationId xmlns:a16="http://schemas.microsoft.com/office/drawing/2014/main" id="{381B19EC-0199-4BE8-BDFD-8325A65FC1B4}"/>
              </a:ext>
            </a:extLst>
          </p:cNvPr>
          <p:cNvSpPr txBox="1"/>
          <p:nvPr/>
        </p:nvSpPr>
        <p:spPr>
          <a:xfrm>
            <a:off x="3720749" y="2415678"/>
            <a:ext cx="759626" cy="307777"/>
          </a:xfrm>
          <a:prstGeom prst="rect">
            <a:avLst/>
          </a:prstGeom>
          <a:noFill/>
        </p:spPr>
        <p:txBody>
          <a:bodyPr wrap="square" rtlCol="0">
            <a:spAutoFit/>
          </a:bodyPr>
          <a:lstStyle/>
          <a:p>
            <a:pPr algn="ctr"/>
            <a:r>
              <a:rPr lang="en-US" sz="1400" dirty="0">
                <a:solidFill>
                  <a:schemeClr val="bg1"/>
                </a:solidFill>
              </a:rPr>
              <a:t>Zoo B</a:t>
            </a:r>
          </a:p>
        </p:txBody>
      </p:sp>
      <p:pic>
        <p:nvPicPr>
          <p:cNvPr id="1054" name="Picture 30" descr="OnlineLabels Clip Art - Green Checkmark">
            <a:extLst>
              <a:ext uri="{FF2B5EF4-FFF2-40B4-BE49-F238E27FC236}">
                <a16:creationId xmlns:a16="http://schemas.microsoft.com/office/drawing/2014/main" id="{B8C11398-1879-4150-AE03-6003C8F1072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2658" y="3385267"/>
            <a:ext cx="376801" cy="30408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0" descr="OnlineLabels Clip Art - Green Checkmark">
            <a:extLst>
              <a:ext uri="{FF2B5EF4-FFF2-40B4-BE49-F238E27FC236}">
                <a16:creationId xmlns:a16="http://schemas.microsoft.com/office/drawing/2014/main" id="{A830EF04-B1FF-40F2-BCB0-F6F1393CE0D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6626" y="3771512"/>
            <a:ext cx="376801" cy="304087"/>
          </a:xfrm>
          <a:prstGeom prst="rect">
            <a:avLst/>
          </a:prstGeom>
          <a:noFill/>
          <a:extLst>
            <a:ext uri="{909E8E84-426E-40DD-AFC4-6F175D3DCCD1}">
              <a14:hiddenFill xmlns:a14="http://schemas.microsoft.com/office/drawing/2010/main">
                <a:solidFill>
                  <a:srgbClr val="FFFFFF"/>
                </a:solidFill>
              </a14:hiddenFill>
            </a:ext>
          </a:extLst>
        </p:spPr>
      </p:pic>
      <p:pic>
        <p:nvPicPr>
          <p:cNvPr id="1112" name="Picture 88" descr="Redx Clip Art at Clker.com - vector clip art online, royalty free &amp; public domain">
            <a:extLst>
              <a:ext uri="{FF2B5EF4-FFF2-40B4-BE49-F238E27FC236}">
                <a16:creationId xmlns:a16="http://schemas.microsoft.com/office/drawing/2014/main" id="{5FA217E6-47C7-44B0-9126-F3BAA8E67B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28213" y="3774407"/>
            <a:ext cx="256288" cy="30408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8" descr="Redx Clip Art at Clker.com - vector clip art online, royalty free &amp; public domain">
            <a:extLst>
              <a:ext uri="{FF2B5EF4-FFF2-40B4-BE49-F238E27FC236}">
                <a16:creationId xmlns:a16="http://schemas.microsoft.com/office/drawing/2014/main" id="{0FBC184D-B842-4434-8511-F45A4376140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95079" y="3405216"/>
            <a:ext cx="256288" cy="30408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6E6DD705-92F3-4343-9E26-2668276FF71B}"/>
              </a:ext>
            </a:extLst>
          </p:cNvPr>
          <p:cNvSpPr txBox="1"/>
          <p:nvPr/>
        </p:nvSpPr>
        <p:spPr>
          <a:xfrm>
            <a:off x="7100858" y="3504920"/>
            <a:ext cx="759626" cy="307777"/>
          </a:xfrm>
          <a:prstGeom prst="rect">
            <a:avLst/>
          </a:prstGeom>
          <a:noFill/>
        </p:spPr>
        <p:txBody>
          <a:bodyPr wrap="square" rtlCol="0">
            <a:spAutoFit/>
          </a:bodyPr>
          <a:lstStyle/>
          <a:p>
            <a:pPr algn="ctr"/>
            <a:r>
              <a:rPr lang="en-US" sz="1400" dirty="0">
                <a:solidFill>
                  <a:schemeClr val="bg1"/>
                </a:solidFill>
              </a:rPr>
              <a:t>Zoo C</a:t>
            </a:r>
          </a:p>
        </p:txBody>
      </p:sp>
      <p:graphicFrame>
        <p:nvGraphicFramePr>
          <p:cNvPr id="26" name="Table 20">
            <a:extLst>
              <a:ext uri="{FF2B5EF4-FFF2-40B4-BE49-F238E27FC236}">
                <a16:creationId xmlns:a16="http://schemas.microsoft.com/office/drawing/2014/main" id="{165A3724-E9E8-45DE-BD92-61A801D3A2EE}"/>
              </a:ext>
            </a:extLst>
          </p:cNvPr>
          <p:cNvGraphicFramePr>
            <a:graphicFrameLocks noGrp="1"/>
          </p:cNvGraphicFramePr>
          <p:nvPr>
            <p:extLst>
              <p:ext uri="{D42A27DB-BD31-4B8C-83A1-F6EECF244321}">
                <p14:modId xmlns:p14="http://schemas.microsoft.com/office/powerpoint/2010/main" val="1839804464"/>
              </p:ext>
            </p:extLst>
          </p:nvPr>
        </p:nvGraphicFramePr>
        <p:xfrm>
          <a:off x="3119882" y="4368417"/>
          <a:ext cx="5591791" cy="1097280"/>
        </p:xfrm>
        <a:graphic>
          <a:graphicData uri="http://schemas.openxmlformats.org/drawingml/2006/table">
            <a:tbl>
              <a:tblPr firstRow="1" bandRow="1">
                <a:tableStyleId>{5C22544A-7EE6-4342-B048-85BDC9FD1C3A}</a:tableStyleId>
              </a:tblPr>
              <a:tblGrid>
                <a:gridCol w="2031881">
                  <a:extLst>
                    <a:ext uri="{9D8B030D-6E8A-4147-A177-3AD203B41FA5}">
                      <a16:colId xmlns:a16="http://schemas.microsoft.com/office/drawing/2014/main" val="4148478163"/>
                    </a:ext>
                  </a:extLst>
                </a:gridCol>
                <a:gridCol w="1269082">
                  <a:extLst>
                    <a:ext uri="{9D8B030D-6E8A-4147-A177-3AD203B41FA5}">
                      <a16:colId xmlns:a16="http://schemas.microsoft.com/office/drawing/2014/main" val="1574784526"/>
                    </a:ext>
                  </a:extLst>
                </a:gridCol>
                <a:gridCol w="1145414">
                  <a:extLst>
                    <a:ext uri="{9D8B030D-6E8A-4147-A177-3AD203B41FA5}">
                      <a16:colId xmlns:a16="http://schemas.microsoft.com/office/drawing/2014/main" val="3547514969"/>
                    </a:ext>
                  </a:extLst>
                </a:gridCol>
                <a:gridCol w="1145414">
                  <a:extLst>
                    <a:ext uri="{9D8B030D-6E8A-4147-A177-3AD203B41FA5}">
                      <a16:colId xmlns:a16="http://schemas.microsoft.com/office/drawing/2014/main" val="1982635874"/>
                    </a:ext>
                  </a:extLst>
                </a:gridCol>
              </a:tblGrid>
              <a:tr h="219275">
                <a:tc>
                  <a:txBody>
                    <a:bodyPr/>
                    <a:lstStyle/>
                    <a:p>
                      <a:r>
                        <a:rPr lang="en-US" dirty="0"/>
                        <a:t>BIRTH EVENT</a:t>
                      </a:r>
                    </a:p>
                  </a:txBody>
                  <a:tcPr/>
                </a:tc>
                <a:tc>
                  <a:txBody>
                    <a:bodyPr/>
                    <a:lstStyle/>
                    <a:p>
                      <a:r>
                        <a:rPr lang="en-US" dirty="0"/>
                        <a:t>Zoo A</a:t>
                      </a:r>
                    </a:p>
                  </a:txBody>
                  <a:tcPr/>
                </a:tc>
                <a:tc>
                  <a:txBody>
                    <a:bodyPr/>
                    <a:lstStyle/>
                    <a:p>
                      <a:r>
                        <a:rPr lang="en-US" dirty="0"/>
                        <a:t>Zoo B</a:t>
                      </a:r>
                    </a:p>
                  </a:txBody>
                  <a:tcPr/>
                </a:tc>
                <a:tc>
                  <a:txBody>
                    <a:bodyPr/>
                    <a:lstStyle/>
                    <a:p>
                      <a:r>
                        <a:rPr lang="en-US" dirty="0"/>
                        <a:t>Zoo C</a:t>
                      </a:r>
                    </a:p>
                  </a:txBody>
                  <a:tcPr/>
                </a:tc>
                <a:extLst>
                  <a:ext uri="{0D108BD9-81ED-4DB2-BD59-A6C34878D82A}">
                    <a16:rowId xmlns:a16="http://schemas.microsoft.com/office/drawing/2014/main" val="1714470119"/>
                  </a:ext>
                </a:extLst>
              </a:tr>
              <a:tr h="272561">
                <a:tc>
                  <a:txBody>
                    <a:bodyPr/>
                    <a:lstStyle/>
                    <a:p>
                      <a:r>
                        <a:rPr lang="en-US" dirty="0"/>
                        <a:t>Ownership Status</a:t>
                      </a:r>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37563633"/>
                  </a:ext>
                </a:extLst>
              </a:tr>
              <a:tr h="219275">
                <a:tc>
                  <a:txBody>
                    <a:bodyPr/>
                    <a:lstStyle/>
                    <a:p>
                      <a:r>
                        <a:rPr lang="en-US" dirty="0"/>
                        <a:t>Physical Status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63456729"/>
                  </a:ext>
                </a:extLst>
              </a:tr>
            </a:tbl>
          </a:graphicData>
        </a:graphic>
      </p:graphicFrame>
      <p:pic>
        <p:nvPicPr>
          <p:cNvPr id="28" name="Picture 88" descr="Redx Clip Art at Clker.com - vector clip art online, royalty free &amp; public domain">
            <a:extLst>
              <a:ext uri="{FF2B5EF4-FFF2-40B4-BE49-F238E27FC236}">
                <a16:creationId xmlns:a16="http://schemas.microsoft.com/office/drawing/2014/main" id="{608D5657-76B2-4C9D-81CF-7FE3CBDF038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41887" y="5147384"/>
            <a:ext cx="256288" cy="30408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8" descr="Redx Clip Art at Clker.com - vector clip art online, royalty free &amp; public domain">
            <a:extLst>
              <a:ext uri="{FF2B5EF4-FFF2-40B4-BE49-F238E27FC236}">
                <a16:creationId xmlns:a16="http://schemas.microsoft.com/office/drawing/2014/main" id="{03FFD81E-771C-4BE6-A436-212066812FF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73926" y="4756986"/>
            <a:ext cx="256288" cy="30408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8" descr="Redx Clip Art at Clker.com - vector clip art online, royalty free &amp; public domain">
            <a:extLst>
              <a:ext uri="{FF2B5EF4-FFF2-40B4-BE49-F238E27FC236}">
                <a16:creationId xmlns:a16="http://schemas.microsoft.com/office/drawing/2014/main" id="{EF9E25C8-A1EA-48D2-96F0-FD7BAC59209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73926" y="5136655"/>
            <a:ext cx="256288" cy="30408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8" descr="Redx Clip Art at Clker.com - vector clip art online, royalty free &amp; public domain">
            <a:extLst>
              <a:ext uri="{FF2B5EF4-FFF2-40B4-BE49-F238E27FC236}">
                <a16:creationId xmlns:a16="http://schemas.microsoft.com/office/drawing/2014/main" id="{B11999CB-0D6A-4368-B8E9-FAE83AECC4B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4252" y="4765013"/>
            <a:ext cx="256288" cy="30408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0" descr="OnlineLabels Clip Art - Green Checkmark">
            <a:extLst>
              <a:ext uri="{FF2B5EF4-FFF2-40B4-BE49-F238E27FC236}">
                <a16:creationId xmlns:a16="http://schemas.microsoft.com/office/drawing/2014/main" id="{22BAF0A0-4AF6-4FF3-949F-70C9FEF2E9F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38976" y="4756986"/>
            <a:ext cx="376801" cy="30408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0" descr="OnlineLabels Clip Art - Green Checkmark">
            <a:extLst>
              <a:ext uri="{FF2B5EF4-FFF2-40B4-BE49-F238E27FC236}">
                <a16:creationId xmlns:a16="http://schemas.microsoft.com/office/drawing/2014/main" id="{3BA685CB-594E-4771-90DC-118ED825DE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84252" y="5147385"/>
            <a:ext cx="376801" cy="304087"/>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794CEA83-EE1A-4589-92DB-2CA374ECA5A7}"/>
              </a:ext>
            </a:extLst>
          </p:cNvPr>
          <p:cNvSpPr txBox="1"/>
          <p:nvPr/>
        </p:nvSpPr>
        <p:spPr>
          <a:xfrm>
            <a:off x="4802989" y="2992945"/>
            <a:ext cx="1837129" cy="646331"/>
          </a:xfrm>
          <a:prstGeom prst="rect">
            <a:avLst/>
          </a:prstGeom>
          <a:noFill/>
        </p:spPr>
        <p:txBody>
          <a:bodyPr wrap="square" rtlCol="0">
            <a:spAutoFit/>
          </a:bodyPr>
          <a:lstStyle/>
          <a:p>
            <a:r>
              <a:rPr lang="en-US" dirty="0"/>
              <a:t>Transfer for Breeding to Zoo C</a:t>
            </a:r>
          </a:p>
        </p:txBody>
      </p:sp>
    </p:spTree>
    <p:extLst>
      <p:ext uri="{BB962C8B-B14F-4D97-AF65-F5344CB8AC3E}">
        <p14:creationId xmlns:p14="http://schemas.microsoft.com/office/powerpoint/2010/main" val="931721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FD045-B13D-441E-898F-0E972ED1BBB9}"/>
              </a:ext>
            </a:extLst>
          </p:cNvPr>
          <p:cNvSpPr>
            <a:spLocks noGrp="1"/>
          </p:cNvSpPr>
          <p:nvPr>
            <p:ph type="title"/>
          </p:nvPr>
        </p:nvSpPr>
        <p:spPr/>
        <p:txBody>
          <a:bodyPr/>
          <a:lstStyle/>
          <a:p>
            <a:r>
              <a:rPr lang="en-US" dirty="0"/>
              <a:t>Pending Transactions</a:t>
            </a:r>
          </a:p>
        </p:txBody>
      </p:sp>
      <p:sp>
        <p:nvSpPr>
          <p:cNvPr id="3" name="Slide Number Placeholder 2">
            <a:extLst>
              <a:ext uri="{FF2B5EF4-FFF2-40B4-BE49-F238E27FC236}">
                <a16:creationId xmlns:a16="http://schemas.microsoft.com/office/drawing/2014/main" id="{485C3A6B-F8E6-4794-9284-56A789602AFC}"/>
              </a:ext>
            </a:extLst>
          </p:cNvPr>
          <p:cNvSpPr>
            <a:spLocks noGrp="1"/>
          </p:cNvSpPr>
          <p:nvPr>
            <p:ph type="sldNum" sz="quarter" idx="12"/>
          </p:nvPr>
        </p:nvSpPr>
        <p:spPr/>
        <p:txBody>
          <a:bodyPr/>
          <a:lstStyle/>
          <a:p>
            <a:fld id="{D1A12E6A-C85A-496C-95D0-8B82A2649983}" type="slidenum">
              <a:rPr lang="en-US" smtClean="0"/>
              <a:t>14</a:t>
            </a:fld>
            <a:endParaRPr lang="en-US"/>
          </a:p>
        </p:txBody>
      </p:sp>
      <p:pic>
        <p:nvPicPr>
          <p:cNvPr id="2050" name="Picture 2" descr="Operation Rhino - Brookfield Zoo - YouTube">
            <a:extLst>
              <a:ext uri="{FF2B5EF4-FFF2-40B4-BE49-F238E27FC236}">
                <a16:creationId xmlns:a16="http://schemas.microsoft.com/office/drawing/2014/main" id="{693CE94A-7B44-47E7-8395-2866DC6B5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675" y="1631454"/>
            <a:ext cx="6391275" cy="359509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240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3F50E-166F-4833-AC2F-DA4AEBDFE46C}"/>
              </a:ext>
            </a:extLst>
          </p:cNvPr>
          <p:cNvSpPr>
            <a:spLocks noGrp="1"/>
          </p:cNvSpPr>
          <p:nvPr>
            <p:ph type="title"/>
          </p:nvPr>
        </p:nvSpPr>
        <p:spPr/>
        <p:txBody>
          <a:bodyPr/>
          <a:lstStyle/>
          <a:p>
            <a:r>
              <a:rPr lang="en-US" dirty="0"/>
              <a:t>Close Out Zero Count Groups</a:t>
            </a:r>
          </a:p>
        </p:txBody>
      </p:sp>
      <p:sp>
        <p:nvSpPr>
          <p:cNvPr id="3" name="Slide Number Placeholder 2">
            <a:extLst>
              <a:ext uri="{FF2B5EF4-FFF2-40B4-BE49-F238E27FC236}">
                <a16:creationId xmlns:a16="http://schemas.microsoft.com/office/drawing/2014/main" id="{F406BA26-13C4-4B27-A861-E3643E28E1B0}"/>
              </a:ext>
            </a:extLst>
          </p:cNvPr>
          <p:cNvSpPr>
            <a:spLocks noGrp="1"/>
          </p:cNvSpPr>
          <p:nvPr>
            <p:ph type="sldNum" sz="quarter" idx="12"/>
          </p:nvPr>
        </p:nvSpPr>
        <p:spPr/>
        <p:txBody>
          <a:bodyPr/>
          <a:lstStyle/>
          <a:p>
            <a:fld id="{D1A12E6A-C85A-496C-95D0-8B82A2649983}" type="slidenum">
              <a:rPr lang="en-US" smtClean="0"/>
              <a:t>15</a:t>
            </a:fld>
            <a:endParaRPr lang="en-US"/>
          </a:p>
        </p:txBody>
      </p:sp>
      <p:pic>
        <p:nvPicPr>
          <p:cNvPr id="1026" name="Picture 2" descr="Setting Up Your Aquarium For the First Time">
            <a:extLst>
              <a:ext uri="{FF2B5EF4-FFF2-40B4-BE49-F238E27FC236}">
                <a16:creationId xmlns:a16="http://schemas.microsoft.com/office/drawing/2014/main" id="{E22B86D9-8D64-4FA9-B14B-0FAF83855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810" y="3617490"/>
            <a:ext cx="4572000" cy="302895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4B8199A-A894-4734-A338-871736DACE17}"/>
              </a:ext>
            </a:extLst>
          </p:cNvPr>
          <p:cNvPicPr>
            <a:picLocks noChangeAspect="1"/>
          </p:cNvPicPr>
          <p:nvPr/>
        </p:nvPicPr>
        <p:blipFill>
          <a:blip r:embed="rId4"/>
          <a:stretch>
            <a:fillRect/>
          </a:stretch>
        </p:blipFill>
        <p:spPr>
          <a:xfrm>
            <a:off x="1860081" y="1365128"/>
            <a:ext cx="6770694" cy="2737089"/>
          </a:xfrm>
          <a:prstGeom prst="rect">
            <a:avLst/>
          </a:prstGeom>
          <a:ln>
            <a:solidFill>
              <a:schemeClr val="tx1"/>
            </a:solidFill>
          </a:ln>
        </p:spPr>
      </p:pic>
    </p:spTree>
    <p:extLst>
      <p:ext uri="{BB962C8B-B14F-4D97-AF65-F5344CB8AC3E}">
        <p14:creationId xmlns:p14="http://schemas.microsoft.com/office/powerpoint/2010/main" val="1523764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F7F44-3365-415E-9541-E1B448F9AD46}"/>
              </a:ext>
            </a:extLst>
          </p:cNvPr>
          <p:cNvSpPr>
            <a:spLocks noGrp="1"/>
          </p:cNvSpPr>
          <p:nvPr>
            <p:ph type="title"/>
          </p:nvPr>
        </p:nvSpPr>
        <p:spPr/>
        <p:txBody>
          <a:bodyPr/>
          <a:lstStyle/>
          <a:p>
            <a:r>
              <a:rPr lang="en-US" dirty="0"/>
              <a:t>Check Your My Transactions</a:t>
            </a:r>
          </a:p>
        </p:txBody>
      </p:sp>
      <p:sp>
        <p:nvSpPr>
          <p:cNvPr id="3" name="Slide Number Placeholder 2">
            <a:extLst>
              <a:ext uri="{FF2B5EF4-FFF2-40B4-BE49-F238E27FC236}">
                <a16:creationId xmlns:a16="http://schemas.microsoft.com/office/drawing/2014/main" id="{5DC344B2-7DAD-43E1-BD19-9106D353F542}"/>
              </a:ext>
            </a:extLst>
          </p:cNvPr>
          <p:cNvSpPr>
            <a:spLocks noGrp="1"/>
          </p:cNvSpPr>
          <p:nvPr>
            <p:ph type="sldNum" sz="quarter" idx="12"/>
          </p:nvPr>
        </p:nvSpPr>
        <p:spPr/>
        <p:txBody>
          <a:bodyPr/>
          <a:lstStyle/>
          <a:p>
            <a:fld id="{D1A12E6A-C85A-496C-95D0-8B82A2649983}" type="slidenum">
              <a:rPr lang="en-US" smtClean="0"/>
              <a:t>16</a:t>
            </a:fld>
            <a:endParaRPr lang="en-US"/>
          </a:p>
        </p:txBody>
      </p:sp>
      <p:pic>
        <p:nvPicPr>
          <p:cNvPr id="4" name="Picture 3">
            <a:extLst>
              <a:ext uri="{FF2B5EF4-FFF2-40B4-BE49-F238E27FC236}">
                <a16:creationId xmlns:a16="http://schemas.microsoft.com/office/drawing/2014/main" id="{A3548CED-7BFD-480A-956E-E0D01596352E}"/>
              </a:ext>
            </a:extLst>
          </p:cNvPr>
          <p:cNvPicPr>
            <a:picLocks noChangeAspect="1"/>
          </p:cNvPicPr>
          <p:nvPr/>
        </p:nvPicPr>
        <p:blipFill>
          <a:blip r:embed="rId3"/>
          <a:stretch>
            <a:fillRect/>
          </a:stretch>
        </p:blipFill>
        <p:spPr>
          <a:xfrm>
            <a:off x="343946" y="1684384"/>
            <a:ext cx="8338657" cy="1265451"/>
          </a:xfrm>
          <a:prstGeom prst="rect">
            <a:avLst/>
          </a:prstGeom>
          <a:ln>
            <a:solidFill>
              <a:schemeClr val="tx1"/>
            </a:solidFill>
          </a:ln>
        </p:spPr>
      </p:pic>
      <p:pic>
        <p:nvPicPr>
          <p:cNvPr id="5" name="Picture 4">
            <a:extLst>
              <a:ext uri="{FF2B5EF4-FFF2-40B4-BE49-F238E27FC236}">
                <a16:creationId xmlns:a16="http://schemas.microsoft.com/office/drawing/2014/main" id="{452E5AF6-4B15-4A4C-9A9D-B49968BF4B15}"/>
              </a:ext>
            </a:extLst>
          </p:cNvPr>
          <p:cNvPicPr>
            <a:picLocks noChangeAspect="1"/>
          </p:cNvPicPr>
          <p:nvPr/>
        </p:nvPicPr>
        <p:blipFill>
          <a:blip r:embed="rId4"/>
          <a:stretch>
            <a:fillRect/>
          </a:stretch>
        </p:blipFill>
        <p:spPr>
          <a:xfrm>
            <a:off x="343946" y="3110394"/>
            <a:ext cx="8338657" cy="1177927"/>
          </a:xfrm>
          <a:prstGeom prst="rect">
            <a:avLst/>
          </a:prstGeom>
        </p:spPr>
      </p:pic>
      <p:sp>
        <p:nvSpPr>
          <p:cNvPr id="6" name="TextBox 5">
            <a:extLst>
              <a:ext uri="{FF2B5EF4-FFF2-40B4-BE49-F238E27FC236}">
                <a16:creationId xmlns:a16="http://schemas.microsoft.com/office/drawing/2014/main" id="{32185F27-C9F5-4B9A-96E9-100E38A391D5}"/>
              </a:ext>
            </a:extLst>
          </p:cNvPr>
          <p:cNvSpPr txBox="1"/>
          <p:nvPr/>
        </p:nvSpPr>
        <p:spPr>
          <a:xfrm>
            <a:off x="4737075" y="1723096"/>
            <a:ext cx="2170659" cy="523220"/>
          </a:xfrm>
          <a:prstGeom prst="rect">
            <a:avLst/>
          </a:prstGeom>
          <a:noFill/>
        </p:spPr>
        <p:txBody>
          <a:bodyPr wrap="none" rtlCol="0">
            <a:spAutoFit/>
          </a:bodyPr>
          <a:lstStyle/>
          <a:p>
            <a:r>
              <a:rPr lang="en-US" sz="2800" dirty="0"/>
              <a:t>Census Count</a:t>
            </a:r>
          </a:p>
        </p:txBody>
      </p:sp>
      <p:sp>
        <p:nvSpPr>
          <p:cNvPr id="7" name="TextBox 6">
            <a:extLst>
              <a:ext uri="{FF2B5EF4-FFF2-40B4-BE49-F238E27FC236}">
                <a16:creationId xmlns:a16="http://schemas.microsoft.com/office/drawing/2014/main" id="{C05B237C-4017-4757-94AC-2707B07AF5FA}"/>
              </a:ext>
            </a:extLst>
          </p:cNvPr>
          <p:cNvSpPr txBox="1"/>
          <p:nvPr/>
        </p:nvSpPr>
        <p:spPr>
          <a:xfrm>
            <a:off x="4784964" y="3247941"/>
            <a:ext cx="3730830" cy="523220"/>
          </a:xfrm>
          <a:prstGeom prst="rect">
            <a:avLst/>
          </a:prstGeom>
          <a:noFill/>
        </p:spPr>
        <p:txBody>
          <a:bodyPr wrap="none" rtlCol="0">
            <a:spAutoFit/>
          </a:bodyPr>
          <a:lstStyle/>
          <a:p>
            <a:r>
              <a:rPr lang="en-US" sz="2800" dirty="0"/>
              <a:t>ZIMS Partial Disposition</a:t>
            </a:r>
          </a:p>
        </p:txBody>
      </p:sp>
      <p:pic>
        <p:nvPicPr>
          <p:cNvPr id="8" name="Picture 7">
            <a:extLst>
              <a:ext uri="{FF2B5EF4-FFF2-40B4-BE49-F238E27FC236}">
                <a16:creationId xmlns:a16="http://schemas.microsoft.com/office/drawing/2014/main" id="{8878DE86-E3A1-4DE9-AAD1-963FBC99FA0E}"/>
              </a:ext>
            </a:extLst>
          </p:cNvPr>
          <p:cNvPicPr>
            <a:picLocks noChangeAspect="1"/>
          </p:cNvPicPr>
          <p:nvPr/>
        </p:nvPicPr>
        <p:blipFill>
          <a:blip r:embed="rId5"/>
          <a:stretch>
            <a:fillRect/>
          </a:stretch>
        </p:blipFill>
        <p:spPr>
          <a:xfrm>
            <a:off x="378712" y="4511419"/>
            <a:ext cx="8338658" cy="1082421"/>
          </a:xfrm>
          <a:prstGeom prst="rect">
            <a:avLst/>
          </a:prstGeom>
        </p:spPr>
      </p:pic>
      <p:sp>
        <p:nvSpPr>
          <p:cNvPr id="9" name="TextBox 8">
            <a:extLst>
              <a:ext uri="{FF2B5EF4-FFF2-40B4-BE49-F238E27FC236}">
                <a16:creationId xmlns:a16="http://schemas.microsoft.com/office/drawing/2014/main" id="{803275DB-E30C-4F07-A687-164F71F099D8}"/>
              </a:ext>
            </a:extLst>
          </p:cNvPr>
          <p:cNvSpPr txBox="1"/>
          <p:nvPr/>
        </p:nvSpPr>
        <p:spPr>
          <a:xfrm>
            <a:off x="5226341" y="4588778"/>
            <a:ext cx="1608646" cy="523220"/>
          </a:xfrm>
          <a:prstGeom prst="rect">
            <a:avLst/>
          </a:prstGeom>
          <a:noFill/>
        </p:spPr>
        <p:txBody>
          <a:bodyPr wrap="none" rtlCol="0">
            <a:spAutoFit/>
          </a:bodyPr>
          <a:lstStyle/>
          <a:p>
            <a:r>
              <a:rPr lang="en-US" sz="2800" dirty="0"/>
              <a:t>Migration</a:t>
            </a:r>
          </a:p>
        </p:txBody>
      </p:sp>
    </p:spTree>
    <p:extLst>
      <p:ext uri="{BB962C8B-B14F-4D97-AF65-F5344CB8AC3E}">
        <p14:creationId xmlns:p14="http://schemas.microsoft.com/office/powerpoint/2010/main" val="2884489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0AFCE-83D5-46A4-BE49-AB1371089B3B}"/>
              </a:ext>
            </a:extLst>
          </p:cNvPr>
          <p:cNvSpPr>
            <a:spLocks noGrp="1"/>
          </p:cNvSpPr>
          <p:nvPr>
            <p:ph type="title"/>
          </p:nvPr>
        </p:nvSpPr>
        <p:spPr/>
        <p:txBody>
          <a:bodyPr/>
          <a:lstStyle/>
          <a:p>
            <a:r>
              <a:rPr lang="en-US" dirty="0"/>
              <a:t>Close Out the Group</a:t>
            </a:r>
          </a:p>
        </p:txBody>
      </p:sp>
      <p:sp>
        <p:nvSpPr>
          <p:cNvPr id="3" name="Slide Number Placeholder 2">
            <a:extLst>
              <a:ext uri="{FF2B5EF4-FFF2-40B4-BE49-F238E27FC236}">
                <a16:creationId xmlns:a16="http://schemas.microsoft.com/office/drawing/2014/main" id="{4E224DFF-A91C-4D6F-B6C9-E780454ECE30}"/>
              </a:ext>
            </a:extLst>
          </p:cNvPr>
          <p:cNvSpPr>
            <a:spLocks noGrp="1"/>
          </p:cNvSpPr>
          <p:nvPr>
            <p:ph type="sldNum" sz="quarter" idx="12"/>
          </p:nvPr>
        </p:nvSpPr>
        <p:spPr/>
        <p:txBody>
          <a:bodyPr/>
          <a:lstStyle/>
          <a:p>
            <a:fld id="{D1A12E6A-C85A-496C-95D0-8B82A2649983}" type="slidenum">
              <a:rPr lang="en-US" smtClean="0"/>
              <a:t>17</a:t>
            </a:fld>
            <a:endParaRPr lang="en-US"/>
          </a:p>
        </p:txBody>
      </p:sp>
      <p:pic>
        <p:nvPicPr>
          <p:cNvPr id="4" name="Picture 3">
            <a:extLst>
              <a:ext uri="{FF2B5EF4-FFF2-40B4-BE49-F238E27FC236}">
                <a16:creationId xmlns:a16="http://schemas.microsoft.com/office/drawing/2014/main" id="{51580048-36AB-4ADF-90B6-75FB24F41170}"/>
              </a:ext>
            </a:extLst>
          </p:cNvPr>
          <p:cNvPicPr>
            <a:picLocks noChangeAspect="1"/>
          </p:cNvPicPr>
          <p:nvPr/>
        </p:nvPicPr>
        <p:blipFill>
          <a:blip r:embed="rId3"/>
          <a:stretch>
            <a:fillRect/>
          </a:stretch>
        </p:blipFill>
        <p:spPr>
          <a:xfrm>
            <a:off x="1311678" y="1473687"/>
            <a:ext cx="6389416" cy="2422999"/>
          </a:xfrm>
          <a:prstGeom prst="rect">
            <a:avLst/>
          </a:prstGeom>
          <a:ln>
            <a:solidFill>
              <a:schemeClr val="tx1"/>
            </a:solidFill>
          </a:ln>
        </p:spPr>
      </p:pic>
      <p:pic>
        <p:nvPicPr>
          <p:cNvPr id="5" name="Picture 4">
            <a:extLst>
              <a:ext uri="{FF2B5EF4-FFF2-40B4-BE49-F238E27FC236}">
                <a16:creationId xmlns:a16="http://schemas.microsoft.com/office/drawing/2014/main" id="{656A3F24-0FAC-4917-9403-CE78AC83B823}"/>
              </a:ext>
            </a:extLst>
          </p:cNvPr>
          <p:cNvPicPr>
            <a:picLocks noChangeAspect="1"/>
          </p:cNvPicPr>
          <p:nvPr/>
        </p:nvPicPr>
        <p:blipFill>
          <a:blip r:embed="rId4"/>
          <a:stretch>
            <a:fillRect/>
          </a:stretch>
        </p:blipFill>
        <p:spPr>
          <a:xfrm>
            <a:off x="583053" y="3125055"/>
            <a:ext cx="4052898" cy="3243738"/>
          </a:xfrm>
          <a:prstGeom prst="rect">
            <a:avLst/>
          </a:prstGeom>
        </p:spPr>
      </p:pic>
    </p:spTree>
    <p:extLst>
      <p:ext uri="{BB962C8B-B14F-4D97-AF65-F5344CB8AC3E}">
        <p14:creationId xmlns:p14="http://schemas.microsoft.com/office/powerpoint/2010/main" val="3976847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AEC6B-B044-4B56-BF6C-ED329FFAE237}"/>
              </a:ext>
            </a:extLst>
          </p:cNvPr>
          <p:cNvSpPr>
            <a:spLocks noGrp="1"/>
          </p:cNvSpPr>
          <p:nvPr>
            <p:ph type="title"/>
          </p:nvPr>
        </p:nvSpPr>
        <p:spPr/>
        <p:txBody>
          <a:bodyPr/>
          <a:lstStyle/>
          <a:p>
            <a:r>
              <a:rPr lang="en-US" dirty="0"/>
              <a:t>Correcting Records –</a:t>
            </a:r>
            <a:br>
              <a:rPr lang="en-US" dirty="0"/>
            </a:br>
            <a:r>
              <a:rPr lang="en-US" dirty="0">
                <a:solidFill>
                  <a:srgbClr val="FF0000"/>
                </a:solidFill>
              </a:rPr>
              <a:t>non ZIMS Using!</a:t>
            </a:r>
            <a:endParaRPr lang="en-US" dirty="0"/>
          </a:p>
        </p:txBody>
      </p:sp>
      <p:sp>
        <p:nvSpPr>
          <p:cNvPr id="3" name="Slide Number Placeholder 2">
            <a:extLst>
              <a:ext uri="{FF2B5EF4-FFF2-40B4-BE49-F238E27FC236}">
                <a16:creationId xmlns:a16="http://schemas.microsoft.com/office/drawing/2014/main" id="{2C5C0245-55FA-409D-AEFD-1E3DC98733D6}"/>
              </a:ext>
            </a:extLst>
          </p:cNvPr>
          <p:cNvSpPr>
            <a:spLocks noGrp="1"/>
          </p:cNvSpPr>
          <p:nvPr>
            <p:ph type="sldNum" sz="quarter" idx="12"/>
          </p:nvPr>
        </p:nvSpPr>
        <p:spPr/>
        <p:txBody>
          <a:bodyPr/>
          <a:lstStyle/>
          <a:p>
            <a:fld id="{D1A12E6A-C85A-496C-95D0-8B82A2649983}" type="slidenum">
              <a:rPr lang="en-US" smtClean="0"/>
              <a:t>18</a:t>
            </a:fld>
            <a:endParaRPr lang="en-US"/>
          </a:p>
        </p:txBody>
      </p:sp>
      <p:pic>
        <p:nvPicPr>
          <p:cNvPr id="4" name="Picture 3">
            <a:extLst>
              <a:ext uri="{FF2B5EF4-FFF2-40B4-BE49-F238E27FC236}">
                <a16:creationId xmlns:a16="http://schemas.microsoft.com/office/drawing/2014/main" id="{784A5A54-86C3-4B9A-BF8D-726674971CA2}"/>
              </a:ext>
            </a:extLst>
          </p:cNvPr>
          <p:cNvPicPr>
            <a:picLocks noChangeAspect="1"/>
          </p:cNvPicPr>
          <p:nvPr/>
        </p:nvPicPr>
        <p:blipFill>
          <a:blip r:embed="rId3"/>
          <a:stretch>
            <a:fillRect/>
          </a:stretch>
        </p:blipFill>
        <p:spPr>
          <a:xfrm>
            <a:off x="1022934" y="3315639"/>
            <a:ext cx="4071300" cy="3418279"/>
          </a:xfrm>
          <a:prstGeom prst="rect">
            <a:avLst/>
          </a:prstGeom>
        </p:spPr>
      </p:pic>
      <p:pic>
        <p:nvPicPr>
          <p:cNvPr id="5" name="Picture 4">
            <a:extLst>
              <a:ext uri="{FF2B5EF4-FFF2-40B4-BE49-F238E27FC236}">
                <a16:creationId xmlns:a16="http://schemas.microsoft.com/office/drawing/2014/main" id="{823DB9FD-5159-42B9-9F44-0B6638BFDF80}"/>
              </a:ext>
            </a:extLst>
          </p:cNvPr>
          <p:cNvPicPr>
            <a:picLocks noChangeAspect="1"/>
          </p:cNvPicPr>
          <p:nvPr/>
        </p:nvPicPr>
        <p:blipFill>
          <a:blip r:embed="rId4"/>
          <a:stretch>
            <a:fillRect/>
          </a:stretch>
        </p:blipFill>
        <p:spPr>
          <a:xfrm>
            <a:off x="1222693" y="1621300"/>
            <a:ext cx="7401190" cy="1529242"/>
          </a:xfrm>
          <a:prstGeom prst="rect">
            <a:avLst/>
          </a:prstGeom>
        </p:spPr>
      </p:pic>
      <p:pic>
        <p:nvPicPr>
          <p:cNvPr id="1026" name="Picture 2" descr="When Animals Travel Together, They Have Different Names... | Birds, Bird  perch, Animal groups">
            <a:extLst>
              <a:ext uri="{FF2B5EF4-FFF2-40B4-BE49-F238E27FC236}">
                <a16:creationId xmlns:a16="http://schemas.microsoft.com/office/drawing/2014/main" id="{DB4E4850-1963-4D3C-8F2E-22FD692940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7025" y="3315639"/>
            <a:ext cx="2913778" cy="21353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148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7FA65-C83B-4327-AC05-5A12E8BBAA45}"/>
              </a:ext>
            </a:extLst>
          </p:cNvPr>
          <p:cNvSpPr>
            <a:spLocks noGrp="1"/>
          </p:cNvSpPr>
          <p:nvPr>
            <p:ph type="title"/>
          </p:nvPr>
        </p:nvSpPr>
        <p:spPr/>
        <p:txBody>
          <a:bodyPr/>
          <a:lstStyle/>
          <a:p>
            <a:r>
              <a:rPr lang="en-US" dirty="0"/>
              <a:t>Group Close Out</a:t>
            </a:r>
          </a:p>
        </p:txBody>
      </p:sp>
      <p:sp>
        <p:nvSpPr>
          <p:cNvPr id="3" name="Slide Number Placeholder 2">
            <a:extLst>
              <a:ext uri="{FF2B5EF4-FFF2-40B4-BE49-F238E27FC236}">
                <a16:creationId xmlns:a16="http://schemas.microsoft.com/office/drawing/2014/main" id="{65BB972B-7BBD-4438-82EB-E4DC0255B8E2}"/>
              </a:ext>
            </a:extLst>
          </p:cNvPr>
          <p:cNvSpPr>
            <a:spLocks noGrp="1"/>
          </p:cNvSpPr>
          <p:nvPr>
            <p:ph type="sldNum" sz="quarter" idx="12"/>
          </p:nvPr>
        </p:nvSpPr>
        <p:spPr/>
        <p:txBody>
          <a:bodyPr/>
          <a:lstStyle/>
          <a:p>
            <a:fld id="{D1A12E6A-C85A-496C-95D0-8B82A2649983}" type="slidenum">
              <a:rPr lang="en-US" smtClean="0"/>
              <a:t>19</a:t>
            </a:fld>
            <a:endParaRPr lang="en-US"/>
          </a:p>
        </p:txBody>
      </p:sp>
      <p:pic>
        <p:nvPicPr>
          <p:cNvPr id="3074" name="Picture 2" descr="The Group of frogs – Todays News">
            <a:extLst>
              <a:ext uri="{FF2B5EF4-FFF2-40B4-BE49-F238E27FC236}">
                <a16:creationId xmlns:a16="http://schemas.microsoft.com/office/drawing/2014/main" id="{2B31C3B1-CBD7-44A9-B233-A3CBD32EC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708" y="1603591"/>
            <a:ext cx="6496584" cy="365081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349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936C3-204E-465E-A644-9C99BF97BB21}"/>
              </a:ext>
            </a:extLst>
          </p:cNvPr>
          <p:cNvSpPr>
            <a:spLocks noGrp="1"/>
          </p:cNvSpPr>
          <p:nvPr>
            <p:ph type="title"/>
          </p:nvPr>
        </p:nvSpPr>
        <p:spPr/>
        <p:txBody>
          <a:bodyPr/>
          <a:lstStyle/>
          <a:p>
            <a:r>
              <a:rPr lang="en-US" dirty="0"/>
              <a:t>Welcome Brigid Randle!</a:t>
            </a:r>
          </a:p>
        </p:txBody>
      </p:sp>
      <p:sp>
        <p:nvSpPr>
          <p:cNvPr id="3" name="Slide Number Placeholder 2">
            <a:extLst>
              <a:ext uri="{FF2B5EF4-FFF2-40B4-BE49-F238E27FC236}">
                <a16:creationId xmlns:a16="http://schemas.microsoft.com/office/drawing/2014/main" id="{67BA3D2D-192E-4F74-AA60-F445D2FCC8DB}"/>
              </a:ext>
            </a:extLst>
          </p:cNvPr>
          <p:cNvSpPr>
            <a:spLocks noGrp="1"/>
          </p:cNvSpPr>
          <p:nvPr>
            <p:ph type="sldNum" sz="quarter" idx="12"/>
          </p:nvPr>
        </p:nvSpPr>
        <p:spPr/>
        <p:txBody>
          <a:bodyPr/>
          <a:lstStyle/>
          <a:p>
            <a:fld id="{D1A12E6A-C85A-496C-95D0-8B82A2649983}" type="slidenum">
              <a:rPr lang="en-US" smtClean="0"/>
              <a:t>2</a:t>
            </a:fld>
            <a:endParaRPr lang="en-US"/>
          </a:p>
        </p:txBody>
      </p:sp>
      <p:pic>
        <p:nvPicPr>
          <p:cNvPr id="1026" name="Picture 2" descr="Slender-horned Gazelle - White Oak Conservation">
            <a:extLst>
              <a:ext uri="{FF2B5EF4-FFF2-40B4-BE49-F238E27FC236}">
                <a16:creationId xmlns:a16="http://schemas.microsoft.com/office/drawing/2014/main" id="{DAB5D0E8-431A-44AF-A932-7C0B7D6B56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046" r="23027"/>
          <a:stretch/>
        </p:blipFill>
        <p:spPr bwMode="auto">
          <a:xfrm>
            <a:off x="5424979" y="1451455"/>
            <a:ext cx="2607635" cy="395509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7" name="Picture 6" descr="A person sitting at a table with a computer and smiling at the camera&#10;&#10;Description automatically generated">
            <a:extLst>
              <a:ext uri="{FF2B5EF4-FFF2-40B4-BE49-F238E27FC236}">
                <a16:creationId xmlns:a16="http://schemas.microsoft.com/office/drawing/2014/main" id="{3B34C929-C640-4963-9B00-19D2AD5889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386" y="1488255"/>
            <a:ext cx="2957396" cy="4880538"/>
          </a:xfrm>
          <a:prstGeom prst="rect">
            <a:avLst/>
          </a:prstGeom>
          <a:effectLst>
            <a:softEdge rad="63500"/>
          </a:effectLst>
        </p:spPr>
      </p:pic>
    </p:spTree>
    <p:extLst>
      <p:ext uri="{BB962C8B-B14F-4D97-AF65-F5344CB8AC3E}">
        <p14:creationId xmlns:p14="http://schemas.microsoft.com/office/powerpoint/2010/main" val="20951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Quality Indicator</a:t>
            </a:r>
          </a:p>
        </p:txBody>
      </p:sp>
      <p:pic>
        <p:nvPicPr>
          <p:cNvPr id="5" name="Picture 4"/>
          <p:cNvPicPr>
            <a:picLocks noChangeAspect="1"/>
          </p:cNvPicPr>
          <p:nvPr/>
        </p:nvPicPr>
        <p:blipFill>
          <a:blip r:embed="rId3"/>
          <a:stretch>
            <a:fillRect/>
          </a:stretch>
        </p:blipFill>
        <p:spPr>
          <a:xfrm>
            <a:off x="728156" y="1810386"/>
            <a:ext cx="3695238" cy="3752381"/>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4591541" y="2686883"/>
            <a:ext cx="3923809" cy="1342857"/>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D1A12E6A-C85A-496C-95D0-8B82A2649983}" type="slidenum">
              <a:rPr lang="en-US" smtClean="0"/>
              <a:t>20</a:t>
            </a:fld>
            <a:endParaRPr lang="en-US"/>
          </a:p>
        </p:txBody>
      </p:sp>
    </p:spTree>
    <p:extLst>
      <p:ext uri="{BB962C8B-B14F-4D97-AF65-F5344CB8AC3E}">
        <p14:creationId xmlns:p14="http://schemas.microsoft.com/office/powerpoint/2010/main" val="4146442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Quality Indicator</a:t>
            </a:r>
          </a:p>
        </p:txBody>
      </p:sp>
      <p:pic>
        <p:nvPicPr>
          <p:cNvPr id="5" name="Picture 4"/>
          <p:cNvPicPr>
            <a:picLocks noChangeAspect="1"/>
          </p:cNvPicPr>
          <p:nvPr/>
        </p:nvPicPr>
        <p:blipFill>
          <a:blip r:embed="rId3"/>
          <a:stretch>
            <a:fillRect/>
          </a:stretch>
        </p:blipFill>
        <p:spPr>
          <a:xfrm>
            <a:off x="1865716" y="1398443"/>
            <a:ext cx="5412567" cy="4061114"/>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21</a:t>
            </a:fld>
            <a:endParaRPr lang="en-US"/>
          </a:p>
        </p:txBody>
      </p:sp>
    </p:spTree>
    <p:extLst>
      <p:ext uri="{BB962C8B-B14F-4D97-AF65-F5344CB8AC3E}">
        <p14:creationId xmlns:p14="http://schemas.microsoft.com/office/powerpoint/2010/main" val="3168759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712" y="257578"/>
            <a:ext cx="7886700" cy="1325563"/>
          </a:xfrm>
        </p:spPr>
        <p:txBody>
          <a:bodyPr/>
          <a:lstStyle/>
          <a:p>
            <a:r>
              <a:rPr lang="en-US" dirty="0"/>
              <a:t>Data Quality Indicator</a:t>
            </a:r>
          </a:p>
        </p:txBody>
      </p:sp>
      <p:sp>
        <p:nvSpPr>
          <p:cNvPr id="3" name="Content Placeholder 2"/>
          <p:cNvSpPr>
            <a:spLocks noGrp="1"/>
          </p:cNvSpPr>
          <p:nvPr>
            <p:ph idx="1"/>
          </p:nvPr>
        </p:nvSpPr>
        <p:spPr>
          <a:xfrm>
            <a:off x="310762" y="1554100"/>
            <a:ext cx="7886700" cy="4351338"/>
          </a:xfrm>
        </p:spPr>
        <p:txBody>
          <a:bodyPr>
            <a:normAutofit/>
          </a:bodyPr>
          <a:lstStyle/>
          <a:p>
            <a:r>
              <a:rPr lang="en-US" dirty="0"/>
              <a:t>No Issues (green)</a:t>
            </a:r>
          </a:p>
          <a:p>
            <a:pPr lvl="1"/>
            <a:r>
              <a:rPr lang="en-US" dirty="0"/>
              <a:t>Great! No data quality issues are found</a:t>
            </a:r>
          </a:p>
          <a:p>
            <a:r>
              <a:rPr lang="en-US" dirty="0"/>
              <a:t>Warnings (yellow)</a:t>
            </a:r>
          </a:p>
          <a:p>
            <a:pPr lvl="1"/>
            <a:r>
              <a:rPr lang="en-US" dirty="0"/>
              <a:t>Of possible concern. You will want to address</a:t>
            </a:r>
          </a:p>
          <a:p>
            <a:pPr lvl="2"/>
            <a:r>
              <a:rPr lang="en-US" dirty="0"/>
              <a:t>Pending Transactions</a:t>
            </a:r>
          </a:p>
          <a:p>
            <a:pPr lvl="3"/>
            <a:r>
              <a:rPr lang="en-US" dirty="0"/>
              <a:t>Really just a heads up</a:t>
            </a:r>
          </a:p>
          <a:p>
            <a:pPr lvl="3"/>
            <a:r>
              <a:rPr lang="en-US" dirty="0"/>
              <a:t>Already covered for Inventory</a:t>
            </a:r>
          </a:p>
          <a:p>
            <a:pPr lvl="2"/>
            <a:r>
              <a:rPr lang="en-US" dirty="0"/>
              <a:t>Parents not in ZIMS</a:t>
            </a:r>
          </a:p>
          <a:p>
            <a:pPr lvl="3"/>
            <a:r>
              <a:rPr lang="en-US" dirty="0"/>
              <a:t>Also just a heads up</a:t>
            </a:r>
          </a:p>
          <a:p>
            <a:pPr lvl="2"/>
            <a:r>
              <a:rPr lang="en-US" dirty="0"/>
              <a:t>No parents recorded</a:t>
            </a:r>
          </a:p>
          <a:p>
            <a:pPr lvl="3"/>
            <a:r>
              <a:rPr lang="en-US" dirty="0"/>
              <a:t>These will need to be fixed</a:t>
            </a:r>
          </a:p>
          <a:p>
            <a:pPr lvl="3"/>
            <a:r>
              <a:rPr lang="en-US" dirty="0"/>
              <a:t>But will not affect the Inventory</a:t>
            </a:r>
          </a:p>
        </p:txBody>
      </p:sp>
      <p:sp>
        <p:nvSpPr>
          <p:cNvPr id="6" name="Slide Number Placeholder 5"/>
          <p:cNvSpPr>
            <a:spLocks noGrp="1"/>
          </p:cNvSpPr>
          <p:nvPr>
            <p:ph type="sldNum" sz="quarter" idx="12"/>
          </p:nvPr>
        </p:nvSpPr>
        <p:spPr/>
        <p:txBody>
          <a:bodyPr/>
          <a:lstStyle/>
          <a:p>
            <a:fld id="{D1A12E6A-C85A-496C-95D0-8B82A2649983}" type="slidenum">
              <a:rPr lang="en-US" smtClean="0"/>
              <a:t>22</a:t>
            </a:fld>
            <a:endParaRPr lang="en-US"/>
          </a:p>
        </p:txBody>
      </p:sp>
      <p:pic>
        <p:nvPicPr>
          <p:cNvPr id="5122" name="Picture 2" descr="Image result for healthy plant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5588" y="663830"/>
            <a:ext cx="2272937" cy="227293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124" name="Picture 4" descr="Image result for sick plant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7029" y="3446787"/>
            <a:ext cx="2660395" cy="199529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079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712" y="257578"/>
            <a:ext cx="7886700" cy="1325563"/>
          </a:xfrm>
        </p:spPr>
        <p:txBody>
          <a:bodyPr/>
          <a:lstStyle/>
          <a:p>
            <a:r>
              <a:rPr lang="en-US" dirty="0"/>
              <a:t>Data Quality Indicator</a:t>
            </a:r>
          </a:p>
        </p:txBody>
      </p:sp>
      <p:sp>
        <p:nvSpPr>
          <p:cNvPr id="3" name="Content Placeholder 2"/>
          <p:cNvSpPr>
            <a:spLocks noGrp="1"/>
          </p:cNvSpPr>
          <p:nvPr>
            <p:ph idx="1"/>
          </p:nvPr>
        </p:nvSpPr>
        <p:spPr>
          <a:xfrm>
            <a:off x="628650" y="1437029"/>
            <a:ext cx="7886700" cy="4351338"/>
          </a:xfrm>
        </p:spPr>
        <p:txBody>
          <a:bodyPr>
            <a:normAutofit fontScale="85000" lnSpcReduction="20000"/>
          </a:bodyPr>
          <a:lstStyle/>
          <a:p>
            <a:r>
              <a:rPr lang="en-US" dirty="0"/>
              <a:t>Errors (red)</a:t>
            </a:r>
          </a:p>
          <a:p>
            <a:pPr lvl="1"/>
            <a:r>
              <a:rPr lang="en-US" dirty="0"/>
              <a:t>Bad! Need to Fix</a:t>
            </a:r>
          </a:p>
          <a:p>
            <a:pPr lvl="2"/>
            <a:r>
              <a:rPr lang="en-US" dirty="0"/>
              <a:t>Obsolete taxonomic name</a:t>
            </a:r>
          </a:p>
          <a:p>
            <a:pPr lvl="3"/>
            <a:r>
              <a:rPr lang="en-US" dirty="0"/>
              <a:t>Already covered for Inventory</a:t>
            </a:r>
          </a:p>
          <a:p>
            <a:pPr lvl="2"/>
            <a:r>
              <a:rPr lang="en-US" dirty="0"/>
              <a:t>Extra Physical transactions</a:t>
            </a:r>
          </a:p>
          <a:p>
            <a:pPr lvl="3"/>
            <a:r>
              <a:rPr lang="en-US" dirty="0"/>
              <a:t>Affects Inventory</a:t>
            </a:r>
          </a:p>
          <a:p>
            <a:pPr lvl="2"/>
            <a:r>
              <a:rPr lang="en-US" dirty="0"/>
              <a:t>Extra Ownership transactions</a:t>
            </a:r>
          </a:p>
          <a:p>
            <a:pPr lvl="3"/>
            <a:r>
              <a:rPr lang="en-US" dirty="0"/>
              <a:t>Affects Inventory</a:t>
            </a:r>
          </a:p>
          <a:p>
            <a:pPr lvl="2"/>
            <a:r>
              <a:rPr lang="en-US" dirty="0"/>
              <a:t>Parent GANS identical to each other</a:t>
            </a:r>
          </a:p>
          <a:p>
            <a:pPr lvl="2"/>
            <a:r>
              <a:rPr lang="en-US" dirty="0"/>
              <a:t>Unrealistic dates</a:t>
            </a:r>
          </a:p>
          <a:p>
            <a:pPr lvl="3"/>
            <a:r>
              <a:rPr lang="en-US" dirty="0"/>
              <a:t>May affect Inventory</a:t>
            </a:r>
          </a:p>
          <a:p>
            <a:pPr lvl="2"/>
            <a:r>
              <a:rPr lang="en-US" dirty="0"/>
              <a:t>Missing Term</a:t>
            </a:r>
          </a:p>
          <a:p>
            <a:pPr lvl="2"/>
            <a:r>
              <a:rPr lang="en-US" dirty="0"/>
              <a:t>Gap Between Parent Death and Offspring Birth</a:t>
            </a:r>
          </a:p>
          <a:p>
            <a:r>
              <a:rPr lang="en-US" dirty="0"/>
              <a:t>Congratulations? (blue)</a:t>
            </a:r>
          </a:p>
          <a:p>
            <a:pPr lvl="1"/>
            <a:r>
              <a:rPr lang="en-US" dirty="0"/>
              <a:t>Possible oldest animal(s)</a:t>
            </a:r>
          </a:p>
          <a:p>
            <a:pPr lvl="1"/>
            <a:r>
              <a:rPr lang="en-US" dirty="0"/>
              <a:t>May affect Inventory</a:t>
            </a:r>
          </a:p>
        </p:txBody>
      </p:sp>
      <p:sp>
        <p:nvSpPr>
          <p:cNvPr id="4" name="AutoShape 2" descr="Image result for minions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minions images"/>
          <p:cNvSpPr>
            <a:spLocks noChangeAspect="1" noChangeArrowheads="1"/>
          </p:cNvSpPr>
          <p:nvPr/>
        </p:nvSpPr>
        <p:spPr bwMode="auto">
          <a:xfrm>
            <a:off x="48251" y="10517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23</a:t>
            </a:fld>
            <a:endParaRPr lang="en-US"/>
          </a:p>
        </p:txBody>
      </p:sp>
      <p:pic>
        <p:nvPicPr>
          <p:cNvPr id="614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9375" y="1069633"/>
            <a:ext cx="2134952" cy="284660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09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anim calcmode="lin" valueType="num">
                                      <p:cBhvr additive="base">
                                        <p:cTn id="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4" end="14"/>
                                            </p:txEl>
                                          </p:spTgt>
                                        </p:tgtEl>
                                        <p:attrNameLst>
                                          <p:attrName>style.visibility</p:attrName>
                                        </p:attrNameLst>
                                      </p:cBhvr>
                                      <p:to>
                                        <p:strVal val="visible"/>
                                      </p:to>
                                    </p:set>
                                    <p:anim calcmode="lin" valueType="num">
                                      <p:cBhvr additive="base">
                                        <p:cTn id="1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5" end="15"/>
                                            </p:txEl>
                                          </p:spTgt>
                                        </p:tgtEl>
                                        <p:attrNameLst>
                                          <p:attrName>style.visibility</p:attrName>
                                        </p:attrNameLst>
                                      </p:cBhvr>
                                      <p:to>
                                        <p:strVal val="visible"/>
                                      </p:to>
                                    </p:set>
                                    <p:anim calcmode="lin" valueType="num">
                                      <p:cBhvr additive="base">
                                        <p:cTn id="1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Issue Details</a:t>
            </a:r>
          </a:p>
        </p:txBody>
      </p:sp>
      <p:pic>
        <p:nvPicPr>
          <p:cNvPr id="4" name="Picture 3"/>
          <p:cNvPicPr>
            <a:picLocks noChangeAspect="1"/>
          </p:cNvPicPr>
          <p:nvPr/>
        </p:nvPicPr>
        <p:blipFill>
          <a:blip r:embed="rId3"/>
          <a:stretch>
            <a:fillRect/>
          </a:stretch>
        </p:blipFill>
        <p:spPr>
          <a:xfrm>
            <a:off x="1967828" y="1427839"/>
            <a:ext cx="5557806" cy="3834810"/>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24</a:t>
            </a:fld>
            <a:endParaRPr lang="en-US"/>
          </a:p>
        </p:txBody>
      </p:sp>
    </p:spTree>
    <p:extLst>
      <p:ext uri="{BB962C8B-B14F-4D97-AF65-F5344CB8AC3E}">
        <p14:creationId xmlns:p14="http://schemas.microsoft.com/office/powerpoint/2010/main" val="1290736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Expanding the Pie Slices</a:t>
            </a:r>
          </a:p>
        </p:txBody>
      </p:sp>
      <p:pic>
        <p:nvPicPr>
          <p:cNvPr id="3" name="Picture 2"/>
          <p:cNvPicPr>
            <a:picLocks noChangeAspect="1"/>
          </p:cNvPicPr>
          <p:nvPr/>
        </p:nvPicPr>
        <p:blipFill>
          <a:blip r:embed="rId3"/>
          <a:stretch>
            <a:fillRect/>
          </a:stretch>
        </p:blipFill>
        <p:spPr>
          <a:xfrm>
            <a:off x="511359" y="1448305"/>
            <a:ext cx="3890274" cy="3168962"/>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4572000" y="2387011"/>
            <a:ext cx="3784349" cy="3111787"/>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D1A12E6A-C85A-496C-95D0-8B82A2649983}" type="slidenum">
              <a:rPr lang="en-US" smtClean="0"/>
              <a:t>25</a:t>
            </a:fld>
            <a:endParaRPr lang="en-US"/>
          </a:p>
        </p:txBody>
      </p:sp>
    </p:spTree>
    <p:extLst>
      <p:ext uri="{BB962C8B-B14F-4D97-AF65-F5344CB8AC3E}">
        <p14:creationId xmlns:p14="http://schemas.microsoft.com/office/powerpoint/2010/main" val="3092472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Locating the Records</a:t>
            </a:r>
          </a:p>
        </p:txBody>
      </p:sp>
      <p:pic>
        <p:nvPicPr>
          <p:cNvPr id="3" name="Picture 2"/>
          <p:cNvPicPr>
            <a:picLocks noChangeAspect="1"/>
          </p:cNvPicPr>
          <p:nvPr/>
        </p:nvPicPr>
        <p:blipFill>
          <a:blip r:embed="rId3"/>
          <a:stretch>
            <a:fillRect/>
          </a:stretch>
        </p:blipFill>
        <p:spPr>
          <a:xfrm>
            <a:off x="379781" y="1638524"/>
            <a:ext cx="3580952" cy="3580952"/>
          </a:xfrm>
          <a:prstGeom prst="rect">
            <a:avLst/>
          </a:prstGeom>
        </p:spPr>
      </p:pic>
      <p:pic>
        <p:nvPicPr>
          <p:cNvPr id="4" name="Picture 3"/>
          <p:cNvPicPr>
            <a:picLocks noChangeAspect="1"/>
          </p:cNvPicPr>
          <p:nvPr/>
        </p:nvPicPr>
        <p:blipFill>
          <a:blip r:embed="rId4"/>
          <a:stretch>
            <a:fillRect/>
          </a:stretch>
        </p:blipFill>
        <p:spPr>
          <a:xfrm>
            <a:off x="3502951" y="1948035"/>
            <a:ext cx="5261268" cy="3097479"/>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D1A12E6A-C85A-496C-95D0-8B82A2649983}" type="slidenum">
              <a:rPr lang="en-US" smtClean="0"/>
              <a:t>26</a:t>
            </a:fld>
            <a:endParaRPr lang="en-US"/>
          </a:p>
        </p:txBody>
      </p:sp>
    </p:spTree>
    <p:extLst>
      <p:ext uri="{BB962C8B-B14F-4D97-AF65-F5344CB8AC3E}">
        <p14:creationId xmlns:p14="http://schemas.microsoft.com/office/powerpoint/2010/main" val="3821439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834" y="138520"/>
            <a:ext cx="7886700" cy="1325563"/>
          </a:xfrm>
        </p:spPr>
        <p:txBody>
          <a:bodyPr/>
          <a:lstStyle/>
          <a:p>
            <a:r>
              <a:rPr lang="en-US" dirty="0"/>
              <a:t>Fixing Extra Transactions</a:t>
            </a:r>
          </a:p>
        </p:txBody>
      </p:sp>
      <p:pic>
        <p:nvPicPr>
          <p:cNvPr id="4" name="Picture 3"/>
          <p:cNvPicPr>
            <a:picLocks noChangeAspect="1"/>
          </p:cNvPicPr>
          <p:nvPr/>
        </p:nvPicPr>
        <p:blipFill>
          <a:blip r:embed="rId3"/>
          <a:stretch>
            <a:fillRect/>
          </a:stretch>
        </p:blipFill>
        <p:spPr>
          <a:xfrm>
            <a:off x="332974" y="3841569"/>
            <a:ext cx="8478047" cy="1234667"/>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332974" y="2241902"/>
            <a:ext cx="8478047" cy="1313789"/>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27</a:t>
            </a:fld>
            <a:endParaRPr lang="en-US"/>
          </a:p>
        </p:txBody>
      </p:sp>
    </p:spTree>
    <p:extLst>
      <p:ext uri="{BB962C8B-B14F-4D97-AF65-F5344CB8AC3E}">
        <p14:creationId xmlns:p14="http://schemas.microsoft.com/office/powerpoint/2010/main" val="2585296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Fixing Unrealistic Dates</a:t>
            </a:r>
          </a:p>
        </p:txBody>
      </p:sp>
      <p:pic>
        <p:nvPicPr>
          <p:cNvPr id="3" name="Picture 2"/>
          <p:cNvPicPr>
            <a:picLocks noChangeAspect="1"/>
          </p:cNvPicPr>
          <p:nvPr/>
        </p:nvPicPr>
        <p:blipFill>
          <a:blip r:embed="rId3"/>
          <a:stretch>
            <a:fillRect/>
          </a:stretch>
        </p:blipFill>
        <p:spPr>
          <a:xfrm>
            <a:off x="333874" y="1762225"/>
            <a:ext cx="5742857" cy="3619048"/>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3023813" y="1476727"/>
            <a:ext cx="5790476" cy="1733333"/>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D1A12E6A-C85A-496C-95D0-8B82A2649983}" type="slidenum">
              <a:rPr lang="en-US" smtClean="0"/>
              <a:t>28</a:t>
            </a:fld>
            <a:endParaRPr lang="en-US"/>
          </a:p>
        </p:txBody>
      </p:sp>
    </p:spTree>
    <p:extLst>
      <p:ext uri="{BB962C8B-B14F-4D97-AF65-F5344CB8AC3E}">
        <p14:creationId xmlns:p14="http://schemas.microsoft.com/office/powerpoint/2010/main" val="3362442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Congratulations?</a:t>
            </a:r>
          </a:p>
        </p:txBody>
      </p:sp>
      <p:pic>
        <p:nvPicPr>
          <p:cNvPr id="4" name="Picture 3"/>
          <p:cNvPicPr>
            <a:picLocks noChangeAspect="1"/>
          </p:cNvPicPr>
          <p:nvPr/>
        </p:nvPicPr>
        <p:blipFill>
          <a:blip r:embed="rId3"/>
          <a:stretch>
            <a:fillRect/>
          </a:stretch>
        </p:blipFill>
        <p:spPr>
          <a:xfrm>
            <a:off x="450760" y="1690689"/>
            <a:ext cx="4121240" cy="3958107"/>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D1A12E6A-C85A-496C-95D0-8B82A2649983}" type="slidenum">
              <a:rPr lang="en-US" smtClean="0"/>
              <a:t>29</a:t>
            </a:fld>
            <a:endParaRPr lang="en-US"/>
          </a:p>
        </p:txBody>
      </p:sp>
      <p:pic>
        <p:nvPicPr>
          <p:cNvPr id="1026" name="Picture 2" descr="Vintage Woolly Mammoth painting Charles R. Knight art print image 0">
            <a:extLst>
              <a:ext uri="{FF2B5EF4-FFF2-40B4-BE49-F238E27FC236}">
                <a16:creationId xmlns:a16="http://schemas.microsoft.com/office/drawing/2014/main" id="{63760847-8A8E-472C-A615-9CBB05F903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322" b="8194"/>
          <a:stretch/>
        </p:blipFill>
        <p:spPr bwMode="auto">
          <a:xfrm>
            <a:off x="4766215" y="1954635"/>
            <a:ext cx="4121240" cy="275158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622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1644-8306-4A07-822B-8D3286DFD605}"/>
              </a:ext>
            </a:extLst>
          </p:cNvPr>
          <p:cNvSpPr>
            <a:spLocks noGrp="1"/>
          </p:cNvSpPr>
          <p:nvPr>
            <p:ph type="title"/>
          </p:nvPr>
        </p:nvSpPr>
        <p:spPr/>
        <p:txBody>
          <a:bodyPr/>
          <a:lstStyle/>
          <a:p>
            <a:r>
              <a:rPr lang="en-US" dirty="0"/>
              <a:t>What Can You Do Now?</a:t>
            </a:r>
          </a:p>
        </p:txBody>
      </p:sp>
      <p:sp>
        <p:nvSpPr>
          <p:cNvPr id="3" name="Content Placeholder 2">
            <a:extLst>
              <a:ext uri="{FF2B5EF4-FFF2-40B4-BE49-F238E27FC236}">
                <a16:creationId xmlns:a16="http://schemas.microsoft.com/office/drawing/2014/main" id="{56819186-83A2-4354-967A-6B5FF4A75F53}"/>
              </a:ext>
            </a:extLst>
          </p:cNvPr>
          <p:cNvSpPr>
            <a:spLocks noGrp="1"/>
          </p:cNvSpPr>
          <p:nvPr>
            <p:ph idx="1"/>
          </p:nvPr>
        </p:nvSpPr>
        <p:spPr>
          <a:xfrm>
            <a:off x="569927" y="1515232"/>
            <a:ext cx="7886700" cy="4351338"/>
          </a:xfrm>
        </p:spPr>
        <p:txBody>
          <a:bodyPr>
            <a:normAutofit lnSpcReduction="10000"/>
          </a:bodyPr>
          <a:lstStyle/>
          <a:p>
            <a:r>
              <a:rPr lang="en-US" dirty="0"/>
              <a:t>Keep your Taxonomy updated with any changes</a:t>
            </a:r>
          </a:p>
          <a:p>
            <a:r>
              <a:rPr lang="en-US" dirty="0"/>
              <a:t>Address Your Pending Transactions</a:t>
            </a:r>
          </a:p>
          <a:p>
            <a:r>
              <a:rPr lang="en-US" dirty="0"/>
              <a:t>Close Out/Correct zero count Groups</a:t>
            </a:r>
          </a:p>
          <a:p>
            <a:r>
              <a:rPr lang="en-US" dirty="0"/>
              <a:t>Use the Data Quality Tools</a:t>
            </a:r>
          </a:p>
          <a:p>
            <a:r>
              <a:rPr lang="en-US" dirty="0"/>
              <a:t>Check your Post Office</a:t>
            </a:r>
          </a:p>
          <a:p>
            <a:r>
              <a:rPr lang="en-US" dirty="0"/>
              <a:t>Get a preliminary update from Keepers</a:t>
            </a:r>
          </a:p>
          <a:p>
            <a:r>
              <a:rPr lang="en-US" dirty="0"/>
              <a:t>Run a Trial Inventory</a:t>
            </a:r>
          </a:p>
          <a:p>
            <a:r>
              <a:rPr lang="en-US" dirty="0"/>
              <a:t>Be prepared to Explain Group Counts</a:t>
            </a:r>
          </a:p>
        </p:txBody>
      </p:sp>
      <p:sp>
        <p:nvSpPr>
          <p:cNvPr id="4" name="Slide Number Placeholder 3">
            <a:extLst>
              <a:ext uri="{FF2B5EF4-FFF2-40B4-BE49-F238E27FC236}">
                <a16:creationId xmlns:a16="http://schemas.microsoft.com/office/drawing/2014/main" id="{99D65467-1401-4377-9A4C-0A2349FD653C}"/>
              </a:ext>
            </a:extLst>
          </p:cNvPr>
          <p:cNvSpPr>
            <a:spLocks noGrp="1"/>
          </p:cNvSpPr>
          <p:nvPr>
            <p:ph type="sldNum" sz="quarter" idx="12"/>
          </p:nvPr>
        </p:nvSpPr>
        <p:spPr/>
        <p:txBody>
          <a:bodyPr/>
          <a:lstStyle/>
          <a:p>
            <a:fld id="{D1A12E6A-C85A-496C-95D0-8B82A2649983}" type="slidenum">
              <a:rPr lang="en-US" smtClean="0"/>
              <a:t>3</a:t>
            </a:fld>
            <a:endParaRPr lang="en-US"/>
          </a:p>
        </p:txBody>
      </p:sp>
    </p:spTree>
    <p:extLst>
      <p:ext uri="{BB962C8B-B14F-4D97-AF65-F5344CB8AC3E}">
        <p14:creationId xmlns:p14="http://schemas.microsoft.com/office/powerpoint/2010/main" val="38076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Congratulations?</a:t>
            </a:r>
          </a:p>
        </p:txBody>
      </p:sp>
      <p:pic>
        <p:nvPicPr>
          <p:cNvPr id="5" name="Picture 4"/>
          <p:cNvPicPr>
            <a:picLocks noChangeAspect="1"/>
          </p:cNvPicPr>
          <p:nvPr/>
        </p:nvPicPr>
        <p:blipFill>
          <a:blip r:embed="rId3"/>
          <a:stretch>
            <a:fillRect/>
          </a:stretch>
        </p:blipFill>
        <p:spPr>
          <a:xfrm>
            <a:off x="319664" y="1722264"/>
            <a:ext cx="8504671" cy="1621539"/>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D1A12E6A-C85A-496C-95D0-8B82A2649983}" type="slidenum">
              <a:rPr lang="en-US" smtClean="0"/>
              <a:t>30</a:t>
            </a:fld>
            <a:endParaRPr lang="en-US"/>
          </a:p>
        </p:txBody>
      </p:sp>
      <p:pic>
        <p:nvPicPr>
          <p:cNvPr id="2050" name="Picture 2" descr="Was prehistoric rock-art inspired by ghostly sound of stampeding animals? -  Telegraph">
            <a:extLst>
              <a:ext uri="{FF2B5EF4-FFF2-40B4-BE49-F238E27FC236}">
                <a16:creationId xmlns:a16="http://schemas.microsoft.com/office/drawing/2014/main" id="{14773130-745D-4056-9847-AD015B966A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796" y="3741274"/>
            <a:ext cx="3984596" cy="248715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849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FDF97-A9F2-420E-BE28-888FFE39D265}"/>
              </a:ext>
            </a:extLst>
          </p:cNvPr>
          <p:cNvSpPr>
            <a:spLocks noGrp="1"/>
          </p:cNvSpPr>
          <p:nvPr>
            <p:ph type="title"/>
          </p:nvPr>
        </p:nvSpPr>
        <p:spPr/>
        <p:txBody>
          <a:bodyPr/>
          <a:lstStyle/>
          <a:p>
            <a:r>
              <a:rPr lang="en-US" dirty="0"/>
              <a:t>Data Quality Indicators</a:t>
            </a:r>
          </a:p>
        </p:txBody>
      </p:sp>
      <p:sp>
        <p:nvSpPr>
          <p:cNvPr id="3" name="Slide Number Placeholder 2">
            <a:extLst>
              <a:ext uri="{FF2B5EF4-FFF2-40B4-BE49-F238E27FC236}">
                <a16:creationId xmlns:a16="http://schemas.microsoft.com/office/drawing/2014/main" id="{B06FE326-6B8D-43A9-98D2-04E52D6399E3}"/>
              </a:ext>
            </a:extLst>
          </p:cNvPr>
          <p:cNvSpPr>
            <a:spLocks noGrp="1"/>
          </p:cNvSpPr>
          <p:nvPr>
            <p:ph type="sldNum" sz="quarter" idx="12"/>
          </p:nvPr>
        </p:nvSpPr>
        <p:spPr/>
        <p:txBody>
          <a:bodyPr/>
          <a:lstStyle/>
          <a:p>
            <a:fld id="{D1A12E6A-C85A-496C-95D0-8B82A2649983}" type="slidenum">
              <a:rPr lang="en-US" smtClean="0"/>
              <a:t>31</a:t>
            </a:fld>
            <a:endParaRPr lang="en-US"/>
          </a:p>
        </p:txBody>
      </p:sp>
      <p:pic>
        <p:nvPicPr>
          <p:cNvPr id="4098" name="Picture 2" descr="8 Ways To Ensure Data Quality - InformationWeek">
            <a:extLst>
              <a:ext uri="{FF2B5EF4-FFF2-40B4-BE49-F238E27FC236}">
                <a16:creationId xmlns:a16="http://schemas.microsoft.com/office/drawing/2014/main" id="{6BF45743-29FD-46EC-942E-E198AA9CA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1456010"/>
            <a:ext cx="5272087" cy="394597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391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Your Post Office</a:t>
            </a:r>
          </a:p>
        </p:txBody>
      </p:sp>
      <p:sp>
        <p:nvSpPr>
          <p:cNvPr id="5" name="Slide Number Placeholder 4"/>
          <p:cNvSpPr>
            <a:spLocks noGrp="1"/>
          </p:cNvSpPr>
          <p:nvPr>
            <p:ph type="sldNum" sz="quarter" idx="12"/>
          </p:nvPr>
        </p:nvSpPr>
        <p:spPr/>
        <p:txBody>
          <a:bodyPr/>
          <a:lstStyle/>
          <a:p>
            <a:fld id="{D1A12E6A-C85A-496C-95D0-8B82A2649983}" type="slidenum">
              <a:rPr lang="en-US" smtClean="0"/>
              <a:t>32</a:t>
            </a:fld>
            <a:endParaRPr lang="en-US"/>
          </a:p>
        </p:txBody>
      </p:sp>
      <p:pic>
        <p:nvPicPr>
          <p:cNvPr id="6" name="Picture 5">
            <a:extLst>
              <a:ext uri="{FF2B5EF4-FFF2-40B4-BE49-F238E27FC236}">
                <a16:creationId xmlns:a16="http://schemas.microsoft.com/office/drawing/2014/main" id="{C2D8CD10-78EE-47DB-96CE-D2E61629DF1C}"/>
              </a:ext>
            </a:extLst>
          </p:cNvPr>
          <p:cNvPicPr>
            <a:picLocks noChangeAspect="1"/>
          </p:cNvPicPr>
          <p:nvPr/>
        </p:nvPicPr>
        <p:blipFill>
          <a:blip r:embed="rId3"/>
          <a:stretch>
            <a:fillRect/>
          </a:stretch>
        </p:blipFill>
        <p:spPr>
          <a:xfrm>
            <a:off x="524381" y="1343285"/>
            <a:ext cx="8095238" cy="4171429"/>
          </a:xfrm>
          <a:prstGeom prst="rect">
            <a:avLst/>
          </a:prstGeom>
        </p:spPr>
      </p:pic>
      <p:pic>
        <p:nvPicPr>
          <p:cNvPr id="2050" name="Picture 2" descr="Crested Oropendola – AZ Birds">
            <a:extLst>
              <a:ext uri="{FF2B5EF4-FFF2-40B4-BE49-F238E27FC236}">
                <a16:creationId xmlns:a16="http://schemas.microsoft.com/office/drawing/2014/main" id="{405DD24A-AD18-4862-8A3C-F124CE405E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6788" y="365126"/>
            <a:ext cx="2166820" cy="21077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35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187D-A381-4670-974D-1D712235398A}"/>
              </a:ext>
            </a:extLst>
          </p:cNvPr>
          <p:cNvSpPr>
            <a:spLocks noGrp="1"/>
          </p:cNvSpPr>
          <p:nvPr>
            <p:ph type="title"/>
          </p:nvPr>
        </p:nvSpPr>
        <p:spPr/>
        <p:txBody>
          <a:bodyPr/>
          <a:lstStyle/>
          <a:p>
            <a:r>
              <a:rPr lang="en-US" dirty="0"/>
              <a:t>Get a Preliminary Update</a:t>
            </a:r>
          </a:p>
        </p:txBody>
      </p:sp>
      <p:sp>
        <p:nvSpPr>
          <p:cNvPr id="3" name="Slide Number Placeholder 2">
            <a:extLst>
              <a:ext uri="{FF2B5EF4-FFF2-40B4-BE49-F238E27FC236}">
                <a16:creationId xmlns:a16="http://schemas.microsoft.com/office/drawing/2014/main" id="{FA63BDF7-3F75-4A53-8D50-345FBAC126E5}"/>
              </a:ext>
            </a:extLst>
          </p:cNvPr>
          <p:cNvSpPr>
            <a:spLocks noGrp="1"/>
          </p:cNvSpPr>
          <p:nvPr>
            <p:ph type="sldNum" sz="quarter" idx="12"/>
          </p:nvPr>
        </p:nvSpPr>
        <p:spPr/>
        <p:txBody>
          <a:bodyPr/>
          <a:lstStyle/>
          <a:p>
            <a:fld id="{D1A12E6A-C85A-496C-95D0-8B82A2649983}" type="slidenum">
              <a:rPr lang="en-US" smtClean="0"/>
              <a:t>33</a:t>
            </a:fld>
            <a:endParaRPr lang="en-US"/>
          </a:p>
        </p:txBody>
      </p:sp>
      <p:pic>
        <p:nvPicPr>
          <p:cNvPr id="6" name="Picture 5">
            <a:extLst>
              <a:ext uri="{FF2B5EF4-FFF2-40B4-BE49-F238E27FC236}">
                <a16:creationId xmlns:a16="http://schemas.microsoft.com/office/drawing/2014/main" id="{FF5EC1CF-F951-45E7-BA17-BC66FEF48F84}"/>
              </a:ext>
            </a:extLst>
          </p:cNvPr>
          <p:cNvPicPr>
            <a:picLocks noChangeAspect="1"/>
          </p:cNvPicPr>
          <p:nvPr/>
        </p:nvPicPr>
        <p:blipFill>
          <a:blip r:embed="rId3"/>
          <a:stretch>
            <a:fillRect/>
          </a:stretch>
        </p:blipFill>
        <p:spPr>
          <a:xfrm>
            <a:off x="457200" y="1533718"/>
            <a:ext cx="8229600" cy="3790563"/>
          </a:xfrm>
          <a:prstGeom prst="rect">
            <a:avLst/>
          </a:prstGeom>
          <a:ln>
            <a:solidFill>
              <a:schemeClr val="tx1"/>
            </a:solidFill>
          </a:ln>
        </p:spPr>
      </p:pic>
    </p:spTree>
    <p:extLst>
      <p:ext uri="{BB962C8B-B14F-4D97-AF65-F5344CB8AC3E}">
        <p14:creationId xmlns:p14="http://schemas.microsoft.com/office/powerpoint/2010/main" val="2917530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6B943-E76D-4D8C-B62B-B4A1158227E5}"/>
              </a:ext>
            </a:extLst>
          </p:cNvPr>
          <p:cNvSpPr>
            <a:spLocks noGrp="1"/>
          </p:cNvSpPr>
          <p:nvPr>
            <p:ph type="title"/>
          </p:nvPr>
        </p:nvSpPr>
        <p:spPr/>
        <p:txBody>
          <a:bodyPr/>
          <a:lstStyle/>
          <a:p>
            <a:r>
              <a:rPr lang="en-US" dirty="0"/>
              <a:t>Keep Your Lists Updated</a:t>
            </a:r>
          </a:p>
        </p:txBody>
      </p:sp>
      <p:sp>
        <p:nvSpPr>
          <p:cNvPr id="3" name="Slide Number Placeholder 2">
            <a:extLst>
              <a:ext uri="{FF2B5EF4-FFF2-40B4-BE49-F238E27FC236}">
                <a16:creationId xmlns:a16="http://schemas.microsoft.com/office/drawing/2014/main" id="{27B0426D-9667-43A1-B0E7-492A38CE7272}"/>
              </a:ext>
            </a:extLst>
          </p:cNvPr>
          <p:cNvSpPr>
            <a:spLocks noGrp="1"/>
          </p:cNvSpPr>
          <p:nvPr>
            <p:ph type="sldNum" sz="quarter" idx="12"/>
          </p:nvPr>
        </p:nvSpPr>
        <p:spPr/>
        <p:txBody>
          <a:bodyPr/>
          <a:lstStyle/>
          <a:p>
            <a:fld id="{D1A12E6A-C85A-496C-95D0-8B82A2649983}" type="slidenum">
              <a:rPr lang="en-US" smtClean="0"/>
              <a:t>34</a:t>
            </a:fld>
            <a:endParaRPr lang="en-US"/>
          </a:p>
        </p:txBody>
      </p:sp>
      <p:pic>
        <p:nvPicPr>
          <p:cNvPr id="4" name="Picture 3">
            <a:extLst>
              <a:ext uri="{FF2B5EF4-FFF2-40B4-BE49-F238E27FC236}">
                <a16:creationId xmlns:a16="http://schemas.microsoft.com/office/drawing/2014/main" id="{FBD76E03-397B-4C26-8C33-050B8D8B3211}"/>
              </a:ext>
            </a:extLst>
          </p:cNvPr>
          <p:cNvPicPr>
            <a:picLocks noChangeAspect="1"/>
          </p:cNvPicPr>
          <p:nvPr/>
        </p:nvPicPr>
        <p:blipFill>
          <a:blip r:embed="rId3"/>
          <a:stretch>
            <a:fillRect/>
          </a:stretch>
        </p:blipFill>
        <p:spPr>
          <a:xfrm>
            <a:off x="1718200" y="1690689"/>
            <a:ext cx="5285714" cy="1800000"/>
          </a:xfrm>
          <a:prstGeom prst="rect">
            <a:avLst/>
          </a:prstGeom>
          <a:ln>
            <a:solidFill>
              <a:schemeClr val="tx1"/>
            </a:solidFill>
          </a:ln>
        </p:spPr>
      </p:pic>
      <p:pic>
        <p:nvPicPr>
          <p:cNvPr id="1028" name="Picture 4" descr="Ppt animals groups">
            <a:extLst>
              <a:ext uri="{FF2B5EF4-FFF2-40B4-BE49-F238E27FC236}">
                <a16:creationId xmlns:a16="http://schemas.microsoft.com/office/drawing/2014/main" id="{9F215867-5040-49D7-A83D-84F1E493B1A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36" t="6188" r="6942" b="6106"/>
          <a:stretch/>
        </p:blipFill>
        <p:spPr bwMode="auto">
          <a:xfrm>
            <a:off x="1249960" y="3558482"/>
            <a:ext cx="3628621" cy="281031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086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8B4B0-9FD7-4C20-A044-A45EFFC3EFE9}"/>
              </a:ext>
            </a:extLst>
          </p:cNvPr>
          <p:cNvSpPr>
            <a:spLocks noGrp="1"/>
          </p:cNvSpPr>
          <p:nvPr>
            <p:ph type="title"/>
          </p:nvPr>
        </p:nvSpPr>
        <p:spPr/>
        <p:txBody>
          <a:bodyPr/>
          <a:lstStyle/>
          <a:p>
            <a:r>
              <a:rPr lang="en-US" dirty="0"/>
              <a:t>Export the List</a:t>
            </a:r>
          </a:p>
        </p:txBody>
      </p:sp>
      <p:sp>
        <p:nvSpPr>
          <p:cNvPr id="3" name="Slide Number Placeholder 2">
            <a:extLst>
              <a:ext uri="{FF2B5EF4-FFF2-40B4-BE49-F238E27FC236}">
                <a16:creationId xmlns:a16="http://schemas.microsoft.com/office/drawing/2014/main" id="{4A215502-CD2D-449A-B9DC-6072023D5371}"/>
              </a:ext>
            </a:extLst>
          </p:cNvPr>
          <p:cNvSpPr>
            <a:spLocks noGrp="1"/>
          </p:cNvSpPr>
          <p:nvPr>
            <p:ph type="sldNum" sz="quarter" idx="12"/>
          </p:nvPr>
        </p:nvSpPr>
        <p:spPr/>
        <p:txBody>
          <a:bodyPr/>
          <a:lstStyle/>
          <a:p>
            <a:fld id="{D1A12E6A-C85A-496C-95D0-8B82A2649983}" type="slidenum">
              <a:rPr lang="en-US" smtClean="0"/>
              <a:t>35</a:t>
            </a:fld>
            <a:endParaRPr lang="en-US"/>
          </a:p>
        </p:txBody>
      </p:sp>
      <p:pic>
        <p:nvPicPr>
          <p:cNvPr id="4" name="Picture 3">
            <a:extLst>
              <a:ext uri="{FF2B5EF4-FFF2-40B4-BE49-F238E27FC236}">
                <a16:creationId xmlns:a16="http://schemas.microsoft.com/office/drawing/2014/main" id="{CEE6BD81-3F02-4C1B-98D0-AE9EE7F89FEA}"/>
              </a:ext>
            </a:extLst>
          </p:cNvPr>
          <p:cNvPicPr>
            <a:picLocks noChangeAspect="1"/>
          </p:cNvPicPr>
          <p:nvPr/>
        </p:nvPicPr>
        <p:blipFill>
          <a:blip r:embed="rId3"/>
          <a:stretch>
            <a:fillRect/>
          </a:stretch>
        </p:blipFill>
        <p:spPr>
          <a:xfrm>
            <a:off x="796954" y="1337397"/>
            <a:ext cx="6635692" cy="4453940"/>
          </a:xfrm>
          <a:prstGeom prst="rect">
            <a:avLst/>
          </a:prstGeom>
          <a:ln>
            <a:solidFill>
              <a:schemeClr val="tx1"/>
            </a:solidFill>
          </a:ln>
        </p:spPr>
      </p:pic>
    </p:spTree>
    <p:extLst>
      <p:ext uri="{BB962C8B-B14F-4D97-AF65-F5344CB8AC3E}">
        <p14:creationId xmlns:p14="http://schemas.microsoft.com/office/powerpoint/2010/main" val="3730458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BBB7-862C-4599-8320-345BDF7699EA}"/>
              </a:ext>
            </a:extLst>
          </p:cNvPr>
          <p:cNvSpPr>
            <a:spLocks noGrp="1"/>
          </p:cNvSpPr>
          <p:nvPr>
            <p:ph type="title"/>
          </p:nvPr>
        </p:nvSpPr>
        <p:spPr/>
        <p:txBody>
          <a:bodyPr/>
          <a:lstStyle/>
          <a:p>
            <a:r>
              <a:rPr lang="en-US" dirty="0"/>
              <a:t>Animal Lists</a:t>
            </a:r>
          </a:p>
        </p:txBody>
      </p:sp>
      <p:sp>
        <p:nvSpPr>
          <p:cNvPr id="3" name="Slide Number Placeholder 2">
            <a:extLst>
              <a:ext uri="{FF2B5EF4-FFF2-40B4-BE49-F238E27FC236}">
                <a16:creationId xmlns:a16="http://schemas.microsoft.com/office/drawing/2014/main" id="{E8C3B4C1-7247-4AB9-8696-EC52A16AE51B}"/>
              </a:ext>
            </a:extLst>
          </p:cNvPr>
          <p:cNvSpPr>
            <a:spLocks noGrp="1"/>
          </p:cNvSpPr>
          <p:nvPr>
            <p:ph type="sldNum" sz="quarter" idx="12"/>
          </p:nvPr>
        </p:nvSpPr>
        <p:spPr/>
        <p:txBody>
          <a:bodyPr/>
          <a:lstStyle/>
          <a:p>
            <a:fld id="{D1A12E6A-C85A-496C-95D0-8B82A2649983}" type="slidenum">
              <a:rPr lang="en-US" smtClean="0"/>
              <a:t>36</a:t>
            </a:fld>
            <a:endParaRPr lang="en-US"/>
          </a:p>
        </p:txBody>
      </p:sp>
      <p:pic>
        <p:nvPicPr>
          <p:cNvPr id="5122" name="Picture 2" descr="Zoo Monkeys Beat up Burglar, Leave Him With Multiple Injuries and Prison  Sentence">
            <a:extLst>
              <a:ext uri="{FF2B5EF4-FFF2-40B4-BE49-F238E27FC236}">
                <a16:creationId xmlns:a16="http://schemas.microsoft.com/office/drawing/2014/main" id="{37B2A1D7-D0F1-4F22-9C9E-302EED5B5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5" y="1470938"/>
            <a:ext cx="5886450" cy="391612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634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397C3-2F5C-4F18-89DD-5DD041F316DE}"/>
              </a:ext>
            </a:extLst>
          </p:cNvPr>
          <p:cNvSpPr>
            <a:spLocks noGrp="1"/>
          </p:cNvSpPr>
          <p:nvPr>
            <p:ph type="title"/>
          </p:nvPr>
        </p:nvSpPr>
        <p:spPr/>
        <p:txBody>
          <a:bodyPr/>
          <a:lstStyle/>
          <a:p>
            <a:r>
              <a:rPr lang="en-US" dirty="0"/>
              <a:t>Run a Trial Inventory</a:t>
            </a:r>
          </a:p>
        </p:txBody>
      </p:sp>
      <p:sp>
        <p:nvSpPr>
          <p:cNvPr id="3" name="Slide Number Placeholder 2">
            <a:extLst>
              <a:ext uri="{FF2B5EF4-FFF2-40B4-BE49-F238E27FC236}">
                <a16:creationId xmlns:a16="http://schemas.microsoft.com/office/drawing/2014/main" id="{14D7D97C-AE14-4626-9B80-B2F811FE6D80}"/>
              </a:ext>
            </a:extLst>
          </p:cNvPr>
          <p:cNvSpPr>
            <a:spLocks noGrp="1"/>
          </p:cNvSpPr>
          <p:nvPr>
            <p:ph type="sldNum" sz="quarter" idx="12"/>
          </p:nvPr>
        </p:nvSpPr>
        <p:spPr/>
        <p:txBody>
          <a:bodyPr/>
          <a:lstStyle/>
          <a:p>
            <a:fld id="{D1A12E6A-C85A-496C-95D0-8B82A2649983}" type="slidenum">
              <a:rPr lang="en-US" smtClean="0"/>
              <a:t>37</a:t>
            </a:fld>
            <a:endParaRPr lang="en-US"/>
          </a:p>
        </p:txBody>
      </p:sp>
      <p:pic>
        <p:nvPicPr>
          <p:cNvPr id="6" name="Picture 5">
            <a:extLst>
              <a:ext uri="{FF2B5EF4-FFF2-40B4-BE49-F238E27FC236}">
                <a16:creationId xmlns:a16="http://schemas.microsoft.com/office/drawing/2014/main" id="{311BBAFC-3E39-41B8-BF13-EBED60AFF530}"/>
              </a:ext>
            </a:extLst>
          </p:cNvPr>
          <p:cNvPicPr>
            <a:picLocks noChangeAspect="1"/>
          </p:cNvPicPr>
          <p:nvPr/>
        </p:nvPicPr>
        <p:blipFill>
          <a:blip r:embed="rId3"/>
          <a:stretch>
            <a:fillRect/>
          </a:stretch>
        </p:blipFill>
        <p:spPr>
          <a:xfrm>
            <a:off x="402671" y="1803416"/>
            <a:ext cx="8338657" cy="3100888"/>
          </a:xfrm>
          <a:prstGeom prst="rect">
            <a:avLst/>
          </a:prstGeom>
          <a:ln>
            <a:solidFill>
              <a:schemeClr val="tx1"/>
            </a:solidFill>
          </a:ln>
        </p:spPr>
      </p:pic>
    </p:spTree>
    <p:extLst>
      <p:ext uri="{BB962C8B-B14F-4D97-AF65-F5344CB8AC3E}">
        <p14:creationId xmlns:p14="http://schemas.microsoft.com/office/powerpoint/2010/main" val="690015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635FB-A9FB-4597-827E-DE3448E89470}"/>
              </a:ext>
            </a:extLst>
          </p:cNvPr>
          <p:cNvSpPr>
            <a:spLocks noGrp="1"/>
          </p:cNvSpPr>
          <p:nvPr>
            <p:ph type="title"/>
          </p:nvPr>
        </p:nvSpPr>
        <p:spPr/>
        <p:txBody>
          <a:bodyPr/>
          <a:lstStyle/>
          <a:p>
            <a:r>
              <a:rPr lang="en-US" dirty="0"/>
              <a:t>Display Taxonomic Tree</a:t>
            </a:r>
          </a:p>
        </p:txBody>
      </p:sp>
      <p:sp>
        <p:nvSpPr>
          <p:cNvPr id="3" name="Slide Number Placeholder 2">
            <a:extLst>
              <a:ext uri="{FF2B5EF4-FFF2-40B4-BE49-F238E27FC236}">
                <a16:creationId xmlns:a16="http://schemas.microsoft.com/office/drawing/2014/main" id="{C98DF33D-75DE-4E95-B897-08C59955A14F}"/>
              </a:ext>
            </a:extLst>
          </p:cNvPr>
          <p:cNvSpPr>
            <a:spLocks noGrp="1"/>
          </p:cNvSpPr>
          <p:nvPr>
            <p:ph type="sldNum" sz="quarter" idx="12"/>
          </p:nvPr>
        </p:nvSpPr>
        <p:spPr/>
        <p:txBody>
          <a:bodyPr/>
          <a:lstStyle/>
          <a:p>
            <a:fld id="{D1A12E6A-C85A-496C-95D0-8B82A2649983}" type="slidenum">
              <a:rPr lang="en-US" smtClean="0"/>
              <a:t>38</a:t>
            </a:fld>
            <a:endParaRPr lang="en-US"/>
          </a:p>
        </p:txBody>
      </p:sp>
      <p:pic>
        <p:nvPicPr>
          <p:cNvPr id="4" name="Picture 3">
            <a:extLst>
              <a:ext uri="{FF2B5EF4-FFF2-40B4-BE49-F238E27FC236}">
                <a16:creationId xmlns:a16="http://schemas.microsoft.com/office/drawing/2014/main" id="{8B7747CD-F5B9-4941-870A-C35E8C8D2867}"/>
              </a:ext>
            </a:extLst>
          </p:cNvPr>
          <p:cNvPicPr>
            <a:picLocks noChangeAspect="1"/>
          </p:cNvPicPr>
          <p:nvPr/>
        </p:nvPicPr>
        <p:blipFill>
          <a:blip r:embed="rId3"/>
          <a:stretch>
            <a:fillRect/>
          </a:stretch>
        </p:blipFill>
        <p:spPr>
          <a:xfrm>
            <a:off x="290244" y="1531174"/>
            <a:ext cx="5046531" cy="4837619"/>
          </a:xfrm>
          <a:prstGeom prst="rect">
            <a:avLst/>
          </a:prstGeom>
        </p:spPr>
      </p:pic>
      <p:pic>
        <p:nvPicPr>
          <p:cNvPr id="3074" name="Picture 2" descr="Nature's Cleanup Crew: Opossums: These misunderstood marsupials clean up  our yards and even help fight Lyme disease">
            <a:extLst>
              <a:ext uri="{FF2B5EF4-FFF2-40B4-BE49-F238E27FC236}">
                <a16:creationId xmlns:a16="http://schemas.microsoft.com/office/drawing/2014/main" id="{95FD7F99-C8BD-4C39-8403-DEA313FF2A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7677" y="2156375"/>
            <a:ext cx="3330429" cy="187336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205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2B3F6-31D8-4F3D-B042-E1E17C5248DA}"/>
              </a:ext>
            </a:extLst>
          </p:cNvPr>
          <p:cNvSpPr>
            <a:spLocks noGrp="1"/>
          </p:cNvSpPr>
          <p:nvPr>
            <p:ph type="title"/>
          </p:nvPr>
        </p:nvSpPr>
        <p:spPr/>
        <p:txBody>
          <a:bodyPr/>
          <a:lstStyle/>
          <a:p>
            <a:r>
              <a:rPr lang="en-US" dirty="0"/>
              <a:t>Change Column</a:t>
            </a:r>
          </a:p>
        </p:txBody>
      </p:sp>
      <p:sp>
        <p:nvSpPr>
          <p:cNvPr id="3" name="Slide Number Placeholder 2">
            <a:extLst>
              <a:ext uri="{FF2B5EF4-FFF2-40B4-BE49-F238E27FC236}">
                <a16:creationId xmlns:a16="http://schemas.microsoft.com/office/drawing/2014/main" id="{69E3BE81-C10B-41B2-B9ED-DE986F8C369E}"/>
              </a:ext>
            </a:extLst>
          </p:cNvPr>
          <p:cNvSpPr>
            <a:spLocks noGrp="1"/>
          </p:cNvSpPr>
          <p:nvPr>
            <p:ph type="sldNum" sz="quarter" idx="12"/>
          </p:nvPr>
        </p:nvSpPr>
        <p:spPr/>
        <p:txBody>
          <a:bodyPr/>
          <a:lstStyle/>
          <a:p>
            <a:fld id="{D1A12E6A-C85A-496C-95D0-8B82A2649983}" type="slidenum">
              <a:rPr lang="en-US" smtClean="0"/>
              <a:t>39</a:t>
            </a:fld>
            <a:endParaRPr lang="en-US"/>
          </a:p>
        </p:txBody>
      </p:sp>
      <p:pic>
        <p:nvPicPr>
          <p:cNvPr id="1026" name="Picture 2" descr="Ocelot | Defenders of Wildlife">
            <a:extLst>
              <a:ext uri="{FF2B5EF4-FFF2-40B4-BE49-F238E27FC236}">
                <a16:creationId xmlns:a16="http://schemas.microsoft.com/office/drawing/2014/main" id="{CF90C66E-E5B9-4E90-8AA2-71E34B94D2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5233" y="1845348"/>
            <a:ext cx="2701484" cy="270148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52FCEE0-35C8-47D4-B7B9-EE348C79FB7E}"/>
              </a:ext>
            </a:extLst>
          </p:cNvPr>
          <p:cNvPicPr>
            <a:picLocks noChangeAspect="1"/>
          </p:cNvPicPr>
          <p:nvPr/>
        </p:nvPicPr>
        <p:blipFill>
          <a:blip r:embed="rId4"/>
          <a:stretch>
            <a:fillRect/>
          </a:stretch>
        </p:blipFill>
        <p:spPr>
          <a:xfrm>
            <a:off x="387931" y="1407489"/>
            <a:ext cx="5232693" cy="4682590"/>
          </a:xfrm>
          <a:prstGeom prst="rect">
            <a:avLst/>
          </a:prstGeom>
          <a:ln>
            <a:solidFill>
              <a:schemeClr val="tx1"/>
            </a:solidFill>
          </a:ln>
        </p:spPr>
      </p:pic>
    </p:spTree>
    <p:extLst>
      <p:ext uri="{BB962C8B-B14F-4D97-AF65-F5344CB8AC3E}">
        <p14:creationId xmlns:p14="http://schemas.microsoft.com/office/powerpoint/2010/main" val="935323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1644-8306-4A07-822B-8D3286DFD605}"/>
              </a:ext>
            </a:extLst>
          </p:cNvPr>
          <p:cNvSpPr>
            <a:spLocks noGrp="1"/>
          </p:cNvSpPr>
          <p:nvPr>
            <p:ph type="title"/>
          </p:nvPr>
        </p:nvSpPr>
        <p:spPr/>
        <p:txBody>
          <a:bodyPr/>
          <a:lstStyle/>
          <a:p>
            <a:r>
              <a:rPr lang="en-US" dirty="0"/>
              <a:t>The Impact YOU Have</a:t>
            </a:r>
          </a:p>
        </p:txBody>
      </p:sp>
      <p:sp>
        <p:nvSpPr>
          <p:cNvPr id="3" name="Content Placeholder 2">
            <a:extLst>
              <a:ext uri="{FF2B5EF4-FFF2-40B4-BE49-F238E27FC236}">
                <a16:creationId xmlns:a16="http://schemas.microsoft.com/office/drawing/2014/main" id="{56819186-83A2-4354-967A-6B5FF4A75F53}"/>
              </a:ext>
            </a:extLst>
          </p:cNvPr>
          <p:cNvSpPr>
            <a:spLocks noGrp="1"/>
          </p:cNvSpPr>
          <p:nvPr>
            <p:ph idx="1"/>
          </p:nvPr>
        </p:nvSpPr>
        <p:spPr>
          <a:xfrm>
            <a:off x="628650" y="1690689"/>
            <a:ext cx="5125020" cy="3923042"/>
          </a:xfrm>
        </p:spPr>
        <p:txBody>
          <a:bodyPr>
            <a:normAutofit lnSpcReduction="10000"/>
          </a:bodyPr>
          <a:lstStyle/>
          <a:p>
            <a:r>
              <a:rPr lang="en-US" dirty="0"/>
              <a:t>Your corrected ZIMS records can help other facilities correct their errors</a:t>
            </a:r>
          </a:p>
          <a:p>
            <a:r>
              <a:rPr lang="en-US" dirty="0"/>
              <a:t>Studbook keepers rely on accurately kept institutional ZIMS records to manage populations  </a:t>
            </a:r>
          </a:p>
          <a:p>
            <a:r>
              <a:rPr lang="en-US" dirty="0"/>
              <a:t>Your Inventory can help guide facility management and budgeting plans</a:t>
            </a:r>
          </a:p>
        </p:txBody>
      </p:sp>
      <p:sp>
        <p:nvSpPr>
          <p:cNvPr id="4" name="Slide Number Placeholder 3">
            <a:extLst>
              <a:ext uri="{FF2B5EF4-FFF2-40B4-BE49-F238E27FC236}">
                <a16:creationId xmlns:a16="http://schemas.microsoft.com/office/drawing/2014/main" id="{99D65467-1401-4377-9A4C-0A2349FD65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A12E6A-C85A-496C-95D0-8B82A2649983}"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1030" name="Picture 6" descr="Moodle MOOC 5 is Here!">
            <a:extLst>
              <a:ext uri="{FF2B5EF4-FFF2-40B4-BE49-F238E27FC236}">
                <a16:creationId xmlns:a16="http://schemas.microsoft.com/office/drawing/2014/main" id="{9CB618A7-CEAB-4382-95E2-23AC9AE0A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01216">
            <a:off x="5411966" y="2302852"/>
            <a:ext cx="3183896" cy="150462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316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1A00F-F500-4B13-B120-EC99AB6B620B}"/>
              </a:ext>
            </a:extLst>
          </p:cNvPr>
          <p:cNvSpPr>
            <a:spLocks noGrp="1"/>
          </p:cNvSpPr>
          <p:nvPr>
            <p:ph type="title"/>
          </p:nvPr>
        </p:nvSpPr>
        <p:spPr/>
        <p:txBody>
          <a:bodyPr/>
          <a:lstStyle/>
          <a:p>
            <a:r>
              <a:rPr lang="en-US" dirty="0"/>
              <a:t>Be Prepared to Explain Group Counts</a:t>
            </a:r>
          </a:p>
        </p:txBody>
      </p:sp>
      <p:sp>
        <p:nvSpPr>
          <p:cNvPr id="5" name="Content Placeholder 4">
            <a:extLst>
              <a:ext uri="{FF2B5EF4-FFF2-40B4-BE49-F238E27FC236}">
                <a16:creationId xmlns:a16="http://schemas.microsoft.com/office/drawing/2014/main" id="{3C8A394D-4023-498D-951D-8B2D52CBAEE4}"/>
              </a:ext>
            </a:extLst>
          </p:cNvPr>
          <p:cNvSpPr>
            <a:spLocks noGrp="1"/>
          </p:cNvSpPr>
          <p:nvPr>
            <p:ph idx="1"/>
          </p:nvPr>
        </p:nvSpPr>
        <p:spPr/>
        <p:txBody>
          <a:bodyPr>
            <a:normAutofit lnSpcReduction="10000"/>
          </a:bodyPr>
          <a:lstStyle/>
          <a:p>
            <a:r>
              <a:rPr lang="en-US" dirty="0"/>
              <a:t>Group Counts do not always add up across</a:t>
            </a:r>
          </a:p>
          <a:p>
            <a:pPr lvl="1"/>
            <a:r>
              <a:rPr lang="en-US" dirty="0"/>
              <a:t>Start Number + Births/Acquisitions – Deaths/Dispositions does not always = Ending Number</a:t>
            </a:r>
          </a:p>
          <a:p>
            <a:r>
              <a:rPr lang="en-US" dirty="0"/>
              <a:t>Why?</a:t>
            </a:r>
          </a:p>
          <a:p>
            <a:pPr lvl="1"/>
            <a:r>
              <a:rPr lang="en-US" dirty="0"/>
              <a:t>Census Counts are not reflected in Birth/Acquisition and Death/Disposition columns</a:t>
            </a:r>
          </a:p>
          <a:p>
            <a:pPr lvl="1"/>
            <a:r>
              <a:rPr lang="en-US" dirty="0"/>
              <a:t>To add up all Group number changes must be made using the My Transaction stream</a:t>
            </a:r>
          </a:p>
          <a:p>
            <a:pPr lvl="2"/>
            <a:r>
              <a:rPr lang="en-US" dirty="0"/>
              <a:t>So you don’t create fiction use Undetermined Partial Acquisition or Disposition if it is important that the numbers add up</a:t>
            </a:r>
          </a:p>
        </p:txBody>
      </p:sp>
      <p:sp>
        <p:nvSpPr>
          <p:cNvPr id="3" name="Slide Number Placeholder 2">
            <a:extLst>
              <a:ext uri="{FF2B5EF4-FFF2-40B4-BE49-F238E27FC236}">
                <a16:creationId xmlns:a16="http://schemas.microsoft.com/office/drawing/2014/main" id="{C15A2E56-B67D-4BEA-B452-1ABA02EA1F92}"/>
              </a:ext>
            </a:extLst>
          </p:cNvPr>
          <p:cNvSpPr>
            <a:spLocks noGrp="1"/>
          </p:cNvSpPr>
          <p:nvPr>
            <p:ph type="sldNum" sz="quarter" idx="12"/>
          </p:nvPr>
        </p:nvSpPr>
        <p:spPr/>
        <p:txBody>
          <a:bodyPr/>
          <a:lstStyle/>
          <a:p>
            <a:fld id="{D1A12E6A-C85A-496C-95D0-8B82A2649983}" type="slidenum">
              <a:rPr lang="en-US" smtClean="0"/>
              <a:t>40</a:t>
            </a:fld>
            <a:endParaRPr lang="en-US"/>
          </a:p>
        </p:txBody>
      </p:sp>
    </p:spTree>
    <p:extLst>
      <p:ext uri="{BB962C8B-B14F-4D97-AF65-F5344CB8AC3E}">
        <p14:creationId xmlns:p14="http://schemas.microsoft.com/office/powerpoint/2010/main" val="373045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8A50-56E0-454D-939D-706E13D90C11}"/>
              </a:ext>
            </a:extLst>
          </p:cNvPr>
          <p:cNvSpPr>
            <a:spLocks noGrp="1"/>
          </p:cNvSpPr>
          <p:nvPr>
            <p:ph type="title"/>
          </p:nvPr>
        </p:nvSpPr>
        <p:spPr/>
        <p:txBody>
          <a:bodyPr/>
          <a:lstStyle/>
          <a:p>
            <a:r>
              <a:rPr lang="en-US" dirty="0"/>
              <a:t>Group Splits and Merges</a:t>
            </a:r>
          </a:p>
        </p:txBody>
      </p:sp>
      <p:sp>
        <p:nvSpPr>
          <p:cNvPr id="3" name="Content Placeholder 2">
            <a:extLst>
              <a:ext uri="{FF2B5EF4-FFF2-40B4-BE49-F238E27FC236}">
                <a16:creationId xmlns:a16="http://schemas.microsoft.com/office/drawing/2014/main" id="{DB056C3A-B836-40A9-99BF-7C24E2A3309D}"/>
              </a:ext>
            </a:extLst>
          </p:cNvPr>
          <p:cNvSpPr>
            <a:spLocks noGrp="1"/>
          </p:cNvSpPr>
          <p:nvPr>
            <p:ph idx="1"/>
          </p:nvPr>
        </p:nvSpPr>
        <p:spPr>
          <a:xfrm>
            <a:off x="628650" y="1690689"/>
            <a:ext cx="7886700" cy="4351338"/>
          </a:xfrm>
        </p:spPr>
        <p:txBody>
          <a:bodyPr/>
          <a:lstStyle/>
          <a:p>
            <a:r>
              <a:rPr lang="en-US" dirty="0"/>
              <a:t>13 in Group on 1 January </a:t>
            </a:r>
          </a:p>
          <a:p>
            <a:r>
              <a:rPr lang="en-US" dirty="0"/>
              <a:t>Individual Split out on 5 March</a:t>
            </a:r>
          </a:p>
          <a:p>
            <a:r>
              <a:rPr lang="en-US" dirty="0"/>
              <a:t>A Group of 6 was Split out on 3 June</a:t>
            </a:r>
          </a:p>
          <a:p>
            <a:r>
              <a:rPr lang="en-US" dirty="0"/>
              <a:t>New group of 10 arrived and was Merged into the first Group on 5 August</a:t>
            </a:r>
          </a:p>
          <a:p>
            <a:r>
              <a:rPr lang="en-US" dirty="0"/>
              <a:t>Individual was Split out on September 1</a:t>
            </a:r>
          </a:p>
        </p:txBody>
      </p:sp>
      <p:sp>
        <p:nvSpPr>
          <p:cNvPr id="4" name="Slide Number Placeholder 3">
            <a:extLst>
              <a:ext uri="{FF2B5EF4-FFF2-40B4-BE49-F238E27FC236}">
                <a16:creationId xmlns:a16="http://schemas.microsoft.com/office/drawing/2014/main" id="{22F75EA1-FB08-4BBD-9CAF-B62652CB5DD1}"/>
              </a:ext>
            </a:extLst>
          </p:cNvPr>
          <p:cNvSpPr>
            <a:spLocks noGrp="1"/>
          </p:cNvSpPr>
          <p:nvPr>
            <p:ph type="sldNum" sz="quarter" idx="12"/>
          </p:nvPr>
        </p:nvSpPr>
        <p:spPr/>
        <p:txBody>
          <a:bodyPr/>
          <a:lstStyle/>
          <a:p>
            <a:fld id="{D1A12E6A-C85A-496C-95D0-8B82A2649983}" type="slidenum">
              <a:rPr lang="en-US" smtClean="0"/>
              <a:t>41</a:t>
            </a:fld>
            <a:endParaRPr lang="en-US"/>
          </a:p>
        </p:txBody>
      </p:sp>
      <p:pic>
        <p:nvPicPr>
          <p:cNvPr id="1026" name="Picture 2" descr="Destination Hutchison Island, Florida: a visit with the Twostriped  walkingstick, 'Anisomorpha buprestoides' — Bug of the Week">
            <a:extLst>
              <a:ext uri="{FF2B5EF4-FFF2-40B4-BE49-F238E27FC236}">
                <a16:creationId xmlns:a16="http://schemas.microsoft.com/office/drawing/2014/main" id="{EC061CDE-5DF9-4484-B807-DC88A57EF8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557" b="8587"/>
          <a:stretch/>
        </p:blipFill>
        <p:spPr bwMode="auto">
          <a:xfrm>
            <a:off x="1184683" y="4753687"/>
            <a:ext cx="3454429" cy="173918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3635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80FF-48E1-492B-B886-100229901639}"/>
              </a:ext>
            </a:extLst>
          </p:cNvPr>
          <p:cNvSpPr>
            <a:spLocks noGrp="1"/>
          </p:cNvSpPr>
          <p:nvPr>
            <p:ph type="title"/>
          </p:nvPr>
        </p:nvSpPr>
        <p:spPr/>
        <p:txBody>
          <a:bodyPr/>
          <a:lstStyle/>
          <a:p>
            <a:r>
              <a:rPr lang="en-US" dirty="0"/>
              <a:t>Group Splits and Merges</a:t>
            </a:r>
          </a:p>
        </p:txBody>
      </p:sp>
      <p:sp>
        <p:nvSpPr>
          <p:cNvPr id="5" name="Content Placeholder 4">
            <a:extLst>
              <a:ext uri="{FF2B5EF4-FFF2-40B4-BE49-F238E27FC236}">
                <a16:creationId xmlns:a16="http://schemas.microsoft.com/office/drawing/2014/main" id="{29EB5270-16E2-400E-A9F7-92035B2B70D7}"/>
              </a:ext>
            </a:extLst>
          </p:cNvPr>
          <p:cNvSpPr>
            <a:spLocks noGrp="1"/>
          </p:cNvSpPr>
          <p:nvPr>
            <p:ph idx="1"/>
          </p:nvPr>
        </p:nvSpPr>
        <p:spPr>
          <a:xfrm>
            <a:off x="695762" y="1313897"/>
            <a:ext cx="7886700" cy="4351338"/>
          </a:xfrm>
        </p:spPr>
        <p:txBody>
          <a:bodyPr/>
          <a:lstStyle/>
          <a:p>
            <a:r>
              <a:rPr lang="en-US" dirty="0"/>
              <a:t>Do Not Include Groups Splits and Merges</a:t>
            </a:r>
          </a:p>
          <a:p>
            <a:endParaRPr lang="en-US" dirty="0"/>
          </a:p>
          <a:p>
            <a:endParaRPr lang="en-US" dirty="0"/>
          </a:p>
          <a:p>
            <a:endParaRPr lang="en-US" dirty="0"/>
          </a:p>
          <a:p>
            <a:endParaRPr lang="en-US" dirty="0"/>
          </a:p>
          <a:p>
            <a:r>
              <a:rPr lang="en-US" dirty="0"/>
              <a:t>Do Include Group Splits and Merges</a:t>
            </a:r>
          </a:p>
        </p:txBody>
      </p:sp>
      <p:sp>
        <p:nvSpPr>
          <p:cNvPr id="3" name="Slide Number Placeholder 2">
            <a:extLst>
              <a:ext uri="{FF2B5EF4-FFF2-40B4-BE49-F238E27FC236}">
                <a16:creationId xmlns:a16="http://schemas.microsoft.com/office/drawing/2014/main" id="{01743E80-82F5-442E-A819-299F6F928AF9}"/>
              </a:ext>
            </a:extLst>
          </p:cNvPr>
          <p:cNvSpPr>
            <a:spLocks noGrp="1"/>
          </p:cNvSpPr>
          <p:nvPr>
            <p:ph type="sldNum" sz="quarter" idx="12"/>
          </p:nvPr>
        </p:nvSpPr>
        <p:spPr/>
        <p:txBody>
          <a:bodyPr/>
          <a:lstStyle/>
          <a:p>
            <a:fld id="{D1A12E6A-C85A-496C-95D0-8B82A2649983}" type="slidenum">
              <a:rPr lang="en-US" smtClean="0"/>
              <a:t>42</a:t>
            </a:fld>
            <a:endParaRPr lang="en-US"/>
          </a:p>
        </p:txBody>
      </p:sp>
      <p:pic>
        <p:nvPicPr>
          <p:cNvPr id="6" name="Picture 5">
            <a:extLst>
              <a:ext uri="{FF2B5EF4-FFF2-40B4-BE49-F238E27FC236}">
                <a16:creationId xmlns:a16="http://schemas.microsoft.com/office/drawing/2014/main" id="{01FC0722-B146-4A2C-941C-0A4141AAC3B3}"/>
              </a:ext>
            </a:extLst>
          </p:cNvPr>
          <p:cNvPicPr>
            <a:picLocks noChangeAspect="1"/>
          </p:cNvPicPr>
          <p:nvPr/>
        </p:nvPicPr>
        <p:blipFill>
          <a:blip r:embed="rId3"/>
          <a:stretch>
            <a:fillRect/>
          </a:stretch>
        </p:blipFill>
        <p:spPr>
          <a:xfrm>
            <a:off x="818854" y="4381519"/>
            <a:ext cx="7763608" cy="1463879"/>
          </a:xfrm>
          <a:prstGeom prst="rect">
            <a:avLst/>
          </a:prstGeom>
          <a:ln>
            <a:solidFill>
              <a:schemeClr val="tx1"/>
            </a:solidFill>
          </a:ln>
        </p:spPr>
      </p:pic>
      <p:pic>
        <p:nvPicPr>
          <p:cNvPr id="7" name="Picture 6">
            <a:extLst>
              <a:ext uri="{FF2B5EF4-FFF2-40B4-BE49-F238E27FC236}">
                <a16:creationId xmlns:a16="http://schemas.microsoft.com/office/drawing/2014/main" id="{9D66DE69-BDB7-4AA2-8CEC-C571127C93B6}"/>
              </a:ext>
            </a:extLst>
          </p:cNvPr>
          <p:cNvPicPr>
            <a:picLocks noChangeAspect="1"/>
          </p:cNvPicPr>
          <p:nvPr/>
        </p:nvPicPr>
        <p:blipFill>
          <a:blip r:embed="rId4"/>
          <a:stretch>
            <a:fillRect/>
          </a:stretch>
        </p:blipFill>
        <p:spPr>
          <a:xfrm>
            <a:off x="1309362" y="1755185"/>
            <a:ext cx="6257507" cy="1994328"/>
          </a:xfrm>
          <a:prstGeom prst="rect">
            <a:avLst/>
          </a:prstGeom>
          <a:ln>
            <a:solidFill>
              <a:schemeClr val="tx1"/>
            </a:solidFill>
          </a:ln>
        </p:spPr>
      </p:pic>
    </p:spTree>
    <p:extLst>
      <p:ext uri="{BB962C8B-B14F-4D97-AF65-F5344CB8AC3E}">
        <p14:creationId xmlns:p14="http://schemas.microsoft.com/office/powerpoint/2010/main" val="2542527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8188F-FA8A-45F2-9CC3-B4896B63BCA1}"/>
              </a:ext>
            </a:extLst>
          </p:cNvPr>
          <p:cNvSpPr>
            <a:spLocks noGrp="1"/>
          </p:cNvSpPr>
          <p:nvPr>
            <p:ph type="title"/>
          </p:nvPr>
        </p:nvSpPr>
        <p:spPr/>
        <p:txBody>
          <a:bodyPr/>
          <a:lstStyle/>
          <a:p>
            <a:r>
              <a:rPr lang="en-US" dirty="0"/>
              <a:t>Inventories</a:t>
            </a:r>
          </a:p>
        </p:txBody>
      </p:sp>
      <p:sp>
        <p:nvSpPr>
          <p:cNvPr id="3" name="Slide Number Placeholder 2">
            <a:extLst>
              <a:ext uri="{FF2B5EF4-FFF2-40B4-BE49-F238E27FC236}">
                <a16:creationId xmlns:a16="http://schemas.microsoft.com/office/drawing/2014/main" id="{F7C2F068-9475-4518-9903-F4AFE88BF30C}"/>
              </a:ext>
            </a:extLst>
          </p:cNvPr>
          <p:cNvSpPr>
            <a:spLocks noGrp="1"/>
          </p:cNvSpPr>
          <p:nvPr>
            <p:ph type="sldNum" sz="quarter" idx="12"/>
          </p:nvPr>
        </p:nvSpPr>
        <p:spPr/>
        <p:txBody>
          <a:bodyPr/>
          <a:lstStyle/>
          <a:p>
            <a:fld id="{D1A12E6A-C85A-496C-95D0-8B82A2649983}" type="slidenum">
              <a:rPr lang="en-US" smtClean="0"/>
              <a:t>43</a:t>
            </a:fld>
            <a:endParaRPr lang="en-US"/>
          </a:p>
        </p:txBody>
      </p:sp>
      <p:pic>
        <p:nvPicPr>
          <p:cNvPr id="6146" name="Picture 2" descr="Can Animals Count? | Live Science">
            <a:extLst>
              <a:ext uri="{FF2B5EF4-FFF2-40B4-BE49-F238E27FC236}">
                <a16:creationId xmlns:a16="http://schemas.microsoft.com/office/drawing/2014/main" id="{698C28A2-C507-4EAB-8F38-A08256F21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1243778"/>
            <a:ext cx="5981700" cy="401791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4455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829A8-656C-447B-ABE6-830E766AC809}"/>
              </a:ext>
            </a:extLst>
          </p:cNvPr>
          <p:cNvSpPr>
            <a:spLocks noGrp="1"/>
          </p:cNvSpPr>
          <p:nvPr>
            <p:ph type="ctrTitle"/>
          </p:nvPr>
        </p:nvSpPr>
        <p:spPr>
          <a:xfrm>
            <a:off x="275788" y="1818649"/>
            <a:ext cx="8592424" cy="2387600"/>
          </a:xfrm>
        </p:spPr>
        <p:txBody>
          <a:bodyPr/>
          <a:lstStyle/>
          <a:p>
            <a:r>
              <a:rPr lang="en-US" dirty="0"/>
              <a:t>Get Ready for Inventory!</a:t>
            </a:r>
          </a:p>
        </p:txBody>
      </p:sp>
      <p:sp>
        <p:nvSpPr>
          <p:cNvPr id="3" name="Subtitle 2">
            <a:extLst>
              <a:ext uri="{FF2B5EF4-FFF2-40B4-BE49-F238E27FC236}">
                <a16:creationId xmlns:a16="http://schemas.microsoft.com/office/drawing/2014/main" id="{EDC15470-C35E-452F-8A74-5B5A04702BA4}"/>
              </a:ext>
            </a:extLst>
          </p:cNvPr>
          <p:cNvSpPr>
            <a:spLocks noGrp="1"/>
          </p:cNvSpPr>
          <p:nvPr>
            <p:ph type="subTitle" idx="1"/>
          </p:nvPr>
        </p:nvSpPr>
        <p:spPr>
          <a:xfrm>
            <a:off x="1277224" y="4826831"/>
            <a:ext cx="6858000" cy="1655762"/>
          </a:xfrm>
        </p:spPr>
        <p:txBody>
          <a:bodyPr/>
          <a:lstStyle/>
          <a:p>
            <a:r>
              <a:rPr lang="en-US" dirty="0"/>
              <a:t>Are you prepared?</a:t>
            </a:r>
          </a:p>
        </p:txBody>
      </p:sp>
      <p:sp>
        <p:nvSpPr>
          <p:cNvPr id="4" name="Slide Number Placeholder 3">
            <a:extLst>
              <a:ext uri="{FF2B5EF4-FFF2-40B4-BE49-F238E27FC236}">
                <a16:creationId xmlns:a16="http://schemas.microsoft.com/office/drawing/2014/main" id="{40696C14-66E5-4763-90C4-0422B05E8F4A}"/>
              </a:ext>
            </a:extLst>
          </p:cNvPr>
          <p:cNvSpPr>
            <a:spLocks noGrp="1"/>
          </p:cNvSpPr>
          <p:nvPr>
            <p:ph type="sldNum" sz="quarter" idx="12"/>
          </p:nvPr>
        </p:nvSpPr>
        <p:spPr/>
        <p:txBody>
          <a:bodyPr/>
          <a:lstStyle/>
          <a:p>
            <a:fld id="{D1A12E6A-C85A-496C-95D0-8B82A2649983}" type="slidenum">
              <a:rPr lang="en-US" smtClean="0"/>
              <a:t>44</a:t>
            </a:fld>
            <a:endParaRPr lang="en-US"/>
          </a:p>
        </p:txBody>
      </p:sp>
      <p:pic>
        <p:nvPicPr>
          <p:cNvPr id="3074" name="Picture 2" descr="Prepared photos, royalty-free images, graphics, vectors &amp; videos | Adobe  Stock">
            <a:extLst>
              <a:ext uri="{FF2B5EF4-FFF2-40B4-BE49-F238E27FC236}">
                <a16:creationId xmlns:a16="http://schemas.microsoft.com/office/drawing/2014/main" id="{8930C2E7-8607-43D4-8067-4A4D3FBDC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251" y="1058323"/>
            <a:ext cx="2581275"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942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0"/>
            <a:ext cx="8776607" cy="1325563"/>
          </a:xfrm>
        </p:spPr>
        <p:txBody>
          <a:bodyPr/>
          <a:lstStyle/>
          <a:p>
            <a:r>
              <a:rPr lang="en-US" dirty="0"/>
              <a:t>Taxonomic Changes</a:t>
            </a:r>
          </a:p>
        </p:txBody>
      </p:sp>
      <p:sp>
        <p:nvSpPr>
          <p:cNvPr id="6" name="Slide Number Placeholder 5"/>
          <p:cNvSpPr>
            <a:spLocks noGrp="1"/>
          </p:cNvSpPr>
          <p:nvPr>
            <p:ph type="sldNum" sz="quarter" idx="12"/>
          </p:nvPr>
        </p:nvSpPr>
        <p:spPr/>
        <p:txBody>
          <a:bodyPr/>
          <a:lstStyle/>
          <a:p>
            <a:fld id="{D1A12E6A-C85A-496C-95D0-8B82A2649983}" type="slidenum">
              <a:rPr lang="en-US" smtClean="0"/>
              <a:t>5</a:t>
            </a:fld>
            <a:endParaRPr lang="en-US"/>
          </a:p>
        </p:txBody>
      </p:sp>
      <p:pic>
        <p:nvPicPr>
          <p:cNvPr id="7" name="Picture 6">
            <a:extLst>
              <a:ext uri="{FF2B5EF4-FFF2-40B4-BE49-F238E27FC236}">
                <a16:creationId xmlns:a16="http://schemas.microsoft.com/office/drawing/2014/main" id="{2AB4DB66-DDAB-4EA2-B045-619EA042EDD9}"/>
              </a:ext>
            </a:extLst>
          </p:cNvPr>
          <p:cNvPicPr>
            <a:picLocks noChangeAspect="1"/>
          </p:cNvPicPr>
          <p:nvPr/>
        </p:nvPicPr>
        <p:blipFill>
          <a:blip r:embed="rId3"/>
          <a:stretch>
            <a:fillRect/>
          </a:stretch>
        </p:blipFill>
        <p:spPr>
          <a:xfrm>
            <a:off x="257733" y="3645231"/>
            <a:ext cx="8501436" cy="1746871"/>
          </a:xfrm>
          <a:prstGeom prst="rect">
            <a:avLst/>
          </a:prstGeom>
          <a:ln>
            <a:solidFill>
              <a:schemeClr val="tx1"/>
            </a:solidFill>
          </a:ln>
        </p:spPr>
      </p:pic>
      <p:pic>
        <p:nvPicPr>
          <p:cNvPr id="8" name="Picture 7">
            <a:extLst>
              <a:ext uri="{FF2B5EF4-FFF2-40B4-BE49-F238E27FC236}">
                <a16:creationId xmlns:a16="http://schemas.microsoft.com/office/drawing/2014/main" id="{701D5B8B-0880-4CDA-8A22-C712D3A1250F}"/>
              </a:ext>
            </a:extLst>
          </p:cNvPr>
          <p:cNvPicPr>
            <a:picLocks noChangeAspect="1"/>
          </p:cNvPicPr>
          <p:nvPr/>
        </p:nvPicPr>
        <p:blipFill>
          <a:blip r:embed="rId4"/>
          <a:stretch>
            <a:fillRect/>
          </a:stretch>
        </p:blipFill>
        <p:spPr>
          <a:xfrm>
            <a:off x="1719221" y="1286137"/>
            <a:ext cx="5705557" cy="2032233"/>
          </a:xfrm>
          <a:prstGeom prst="rect">
            <a:avLst/>
          </a:prstGeom>
          <a:ln>
            <a:solidFill>
              <a:schemeClr val="tx1"/>
            </a:solidFill>
          </a:ln>
        </p:spPr>
      </p:pic>
    </p:spTree>
    <p:extLst>
      <p:ext uri="{BB962C8B-B14F-4D97-AF65-F5344CB8AC3E}">
        <p14:creationId xmlns:p14="http://schemas.microsoft.com/office/powerpoint/2010/main" val="2525595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D12A7-D6D0-4414-9622-DB5EC142732E}"/>
              </a:ext>
            </a:extLst>
          </p:cNvPr>
          <p:cNvSpPr>
            <a:spLocks noGrp="1"/>
          </p:cNvSpPr>
          <p:nvPr>
            <p:ph type="title"/>
          </p:nvPr>
        </p:nvSpPr>
        <p:spPr/>
        <p:txBody>
          <a:bodyPr/>
          <a:lstStyle/>
          <a:p>
            <a:r>
              <a:rPr lang="en-US" dirty="0"/>
              <a:t>Taxonomic Changes</a:t>
            </a:r>
          </a:p>
        </p:txBody>
      </p:sp>
      <p:sp>
        <p:nvSpPr>
          <p:cNvPr id="3" name="Slide Number Placeholder 2">
            <a:extLst>
              <a:ext uri="{FF2B5EF4-FFF2-40B4-BE49-F238E27FC236}">
                <a16:creationId xmlns:a16="http://schemas.microsoft.com/office/drawing/2014/main" id="{433F6DA4-6C37-40AA-A9DB-289AB6101A3A}"/>
              </a:ext>
            </a:extLst>
          </p:cNvPr>
          <p:cNvSpPr>
            <a:spLocks noGrp="1"/>
          </p:cNvSpPr>
          <p:nvPr>
            <p:ph type="sldNum" sz="quarter" idx="12"/>
          </p:nvPr>
        </p:nvSpPr>
        <p:spPr/>
        <p:txBody>
          <a:bodyPr/>
          <a:lstStyle/>
          <a:p>
            <a:fld id="{D1A12E6A-C85A-496C-95D0-8B82A2649983}" type="slidenum">
              <a:rPr lang="en-US" smtClean="0"/>
              <a:t>6</a:t>
            </a:fld>
            <a:endParaRPr lang="en-US"/>
          </a:p>
        </p:txBody>
      </p:sp>
      <p:pic>
        <p:nvPicPr>
          <p:cNvPr id="5" name="Picture 4">
            <a:extLst>
              <a:ext uri="{FF2B5EF4-FFF2-40B4-BE49-F238E27FC236}">
                <a16:creationId xmlns:a16="http://schemas.microsoft.com/office/drawing/2014/main" id="{F12449CE-7B07-4254-AB21-72E7D1B1C482}"/>
              </a:ext>
            </a:extLst>
          </p:cNvPr>
          <p:cNvPicPr>
            <a:picLocks noChangeAspect="1"/>
          </p:cNvPicPr>
          <p:nvPr/>
        </p:nvPicPr>
        <p:blipFill>
          <a:blip r:embed="rId3"/>
          <a:stretch>
            <a:fillRect/>
          </a:stretch>
        </p:blipFill>
        <p:spPr>
          <a:xfrm>
            <a:off x="503510" y="1563231"/>
            <a:ext cx="7886700" cy="2083279"/>
          </a:xfrm>
          <a:prstGeom prst="rect">
            <a:avLst/>
          </a:prstGeom>
          <a:ln>
            <a:solidFill>
              <a:schemeClr val="tx1"/>
            </a:solidFill>
          </a:ln>
        </p:spPr>
      </p:pic>
      <p:pic>
        <p:nvPicPr>
          <p:cNvPr id="7" name="Picture 6">
            <a:extLst>
              <a:ext uri="{FF2B5EF4-FFF2-40B4-BE49-F238E27FC236}">
                <a16:creationId xmlns:a16="http://schemas.microsoft.com/office/drawing/2014/main" id="{E73643A8-39C7-4505-AC7B-184D3CF7155F}"/>
              </a:ext>
            </a:extLst>
          </p:cNvPr>
          <p:cNvPicPr>
            <a:picLocks noChangeAspect="1"/>
          </p:cNvPicPr>
          <p:nvPr/>
        </p:nvPicPr>
        <p:blipFill>
          <a:blip r:embed="rId4"/>
          <a:stretch>
            <a:fillRect/>
          </a:stretch>
        </p:blipFill>
        <p:spPr>
          <a:xfrm>
            <a:off x="861106" y="3890899"/>
            <a:ext cx="7171508" cy="1563712"/>
          </a:xfrm>
          <a:prstGeom prst="rect">
            <a:avLst/>
          </a:prstGeom>
          <a:ln>
            <a:solidFill>
              <a:schemeClr val="tx1"/>
            </a:solidFill>
          </a:ln>
        </p:spPr>
      </p:pic>
    </p:spTree>
    <p:extLst>
      <p:ext uri="{BB962C8B-B14F-4D97-AF65-F5344CB8AC3E}">
        <p14:creationId xmlns:p14="http://schemas.microsoft.com/office/powerpoint/2010/main" val="632347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A8EE-04BD-4D03-BB1F-6650A1829647}"/>
              </a:ext>
            </a:extLst>
          </p:cNvPr>
          <p:cNvSpPr>
            <a:spLocks noGrp="1"/>
          </p:cNvSpPr>
          <p:nvPr>
            <p:ph type="title"/>
          </p:nvPr>
        </p:nvSpPr>
        <p:spPr/>
        <p:txBody>
          <a:bodyPr/>
          <a:lstStyle/>
          <a:p>
            <a:r>
              <a:rPr lang="en-US" dirty="0"/>
              <a:t>Updated in Record</a:t>
            </a:r>
          </a:p>
        </p:txBody>
      </p:sp>
      <p:sp>
        <p:nvSpPr>
          <p:cNvPr id="3" name="Slide Number Placeholder 2">
            <a:extLst>
              <a:ext uri="{FF2B5EF4-FFF2-40B4-BE49-F238E27FC236}">
                <a16:creationId xmlns:a16="http://schemas.microsoft.com/office/drawing/2014/main" id="{17935BE0-9043-476D-998D-DFC1F4259E46}"/>
              </a:ext>
            </a:extLst>
          </p:cNvPr>
          <p:cNvSpPr>
            <a:spLocks noGrp="1"/>
          </p:cNvSpPr>
          <p:nvPr>
            <p:ph type="sldNum" sz="quarter" idx="12"/>
          </p:nvPr>
        </p:nvSpPr>
        <p:spPr/>
        <p:txBody>
          <a:bodyPr/>
          <a:lstStyle/>
          <a:p>
            <a:fld id="{D1A12E6A-C85A-496C-95D0-8B82A2649983}" type="slidenum">
              <a:rPr lang="en-US" smtClean="0"/>
              <a:t>7</a:t>
            </a:fld>
            <a:endParaRPr lang="en-US"/>
          </a:p>
        </p:txBody>
      </p:sp>
      <p:pic>
        <p:nvPicPr>
          <p:cNvPr id="4" name="Picture 3">
            <a:extLst>
              <a:ext uri="{FF2B5EF4-FFF2-40B4-BE49-F238E27FC236}">
                <a16:creationId xmlns:a16="http://schemas.microsoft.com/office/drawing/2014/main" id="{FF079584-8AD5-4F76-A872-4FF900A086C3}"/>
              </a:ext>
            </a:extLst>
          </p:cNvPr>
          <p:cNvPicPr>
            <a:picLocks noChangeAspect="1"/>
          </p:cNvPicPr>
          <p:nvPr/>
        </p:nvPicPr>
        <p:blipFill>
          <a:blip r:embed="rId3"/>
          <a:stretch>
            <a:fillRect/>
          </a:stretch>
        </p:blipFill>
        <p:spPr>
          <a:xfrm>
            <a:off x="2946750" y="1396096"/>
            <a:ext cx="5744244" cy="3914806"/>
          </a:xfrm>
          <a:prstGeom prst="rect">
            <a:avLst/>
          </a:prstGeom>
          <a:ln>
            <a:solidFill>
              <a:schemeClr val="tx1"/>
            </a:solidFill>
          </a:ln>
        </p:spPr>
      </p:pic>
      <p:pic>
        <p:nvPicPr>
          <p:cNvPr id="2050" name="Picture 2" descr="American Toad | Wild Republic">
            <a:extLst>
              <a:ext uri="{FF2B5EF4-FFF2-40B4-BE49-F238E27FC236}">
                <a16:creationId xmlns:a16="http://schemas.microsoft.com/office/drawing/2014/main" id="{F16E9A4F-2A04-491C-8446-045C7803B9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982" y="3565321"/>
            <a:ext cx="3676672" cy="247562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757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56AB8-C877-4AB1-B108-7E43463BD3E7}"/>
              </a:ext>
            </a:extLst>
          </p:cNvPr>
          <p:cNvSpPr>
            <a:spLocks noGrp="1"/>
          </p:cNvSpPr>
          <p:nvPr>
            <p:ph type="title"/>
          </p:nvPr>
        </p:nvSpPr>
        <p:spPr/>
        <p:txBody>
          <a:bodyPr/>
          <a:lstStyle/>
          <a:p>
            <a:r>
              <a:rPr lang="en-US" dirty="0"/>
              <a:t>Update a Single Record</a:t>
            </a:r>
          </a:p>
        </p:txBody>
      </p:sp>
      <p:sp>
        <p:nvSpPr>
          <p:cNvPr id="3" name="Slide Number Placeholder 2">
            <a:extLst>
              <a:ext uri="{FF2B5EF4-FFF2-40B4-BE49-F238E27FC236}">
                <a16:creationId xmlns:a16="http://schemas.microsoft.com/office/drawing/2014/main" id="{A948A89E-301B-4C4C-B69B-F8DC03D8B81D}"/>
              </a:ext>
            </a:extLst>
          </p:cNvPr>
          <p:cNvSpPr>
            <a:spLocks noGrp="1"/>
          </p:cNvSpPr>
          <p:nvPr>
            <p:ph type="sldNum" sz="quarter" idx="12"/>
          </p:nvPr>
        </p:nvSpPr>
        <p:spPr/>
        <p:txBody>
          <a:bodyPr/>
          <a:lstStyle/>
          <a:p>
            <a:fld id="{D1A12E6A-C85A-496C-95D0-8B82A2649983}" type="slidenum">
              <a:rPr lang="en-US" smtClean="0"/>
              <a:t>8</a:t>
            </a:fld>
            <a:endParaRPr lang="en-US"/>
          </a:p>
        </p:txBody>
      </p:sp>
      <p:pic>
        <p:nvPicPr>
          <p:cNvPr id="5" name="Picture 4">
            <a:extLst>
              <a:ext uri="{FF2B5EF4-FFF2-40B4-BE49-F238E27FC236}">
                <a16:creationId xmlns:a16="http://schemas.microsoft.com/office/drawing/2014/main" id="{8138FC4D-D1C4-4DE2-9D61-245EB2D23DB8}"/>
              </a:ext>
            </a:extLst>
          </p:cNvPr>
          <p:cNvPicPr>
            <a:picLocks noChangeAspect="1"/>
          </p:cNvPicPr>
          <p:nvPr/>
        </p:nvPicPr>
        <p:blipFill>
          <a:blip r:embed="rId3"/>
          <a:stretch>
            <a:fillRect/>
          </a:stretch>
        </p:blipFill>
        <p:spPr>
          <a:xfrm>
            <a:off x="259784" y="1981292"/>
            <a:ext cx="8591792" cy="1231691"/>
          </a:xfrm>
          <a:prstGeom prst="rect">
            <a:avLst/>
          </a:prstGeom>
          <a:ln>
            <a:solidFill>
              <a:schemeClr val="tx1"/>
            </a:solidFill>
          </a:ln>
        </p:spPr>
      </p:pic>
      <p:pic>
        <p:nvPicPr>
          <p:cNvPr id="6" name="Picture 5">
            <a:extLst>
              <a:ext uri="{FF2B5EF4-FFF2-40B4-BE49-F238E27FC236}">
                <a16:creationId xmlns:a16="http://schemas.microsoft.com/office/drawing/2014/main" id="{B3C4E9E8-812D-4912-A11E-07CEEB6A1ACF}"/>
              </a:ext>
            </a:extLst>
          </p:cNvPr>
          <p:cNvPicPr>
            <a:picLocks noChangeAspect="1"/>
          </p:cNvPicPr>
          <p:nvPr/>
        </p:nvPicPr>
        <p:blipFill>
          <a:blip r:embed="rId4"/>
          <a:stretch>
            <a:fillRect/>
          </a:stretch>
        </p:blipFill>
        <p:spPr>
          <a:xfrm>
            <a:off x="393756" y="3957057"/>
            <a:ext cx="8356488" cy="1372092"/>
          </a:xfrm>
          <a:prstGeom prst="rect">
            <a:avLst/>
          </a:prstGeom>
          <a:ln>
            <a:solidFill>
              <a:schemeClr val="tx1"/>
            </a:solidFill>
          </a:ln>
        </p:spPr>
      </p:pic>
    </p:spTree>
    <p:extLst>
      <p:ext uri="{BB962C8B-B14F-4D97-AF65-F5344CB8AC3E}">
        <p14:creationId xmlns:p14="http://schemas.microsoft.com/office/powerpoint/2010/main" val="3707937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B41FB-CDE2-4CCA-9688-58A71DB08517}"/>
              </a:ext>
            </a:extLst>
          </p:cNvPr>
          <p:cNvSpPr>
            <a:spLocks noGrp="1"/>
          </p:cNvSpPr>
          <p:nvPr>
            <p:ph type="title"/>
          </p:nvPr>
        </p:nvSpPr>
        <p:spPr/>
        <p:txBody>
          <a:bodyPr/>
          <a:lstStyle/>
          <a:p>
            <a:r>
              <a:rPr lang="en-US" dirty="0"/>
              <a:t>Update From Record</a:t>
            </a:r>
          </a:p>
        </p:txBody>
      </p:sp>
      <p:sp>
        <p:nvSpPr>
          <p:cNvPr id="3" name="Slide Number Placeholder 2">
            <a:extLst>
              <a:ext uri="{FF2B5EF4-FFF2-40B4-BE49-F238E27FC236}">
                <a16:creationId xmlns:a16="http://schemas.microsoft.com/office/drawing/2014/main" id="{1D3F8787-AA51-4BC8-8FE1-498D1B310FEC}"/>
              </a:ext>
            </a:extLst>
          </p:cNvPr>
          <p:cNvSpPr>
            <a:spLocks noGrp="1"/>
          </p:cNvSpPr>
          <p:nvPr>
            <p:ph type="sldNum" sz="quarter" idx="12"/>
          </p:nvPr>
        </p:nvSpPr>
        <p:spPr/>
        <p:txBody>
          <a:bodyPr/>
          <a:lstStyle/>
          <a:p>
            <a:fld id="{D1A12E6A-C85A-496C-95D0-8B82A2649983}" type="slidenum">
              <a:rPr lang="en-US" smtClean="0"/>
              <a:t>9</a:t>
            </a:fld>
            <a:endParaRPr lang="en-US"/>
          </a:p>
        </p:txBody>
      </p:sp>
      <p:pic>
        <p:nvPicPr>
          <p:cNvPr id="5" name="Picture 4">
            <a:extLst>
              <a:ext uri="{FF2B5EF4-FFF2-40B4-BE49-F238E27FC236}">
                <a16:creationId xmlns:a16="http://schemas.microsoft.com/office/drawing/2014/main" id="{1DFC506A-2E68-494F-88A0-8FB2BACDD8F1}"/>
              </a:ext>
            </a:extLst>
          </p:cNvPr>
          <p:cNvPicPr>
            <a:picLocks noChangeAspect="1"/>
          </p:cNvPicPr>
          <p:nvPr/>
        </p:nvPicPr>
        <p:blipFill>
          <a:blip r:embed="rId3"/>
          <a:stretch>
            <a:fillRect/>
          </a:stretch>
        </p:blipFill>
        <p:spPr>
          <a:xfrm>
            <a:off x="1060645" y="1556465"/>
            <a:ext cx="3600000" cy="2085714"/>
          </a:xfrm>
          <a:prstGeom prst="rect">
            <a:avLst/>
          </a:prstGeom>
          <a:ln>
            <a:solidFill>
              <a:schemeClr val="tx1"/>
            </a:solidFill>
          </a:ln>
        </p:spPr>
      </p:pic>
      <p:pic>
        <p:nvPicPr>
          <p:cNvPr id="6" name="Picture 5">
            <a:extLst>
              <a:ext uri="{FF2B5EF4-FFF2-40B4-BE49-F238E27FC236}">
                <a16:creationId xmlns:a16="http://schemas.microsoft.com/office/drawing/2014/main" id="{1FFE972E-E120-4545-B440-965F4CAC0760}"/>
              </a:ext>
            </a:extLst>
          </p:cNvPr>
          <p:cNvPicPr>
            <a:picLocks noChangeAspect="1"/>
          </p:cNvPicPr>
          <p:nvPr/>
        </p:nvPicPr>
        <p:blipFill>
          <a:blip r:embed="rId4"/>
          <a:stretch>
            <a:fillRect/>
          </a:stretch>
        </p:blipFill>
        <p:spPr>
          <a:xfrm>
            <a:off x="471929" y="3717977"/>
            <a:ext cx="4611800" cy="2650816"/>
          </a:xfrm>
          <a:prstGeom prst="rect">
            <a:avLst/>
          </a:prstGeom>
          <a:ln>
            <a:solidFill>
              <a:schemeClr val="tx1"/>
            </a:solidFill>
          </a:ln>
        </p:spPr>
      </p:pic>
      <p:pic>
        <p:nvPicPr>
          <p:cNvPr id="1026" name="Picture 2" descr="Aldabra tortoise for sale | buy baby Giant Aldabra tortoises for sale  online | Leopard tortoise, Aldabra giant tortoise, Tortoises">
            <a:extLst>
              <a:ext uri="{FF2B5EF4-FFF2-40B4-BE49-F238E27FC236}">
                <a16:creationId xmlns:a16="http://schemas.microsoft.com/office/drawing/2014/main" id="{1249A2BF-DEDA-4147-B875-A5937BF769B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220"/>
          <a:stretch/>
        </p:blipFill>
        <p:spPr bwMode="auto">
          <a:xfrm>
            <a:off x="5264578" y="1690689"/>
            <a:ext cx="3682767" cy="307957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216940"/>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00558959-21e2-49b6-8bc1-d46e8fb3ce16">EN</Language>
    <Content_x0020_Last_x0020_Updated_x0020_on_x003a_ xmlns="00558959-21e2-49b6-8bc1-d46e8fb3ce16" xsi:nil="true"/>
    <Module xmlns="00558959-21e2-49b6-8bc1-d46e8fb3ce16" xsi:nil="true"/>
    <Review xmlns="00558959-21e2-49b6-8bc1-d46e8fb3ce16">None needed</Review>
    <Community_x0020_Author_x0020__x007c__x0020_Editor xmlns="00558959-21e2-49b6-8bc1-d46e8fb3ce16">
      <UserInfo>
        <DisplayName/>
        <AccountId xsi:nil="true"/>
        <AccountType/>
      </UserInfo>
    </Community_x0020_Author_x0020__x007c__x0020_Editor>
    <PublishingExpirationDate xmlns="http://schemas.microsoft.com/sharepoint/v3" xsi:nil="true"/>
    <PublishingStartDate xmlns="http://schemas.microsoft.com/sharepoint/v3" xsi:nil="true"/>
    <Permalink xmlns="00558959-21e2-49b6-8bc1-d46e8fb3ce16">
      <Url xsi:nil="true"/>
      <Description xsi:nil="true"/>
    </Permalink>
    <Best_x0020_Practices xmlns="00558959-21e2-49b6-8bc1-d46e8fb3ce16">false</Best_x0020_Practice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F15099-DAE9-4ADB-B96E-AFD0AEBB8F59}"/>
</file>

<file path=customXml/itemProps2.xml><?xml version="1.0" encoding="utf-8"?>
<ds:datastoreItem xmlns:ds="http://schemas.openxmlformats.org/officeDocument/2006/customXml" ds:itemID="{276672F3-D6C3-4D7A-883D-C8BA04D97926}"/>
</file>

<file path=customXml/itemProps3.xml><?xml version="1.0" encoding="utf-8"?>
<ds:datastoreItem xmlns:ds="http://schemas.openxmlformats.org/officeDocument/2006/customXml" ds:itemID="{9FF1FE51-E7F3-4E03-A2F2-27CF7D17D1C2}"/>
</file>

<file path=docProps/app.xml><?xml version="1.0" encoding="utf-8"?>
<Properties xmlns="http://schemas.openxmlformats.org/officeDocument/2006/extended-properties" xmlns:vt="http://schemas.openxmlformats.org/officeDocument/2006/docPropsVTypes">
  <Template/>
  <TotalTime>7374</TotalTime>
  <Words>4194</Words>
  <Application>Microsoft Office PowerPoint</Application>
  <PresentationFormat>On-screen Show (4:3)</PresentationFormat>
  <Paragraphs>276</Paragraphs>
  <Slides>44</Slides>
  <Notes>38</Notes>
  <HiddenSlides>0</HiddenSlides>
  <MMClips>0</MMClips>
  <ScaleCrop>false</ScaleCrop>
  <HeadingPairs>
    <vt:vector size="6" baseType="variant">
      <vt:variant>
        <vt:lpstr>Fonts Used</vt:lpstr>
      </vt:variant>
      <vt:variant>
        <vt:i4>3</vt:i4>
      </vt:variant>
      <vt:variant>
        <vt:lpstr>Theme</vt:lpstr>
      </vt:variant>
      <vt:variant>
        <vt:i4>16</vt:i4>
      </vt:variant>
      <vt:variant>
        <vt:lpstr>Slide Titles</vt:lpstr>
      </vt:variant>
      <vt:variant>
        <vt:i4>44</vt:i4>
      </vt:variant>
    </vt:vector>
  </HeadingPairs>
  <TitlesOfParts>
    <vt:vector size="63" baseType="lpstr">
      <vt:lpstr>Arial</vt:lpstr>
      <vt:lpstr>Calibri</vt:lpstr>
      <vt:lpstr>Times New Roman</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Getting Ready for Inventory Time!</vt:lpstr>
      <vt:lpstr>Welcome Brigid Randle!</vt:lpstr>
      <vt:lpstr>What Can You Do Now?</vt:lpstr>
      <vt:lpstr>The Impact YOU Have</vt:lpstr>
      <vt:lpstr>Taxonomic Changes</vt:lpstr>
      <vt:lpstr>Taxonomic Changes</vt:lpstr>
      <vt:lpstr>Updated in Record</vt:lpstr>
      <vt:lpstr>Update a Single Record</vt:lpstr>
      <vt:lpstr>Update From Record</vt:lpstr>
      <vt:lpstr>Automatic Updates &amp; Email Notifications</vt:lpstr>
      <vt:lpstr>Taxonomic Updates</vt:lpstr>
      <vt:lpstr>Pending Transactions</vt:lpstr>
      <vt:lpstr>Follow the Flow</vt:lpstr>
      <vt:lpstr>Pending Transactions</vt:lpstr>
      <vt:lpstr>Close Out Zero Count Groups</vt:lpstr>
      <vt:lpstr>Check Your My Transactions</vt:lpstr>
      <vt:lpstr>Close Out the Group</vt:lpstr>
      <vt:lpstr>Correcting Records – non ZIMS Using!</vt:lpstr>
      <vt:lpstr>Group Close Out</vt:lpstr>
      <vt:lpstr>Data Quality Indicator</vt:lpstr>
      <vt:lpstr>Data Quality Indicator</vt:lpstr>
      <vt:lpstr>Data Quality Indicator</vt:lpstr>
      <vt:lpstr>Data Quality Indicator</vt:lpstr>
      <vt:lpstr>Data Issue Details</vt:lpstr>
      <vt:lpstr>Expanding the Pie Slices</vt:lpstr>
      <vt:lpstr>Locating the Records</vt:lpstr>
      <vt:lpstr>Fixing Extra Transactions</vt:lpstr>
      <vt:lpstr>Fixing Unrealistic Dates</vt:lpstr>
      <vt:lpstr>Congratulations?</vt:lpstr>
      <vt:lpstr>Congratulations?</vt:lpstr>
      <vt:lpstr>Data Quality Indicators</vt:lpstr>
      <vt:lpstr>Check Your Post Office</vt:lpstr>
      <vt:lpstr>Get a Preliminary Update</vt:lpstr>
      <vt:lpstr>Keep Your Lists Updated</vt:lpstr>
      <vt:lpstr>Export the List</vt:lpstr>
      <vt:lpstr>Animal Lists</vt:lpstr>
      <vt:lpstr>Run a Trial Inventory</vt:lpstr>
      <vt:lpstr>Display Taxonomic Tree</vt:lpstr>
      <vt:lpstr>Change Column</vt:lpstr>
      <vt:lpstr>Be Prepared to Explain Group Counts</vt:lpstr>
      <vt:lpstr>Group Splits and Merges</vt:lpstr>
      <vt:lpstr>Group Splits and Merges</vt:lpstr>
      <vt:lpstr>Inventories</vt:lpstr>
      <vt:lpstr>Get Ready for Inventory!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Adrienne Miller</cp:lastModifiedBy>
  <cp:revision>188</cp:revision>
  <cp:lastPrinted>2018-01-25T17:41:21Z</cp:lastPrinted>
  <dcterms:created xsi:type="dcterms:W3CDTF">2016-07-26T18:48:10Z</dcterms:created>
  <dcterms:modified xsi:type="dcterms:W3CDTF">2020-11-12T15:59:18Z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ies>
</file>