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Default Extension="png" ContentType="image/png"/>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Default Extension="JPG" ContentType="image/jpeg"/>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Default Extension="rels" ContentType="application/vnd.openxmlformats-package.relationships+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4" r:id="rId2"/>
    <p:sldMasterId id="2147483704" r:id="rId3"/>
    <p:sldMasterId id="2147483714" r:id="rId4"/>
    <p:sldMasterId id="2147483724" r:id="rId5"/>
    <p:sldMasterId id="2147483734" r:id="rId6"/>
    <p:sldMasterId id="2147483744" r:id="rId7"/>
    <p:sldMasterId id="2147483764" r:id="rId8"/>
    <p:sldMasterId id="2147483754" r:id="rId9"/>
    <p:sldMasterId id="2147483774" r:id="rId10"/>
    <p:sldMasterId id="2147483784" r:id="rId11"/>
    <p:sldMasterId id="2147483794" r:id="rId12"/>
    <p:sldMasterId id="2147483814" r:id="rId13"/>
    <p:sldMasterId id="2147483804" r:id="rId14"/>
    <p:sldMasterId id="2147483834" r:id="rId15"/>
    <p:sldMasterId id="2147483824" r:id="rId16"/>
  </p:sldMasterIdLst>
  <p:notesMasterIdLst>
    <p:notesMasterId r:id="rId47"/>
  </p:notesMasterIdLst>
  <p:sldIdLst>
    <p:sldId id="258" r:id="rId17"/>
    <p:sldId id="259" r:id="rId18"/>
    <p:sldId id="263" r:id="rId19"/>
    <p:sldId id="276" r:id="rId20"/>
    <p:sldId id="277" r:id="rId21"/>
    <p:sldId id="287" r:id="rId22"/>
    <p:sldId id="264" r:id="rId23"/>
    <p:sldId id="274" r:id="rId24"/>
    <p:sldId id="267" r:id="rId25"/>
    <p:sldId id="282" r:id="rId26"/>
    <p:sldId id="265" r:id="rId27"/>
    <p:sldId id="266" r:id="rId28"/>
    <p:sldId id="272" r:id="rId29"/>
    <p:sldId id="275" r:id="rId30"/>
    <p:sldId id="273" r:id="rId31"/>
    <p:sldId id="278" r:id="rId32"/>
    <p:sldId id="279" r:id="rId33"/>
    <p:sldId id="284" r:id="rId34"/>
    <p:sldId id="262" r:id="rId35"/>
    <p:sldId id="269" r:id="rId36"/>
    <p:sldId id="261" r:id="rId37"/>
    <p:sldId id="283" r:id="rId38"/>
    <p:sldId id="260" r:id="rId39"/>
    <p:sldId id="280" r:id="rId40"/>
    <p:sldId id="268" r:id="rId41"/>
    <p:sldId id="285" r:id="rId42"/>
    <p:sldId id="286" r:id="rId43"/>
    <p:sldId id="270" r:id="rId44"/>
    <p:sldId id="271" r:id="rId45"/>
    <p:sldId id="281" r:id="rId4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136"/>
    <a:srgbClr val="41C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4" autoAdjust="0"/>
    <p:restoredTop sz="94660"/>
  </p:normalViewPr>
  <p:slideViewPr>
    <p:cSldViewPr snapToGrid="0" showGuides="1">
      <p:cViewPr varScale="1">
        <p:scale>
          <a:sx n="115" d="100"/>
          <a:sy n="115" d="100"/>
        </p:scale>
        <p:origin x="1464" y="114"/>
      </p:cViewPr>
      <p:guideLst>
        <p:guide orient="horz" pos="2160"/>
        <p:guide pos="2880"/>
      </p:guideLst>
    </p:cSldViewPr>
  </p:slideViewPr>
  <p:notesTextViewPr>
    <p:cViewPr>
      <p:scale>
        <a:sx n="3" d="2"/>
        <a:sy n="3" d="2"/>
      </p:scale>
      <p:origin x="0" y="0"/>
    </p:cViewPr>
  </p:notesTextViewPr>
  <p:sorterViewPr>
    <p:cViewPr>
      <p:scale>
        <a:sx n="100" d="100"/>
        <a:sy n="100" d="100"/>
      </p:scale>
      <p:origin x="0" y="-630"/>
    </p:cViewPr>
  </p:sorterViewPr>
  <p:notesViewPr>
    <p:cSldViewPr snapToGrid="0">
      <p:cViewPr varScale="1">
        <p:scale>
          <a:sx n="85" d="100"/>
          <a:sy n="85"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FE74ED4-AA88-4BD1-8B22-6D87B6D26DFC}" type="datetimeFigureOut">
              <a:rPr lang="en-US" smtClean="0"/>
              <a:t>3/31/2020</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FDFC556-B229-4063-BD53-D1F14E4DC1C8}" type="slidenum">
              <a:rPr lang="en-US" smtClean="0"/>
              <a:t>‹#›</a:t>
            </a:fld>
            <a:endParaRPr lang="en-US"/>
          </a:p>
        </p:txBody>
      </p:sp>
    </p:spTree>
    <p:extLst>
      <p:ext uri="{BB962C8B-B14F-4D97-AF65-F5344CB8AC3E}">
        <p14:creationId xmlns:p14="http://schemas.microsoft.com/office/powerpoint/2010/main" val="2344807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smtClean="0"/>
              <a:t>Welcome to our special edition Tips and Tricks Webinar on working remotely. Hopefully we will give you come good ideas to help you through these stranger times indeed.</a:t>
            </a:r>
            <a:endParaRPr lang="en-US" sz="1900" dirty="0"/>
          </a:p>
        </p:txBody>
      </p:sp>
      <p:sp>
        <p:nvSpPr>
          <p:cNvPr id="4" name="Slide Number Placeholder 3"/>
          <p:cNvSpPr>
            <a:spLocks noGrp="1"/>
          </p:cNvSpPr>
          <p:nvPr>
            <p:ph type="sldNum" sz="quarter" idx="10"/>
          </p:nvPr>
        </p:nvSpPr>
        <p:spPr/>
        <p:txBody>
          <a:bodyPr/>
          <a:lstStyle/>
          <a:p>
            <a:fld id="{1947269F-D690-49CA-A0F1-11FAE202FE0F}" type="slidenum">
              <a:rPr lang="en-US" smtClean="0"/>
              <a:pPr/>
              <a:t>1</a:t>
            </a:fld>
            <a:endParaRPr lang="en-US"/>
          </a:p>
        </p:txBody>
      </p:sp>
    </p:spTree>
    <p:extLst>
      <p:ext uri="{BB962C8B-B14F-4D97-AF65-F5344CB8AC3E}">
        <p14:creationId xmlns:p14="http://schemas.microsoft.com/office/powerpoint/2010/main" val="1365392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It’s important to take breaks. Did you have a half hour commute? Use that time to take a walk or to exercise. Make sure you get up frequently. In the office you would probably be getting up to talk to someone in another office. Don’t eat your lunch at your desk. It’s not good for your keyboard or your soul. Furry co-workers are great at reminding you to get up. Use your break times to get some housekeeping done and you may be able to take the weekend off.</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13</a:t>
            </a:fld>
            <a:endParaRPr lang="en-US"/>
          </a:p>
        </p:txBody>
      </p:sp>
    </p:spTree>
    <p:extLst>
      <p:ext uri="{BB962C8B-B14F-4D97-AF65-F5344CB8AC3E}">
        <p14:creationId xmlns:p14="http://schemas.microsoft.com/office/powerpoint/2010/main" val="1614420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If you have trouble remembering meetings or making sure to take a break, set alarms. You can use Outlook or other scheduling options. Alexa/Echo is also very good to do this. Did you know if you ask her to sing a 20 second song she sings one about scrubbing up with soap. Great to make sure your kids are washing long enough or you if you get bored. Plus you can dress her up! Mine has a new outfit for every month.</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14</a:t>
            </a:fld>
            <a:endParaRPr lang="en-US"/>
          </a:p>
        </p:txBody>
      </p:sp>
    </p:spTree>
    <p:extLst>
      <p:ext uri="{BB962C8B-B14F-4D97-AF65-F5344CB8AC3E}">
        <p14:creationId xmlns:p14="http://schemas.microsoft.com/office/powerpoint/2010/main" val="229508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It’s proven that exercise can boost your immune system, obviously very important right now. Don’t stop if your gym is closed. There are plenty of on line classes if you need the help of a trainer. If the work out calls for weights or equipment there are plenty of household items that you can use.</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15</a:t>
            </a:fld>
            <a:endParaRPr lang="en-US"/>
          </a:p>
        </p:txBody>
      </p:sp>
    </p:spTree>
    <p:extLst>
      <p:ext uri="{BB962C8B-B14F-4D97-AF65-F5344CB8AC3E}">
        <p14:creationId xmlns:p14="http://schemas.microsoft.com/office/powerpoint/2010/main" val="308091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My household items are 6 and 8 pound Chihuahuas for weights. Heather </a:t>
            </a:r>
            <a:r>
              <a:rPr lang="en-US" sz="1400" dirty="0" err="1" smtClean="0"/>
              <a:t>Eberhart</a:t>
            </a:r>
            <a:r>
              <a:rPr lang="en-US" sz="1400" dirty="0" smtClean="0"/>
              <a:t> from Disney does yoga with her dog who specializes in a perfect downward dog.</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16</a:t>
            </a:fld>
            <a:endParaRPr lang="en-US"/>
          </a:p>
        </p:txBody>
      </p:sp>
    </p:spTree>
    <p:extLst>
      <p:ext uri="{BB962C8B-B14F-4D97-AF65-F5344CB8AC3E}">
        <p14:creationId xmlns:p14="http://schemas.microsoft.com/office/powerpoint/2010/main" val="3615672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Many institutions are getting very clever with posting videos to help get your animal fix and also provide a laugh. These links are tours of aquariums hosted by their animals. Many zoos and aquariums that are closed are live streaming some of their animals.</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17</a:t>
            </a:fld>
            <a:endParaRPr lang="en-US"/>
          </a:p>
        </p:txBody>
      </p:sp>
    </p:spTree>
    <p:extLst>
      <p:ext uri="{BB962C8B-B14F-4D97-AF65-F5344CB8AC3E}">
        <p14:creationId xmlns:p14="http://schemas.microsoft.com/office/powerpoint/2010/main" val="1920226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Check out what your Regional Associations are doing to help you get your animal fix. AZA has a site that captures virtual tours, talks, animal encounters and streaming Webcams. These are great for all ages to keep in touch. </a:t>
            </a:r>
          </a:p>
          <a:p>
            <a:endParaRPr lang="en-US" sz="1600" dirty="0"/>
          </a:p>
          <a:p>
            <a:r>
              <a:rPr lang="en-US" sz="1600" dirty="0" smtClean="0"/>
              <a:t>EAZA also has a site for interactives and </a:t>
            </a:r>
            <a:r>
              <a:rPr lang="en-US" sz="1600" smtClean="0"/>
              <a:t>educational resources. </a:t>
            </a:r>
            <a:endParaRPr lang="en-US" sz="1600" dirty="0" smtClean="0"/>
          </a:p>
          <a:p>
            <a:endParaRPr lang="en-US" sz="1600" dirty="0"/>
          </a:p>
          <a:p>
            <a:r>
              <a:rPr lang="en-US" sz="1600" dirty="0" smtClean="0"/>
              <a:t>And if your institution is doing some of these it will help make you feel more connected while you are remote.</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18</a:t>
            </a:fld>
            <a:endParaRPr lang="en-US"/>
          </a:p>
        </p:txBody>
      </p:sp>
    </p:spTree>
    <p:extLst>
      <p:ext uri="{BB962C8B-B14F-4D97-AF65-F5344CB8AC3E}">
        <p14:creationId xmlns:p14="http://schemas.microsoft.com/office/powerpoint/2010/main" val="2817679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Humans are social animals and don’t take well to the whole social distancing concept. But there are some things you can do to not feel isolated. I’ve noticed that in our meetings now everyone turns on their video streaming during meetings and conference calls. It helps to see familiar faces. Disney staff has been wearing Mickey ears or other character attire during their calls. One of our product teams brought puppets to their last meeting.</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19</a:t>
            </a:fld>
            <a:endParaRPr lang="en-US"/>
          </a:p>
        </p:txBody>
      </p:sp>
    </p:spTree>
    <p:extLst>
      <p:ext uri="{BB962C8B-B14F-4D97-AF65-F5344CB8AC3E}">
        <p14:creationId xmlns:p14="http://schemas.microsoft.com/office/powerpoint/2010/main" val="107876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If you are not on Slack/Skype/WhatsApp or another chatting type group join one. You can easily share photos and keep up on the little (and big) things that are happening in your co-workers lives. When we first started working from home we shared photos of our quickly created home office spaces. Zoom became very popular quickly for conference calls and meetings and it has a free version. Use your </a:t>
            </a:r>
            <a:r>
              <a:rPr lang="en-US" sz="1400" dirty="0" err="1" smtClean="0"/>
              <a:t>listservs</a:t>
            </a:r>
            <a:r>
              <a:rPr lang="en-US" sz="1400" dirty="0" smtClean="0"/>
              <a:t> to remain updated on significant happenings. The main thing is for everyone to use the same tools for the best connecting. Be sure that you over communicate! Misunderstandings happen even face-to-face. You may need to communicate via written options as well as have virtual meetings.</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20</a:t>
            </a:fld>
            <a:endParaRPr lang="en-US"/>
          </a:p>
        </p:txBody>
      </p:sp>
    </p:spTree>
    <p:extLst>
      <p:ext uri="{BB962C8B-B14F-4D97-AF65-F5344CB8AC3E}">
        <p14:creationId xmlns:p14="http://schemas.microsoft.com/office/powerpoint/2010/main" val="198740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21</a:t>
            </a:fld>
            <a:endParaRPr lang="en-US"/>
          </a:p>
        </p:txBody>
      </p:sp>
    </p:spTree>
    <p:extLst>
      <p:ext uri="{BB962C8B-B14F-4D97-AF65-F5344CB8AC3E}">
        <p14:creationId xmlns:p14="http://schemas.microsoft.com/office/powerpoint/2010/main" val="1580412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Species360 has started having Happy Hours sometimes at the end of the workday via Zoom. We grab our favorite beverages and snacks and turn on our video. Work topics are taboo. Family and pets are encouraged to join. Find other ways to try to do “normal” things. I just entered a picture of my horse in a “Seclusion Showdown Online Horse Show”. It actually gave me the same rush of excitement, without the trailering, time and expense involved in a real horse show. Can’t wait to hear back from the judges!</a:t>
            </a:r>
          </a:p>
          <a:p>
            <a:r>
              <a:rPr lang="en-US" sz="1600" dirty="0" smtClean="0"/>
              <a:t>Netflix, Amazon, Hulu, Disney+ and YouTube have the ability to virtually watch and multiple people can share a movie together often with text chat, video </a:t>
            </a:r>
            <a:r>
              <a:rPr lang="en-US" sz="1600" smtClean="0"/>
              <a:t>chat and emoji reactions.</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22</a:t>
            </a:fld>
            <a:endParaRPr lang="en-US"/>
          </a:p>
        </p:txBody>
      </p:sp>
    </p:spTree>
    <p:extLst>
      <p:ext uri="{BB962C8B-B14F-4D97-AF65-F5344CB8AC3E}">
        <p14:creationId xmlns:p14="http://schemas.microsoft.com/office/powerpoint/2010/main" val="160224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In this time of the COVID-19 virus many of you are now working remotely from home. Hopefully you are not quite this remote.</a:t>
            </a:r>
          </a:p>
          <a:p>
            <a:endParaRPr lang="en-US" sz="1800" dirty="0"/>
          </a:p>
          <a:p>
            <a:r>
              <a:rPr lang="en-US" sz="1800" dirty="0" smtClean="0"/>
              <a:t>&gt;&gt; Josh and I have been working remotely from home for many years, me for over 10 and Josh for 6 years. We wanted to share some tips for doing this successfully, share what some of you are experiencing and then look at ways that ZIMS can help make your remote work easier.</a:t>
            </a:r>
            <a:endParaRPr lang="en-US" sz="1800" dirty="0"/>
          </a:p>
        </p:txBody>
      </p:sp>
      <p:sp>
        <p:nvSpPr>
          <p:cNvPr id="4" name="Slide Number Placeholder 3"/>
          <p:cNvSpPr>
            <a:spLocks noGrp="1"/>
          </p:cNvSpPr>
          <p:nvPr>
            <p:ph type="sldNum" sz="quarter" idx="10"/>
          </p:nvPr>
        </p:nvSpPr>
        <p:spPr/>
        <p:txBody>
          <a:bodyPr/>
          <a:lstStyle/>
          <a:p>
            <a:fld id="{1FDFC556-B229-4063-BD53-D1F14E4DC1C8}" type="slidenum">
              <a:rPr lang="en-US" smtClean="0"/>
              <a:t>2</a:t>
            </a:fld>
            <a:endParaRPr lang="en-US"/>
          </a:p>
        </p:txBody>
      </p:sp>
    </p:spTree>
    <p:extLst>
      <p:ext uri="{BB962C8B-B14F-4D97-AF65-F5344CB8AC3E}">
        <p14:creationId xmlns:p14="http://schemas.microsoft.com/office/powerpoint/2010/main" val="2111852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Many Local Administrators are taking advantage of parts of their jobs slowing down, such as shipments, to catch up on some ZIMS housekeeping.</a:t>
            </a:r>
          </a:p>
          <a:p>
            <a:r>
              <a:rPr lang="en-US" sz="1400" dirty="0" smtClean="0"/>
              <a:t>Some are clearing their Post Office boxes! Others tasks include finally developing and distributing that list of Keywords. Enter your permits into ZIMS and get them assigned to the appropriate animals or enclosures. Update those outdated documents such as transaction confirmations and breeding loans that have not been touched for a decade. Check your Staff list and mark Obsolete as appropriate, double check their Staff details and ZIMS Role access. And use the Data Quality chart to find and fix any data quality warnings or errors.</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23</a:t>
            </a:fld>
            <a:endParaRPr lang="en-US"/>
          </a:p>
        </p:txBody>
      </p:sp>
    </p:spTree>
    <p:extLst>
      <p:ext uri="{BB962C8B-B14F-4D97-AF65-F5344CB8AC3E}">
        <p14:creationId xmlns:p14="http://schemas.microsoft.com/office/powerpoint/2010/main" val="1411779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Many institutions are taking this time to get more Staff involved with direct data entry into ZIMS. There are some things to think about here. First, if you have restricted Staff only to the institution IP address you may need to remove or update that restriction. You may need to upgrade access from Search/View only to Add and Edit access. Other Staff members may need search access such as Eye on ZIMS given to them. Provisional Data entry is perfect for these times, so if you haven’t activated it you may want to. Remember the ZIMS Global Admin has to turn it on for your facility first. You may want to think about activating Advanced Access Management. This option can restrict data entry by Animals, Taxonomy or Enclosures so people new to data entry can enter data only on the animals </a:t>
            </a:r>
            <a:r>
              <a:rPr lang="en-US" sz="1400" smtClean="0"/>
              <a:t>that they are </a:t>
            </a:r>
            <a:r>
              <a:rPr lang="en-US" sz="1400" dirty="0" smtClean="0"/>
              <a:t>responsible for.  If you are interested contact support@species360. This is a premium product that normally involves a fee but right now we have a COVID-19 AAM special being offered!</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24</a:t>
            </a:fld>
            <a:endParaRPr lang="en-US"/>
          </a:p>
        </p:txBody>
      </p:sp>
    </p:spTree>
    <p:extLst>
      <p:ext uri="{BB962C8B-B14F-4D97-AF65-F5344CB8AC3E}">
        <p14:creationId xmlns:p14="http://schemas.microsoft.com/office/powerpoint/2010/main" val="3002901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DFC556-B229-4063-BD53-D1F14E4DC1C8}" type="slidenum">
              <a:rPr lang="en-US" smtClean="0"/>
              <a:t>25</a:t>
            </a:fld>
            <a:endParaRPr lang="en-US"/>
          </a:p>
        </p:txBody>
      </p:sp>
    </p:spTree>
    <p:extLst>
      <p:ext uri="{BB962C8B-B14F-4D97-AF65-F5344CB8AC3E}">
        <p14:creationId xmlns:p14="http://schemas.microsoft.com/office/powerpoint/2010/main" val="2197899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DFC556-B229-4063-BD53-D1F14E4DC1C8}" type="slidenum">
              <a:rPr lang="en-US" smtClean="0"/>
              <a:t>26</a:t>
            </a:fld>
            <a:endParaRPr lang="en-US"/>
          </a:p>
        </p:txBody>
      </p:sp>
    </p:spTree>
    <p:extLst>
      <p:ext uri="{BB962C8B-B14F-4D97-AF65-F5344CB8AC3E}">
        <p14:creationId xmlns:p14="http://schemas.microsoft.com/office/powerpoint/2010/main" val="678972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DFC556-B229-4063-BD53-D1F14E4DC1C8}" type="slidenum">
              <a:rPr lang="en-US" smtClean="0"/>
              <a:t>27</a:t>
            </a:fld>
            <a:endParaRPr lang="en-US"/>
          </a:p>
        </p:txBody>
      </p:sp>
    </p:spTree>
    <p:extLst>
      <p:ext uri="{BB962C8B-B14F-4D97-AF65-F5344CB8AC3E}">
        <p14:creationId xmlns:p14="http://schemas.microsoft.com/office/powerpoint/2010/main" val="3896381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Times New Roman" panose="02020603050405020304" pitchFamily="18" charset="0"/>
                <a:cs typeface="Times New Roman" panose="02020603050405020304" pitchFamily="18" charset="0"/>
              </a:rPr>
              <a:t>When you do have others doing data entry, make sure everyone knows how to access the Help docs.</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FDFC556-B229-4063-BD53-D1F14E4DC1C8}" type="slidenum">
              <a:rPr lang="en-US" smtClean="0"/>
              <a:t>28</a:t>
            </a:fld>
            <a:endParaRPr lang="en-US"/>
          </a:p>
        </p:txBody>
      </p:sp>
    </p:spTree>
    <p:extLst>
      <p:ext uri="{BB962C8B-B14F-4D97-AF65-F5344CB8AC3E}">
        <p14:creationId xmlns:p14="http://schemas.microsoft.com/office/powerpoint/2010/main" val="1953032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DFC556-B229-4063-BD53-D1F14E4DC1C8}" type="slidenum">
              <a:rPr lang="en-US" smtClean="0"/>
              <a:t>29</a:t>
            </a:fld>
            <a:endParaRPr lang="en-US"/>
          </a:p>
        </p:txBody>
      </p:sp>
    </p:spTree>
    <p:extLst>
      <p:ext uri="{BB962C8B-B14F-4D97-AF65-F5344CB8AC3E}">
        <p14:creationId xmlns:p14="http://schemas.microsoft.com/office/powerpoint/2010/main" val="3999312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DFC556-B229-4063-BD53-D1F14E4DC1C8}" type="slidenum">
              <a:rPr lang="en-US" smtClean="0"/>
              <a:t>30</a:t>
            </a:fld>
            <a:endParaRPr lang="en-US"/>
          </a:p>
        </p:txBody>
      </p:sp>
    </p:spTree>
    <p:extLst>
      <p:ext uri="{BB962C8B-B14F-4D97-AF65-F5344CB8AC3E}">
        <p14:creationId xmlns:p14="http://schemas.microsoft.com/office/powerpoint/2010/main" val="48429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Although the Species360 Staff often took the opportunity to work from home off and on, we have all been working from home 100% of the time for several weeks now.  There are some inherent challenges that everyone who works from home face. Most of us have pets as family members and on the whole they were thrilled to have their humans home all day every day. Many of them took the opportunity to help as much as they could. If not help to demand your attention. But the benefits of our pets far outweighs the challenges. These are all Species360 family members helping with ZIMS development and support.</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3</a:t>
            </a:fld>
            <a:endParaRPr lang="en-US"/>
          </a:p>
        </p:txBody>
      </p:sp>
    </p:spTree>
    <p:extLst>
      <p:ext uri="{BB962C8B-B14F-4D97-AF65-F5344CB8AC3E}">
        <p14:creationId xmlns:p14="http://schemas.microsoft.com/office/powerpoint/2010/main" val="46425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With so many schools and businesses closed or their staff also working at home, so much close family time can be a challenge. Children may not understand that although their parents are home there will be times when they cannot give their undivided attention. Creative ideas have resulted for finding ways to keep your children, or your significant other, occupied. Josh’s family is having some shared computer time on the left and Rachel’s Thompson’s girls are graphing their snacks.</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7</a:t>
            </a:fld>
            <a:endParaRPr lang="en-US"/>
          </a:p>
        </p:txBody>
      </p:sp>
    </p:spTree>
    <p:extLst>
      <p:ext uri="{BB962C8B-B14F-4D97-AF65-F5344CB8AC3E}">
        <p14:creationId xmlns:p14="http://schemas.microsoft.com/office/powerpoint/2010/main" val="476998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 was told that in Florida chalk art has become very popular especially to help occupy time for the younger set. If you are hesitant to closely interact with your neighbors, encourage them and their children to take up chalk art. It makes your neighborhood walks fun to see what others have created and you can talk with them at a distance about their accomplishments. It will also keep your kids (or significant other) occupied while you work. On the left are Rachel’s girls quietly occupied while mom is on a conference call. On the right are Nannette’s children creating a game with numbers and letters while Nannette was in a meeting. She said they were having a blast!</a:t>
            </a:r>
            <a:endParaRPr lang="en-US" sz="1400" dirty="0"/>
          </a:p>
        </p:txBody>
      </p:sp>
      <p:sp>
        <p:nvSpPr>
          <p:cNvPr id="4" name="Slide Number Placeholder 3"/>
          <p:cNvSpPr>
            <a:spLocks noGrp="1"/>
          </p:cNvSpPr>
          <p:nvPr>
            <p:ph type="sldNum" sz="quarter" idx="10"/>
          </p:nvPr>
        </p:nvSpPr>
        <p:spPr/>
        <p:txBody>
          <a:bodyPr/>
          <a:lstStyle/>
          <a:p>
            <a:fld id="{1FDFC556-B229-4063-BD53-D1F14E4DC1C8}" type="slidenum">
              <a:rPr lang="en-US" smtClean="0"/>
              <a:t>8</a:t>
            </a:fld>
            <a:endParaRPr lang="en-US"/>
          </a:p>
        </p:txBody>
      </p:sp>
    </p:spTree>
    <p:extLst>
      <p:ext uri="{BB962C8B-B14F-4D97-AF65-F5344CB8AC3E}">
        <p14:creationId xmlns:p14="http://schemas.microsoft.com/office/powerpoint/2010/main" val="263862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9</a:t>
            </a:fld>
            <a:endParaRPr lang="en-US"/>
          </a:p>
        </p:txBody>
      </p:sp>
    </p:spTree>
    <p:extLst>
      <p:ext uri="{BB962C8B-B14F-4D97-AF65-F5344CB8AC3E}">
        <p14:creationId xmlns:p14="http://schemas.microsoft.com/office/powerpoint/2010/main" val="17266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At the other side of the spectrum is the feeling of isolation for those who don’t have family at home. Humans by nature are social animals so it can be difficult. If you don’t already play interactive games on line that involve other people this is a good way to get “virtual” socialization. I have never played so many Words with Friends in the 5 years that I have been playing. Pick up the phone even! We will give you some ideas for staying connected in a remote world in a bit.</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10</a:t>
            </a:fld>
            <a:endParaRPr lang="en-US"/>
          </a:p>
        </p:txBody>
      </p:sp>
    </p:spTree>
    <p:extLst>
      <p:ext uri="{BB962C8B-B14F-4D97-AF65-F5344CB8AC3E}">
        <p14:creationId xmlns:p14="http://schemas.microsoft.com/office/powerpoint/2010/main" val="346652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038774"/>
          </a:xfrm>
        </p:spPr>
        <p:txBody>
          <a:bodyPr/>
          <a:lstStyle/>
          <a:p>
            <a:r>
              <a:rPr lang="en-US" sz="1600" dirty="0" smtClean="0"/>
              <a:t>Although I bought my house knowing that we needed one room dedicated as an office, many did not anticipate working out of their home. Kim started her remote life from her daughter’s bedroom because that was the only room with a desk. She has since upgraded to her new digs in her bedroom with a desk brought in from the garage. She also has a fabulous outdoor office set up to watch her son play outside.</a:t>
            </a:r>
          </a:p>
          <a:p>
            <a:endParaRPr lang="en-US" sz="1600" dirty="0"/>
          </a:p>
          <a:p>
            <a:r>
              <a:rPr lang="en-US" sz="1600" dirty="0" smtClean="0"/>
              <a:t>Try to make it work for you. If you have a standing desk at work, figure out how to set one up at </a:t>
            </a:r>
            <a:r>
              <a:rPr lang="en-US" sz="1600" dirty="0"/>
              <a:t>home. I imagine many people are working from the dining room table while their children take remote classes from the other side</a:t>
            </a:r>
            <a:r>
              <a:rPr lang="en-US" sz="1600" dirty="0" smtClean="0"/>
              <a:t>.</a:t>
            </a:r>
          </a:p>
          <a:p>
            <a:endParaRPr lang="en-US" sz="1600" dirty="0"/>
          </a:p>
          <a:p>
            <a:r>
              <a:rPr lang="en-US" sz="1600" dirty="0" smtClean="0"/>
              <a:t>Josh recommends that you may want to splurge and get yourself a good chair. Adding back pain to this scenario can cause misery. </a:t>
            </a:r>
          </a:p>
          <a:p>
            <a:r>
              <a:rPr lang="en-US" sz="1600" dirty="0" smtClean="0"/>
              <a:t>The folding chair didn’t work very long for Kim.</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11</a:t>
            </a:fld>
            <a:endParaRPr lang="en-US"/>
          </a:p>
        </p:txBody>
      </p:sp>
    </p:spTree>
    <p:extLst>
      <p:ext uri="{BB962C8B-B14F-4D97-AF65-F5344CB8AC3E}">
        <p14:creationId xmlns:p14="http://schemas.microsoft.com/office/powerpoint/2010/main" val="289735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There are some things you can do to try to feel “normal” during this temporary time. First get up and get dressed! It will be tempting to stay in your pajamas but try not to. Unless you wear a uniform or a suit, try to dress like you normally would to go to work. Try to set hours when your children and significant other (there’s not much you can do about your pets unless you lock them out) know that they cannot disturb you. People respond to self-motivation differently. Some will not be able to shut it off and work many more hours than they normally would. Others will find it hard to even get going. If possible, try to work the hours that you normally would work in the office, but also be prepared to be flexible if needed. Remember to unplug when you are done for the day. If in real life you would not check messages at night, don’t do it now.</a:t>
            </a:r>
            <a:endParaRPr lang="en-US" sz="1600" dirty="0"/>
          </a:p>
        </p:txBody>
      </p:sp>
      <p:sp>
        <p:nvSpPr>
          <p:cNvPr id="4" name="Slide Number Placeholder 3"/>
          <p:cNvSpPr>
            <a:spLocks noGrp="1"/>
          </p:cNvSpPr>
          <p:nvPr>
            <p:ph type="sldNum" sz="quarter" idx="10"/>
          </p:nvPr>
        </p:nvSpPr>
        <p:spPr/>
        <p:txBody>
          <a:bodyPr/>
          <a:lstStyle/>
          <a:p>
            <a:fld id="{1FDFC556-B229-4063-BD53-D1F14E4DC1C8}" type="slidenum">
              <a:rPr lang="en-US" smtClean="0"/>
              <a:t>12</a:t>
            </a:fld>
            <a:endParaRPr lang="en-US"/>
          </a:p>
        </p:txBody>
      </p:sp>
    </p:spTree>
    <p:extLst>
      <p:ext uri="{BB962C8B-B14F-4D97-AF65-F5344CB8AC3E}">
        <p14:creationId xmlns:p14="http://schemas.microsoft.com/office/powerpoint/2010/main" val="3225768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F92B4D-2409-4E61-B7CC-8AFFADA835B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192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7B1E67-0223-4DD5-8638-4A102B54E5D2}"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73196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FA25C60-058F-4F5D-8E35-156317412F52}"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95170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CE0D9C-8632-4F9A-AD1B-027E422065A0}"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68715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D42851-AA4F-4E12-AC01-5B85347E70ED}"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94091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9D8C96-D67C-42ED-BB77-E47BCE92BA67}"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04841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DF3D63-4526-4E2A-84E7-AD9167FCF8D0}"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59827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7188CD1-2191-445E-B919-68A1EBA5838A}"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0513249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28DE83-1D93-4384-A406-6FCAEE3C8D76}"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46414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BD3A6E-EAD4-4244-A93C-404C5914EF0F}"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962686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500902-BA4C-428C-9AFE-3155C5E4D7E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2330309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B22A04-3CFE-41A6-9F9F-91D5E656C1A7}"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329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7B3A0C-F7A2-4797-AF7F-F5DC0C73657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347706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45EA8D-048A-4813-B41D-418233972FFB}"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34387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965C3F-CEFA-422A-A295-838E1E103B82}"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96290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B4B4FE-0A78-458C-BEB0-6D2E472CD215}"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4692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050DC1-CE12-43DB-886E-EB2E476DDB2E}"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540538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6ABE92-DE34-42E4-97C5-F2477DC2D6D1}"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08578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025C9-71BF-4736-BB98-BC159A00730A}"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483960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98B0F-D9FF-43C2-BEAF-BFE02BE74D5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171001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54B1A7-47F3-4B27-82D7-0EEE2FB37EE1}"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0146821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F8D753E-2233-4131-AA08-64E637C97931}"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7200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4B7F88-414F-480F-BFDF-50A95BD59296}"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59843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366C77-E800-43DF-9487-47F425A639A7}"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181368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5FDA6D-60D2-47CB-BED2-6121B1735DC7}"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90569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BE6535-3D34-4B8D-9464-9642CAA81C18}"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159106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9DE8C5-3DD7-4C89-94DB-4290EB671B49}"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452317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53D645-6F91-433F-A91F-704BF69ACD62}"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18243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424D8C-5B9E-40EF-889B-46296A731A53}"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87447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9EF9C0-A0BD-4B63-A1EB-2E2691CB735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554535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F5898-8917-4528-807C-E3CC1D1A4338}"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1888616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243059-6E66-43C8-BBDF-BDF585CDF47A}"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1354953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B3F83A2-D333-4DD9-A2D4-FE80FEC82019}"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2226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7E3328-03A0-4711-B2B1-3DA67FCB73E7}"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460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7E5E30-343A-40FE-9B2F-0C03E8E56AA1}"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54963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C511B9-3936-481D-BC34-D741885442F1}"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356320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52B55D-4D2F-4D1B-8429-2FF67E669EBE}"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72892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C85054-CEAE-49E7-A695-1BB5080634FD}"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07872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9D644D-60D9-4691-8C25-8866197897B9}"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066671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4DAB68-52F9-4F57-8B37-DF9B0E53DFFA}"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788710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08400F-1474-48A1-8D2A-524DE7B5D5CC}"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2241782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675F82B-C304-49EA-B0F6-2058E29D089E}"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42173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64C5FB-A690-4F89-A9A3-660A09863BDB}"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08274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4CE360-1F56-4FF9-B417-DF3279F5CF7F}"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86045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D06C54-14C1-4ADC-98D8-EB2E76D73BEE}"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4238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1E1555-8FA1-4F13-8039-C6338312033E}"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769598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B1213DB-ACFC-4F3C-8272-E0222173ED63}"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317650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7A482C-75EC-4DA0-98C0-819161288B42}"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7018316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7D364-F3A1-4E04-B1FF-0137EC7BF351}"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88456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8D6AAA-5546-455D-B9A0-821376D7E68A}"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012117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0F8B4-CCA6-4FCB-9300-4C12096B4B15}"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597972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03850C-8C32-45AF-807F-215F1A7D0BD7}"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4321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81540-F9CC-44FB-B3E2-6ECFD270A1C8}"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0270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B38200-D360-413E-867B-583D01A09F9C}"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37932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A12E1-7CE4-4585-B45C-710E985C2A16}"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9333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7B607F-D43A-422F-884C-21C8342CF0DF}"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9364604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19725B-D69E-4835-A041-08B0A9C20455}"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047104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7FF2D3-41FD-4905-8423-D39B0204AD18}"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96035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6C6669-DE53-415D-82C6-8E5B5A98D382}"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93620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CB753C8-FD93-41D5-90AE-696101FC58A1}"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61676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5AF6F86-9734-4654-A147-DEEE4CE05B11}"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8504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60FA87-69B3-4474-8B1F-0114580ADAB1}"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9631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208A5-6F00-45F8-B4EB-73A764FB830B}"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16478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4C8A61-A49C-441B-B653-DAE44D26BC99}"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0375252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B2C228-B755-4F34-85D4-EE77346FB75B}"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4507786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2E0BED-C712-430B-AD20-5D6CD95F4DC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22683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695CB7-5B94-46D5-B33C-A084D59285D6}"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33559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31734-EEA8-45C2-8CB1-56F4F23DDAA8}"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41086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068C4-8B27-49D4-AD09-0177384C7B41}"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86478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E4D2B9-73E2-4A34-B534-96B8FAEF6CCC}"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74875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53D9458-2272-4B20-8AF7-902371FAA704}"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63086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376D337-0660-476B-8589-7707AA2AB14D}"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08962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AEDB8-EFC1-457C-BFA2-6BAFE1D9C756}"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1002732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E815B2-5021-47B5-8B48-82F215919F9C}"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28405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EB0D0E-E6D2-4420-A923-6ED0F1486327}"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86400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4C4CF9-5FDC-4496-98A2-2CF7584C593B}"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659384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D4D74A-511E-4ECB-891C-2820BE58E670}"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89237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D39015-7C59-4738-A920-182D7FEFE904}"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1087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CDA933E-399A-4480-8940-90CAE73BF31F}"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33327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069AE6-37FA-4ABD-9694-16EAFB7070F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13188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2ABAA0-DCC7-4048-8327-6BC480D16F82}"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88995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8A60FC0-262F-4F7E-A8D3-16440EC26ADA}"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98206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FA1A0-34BA-458C-B878-32875B991437}"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060578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0013CF-04B7-419E-82ED-2B0383144ACC}"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657105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C3E5EA-92E5-405B-A5F1-0A7707D3A5C8}"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0067765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60ED1F-FE0D-48E4-ABA3-0465B005378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9432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DA3220-6EAC-44DA-99AB-5C5ED697E788}"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80887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ABBB2-DAA6-406C-8DA2-94A3961C8B67}"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95845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AD6FD55-979C-41B0-9A51-A15DEBF788F7}"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5053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99BFEA-6E03-4BAB-98AE-22315A745624}"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80297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7649CD-5AA3-4245-9F74-28D19CD26EE6}"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5324571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0526406-88BB-420F-9928-16C389D6150D}"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0157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D8BD2-D6A4-46A4-98E1-CA6E6182C70E}"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50531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8CE00B-91CA-40D8-9248-CBFED3AF0C7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3969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57FE3B-3BD9-4587-A5A1-A3A35875C121}"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866588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41B8CF-6DD9-47E1-BF0F-9DCF373A78DB}"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00997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B4FB9E-0A43-4B49-8F5D-C0A6566FEE7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2456789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C505A9-AC1B-424E-935D-E401015F202B}"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7236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44537D-0D6C-45FB-8852-F8B59F464D2B}"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94035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51A4315-D58C-4C16-82C3-B8AD270F64E4}"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76602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4BC8170-1A35-404F-95CC-B0A48BEF18B3}"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88236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FEE3C5C-9472-409D-A3F8-6559EA66FFD7}"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89551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162F1-5743-4C69-A6AD-5BA162988E7B}"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06076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0008D-7847-4006-B723-E01E78AC018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677684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AB55D8-D997-4A07-B517-9A6D180B951B}"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6562829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39A7628-DB78-4A70-9A23-5D4F471A7565}"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566193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41AB6A0-65BD-46CD-8500-A13BFA0F55DA}"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197611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F41AAF-2298-4895-B77D-334093A20133}"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14077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8D23E6-FBE2-4DB0-9693-AE5750CF6BBB}"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032254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3870456-359E-4418-BDF3-81F9D7F385F7}"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7126811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0625BA-C8F7-4993-8B72-36C9A070C86F}"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4499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142379-8900-4984-8464-DDF1B27AF612}"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38729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27C88-C420-424A-99DD-9715ABE3EF9C}"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82521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71C1BC-AA5C-487C-9344-018B17EC1D37}"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065625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E6995-B14A-4A9B-959D-B9C36EFE5B80}"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19399075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14D2F3-0082-44CD-B5A6-1A284A06C719}"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105411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494E6A-4548-4B74-A8DA-CAB0E85C9EE0}"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714047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3726CA-A544-484F-BFA9-2C7D10FF1D9E}"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3961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FEAB49-0589-47EE-8ABC-3BA9A5D383AD}"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3610108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FCCD7D0-DC12-4F88-A553-A6D0BB7697E6}"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704964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C18AC4-5747-4D69-A754-3692CFC01189}"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1545409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DED73-3DF7-4BD4-8BE9-21851B702F08}"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0253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E75EF1-EB4E-45FB-ADE8-5CD58F0592E9}"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8640541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576DEB-4176-4119-9BF5-EAEDFE4EAFEC}"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06902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670AD3-9779-439E-AE71-CA3151723AE4}"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8258505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A7418F6-9B8F-48F0-BBA7-56106FB2613D}"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724148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0CDCCB-39A2-42D8-8DD2-038E8F7E1749}"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3251666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8251C1-24D2-46AC-BA91-DC0C13497791}"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996866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06FA42-CABB-4AFC-ABA0-29EA11750486}"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073914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DA0182-EEF9-4C3C-BB4A-C4FF27B5D512}"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5303224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289893B-DF12-4094-A6D9-24FF2BBB4AEE}"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9976927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E8529-09B1-41C7-A7A3-99D5AA7BB2DC}"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8668694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38B8AE-D271-4CCA-9F66-4B8C19B1DA0B}"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94755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8DE39-94D6-4E82-8CEC-ED437B83A7E3}"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4933756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6BECC7-5A4F-42CA-8EAD-F2B10810FFE4}"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455622663"/>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87A5E7-271F-4787-82AE-9B07E7D0CD9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348672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7C3519-5933-4D6C-90CD-D195EDBC29AE}"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162294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917A8-883C-4A75-BE3B-588370C3C1D3}"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4249125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1D1832-B61A-4EFE-A441-E0EEEA5F131F}"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6319642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6E2C44-13ED-45E5-89A4-2A11EA2B8A31}"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897407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7B447F-DF4D-466A-9A38-8CA36970C82B}"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1628874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F5A33-FBD2-4399-A31E-9E7D6E93415D}"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5512711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BFD74F-B3AB-4763-AFB6-F61A5649F18A}"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22187496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9F39A0-7A5D-4044-8349-66D01E241B5E}"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A12E6A-C85A-496C-95D0-8B82A2649983}" type="slidenum">
              <a:rPr lang="en-US" smtClean="0"/>
              <a:t>‹#›</a:t>
            </a:fld>
            <a:endParaRPr lang="en-US"/>
          </a:p>
        </p:txBody>
      </p:sp>
    </p:spTree>
    <p:extLst>
      <p:ext uri="{BB962C8B-B14F-4D97-AF65-F5344CB8AC3E}">
        <p14:creationId xmlns:p14="http://schemas.microsoft.com/office/powerpoint/2010/main" val="34842758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9.jpeg"/><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10.jpeg"/><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image" Target="../media/image1.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1.jpeg"/><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pn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12.jpeg"/><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1.pn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13.jpeg"/><Relationship Id="rId5" Type="http://schemas.openxmlformats.org/officeDocument/2006/relationships/slideLayout" Target="../slideLayouts/slideLayout122.xml"/><Relationship Id="rId10" Type="http://schemas.openxmlformats.org/officeDocument/2006/relationships/theme" Target="../theme/theme14.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pn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14.jpeg"/><Relationship Id="rId5" Type="http://schemas.openxmlformats.org/officeDocument/2006/relationships/slideLayout" Target="../slideLayouts/slideLayout131.xml"/><Relationship Id="rId10" Type="http://schemas.openxmlformats.org/officeDocument/2006/relationships/theme" Target="../theme/theme15.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image" Target="../media/image1.png"/><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image" Target="../media/image15.jpeg"/><Relationship Id="rId5" Type="http://schemas.openxmlformats.org/officeDocument/2006/relationships/slideLayout" Target="../slideLayouts/slideLayout140.xml"/><Relationship Id="rId10" Type="http://schemas.openxmlformats.org/officeDocument/2006/relationships/theme" Target="../theme/theme16.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2.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3.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4.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5.jpe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6.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7.jpe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8.jpeg"/><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88D71AF-34B4-499A-8E8E-0DB8AD4EB8D8}"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757923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11" name="Rounded Rectangle 10"/>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6118" y="4884821"/>
            <a:ext cx="1482545" cy="1894363"/>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13D848F-B0C6-422B-9991-7FC1FEB1EC2B}"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15965401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415" y="5257799"/>
            <a:ext cx="1995186" cy="157316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1C9D7A7-9E31-4DB5-A17B-DA24EFD06D41}"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86178849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5574" y="4843692"/>
            <a:ext cx="1471945" cy="19539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02E5302-D1D7-44D0-AFC4-EB87E46865D3}"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14506530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73" y="5130081"/>
            <a:ext cx="1568449" cy="170848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6BEFFA4-22FE-467B-AB96-42D8B6C5E79C}"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09286220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5946" y="4692315"/>
            <a:ext cx="1330250" cy="2141621"/>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E89337D-1B4C-4013-B7A5-CFE77EE44EC5}"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204419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095" y="5685988"/>
            <a:ext cx="2198327" cy="109022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7F77155-9350-441F-B548-795D4931F212}"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11796331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74596" y="5554245"/>
            <a:ext cx="2259529" cy="130700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48100B15-D488-4B08-9B42-6AF04A8B9ED1}"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33909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214933"/>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358E5B1-A923-44DB-B833-D99A9D10678B}"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1117550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81" r="4575"/>
          <a:stretch/>
        </p:blipFill>
        <p:spPr>
          <a:xfrm>
            <a:off x="48128" y="5486401"/>
            <a:ext cx="1973154" cy="1240464"/>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7950"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9872039-5D9D-425A-B1AB-ABD576970E69}"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0122162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1521" t="9069" r="8974" b="8111"/>
          <a:stretch/>
        </p:blipFill>
        <p:spPr>
          <a:xfrm>
            <a:off x="183160" y="5069192"/>
            <a:ext cx="1755332" cy="1621028"/>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D695DDB-B06D-4F2B-AA1B-12EAC7D12406}"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347781664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5204"/>
          <a:stretch/>
        </p:blipFill>
        <p:spPr>
          <a:xfrm>
            <a:off x="108358" y="4812632"/>
            <a:ext cx="1546375" cy="1949116"/>
          </a:xfrm>
          <a:prstGeom prst="rect">
            <a:avLst/>
          </a:prstGeom>
        </p:spPr>
      </p:pic>
      <p:sp>
        <p:nvSpPr>
          <p:cNvPr id="10" name="Rectangle 9"/>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F9D5A48-A88F-42CD-9514-D36C007562F5}"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
        <p:nvSpPr>
          <p:cNvPr id="9" name="Rectangle 8"/>
          <p:cNvSpPr/>
          <p:nvPr userDrawn="1"/>
        </p:nvSpPr>
        <p:spPr>
          <a:xfrm>
            <a:off x="1060315" y="4250986"/>
            <a:ext cx="1410511" cy="25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2510779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l="10804" t="7741" r="19843"/>
          <a:stretch/>
        </p:blipFill>
        <p:spPr>
          <a:xfrm>
            <a:off x="89233" y="4941460"/>
            <a:ext cx="1992230" cy="1768739"/>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F427ABB-458D-4F46-9838-9CC11982C6F9}"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6894712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7769"/>
          <a:stretch/>
        </p:blipFill>
        <p:spPr>
          <a:xfrm>
            <a:off x="97315" y="4728411"/>
            <a:ext cx="1425357" cy="2020106"/>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3FA4FF2-2F4C-4DFF-B4B4-C9845119DE8F}"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15939355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ADD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13580" b="5102"/>
          <a:stretch/>
        </p:blipFill>
        <p:spPr>
          <a:xfrm>
            <a:off x="106645" y="5612725"/>
            <a:ext cx="2059039" cy="1120857"/>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008BD2D-6CE6-481B-8769-D65A0975F8FE}"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321545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pattFill prst="pct90">
          <a:fgClr>
            <a:schemeClr val="tx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7" name="Rounded Rectangle 6"/>
          <p:cNvSpPr/>
          <p:nvPr userDrawn="1"/>
        </p:nvSpPr>
        <p:spPr>
          <a:xfrm>
            <a:off x="204282" y="223737"/>
            <a:ext cx="8725709" cy="6394294"/>
          </a:xfrm>
          <a:prstGeom prst="roundRect">
            <a:avLst/>
          </a:prstGeom>
          <a:noFill/>
          <a:ln w="19050">
            <a:solidFill>
              <a:srgbClr val="41C7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1" cstate="print">
            <a:extLst>
              <a:ext uri="{28A0092B-C50C-407E-A947-70E740481C1C}">
                <a14:useLocalDpi xmlns:a14="http://schemas.microsoft.com/office/drawing/2010/main" val="0"/>
              </a:ext>
            </a:extLst>
          </a:blip>
          <a:srcRect t="22047"/>
          <a:stretch/>
        </p:blipFill>
        <p:spPr>
          <a:xfrm>
            <a:off x="78521" y="5534879"/>
            <a:ext cx="2219512" cy="1153712"/>
          </a:xfrm>
          <a:prstGeom prst="rect">
            <a:avLst/>
          </a:prstGeom>
        </p:spPr>
      </p:pic>
      <p:sp>
        <p:nvSpPr>
          <p:cNvPr id="9" name="Rectangle 8"/>
          <p:cNvSpPr/>
          <p:nvPr userDrawn="1"/>
        </p:nvSpPr>
        <p:spPr>
          <a:xfrm>
            <a:off x="5418306" y="5586984"/>
            <a:ext cx="3249039" cy="1210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17140" y="5760720"/>
            <a:ext cx="2760056" cy="790636"/>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455664" y="6373368"/>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F1BE678-B1DA-4776-86A1-AD7013934C46}" type="datetime1">
              <a:rPr lang="en-US" smtClean="0"/>
              <a:t>3/31/2020</a:t>
            </a:fld>
            <a:endParaRPr lang="en-US" dirty="0"/>
          </a:p>
        </p:txBody>
      </p:sp>
      <p:sp>
        <p:nvSpPr>
          <p:cNvPr id="5" name="Footer Placeholder 4"/>
          <p:cNvSpPr>
            <a:spLocks noGrp="1"/>
          </p:cNvSpPr>
          <p:nvPr>
            <p:ph type="ftr" sz="quarter" idx="3"/>
          </p:nvPr>
        </p:nvSpPr>
        <p:spPr>
          <a:xfrm>
            <a:off x="2858717" y="6214934"/>
            <a:ext cx="2958423"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7003914" y="6368793"/>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1A12E6A-C85A-496C-95D0-8B82A2649983}" type="slidenum">
              <a:rPr lang="en-US" smtClean="0"/>
              <a:pPr/>
              <a:t>‹#›</a:t>
            </a:fld>
            <a:endParaRPr lang="en-US"/>
          </a:p>
        </p:txBody>
      </p:sp>
    </p:spTree>
    <p:extLst>
      <p:ext uri="{BB962C8B-B14F-4D97-AF65-F5344CB8AC3E}">
        <p14:creationId xmlns:p14="http://schemas.microsoft.com/office/powerpoint/2010/main" val="277539146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scaquarium/videos/258818878144799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facebook.com/reena.sibley/videos/1010490177991587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aza.org/livestreams-and-activiti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eaza.net/conservation/education/online-educational-resour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DYu_bGbZiiQ"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youtube.com/watch?v=JMOOG7rWT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support@species360.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support@Species360.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653D845-87D6-4E2D-87A9-740235A144E6}" type="slidenum">
              <a:rPr lang="en-US" smtClean="0"/>
              <a:pPr/>
              <a:t>1</a:t>
            </a:fld>
            <a:endParaRPr lang="en-US"/>
          </a:p>
        </p:txBody>
      </p:sp>
      <p:sp>
        <p:nvSpPr>
          <p:cNvPr id="6" name="Title 5"/>
          <p:cNvSpPr>
            <a:spLocks noGrp="1"/>
          </p:cNvSpPr>
          <p:nvPr>
            <p:ph type="ctrTitle"/>
          </p:nvPr>
        </p:nvSpPr>
        <p:spPr>
          <a:xfrm>
            <a:off x="419793" y="2423650"/>
            <a:ext cx="7772400" cy="2387600"/>
          </a:xfrm>
        </p:spPr>
        <p:txBody>
          <a:bodyPr>
            <a:normAutofit/>
          </a:bodyPr>
          <a:lstStyle/>
          <a:p>
            <a:r>
              <a:rPr lang="en-US" dirty="0" smtClean="0"/>
              <a:t>Working Remotely </a:t>
            </a:r>
            <a:endParaRPr lang="en-US" dirty="0"/>
          </a:p>
        </p:txBody>
      </p:sp>
      <p:sp>
        <p:nvSpPr>
          <p:cNvPr id="9" name="Subtitle 8"/>
          <p:cNvSpPr>
            <a:spLocks noGrp="1"/>
          </p:cNvSpPr>
          <p:nvPr>
            <p:ph type="subTitle" idx="1"/>
          </p:nvPr>
        </p:nvSpPr>
        <p:spPr>
          <a:xfrm>
            <a:off x="155575" y="4895593"/>
            <a:ext cx="6858000" cy="1655762"/>
          </a:xfrm>
        </p:spPr>
        <p:txBody>
          <a:bodyPr/>
          <a:lstStyle/>
          <a:p>
            <a:r>
              <a:rPr lang="en-US" sz="3200" dirty="0" smtClean="0"/>
              <a:t>Special Edition Tips and Tricks</a:t>
            </a:r>
          </a:p>
          <a:p>
            <a:r>
              <a:rPr lang="en-US" sz="3200" dirty="0" smtClean="0"/>
              <a:t>March 31 2020</a:t>
            </a:r>
          </a:p>
          <a:p>
            <a:endParaRPr lang="en-US" i="1" dirty="0" smtClean="0"/>
          </a:p>
          <a:p>
            <a:endParaRPr lang="en-US" i="1" dirty="0"/>
          </a:p>
          <a:p>
            <a:endParaRPr lang="en-US" i="1" dirty="0"/>
          </a:p>
        </p:txBody>
      </p:sp>
      <p:pic>
        <p:nvPicPr>
          <p:cNvPr id="1026" name="Picture 2" descr="Image result for stranger things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118" y="378647"/>
            <a:ext cx="5619750"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17587" y="2942956"/>
            <a:ext cx="1644296" cy="769441"/>
          </a:xfrm>
          <a:prstGeom prst="rect">
            <a:avLst/>
          </a:prstGeom>
          <a:noFill/>
        </p:spPr>
        <p:txBody>
          <a:bodyPr wrap="none" lIns="91440" tIns="45720" rIns="91440" bIns="45720">
            <a:spAutoFit/>
          </a:bodyPr>
          <a:lstStyle/>
          <a:p>
            <a:pPr algn="ctr"/>
            <a:r>
              <a:rPr lang="en-US" sz="4400" b="1" cap="none" spc="0" dirty="0" smtClean="0">
                <a:ln w="22225">
                  <a:solidFill>
                    <a:schemeClr val="accent2"/>
                  </a:solidFill>
                  <a:prstDash val="solid"/>
                </a:ln>
                <a:solidFill>
                  <a:schemeClr val="accent2">
                    <a:lumMod val="40000"/>
                    <a:lumOff val="60000"/>
                  </a:schemeClr>
                </a:solidFill>
                <a:effectLst/>
              </a:rPr>
              <a:t>TIMES</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120193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 Isolation</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10</a:t>
            </a:fld>
            <a:endParaRPr lang="en-US"/>
          </a:p>
        </p:txBody>
      </p:sp>
      <p:pic>
        <p:nvPicPr>
          <p:cNvPr id="1028" name="Picture 4" descr="How to Manage the Loneliness and Isolation of Remote Wor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647" y="1443338"/>
            <a:ext cx="6830626" cy="3860789"/>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11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Challenges - Space</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11</a:t>
            </a:fld>
            <a:endParaRPr lang="en-US"/>
          </a:p>
        </p:txBody>
      </p:sp>
      <p:pic>
        <p:nvPicPr>
          <p:cNvPr id="7" name="Picture 6"/>
          <p:cNvPicPr>
            <a:picLocks noChangeAspect="1"/>
          </p:cNvPicPr>
          <p:nvPr/>
        </p:nvPicPr>
        <p:blipFill>
          <a:blip r:embed="rId3"/>
          <a:stretch>
            <a:fillRect/>
          </a:stretch>
        </p:blipFill>
        <p:spPr>
          <a:xfrm>
            <a:off x="1643779" y="1339484"/>
            <a:ext cx="4439978" cy="4080519"/>
          </a:xfrm>
          <a:prstGeom prst="rect">
            <a:avLst/>
          </a:prstGeom>
          <a:effectLst>
            <a:softEdge rad="127000"/>
          </a:effectLst>
        </p:spPr>
      </p:pic>
      <p:pic>
        <p:nvPicPr>
          <p:cNvPr id="1028" name="Picture 4" descr="Broken Chair Stock Photos - Download 7,653 Royalty Free Phot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248" y="1413163"/>
            <a:ext cx="2622109" cy="3933164"/>
          </a:xfrm>
          <a:prstGeom prst="rect">
            <a:avLst/>
          </a:prstGeom>
          <a:noFill/>
          <a:ln>
            <a:solidFill>
              <a:schemeClr val="bg1"/>
            </a:solidFill>
          </a:ln>
          <a:effectLst>
            <a:softEdge rad="127000"/>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6055564" y="1904726"/>
            <a:ext cx="2826078" cy="29500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135042" y="1732383"/>
            <a:ext cx="2695315" cy="31223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a:stretch>
            <a:fillRect/>
          </a:stretch>
        </p:blipFill>
        <p:spPr>
          <a:xfrm>
            <a:off x="270552" y="3603774"/>
            <a:ext cx="2386080" cy="2790587"/>
          </a:xfrm>
          <a:prstGeom prst="rect">
            <a:avLst/>
          </a:prstGeom>
          <a:effectLst>
            <a:softEdge rad="127000"/>
          </a:effectLst>
        </p:spPr>
      </p:pic>
    </p:spTree>
    <p:extLst>
      <p:ext uri="{BB962C8B-B14F-4D97-AF65-F5344CB8AC3E}">
        <p14:creationId xmlns:p14="http://schemas.microsoft.com/office/powerpoint/2010/main" val="731233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Hints for Normalcy</a:t>
            </a:r>
            <a:endParaRPr lang="en-US" dirty="0"/>
          </a:p>
        </p:txBody>
      </p:sp>
      <p:sp>
        <p:nvSpPr>
          <p:cNvPr id="3" name="Content Placeholder 2"/>
          <p:cNvSpPr>
            <a:spLocks noGrp="1"/>
          </p:cNvSpPr>
          <p:nvPr>
            <p:ph idx="1"/>
          </p:nvPr>
        </p:nvSpPr>
        <p:spPr>
          <a:xfrm>
            <a:off x="562148" y="1385051"/>
            <a:ext cx="7886700" cy="4351338"/>
          </a:xfrm>
        </p:spPr>
        <p:txBody>
          <a:bodyPr>
            <a:normAutofit fontScale="92500" lnSpcReduction="10000"/>
          </a:bodyPr>
          <a:lstStyle/>
          <a:p>
            <a:r>
              <a:rPr lang="en-US" dirty="0" smtClean="0"/>
              <a:t>Get dressed!</a:t>
            </a:r>
          </a:p>
          <a:p>
            <a:pPr lvl="1"/>
            <a:r>
              <a:rPr lang="en-US" dirty="0" smtClean="0"/>
              <a:t>Unless you normally wear a uniform or a suit, dress as if you would be going to work</a:t>
            </a:r>
          </a:p>
          <a:p>
            <a:r>
              <a:rPr lang="en-US" dirty="0" smtClean="0"/>
              <a:t>Set hours when you can’t be disturbed</a:t>
            </a:r>
          </a:p>
          <a:p>
            <a:pPr lvl="1"/>
            <a:r>
              <a:rPr lang="en-US" dirty="0" smtClean="0"/>
              <a:t>By kids and significant others</a:t>
            </a:r>
          </a:p>
          <a:p>
            <a:r>
              <a:rPr lang="en-US" dirty="0" smtClean="0"/>
              <a:t>Work normal hours</a:t>
            </a:r>
          </a:p>
          <a:p>
            <a:pPr lvl="1"/>
            <a:r>
              <a:rPr lang="en-US" dirty="0" smtClean="0"/>
              <a:t>For some it’s easy to keep working into the night</a:t>
            </a:r>
          </a:p>
          <a:p>
            <a:pPr lvl="1"/>
            <a:r>
              <a:rPr lang="en-US" dirty="0" smtClean="0"/>
              <a:t>For others it’s hard to get going</a:t>
            </a:r>
          </a:p>
          <a:p>
            <a:pPr lvl="1"/>
            <a:r>
              <a:rPr lang="en-US" dirty="0" smtClean="0"/>
              <a:t>But be willing to adjust these hours, too!</a:t>
            </a:r>
          </a:p>
          <a:p>
            <a:r>
              <a:rPr lang="en-US" dirty="0" smtClean="0"/>
              <a:t>Unplug when you are done working for the day. If you normally would not check your phone or computer at night, don’t do it now!</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12</a:t>
            </a:fld>
            <a:endParaRPr lang="en-US"/>
          </a:p>
        </p:txBody>
      </p:sp>
    </p:spTree>
    <p:extLst>
      <p:ext uri="{BB962C8B-B14F-4D97-AF65-F5344CB8AC3E}">
        <p14:creationId xmlns:p14="http://schemas.microsoft.com/office/powerpoint/2010/main" val="3159089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 Break!</a:t>
            </a:r>
            <a:endParaRPr lang="en-US" dirty="0"/>
          </a:p>
        </p:txBody>
      </p:sp>
      <p:sp>
        <p:nvSpPr>
          <p:cNvPr id="3" name="Content Placeholder 2"/>
          <p:cNvSpPr>
            <a:spLocks noGrp="1"/>
          </p:cNvSpPr>
          <p:nvPr>
            <p:ph idx="1"/>
          </p:nvPr>
        </p:nvSpPr>
        <p:spPr>
          <a:xfrm>
            <a:off x="553835" y="1484803"/>
            <a:ext cx="7886700" cy="4351338"/>
          </a:xfrm>
        </p:spPr>
        <p:txBody>
          <a:bodyPr/>
          <a:lstStyle/>
          <a:p>
            <a:r>
              <a:rPr lang="en-US" dirty="0" smtClean="0"/>
              <a:t>Use the time of your normal commute to take a walk or exercise</a:t>
            </a:r>
          </a:p>
          <a:p>
            <a:r>
              <a:rPr lang="en-US" dirty="0" smtClean="0"/>
              <a:t>Get up frequently – eat your lunch under a tree instead of at your desk – don’t work 5-6 hours without a break. Lisa from Dallas notes that furry co-workers are great at reminding you to get up.</a:t>
            </a:r>
          </a:p>
          <a:p>
            <a:r>
              <a:rPr lang="en-US" dirty="0" smtClean="0"/>
              <a:t>Use your break times to incorporate housekeeping tasks – maybe you can take the weekend off from laundry</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13</a:t>
            </a:fld>
            <a:endParaRPr lang="en-US"/>
          </a:p>
        </p:txBody>
      </p:sp>
    </p:spTree>
    <p:extLst>
      <p:ext uri="{BB962C8B-B14F-4D97-AF65-F5344CB8AC3E}">
        <p14:creationId xmlns:p14="http://schemas.microsoft.com/office/powerpoint/2010/main" val="2619687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Alarms</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14</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157" y="2049753"/>
            <a:ext cx="5279967" cy="3959975"/>
          </a:xfrm>
          <a:prstGeom prst="rect">
            <a:avLst/>
          </a:prstGeom>
          <a:effectLst>
            <a:softEdge rad="127000"/>
          </a:effectLst>
        </p:spPr>
      </p:pic>
      <p:pic>
        <p:nvPicPr>
          <p:cNvPr id="2050" name="Picture 2" descr="COVID-19: How to Avoid Dry Skin After Washing Your Hands | Ti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736" y="1908969"/>
            <a:ext cx="4019485" cy="26796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768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Your Exercise Up</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15</a:t>
            </a:fld>
            <a:endParaRPr lang="en-US"/>
          </a:p>
        </p:txBody>
      </p:sp>
      <p:pic>
        <p:nvPicPr>
          <p:cNvPr id="2050" name="Picture 2" descr="Image result for exercise at hom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737" y="1365291"/>
            <a:ext cx="4531875" cy="255831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52" name="Picture 4" descr="Image result for exercise at home imag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27" t="18329" r="30541"/>
          <a:stretch/>
        </p:blipFill>
        <p:spPr bwMode="auto">
          <a:xfrm>
            <a:off x="1260417" y="4002667"/>
            <a:ext cx="2618509" cy="273125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132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A12E6A-C85A-496C-95D0-8B82A2649983}" type="slidenum">
              <a:rPr lang="en-US" smtClean="0"/>
              <a:t>16</a:t>
            </a:fld>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8674"/>
          <a:stretch/>
        </p:blipFill>
        <p:spPr>
          <a:xfrm rot="5400000">
            <a:off x="3089729" y="1592371"/>
            <a:ext cx="2752629" cy="2538499"/>
          </a:xfrm>
          <a:prstGeom prst="rect">
            <a:avLst/>
          </a:prstGeom>
          <a:effectLst>
            <a:softEdge rad="1270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7561" y="2856868"/>
            <a:ext cx="3994265" cy="2995699"/>
          </a:xfrm>
          <a:prstGeom prst="rect">
            <a:avLst/>
          </a:prstGeom>
          <a:effectLst>
            <a:softEdge rad="127000"/>
          </a:effectLst>
        </p:spPr>
      </p:pic>
      <p:sp>
        <p:nvSpPr>
          <p:cNvPr id="6" name="Title 5"/>
          <p:cNvSpPr>
            <a:spLocks noGrp="1"/>
          </p:cNvSpPr>
          <p:nvPr>
            <p:ph type="title"/>
          </p:nvPr>
        </p:nvSpPr>
        <p:spPr/>
        <p:txBody>
          <a:bodyPr/>
          <a:lstStyle/>
          <a:p>
            <a:r>
              <a:rPr lang="en-US" dirty="0" smtClean="0"/>
              <a:t>Keep Your Exercise Up</a:t>
            </a:r>
            <a:endParaRPr lang="en-US" dirty="0"/>
          </a:p>
        </p:txBody>
      </p:sp>
      <p:pic>
        <p:nvPicPr>
          <p:cNvPr id="1027" name="Picture 3" descr="8F3C797AEC53B34FB0612674106A9326@namprd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9389" y="1485306"/>
            <a:ext cx="2912023" cy="3843152"/>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4904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Your Animal Fix </a:t>
            </a:r>
            <a:endParaRPr lang="en-US" dirty="0"/>
          </a:p>
        </p:txBody>
      </p:sp>
      <p:sp>
        <p:nvSpPr>
          <p:cNvPr id="3" name="Content Placeholder 2"/>
          <p:cNvSpPr>
            <a:spLocks noGrp="1"/>
          </p:cNvSpPr>
          <p:nvPr>
            <p:ph idx="1"/>
          </p:nvPr>
        </p:nvSpPr>
        <p:spPr/>
        <p:txBody>
          <a:bodyPr>
            <a:normAutofit/>
          </a:bodyPr>
          <a:lstStyle/>
          <a:p>
            <a:r>
              <a:rPr lang="en-US" dirty="0" smtClean="0"/>
              <a:t>Watch the videos being posted!</a:t>
            </a:r>
          </a:p>
          <a:p>
            <a:pPr lvl="1"/>
            <a:r>
              <a:rPr lang="en-US" dirty="0">
                <a:hlinkClick r:id="rId3"/>
              </a:rPr>
              <a:t>https://</a:t>
            </a:r>
            <a:r>
              <a:rPr lang="en-US" dirty="0" smtClean="0">
                <a:hlinkClick r:id="rId3"/>
              </a:rPr>
              <a:t>www.facebook.com/scaquarium/videos/2588188781447994</a:t>
            </a:r>
            <a:endParaRPr lang="en-US" dirty="0" smtClean="0"/>
          </a:p>
          <a:p>
            <a:pPr lvl="1"/>
            <a:r>
              <a:rPr lang="en-US" dirty="0">
                <a:hlinkClick r:id="rId4"/>
              </a:rPr>
              <a:t>https://</a:t>
            </a:r>
            <a:r>
              <a:rPr lang="en-US" dirty="0" smtClean="0">
                <a:hlinkClick r:id="rId4"/>
              </a:rPr>
              <a:t>www.facebook.com/reena.sibley/videos/10104901779915879</a:t>
            </a:r>
            <a:endParaRPr lang="en-US" dirty="0" smtClean="0"/>
          </a:p>
          <a:p>
            <a:pPr marL="0" indent="0">
              <a:buNone/>
            </a:pPr>
            <a:r>
              <a:rPr lang="en-US" dirty="0" smtClean="0"/>
              <a:t>Search for zoo (or aquarium) live streaming</a:t>
            </a:r>
          </a:p>
          <a:p>
            <a:pPr lvl="1"/>
            <a:r>
              <a:rPr lang="en-US" dirty="0" smtClean="0"/>
              <a:t>Many institutions that are closed are live streaming their animals</a:t>
            </a:r>
          </a:p>
          <a:p>
            <a:pPr marL="0" indent="0">
              <a:buNone/>
            </a:pPr>
            <a:r>
              <a:rPr lang="en-US" dirty="0"/>
              <a:t>	</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17</a:t>
            </a:fld>
            <a:endParaRPr lang="en-US"/>
          </a:p>
        </p:txBody>
      </p:sp>
      <p:pic>
        <p:nvPicPr>
          <p:cNvPr id="5" name="Picture 4"/>
          <p:cNvPicPr>
            <a:picLocks noChangeAspect="1"/>
          </p:cNvPicPr>
          <p:nvPr/>
        </p:nvPicPr>
        <p:blipFill>
          <a:blip r:embed="rId5"/>
          <a:stretch>
            <a:fillRect/>
          </a:stretch>
        </p:blipFill>
        <p:spPr>
          <a:xfrm>
            <a:off x="6039131" y="425551"/>
            <a:ext cx="2755736" cy="1750363"/>
          </a:xfrm>
          <a:prstGeom prst="rect">
            <a:avLst/>
          </a:prstGeom>
          <a:effectLst>
            <a:softEdge rad="127000"/>
          </a:effectLst>
        </p:spPr>
      </p:pic>
      <p:pic>
        <p:nvPicPr>
          <p:cNvPr id="6" name="Picture 5"/>
          <p:cNvPicPr>
            <a:picLocks noChangeAspect="1"/>
          </p:cNvPicPr>
          <p:nvPr/>
        </p:nvPicPr>
        <p:blipFill>
          <a:blip r:embed="rId6"/>
          <a:stretch>
            <a:fillRect/>
          </a:stretch>
        </p:blipFill>
        <p:spPr>
          <a:xfrm>
            <a:off x="3199056" y="4657728"/>
            <a:ext cx="2047619" cy="2076190"/>
          </a:xfrm>
          <a:prstGeom prst="rect">
            <a:avLst/>
          </a:prstGeom>
          <a:effectLst>
            <a:softEdge rad="127000"/>
          </a:effectLst>
        </p:spPr>
      </p:pic>
    </p:spTree>
    <p:extLst>
      <p:ext uri="{BB962C8B-B14F-4D97-AF65-F5344CB8AC3E}">
        <p14:creationId xmlns:p14="http://schemas.microsoft.com/office/powerpoint/2010/main" val="1780858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What Your Regional Associations are Doing</a:t>
            </a:r>
            <a:endParaRPr lang="en-US" dirty="0"/>
          </a:p>
        </p:txBody>
      </p:sp>
      <p:sp>
        <p:nvSpPr>
          <p:cNvPr id="3" name="Content Placeholder 2"/>
          <p:cNvSpPr>
            <a:spLocks noGrp="1"/>
          </p:cNvSpPr>
          <p:nvPr>
            <p:ph idx="1"/>
          </p:nvPr>
        </p:nvSpPr>
        <p:spPr/>
        <p:txBody>
          <a:bodyPr/>
          <a:lstStyle/>
          <a:p>
            <a:r>
              <a:rPr lang="en-US" dirty="0">
                <a:hlinkClick r:id="rId3"/>
              </a:rPr>
              <a:t>https://</a:t>
            </a:r>
            <a:r>
              <a:rPr lang="en-US" dirty="0" smtClean="0">
                <a:hlinkClick r:id="rId3"/>
              </a:rPr>
              <a:t>www.aza.org/livestreams-and-activities</a:t>
            </a:r>
            <a:endParaRPr lang="en-US" dirty="0" smtClean="0"/>
          </a:p>
          <a:p>
            <a:r>
              <a:rPr lang="en-US" dirty="0">
                <a:hlinkClick r:id="rId4"/>
              </a:rPr>
              <a:t>https://www.eaza.net/conservation/education/online-educational-resources/</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18</a:t>
            </a:fld>
            <a:endParaRPr lang="en-US"/>
          </a:p>
        </p:txBody>
      </p:sp>
      <p:pic>
        <p:nvPicPr>
          <p:cNvPr id="5" name="Picture 4"/>
          <p:cNvPicPr>
            <a:picLocks noChangeAspect="1"/>
          </p:cNvPicPr>
          <p:nvPr/>
        </p:nvPicPr>
        <p:blipFill>
          <a:blip r:embed="rId5"/>
          <a:stretch>
            <a:fillRect/>
          </a:stretch>
        </p:blipFill>
        <p:spPr>
          <a:xfrm>
            <a:off x="280872" y="3465780"/>
            <a:ext cx="4183064" cy="2711183"/>
          </a:xfrm>
          <a:prstGeom prst="rect">
            <a:avLst/>
          </a:prstGeom>
        </p:spPr>
      </p:pic>
      <p:pic>
        <p:nvPicPr>
          <p:cNvPr id="7" name="Picture 6"/>
          <p:cNvPicPr>
            <a:picLocks noChangeAspect="1"/>
          </p:cNvPicPr>
          <p:nvPr/>
        </p:nvPicPr>
        <p:blipFill>
          <a:blip r:embed="rId6"/>
          <a:stretch>
            <a:fillRect/>
          </a:stretch>
        </p:blipFill>
        <p:spPr>
          <a:xfrm>
            <a:off x="4811715" y="3461969"/>
            <a:ext cx="4051414" cy="3331244"/>
          </a:xfrm>
          <a:prstGeom prst="rect">
            <a:avLst/>
          </a:prstGeom>
        </p:spPr>
      </p:pic>
    </p:spTree>
    <p:extLst>
      <p:ext uri="{BB962C8B-B14F-4D97-AF65-F5344CB8AC3E}">
        <p14:creationId xmlns:p14="http://schemas.microsoft.com/office/powerpoint/2010/main" val="3715022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214" y="-58779"/>
            <a:ext cx="7886700" cy="1325563"/>
          </a:xfrm>
        </p:spPr>
        <p:txBody>
          <a:bodyPr/>
          <a:lstStyle/>
          <a:p>
            <a:r>
              <a:rPr lang="en-US" dirty="0" smtClean="0"/>
              <a:t>Some Ideas for Connecting</a:t>
            </a:r>
            <a:endParaRPr lang="en-US" dirty="0"/>
          </a:p>
        </p:txBody>
      </p:sp>
      <p:sp>
        <p:nvSpPr>
          <p:cNvPr id="3" name="Content Placeholder 2"/>
          <p:cNvSpPr>
            <a:spLocks noGrp="1"/>
          </p:cNvSpPr>
          <p:nvPr>
            <p:ph idx="1"/>
          </p:nvPr>
        </p:nvSpPr>
        <p:spPr>
          <a:xfrm>
            <a:off x="512273" y="907648"/>
            <a:ext cx="7886700" cy="4351338"/>
          </a:xfrm>
        </p:spPr>
        <p:txBody>
          <a:bodyPr/>
          <a:lstStyle/>
          <a:p>
            <a:r>
              <a:rPr lang="en-US" dirty="0" smtClean="0"/>
              <a:t>Social distancing is not easy for many of us social animals</a:t>
            </a:r>
          </a:p>
          <a:p>
            <a:pPr lvl="1"/>
            <a:r>
              <a:rPr lang="en-US" sz="2000" dirty="0" smtClean="0"/>
              <a:t>Visual is important!</a:t>
            </a:r>
          </a:p>
          <a:p>
            <a:pPr lvl="1"/>
            <a:r>
              <a:rPr lang="en-US" sz="2000" dirty="0" smtClean="0"/>
              <a:t>Set up face to face meetings (Zoom, Skype, Blue Jean, Face Time) and turn on your video during meetings and conference calls to see familiar faces</a:t>
            </a:r>
          </a:p>
          <a:p>
            <a:pPr lvl="1"/>
            <a:r>
              <a:rPr lang="en-US" sz="2000" dirty="0" smtClean="0"/>
              <a:t>Make them fun – Disney staff often wear mouse ears or other character attire, bring a puppet!</a:t>
            </a:r>
          </a:p>
        </p:txBody>
      </p:sp>
      <p:sp>
        <p:nvSpPr>
          <p:cNvPr id="4" name="Slide Number Placeholder 3"/>
          <p:cNvSpPr>
            <a:spLocks noGrp="1"/>
          </p:cNvSpPr>
          <p:nvPr>
            <p:ph type="sldNum" sz="quarter" idx="12"/>
          </p:nvPr>
        </p:nvSpPr>
        <p:spPr/>
        <p:txBody>
          <a:bodyPr/>
          <a:lstStyle/>
          <a:p>
            <a:fld id="{D1A12E6A-C85A-496C-95D0-8B82A2649983}" type="slidenum">
              <a:rPr lang="en-US" smtClean="0"/>
              <a:t>19</a:t>
            </a:fld>
            <a:endParaRPr lang="en-US"/>
          </a:p>
        </p:txBody>
      </p:sp>
      <p:pic>
        <p:nvPicPr>
          <p:cNvPr id="7" name="Picture 6"/>
          <p:cNvPicPr>
            <a:picLocks noChangeAspect="1"/>
          </p:cNvPicPr>
          <p:nvPr/>
        </p:nvPicPr>
        <p:blipFill>
          <a:blip r:embed="rId3"/>
          <a:stretch>
            <a:fillRect/>
          </a:stretch>
        </p:blipFill>
        <p:spPr>
          <a:xfrm>
            <a:off x="3725529" y="3694440"/>
            <a:ext cx="5011147" cy="3129091"/>
          </a:xfrm>
          <a:prstGeom prst="rect">
            <a:avLst/>
          </a:prstGeom>
        </p:spPr>
      </p:pic>
      <p:pic>
        <p:nvPicPr>
          <p:cNvPr id="5" name="Picture 4"/>
          <p:cNvPicPr>
            <a:picLocks noChangeAspect="1"/>
          </p:cNvPicPr>
          <p:nvPr/>
        </p:nvPicPr>
        <p:blipFill>
          <a:blip r:embed="rId4"/>
          <a:stretch>
            <a:fillRect/>
          </a:stretch>
        </p:blipFill>
        <p:spPr>
          <a:xfrm>
            <a:off x="1623411" y="3628508"/>
            <a:ext cx="1468924" cy="3115300"/>
          </a:xfrm>
          <a:prstGeom prst="rect">
            <a:avLst/>
          </a:prstGeom>
        </p:spPr>
      </p:pic>
    </p:spTree>
    <p:extLst>
      <p:ext uri="{BB962C8B-B14F-4D97-AF65-F5344CB8AC3E}">
        <p14:creationId xmlns:p14="http://schemas.microsoft.com/office/powerpoint/2010/main" val="1190774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1A12E6A-C85A-496C-95D0-8B82A2649983}" type="slidenum">
              <a:rPr lang="en-US" smtClean="0"/>
              <a:t>2</a:t>
            </a:fld>
            <a:endParaRPr lang="en-US"/>
          </a:p>
        </p:txBody>
      </p:sp>
      <p:pic>
        <p:nvPicPr>
          <p:cNvPr id="3" name="Picture 2"/>
          <p:cNvPicPr>
            <a:picLocks noChangeAspect="1"/>
          </p:cNvPicPr>
          <p:nvPr/>
        </p:nvPicPr>
        <p:blipFill>
          <a:blip r:embed="rId3"/>
          <a:stretch>
            <a:fillRect/>
          </a:stretch>
        </p:blipFill>
        <p:spPr>
          <a:xfrm>
            <a:off x="739505" y="3596623"/>
            <a:ext cx="4106532" cy="2330351"/>
          </a:xfrm>
          <a:prstGeom prst="rect">
            <a:avLst/>
          </a:prstGeom>
          <a:effectLst>
            <a:softEdge rad="127000"/>
          </a:effectLst>
        </p:spPr>
      </p:pic>
      <p:pic>
        <p:nvPicPr>
          <p:cNvPr id="1030" name="Picture 6" descr="Image result for remote pla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281" y="182879"/>
            <a:ext cx="2987326" cy="19894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4" name="Picture 10" descr="Image result for remote pla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2392" y="2172312"/>
            <a:ext cx="2538805" cy="169390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036" name="Picture 12" descr="Image result for remote pla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4264" y="3866218"/>
            <a:ext cx="3279300" cy="16396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5637" t="4242" r="19091" b="10303"/>
          <a:stretch/>
        </p:blipFill>
        <p:spPr>
          <a:xfrm>
            <a:off x="1238597" y="638452"/>
            <a:ext cx="3301400" cy="2810974"/>
          </a:xfrm>
          <a:prstGeom prst="rect">
            <a:avLst/>
          </a:prstGeom>
          <a:effectLst>
            <a:softEdge rad="127000"/>
          </a:effectLst>
        </p:spPr>
      </p:pic>
    </p:spTree>
    <p:extLst>
      <p:ext uri="{BB962C8B-B14F-4D97-AF65-F5344CB8AC3E}">
        <p14:creationId xmlns:p14="http://schemas.microsoft.com/office/powerpoint/2010/main" val="197006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341" y="92739"/>
            <a:ext cx="7886700" cy="1325563"/>
          </a:xfrm>
        </p:spPr>
        <p:txBody>
          <a:bodyPr/>
          <a:lstStyle/>
          <a:p>
            <a:r>
              <a:rPr lang="en-US" dirty="0" smtClean="0"/>
              <a:t>Some Ideas for Connecting</a:t>
            </a:r>
            <a:endParaRPr lang="en-US" dirty="0"/>
          </a:p>
        </p:txBody>
      </p:sp>
      <p:sp>
        <p:nvSpPr>
          <p:cNvPr id="3" name="Content Placeholder 2"/>
          <p:cNvSpPr>
            <a:spLocks noGrp="1"/>
          </p:cNvSpPr>
          <p:nvPr>
            <p:ph idx="1"/>
          </p:nvPr>
        </p:nvSpPr>
        <p:spPr>
          <a:xfrm>
            <a:off x="628650" y="1418302"/>
            <a:ext cx="7886700" cy="4351338"/>
          </a:xfrm>
        </p:spPr>
        <p:txBody>
          <a:bodyPr>
            <a:normAutofit/>
          </a:bodyPr>
          <a:lstStyle/>
          <a:p>
            <a:r>
              <a:rPr lang="en-US" dirty="0" smtClean="0"/>
              <a:t>Create Slack/Skype/WhatsApp chat groups </a:t>
            </a:r>
          </a:p>
          <a:p>
            <a:r>
              <a:rPr lang="en-US" dirty="0" smtClean="0"/>
              <a:t>Zoom became popular overnight (600,00 new Users in a week) and has a free version for your meetings and calls</a:t>
            </a:r>
          </a:p>
          <a:p>
            <a:r>
              <a:rPr lang="en-US" dirty="0" smtClean="0"/>
              <a:t>Use your </a:t>
            </a:r>
            <a:r>
              <a:rPr lang="en-US" dirty="0" err="1" smtClean="0"/>
              <a:t>listservs</a:t>
            </a:r>
            <a:endParaRPr lang="en-US" dirty="0" smtClean="0"/>
          </a:p>
          <a:p>
            <a:r>
              <a:rPr lang="en-US" dirty="0" smtClean="0"/>
              <a:t>It’s important that everyone uses the same tools for the best connecting</a:t>
            </a:r>
          </a:p>
          <a:p>
            <a:r>
              <a:rPr lang="en-US" dirty="0" smtClean="0"/>
              <a:t>Over communicate! It is easy to misunderstand something face-to-face never mind remotely</a:t>
            </a:r>
          </a:p>
          <a:p>
            <a:pPr marL="0" indent="0">
              <a:buNone/>
            </a:pP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20</a:t>
            </a:fld>
            <a:endParaRPr lang="en-US"/>
          </a:p>
        </p:txBody>
      </p:sp>
    </p:spTree>
    <p:extLst>
      <p:ext uri="{BB962C8B-B14F-4D97-AF65-F5344CB8AC3E}">
        <p14:creationId xmlns:p14="http://schemas.microsoft.com/office/powerpoint/2010/main" val="362450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 How to Conference Call!</a:t>
            </a:r>
            <a:endParaRPr lang="en-US" dirty="0"/>
          </a:p>
        </p:txBody>
      </p:sp>
      <p:sp>
        <p:nvSpPr>
          <p:cNvPr id="4" name="Content Placeholder 3"/>
          <p:cNvSpPr>
            <a:spLocks noGrp="1"/>
          </p:cNvSpPr>
          <p:nvPr>
            <p:ph idx="1"/>
          </p:nvPr>
        </p:nvSpPr>
        <p:spPr/>
        <p:txBody>
          <a:bodyPr/>
          <a:lstStyle/>
          <a:p>
            <a:r>
              <a:rPr lang="en-US" dirty="0" smtClean="0"/>
              <a:t>Since you will probably now have meetings via conference calls, watch these “Conference Call in Real Life” videos</a:t>
            </a:r>
          </a:p>
          <a:p>
            <a:r>
              <a:rPr lang="en-US" dirty="0">
                <a:hlinkClick r:id="rId3"/>
              </a:rPr>
              <a:t>https://</a:t>
            </a:r>
            <a:r>
              <a:rPr lang="en-US" dirty="0" smtClean="0">
                <a:hlinkClick r:id="rId3"/>
              </a:rPr>
              <a:t>www.youtube.com/watch?v=DYu_bGbZiiQ</a:t>
            </a:r>
            <a:endParaRPr lang="en-US" dirty="0" smtClean="0"/>
          </a:p>
          <a:p>
            <a:r>
              <a:rPr lang="en-US" dirty="0">
                <a:hlinkClick r:id="rId4"/>
              </a:rPr>
              <a:t>https://www.youtube.com/watch?v=JMOOG7rWTPg</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21</a:t>
            </a:fld>
            <a:endParaRPr lang="en-US"/>
          </a:p>
        </p:txBody>
      </p:sp>
    </p:spTree>
    <p:extLst>
      <p:ext uri="{BB962C8B-B14F-4D97-AF65-F5344CB8AC3E}">
        <p14:creationId xmlns:p14="http://schemas.microsoft.com/office/powerpoint/2010/main" val="14462474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4057"/>
            <a:ext cx="7886700" cy="1325563"/>
          </a:xfrm>
        </p:spPr>
        <p:txBody>
          <a:bodyPr/>
          <a:lstStyle/>
          <a:p>
            <a:r>
              <a:rPr lang="en-US" dirty="0" smtClean="0"/>
              <a:t>Virtual Normalcy</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22</a:t>
            </a:fld>
            <a:endParaRPr lang="en-US"/>
          </a:p>
        </p:txBody>
      </p:sp>
      <p:pic>
        <p:nvPicPr>
          <p:cNvPr id="2050" name="Picture 2" descr="Happy Hour Strategies To Increase Your Bar Sa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85" y="1290938"/>
            <a:ext cx="4051415" cy="2686265"/>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71203" y="4325577"/>
            <a:ext cx="4110989" cy="2238518"/>
          </a:xfrm>
          <a:prstGeom prst="rect">
            <a:avLst/>
          </a:prstGeom>
          <a:effectLst>
            <a:softEdge rad="127000"/>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192" y="3885762"/>
            <a:ext cx="2078766" cy="1559074"/>
          </a:xfrm>
          <a:prstGeom prst="rect">
            <a:avLst/>
          </a:prstGeom>
          <a:effectLst>
            <a:softEdge rad="127000"/>
          </a:effectLst>
        </p:spPr>
      </p:pic>
      <p:pic>
        <p:nvPicPr>
          <p:cNvPr id="1026" name="Picture 2" descr="Theater sign movie premiere Royalty Free Vector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6873"/>
          <a:stretch/>
        </p:blipFill>
        <p:spPr bwMode="auto">
          <a:xfrm>
            <a:off x="5149312" y="337856"/>
            <a:ext cx="3557418" cy="326986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787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Local Admin Options</a:t>
            </a:r>
            <a:endParaRPr lang="en-US" dirty="0"/>
          </a:p>
        </p:txBody>
      </p:sp>
      <p:sp>
        <p:nvSpPr>
          <p:cNvPr id="3" name="Content Placeholder 2"/>
          <p:cNvSpPr>
            <a:spLocks noGrp="1"/>
          </p:cNvSpPr>
          <p:nvPr>
            <p:ph idx="1"/>
          </p:nvPr>
        </p:nvSpPr>
        <p:spPr>
          <a:xfrm>
            <a:off x="628650" y="1459865"/>
            <a:ext cx="7886700" cy="4351338"/>
          </a:xfrm>
        </p:spPr>
        <p:txBody>
          <a:bodyPr/>
          <a:lstStyle/>
          <a:p>
            <a:r>
              <a:rPr lang="en-US" dirty="0" smtClean="0"/>
              <a:t>Many are catching up on those “rainy day” projects</a:t>
            </a:r>
          </a:p>
          <a:p>
            <a:pPr lvl="1"/>
            <a:r>
              <a:rPr lang="en-US" dirty="0" smtClean="0"/>
              <a:t>Clear your Post Office!</a:t>
            </a:r>
          </a:p>
          <a:p>
            <a:pPr lvl="1"/>
            <a:r>
              <a:rPr lang="en-US" dirty="0" smtClean="0"/>
              <a:t>Develop a list of Keywords</a:t>
            </a:r>
          </a:p>
          <a:p>
            <a:pPr lvl="1"/>
            <a:r>
              <a:rPr lang="en-US" dirty="0" smtClean="0"/>
              <a:t>Enter your Permits and assign them to Animals and/or Enclosures</a:t>
            </a:r>
          </a:p>
          <a:p>
            <a:pPr lvl="1"/>
            <a:r>
              <a:rPr lang="en-US" dirty="0" smtClean="0"/>
              <a:t>Update your documents if that is one of your responsibilities</a:t>
            </a:r>
          </a:p>
          <a:p>
            <a:pPr lvl="1"/>
            <a:r>
              <a:rPr lang="en-US" dirty="0" smtClean="0"/>
              <a:t>Update your Staff list</a:t>
            </a:r>
          </a:p>
          <a:p>
            <a:pPr lvl="1"/>
            <a:r>
              <a:rPr lang="en-US" dirty="0" smtClean="0"/>
              <a:t>Fix your Data Quality errors</a:t>
            </a:r>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23</a:t>
            </a:fld>
            <a:endParaRPr lang="en-US"/>
          </a:p>
        </p:txBody>
      </p:sp>
    </p:spTree>
    <p:extLst>
      <p:ext uri="{BB962C8B-B14F-4D97-AF65-F5344CB8AC3E}">
        <p14:creationId xmlns:p14="http://schemas.microsoft.com/office/powerpoint/2010/main" val="3382669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Other Staff Involved</a:t>
            </a:r>
            <a:endParaRPr lang="en-US" dirty="0"/>
          </a:p>
        </p:txBody>
      </p:sp>
      <p:sp>
        <p:nvSpPr>
          <p:cNvPr id="3" name="Content Placeholder 2"/>
          <p:cNvSpPr>
            <a:spLocks noGrp="1"/>
          </p:cNvSpPr>
          <p:nvPr>
            <p:ph idx="1"/>
          </p:nvPr>
        </p:nvSpPr>
        <p:spPr>
          <a:xfrm>
            <a:off x="404206" y="1518054"/>
            <a:ext cx="7886700" cy="4351338"/>
          </a:xfrm>
        </p:spPr>
        <p:txBody>
          <a:bodyPr>
            <a:normAutofit fontScale="92500" lnSpcReduction="10000"/>
          </a:bodyPr>
          <a:lstStyle/>
          <a:p>
            <a:r>
              <a:rPr lang="en-US" dirty="0"/>
              <a:t>You may have to turn off IP restrictions </a:t>
            </a:r>
            <a:r>
              <a:rPr lang="en-US" dirty="0" smtClean="0"/>
              <a:t>temporarily or add new ones</a:t>
            </a:r>
            <a:endParaRPr lang="en-US" dirty="0"/>
          </a:p>
          <a:p>
            <a:r>
              <a:rPr lang="en-US" dirty="0" smtClean="0"/>
              <a:t>You </a:t>
            </a:r>
            <a:r>
              <a:rPr lang="en-US" dirty="0"/>
              <a:t>may have to grant other Staff access </a:t>
            </a:r>
            <a:r>
              <a:rPr lang="en-US" dirty="0" smtClean="0"/>
              <a:t>such as Eye On ZIMS or </a:t>
            </a:r>
            <a:r>
              <a:rPr lang="en-US" dirty="0"/>
              <a:t>add Add/Edit access to Staff with Search/View access</a:t>
            </a:r>
          </a:p>
          <a:p>
            <a:r>
              <a:rPr lang="en-US" dirty="0" smtClean="0"/>
              <a:t>Activate Provisional Data if you haven’t already</a:t>
            </a:r>
          </a:p>
          <a:p>
            <a:pPr lvl="1"/>
            <a:r>
              <a:rPr lang="en-US" dirty="0" smtClean="0"/>
              <a:t>Lets other staff enter data but requires your approval before it goes into the actual database</a:t>
            </a:r>
          </a:p>
          <a:p>
            <a:r>
              <a:rPr lang="en-US" dirty="0" smtClean="0"/>
              <a:t>Activate Advanced Access Management</a:t>
            </a:r>
          </a:p>
          <a:p>
            <a:pPr lvl="1"/>
            <a:r>
              <a:rPr lang="en-US" dirty="0" smtClean="0"/>
              <a:t>Restricts entries by Animals, Taxonomy or  Enclosures</a:t>
            </a:r>
          </a:p>
          <a:p>
            <a:pPr lvl="1"/>
            <a:r>
              <a:rPr lang="en-US" dirty="0" smtClean="0"/>
              <a:t>Contact </a:t>
            </a:r>
            <a:r>
              <a:rPr lang="en-US" dirty="0" smtClean="0">
                <a:hlinkClick r:id="rId3"/>
              </a:rPr>
              <a:t>support@species360.org</a:t>
            </a:r>
            <a:r>
              <a:rPr lang="en-US" dirty="0" smtClean="0"/>
              <a:t> for our COVID-19 AAM special if you are interested</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24</a:t>
            </a:fld>
            <a:endParaRPr lang="en-US"/>
          </a:p>
        </p:txBody>
      </p:sp>
    </p:spTree>
    <p:extLst>
      <p:ext uri="{BB962C8B-B14F-4D97-AF65-F5344CB8AC3E}">
        <p14:creationId xmlns:p14="http://schemas.microsoft.com/office/powerpoint/2010/main" val="985117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Other Staff Involved</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25</a:t>
            </a:fld>
            <a:endParaRPr lang="en-US"/>
          </a:p>
        </p:txBody>
      </p:sp>
      <p:sp>
        <p:nvSpPr>
          <p:cNvPr id="5" name="TextBox 4"/>
          <p:cNvSpPr txBox="1"/>
          <p:nvPr/>
        </p:nvSpPr>
        <p:spPr>
          <a:xfrm>
            <a:off x="4169510" y="1537855"/>
            <a:ext cx="4459102" cy="3416320"/>
          </a:xfrm>
          <a:prstGeom prst="rect">
            <a:avLst/>
          </a:prstGeom>
          <a:solidFill>
            <a:schemeClr val="accent2">
              <a:lumMod val="20000"/>
              <a:lumOff val="80000"/>
            </a:schemeClr>
          </a:solidFill>
          <a:ln>
            <a:solidFill>
              <a:schemeClr val="tx1"/>
            </a:solidFill>
          </a:ln>
        </p:spPr>
        <p:txBody>
          <a:bodyPr wrap="square" rtlCol="0">
            <a:spAutoFit/>
          </a:bodyPr>
          <a:lstStyle/>
          <a:p>
            <a:r>
              <a:rPr lang="en-GB" dirty="0" smtClean="0"/>
              <a:t>Laura Graham, Bristol Zoo</a:t>
            </a:r>
          </a:p>
          <a:p>
            <a:r>
              <a:rPr lang="en-GB" dirty="0" smtClean="0"/>
              <a:t>“With </a:t>
            </a:r>
            <a:r>
              <a:rPr lang="en-GB" dirty="0"/>
              <a:t>the occasional keeper in self-isolation; we’re trying to keep them going </a:t>
            </a:r>
            <a:r>
              <a:rPr lang="en-GB" dirty="0" smtClean="0"/>
              <a:t>where </a:t>
            </a:r>
            <a:r>
              <a:rPr lang="en-GB" dirty="0"/>
              <a:t>we can with the joy of ZIMS! As part of this we’ve got them adding </a:t>
            </a:r>
            <a:r>
              <a:rPr lang="en-GB" dirty="0" smtClean="0"/>
              <a:t>historical </a:t>
            </a:r>
            <a:r>
              <a:rPr lang="en-GB" dirty="0"/>
              <a:t>hand-rearing data that we’ve always wanted on ZIMS but never </a:t>
            </a:r>
            <a:endParaRPr lang="en-GB" dirty="0" smtClean="0"/>
          </a:p>
          <a:p>
            <a:r>
              <a:rPr lang="en-GB" dirty="0" smtClean="0"/>
              <a:t>had </a:t>
            </a:r>
            <a:r>
              <a:rPr lang="en-GB" dirty="0"/>
              <a:t>the time/resources to add until now, as well as other bits and bobs that </a:t>
            </a:r>
            <a:r>
              <a:rPr lang="en-GB" dirty="0" smtClean="0"/>
              <a:t>were </a:t>
            </a:r>
            <a:r>
              <a:rPr lang="en-GB" dirty="0"/>
              <a:t>historically recorded on paper records. The strangest of times; great for </a:t>
            </a:r>
            <a:r>
              <a:rPr lang="en-GB" dirty="0" smtClean="0"/>
              <a:t>data </a:t>
            </a:r>
            <a:r>
              <a:rPr lang="en-GB" dirty="0"/>
              <a:t>entry, not so great for just about every other aspect of life</a:t>
            </a:r>
            <a:r>
              <a:rPr lang="en-GB" dirty="0" smtClean="0"/>
              <a:t>!”</a:t>
            </a:r>
            <a:endParaRPr lang="en-US" dirty="0"/>
          </a:p>
        </p:txBody>
      </p:sp>
      <p:pic>
        <p:nvPicPr>
          <p:cNvPr id="3" name="Picture 2"/>
          <p:cNvPicPr>
            <a:picLocks noChangeAspect="1"/>
          </p:cNvPicPr>
          <p:nvPr/>
        </p:nvPicPr>
        <p:blipFill>
          <a:blip r:embed="rId3"/>
          <a:stretch>
            <a:fillRect/>
          </a:stretch>
        </p:blipFill>
        <p:spPr>
          <a:xfrm>
            <a:off x="287205" y="1471352"/>
            <a:ext cx="3664737" cy="4813070"/>
          </a:xfrm>
          <a:prstGeom prst="rect">
            <a:avLst/>
          </a:prstGeom>
          <a:effectLst>
            <a:softEdge rad="127000"/>
          </a:effectLst>
        </p:spPr>
      </p:pic>
    </p:spTree>
    <p:extLst>
      <p:ext uri="{BB962C8B-B14F-4D97-AF65-F5344CB8AC3E}">
        <p14:creationId xmlns:p14="http://schemas.microsoft.com/office/powerpoint/2010/main" val="35242524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Other Staff Involved</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26</a:t>
            </a:fld>
            <a:endParaRPr lang="en-US"/>
          </a:p>
        </p:txBody>
      </p:sp>
      <p:sp>
        <p:nvSpPr>
          <p:cNvPr id="3" name="TextBox 2"/>
          <p:cNvSpPr txBox="1"/>
          <p:nvPr/>
        </p:nvSpPr>
        <p:spPr>
          <a:xfrm>
            <a:off x="434933" y="1920240"/>
            <a:ext cx="8095421" cy="3139321"/>
          </a:xfrm>
          <a:prstGeom prst="rect">
            <a:avLst/>
          </a:prstGeom>
          <a:solidFill>
            <a:schemeClr val="accent2">
              <a:lumMod val="20000"/>
              <a:lumOff val="80000"/>
            </a:schemeClr>
          </a:solidFill>
          <a:ln>
            <a:solidFill>
              <a:schemeClr val="tx1"/>
            </a:solidFill>
          </a:ln>
        </p:spPr>
        <p:txBody>
          <a:bodyPr wrap="none" rtlCol="0">
            <a:spAutoFit/>
          </a:bodyPr>
          <a:lstStyle/>
          <a:p>
            <a:r>
              <a:rPr lang="en-US" dirty="0" smtClean="0"/>
              <a:t>Lisa Fitzgerald, Dallas Zoo</a:t>
            </a:r>
          </a:p>
          <a:p>
            <a:r>
              <a:rPr lang="en-US" dirty="0" smtClean="0"/>
              <a:t>“Because most of these Staff are non-exempt, I prepared a simple plan with a 6 PM </a:t>
            </a:r>
          </a:p>
          <a:p>
            <a:r>
              <a:rPr lang="en-US" dirty="0" smtClean="0"/>
              <a:t>curfew to keep us compliant with the Fair Labor Standards Act. (Note from me: I</a:t>
            </a:r>
          </a:p>
          <a:p>
            <a:r>
              <a:rPr lang="en-US" dirty="0" smtClean="0"/>
              <a:t>never would have thought of that!) One of our Lead Zoologists has already used her </a:t>
            </a:r>
          </a:p>
          <a:p>
            <a:r>
              <a:rPr lang="en-US" dirty="0" smtClean="0"/>
              <a:t>time at home to develop a Husbandry Log Template for her area. </a:t>
            </a:r>
          </a:p>
          <a:p>
            <a:endParaRPr lang="en-US" dirty="0"/>
          </a:p>
          <a:p>
            <a:r>
              <a:rPr lang="en-US" dirty="0" smtClean="0"/>
              <a:t>It is worth noting that DocuSign has saved our bacon in this scenario! A lot of our </a:t>
            </a:r>
          </a:p>
          <a:p>
            <a:r>
              <a:rPr lang="en-US" dirty="0" smtClean="0"/>
              <a:t>processes are able to keep running smoothly since we don’t have to make contact to</a:t>
            </a:r>
          </a:p>
          <a:p>
            <a:r>
              <a:rPr lang="en-US" dirty="0" smtClean="0"/>
              <a:t>get approval for things.</a:t>
            </a:r>
          </a:p>
          <a:p>
            <a:endParaRPr lang="en-US" dirty="0" smtClean="0"/>
          </a:p>
          <a:p>
            <a:r>
              <a:rPr lang="en-US" dirty="0" smtClean="0"/>
              <a:t>And one pro of remote work – my 2 hour commute is now 2 minutes!”</a:t>
            </a:r>
            <a:endParaRPr lang="en-US" dirty="0"/>
          </a:p>
        </p:txBody>
      </p:sp>
    </p:spTree>
    <p:extLst>
      <p:ext uri="{BB962C8B-B14F-4D97-AF65-F5344CB8AC3E}">
        <p14:creationId xmlns:p14="http://schemas.microsoft.com/office/powerpoint/2010/main" val="299973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661" y="0"/>
            <a:ext cx="7886700" cy="1325563"/>
          </a:xfrm>
        </p:spPr>
        <p:txBody>
          <a:bodyPr/>
          <a:lstStyle/>
          <a:p>
            <a:r>
              <a:rPr lang="en-US" dirty="0" smtClean="0"/>
              <a:t>Getting Other Staff Involved</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27</a:t>
            </a:fld>
            <a:endParaRPr lang="en-US"/>
          </a:p>
        </p:txBody>
      </p:sp>
      <p:sp>
        <p:nvSpPr>
          <p:cNvPr id="3" name="TextBox 2"/>
          <p:cNvSpPr txBox="1"/>
          <p:nvPr/>
        </p:nvSpPr>
        <p:spPr>
          <a:xfrm>
            <a:off x="869756" y="1113906"/>
            <a:ext cx="7162858" cy="4278094"/>
          </a:xfrm>
          <a:prstGeom prst="rect">
            <a:avLst/>
          </a:prstGeom>
          <a:solidFill>
            <a:schemeClr val="accent2">
              <a:lumMod val="20000"/>
              <a:lumOff val="80000"/>
            </a:schemeClr>
          </a:solidFill>
          <a:ln>
            <a:solidFill>
              <a:schemeClr val="tx1"/>
            </a:solidFill>
          </a:ln>
        </p:spPr>
        <p:txBody>
          <a:bodyPr wrap="none" rtlCol="0">
            <a:spAutoFit/>
          </a:bodyPr>
          <a:lstStyle/>
          <a:p>
            <a:r>
              <a:rPr lang="en-US" sz="1600" dirty="0" smtClean="0"/>
              <a:t>Shelly Roach, Columbus Zoo</a:t>
            </a:r>
          </a:p>
          <a:p>
            <a:r>
              <a:rPr lang="en-US" sz="1600" dirty="0" smtClean="0"/>
              <a:t>“I am working 3 or 4 days in our Australasia regions helping out (Note from me: </a:t>
            </a:r>
          </a:p>
          <a:p>
            <a:r>
              <a:rPr lang="en-US" sz="1600" dirty="0" smtClean="0"/>
              <a:t>remember the comment to be flexible? </a:t>
            </a:r>
            <a:r>
              <a:rPr lang="en-US" sz="1600" dirty="0" smtClean="0">
                <a:sym typeface="Wingdings" panose="05000000000000000000" pitchFamily="2" charset="2"/>
              </a:rPr>
              <a:t>). Being able to use a database that is </a:t>
            </a:r>
          </a:p>
          <a:p>
            <a:r>
              <a:rPr lang="en-US" sz="1600" dirty="0" smtClean="0">
                <a:sym typeface="Wingdings" panose="05000000000000000000" pitchFamily="2" charset="2"/>
              </a:rPr>
              <a:t>accessible to the internet has helped me keep on top of our animal records</a:t>
            </a:r>
          </a:p>
          <a:p>
            <a:r>
              <a:rPr lang="en-US" sz="1600" dirty="0" smtClean="0">
                <a:sym typeface="Wingdings" panose="05000000000000000000" pitchFamily="2" charset="2"/>
              </a:rPr>
              <a:t>(accession births, record deaths, shipping isn’t occurring now). That way the </a:t>
            </a:r>
          </a:p>
          <a:p>
            <a:r>
              <a:rPr lang="en-US" sz="1600" dirty="0" smtClean="0">
                <a:sym typeface="Wingdings" panose="05000000000000000000" pitchFamily="2" charset="2"/>
              </a:rPr>
              <a:t>keepers are staying on top of direct entry for the newest members of our</a:t>
            </a:r>
          </a:p>
          <a:p>
            <a:r>
              <a:rPr lang="en-US" sz="1600" dirty="0" smtClean="0">
                <a:sym typeface="Wingdings" panose="05000000000000000000" pitchFamily="2" charset="2"/>
              </a:rPr>
              <a:t>collection. Nothing has changed with data entry since our staff does direct data</a:t>
            </a:r>
          </a:p>
          <a:p>
            <a:r>
              <a:rPr lang="en-US" sz="1600" dirty="0" smtClean="0">
                <a:sym typeface="Wingdings" panose="05000000000000000000" pitchFamily="2" charset="2"/>
              </a:rPr>
              <a:t>entry.</a:t>
            </a:r>
          </a:p>
          <a:p>
            <a:endParaRPr lang="en-US" sz="1600" dirty="0">
              <a:sym typeface="Wingdings" panose="05000000000000000000" pitchFamily="2" charset="2"/>
            </a:endParaRPr>
          </a:p>
          <a:p>
            <a:r>
              <a:rPr lang="en-US" sz="1600" dirty="0" smtClean="0">
                <a:sym typeface="Wingdings" panose="05000000000000000000" pitchFamily="2" charset="2"/>
              </a:rPr>
              <a:t>For me the hardest part was not having two monitors set up at home and not </a:t>
            </a:r>
          </a:p>
          <a:p>
            <a:r>
              <a:rPr lang="en-US" sz="1600" dirty="0" smtClean="0">
                <a:sym typeface="Wingdings" panose="05000000000000000000" pitchFamily="2" charset="2"/>
              </a:rPr>
              <a:t>having my hard files in reach is frustrating.”</a:t>
            </a:r>
            <a:endParaRPr lang="en-US" sz="1600" dirty="0">
              <a:sym typeface="Wingdings" panose="05000000000000000000" pitchFamily="2" charset="2"/>
            </a:endParaRPr>
          </a:p>
          <a:p>
            <a:endParaRPr lang="en-US" sz="1600" dirty="0" smtClean="0">
              <a:sym typeface="Wingdings" panose="05000000000000000000" pitchFamily="2" charset="2"/>
            </a:endParaRPr>
          </a:p>
          <a:p>
            <a:r>
              <a:rPr lang="en-US" sz="1600" dirty="0" err="1" smtClean="0">
                <a:sym typeface="Wingdings" panose="05000000000000000000" pitchFamily="2" charset="2"/>
              </a:rPr>
              <a:t>Aletha</a:t>
            </a:r>
            <a:r>
              <a:rPr lang="en-US" sz="1600" dirty="0" smtClean="0">
                <a:sym typeface="Wingdings" panose="05000000000000000000" pitchFamily="2" charset="2"/>
              </a:rPr>
              <a:t> </a:t>
            </a:r>
            <a:r>
              <a:rPr lang="en-US" sz="1600" dirty="0" err="1" smtClean="0">
                <a:sym typeface="Wingdings" panose="05000000000000000000" pitchFamily="2" charset="2"/>
              </a:rPr>
              <a:t>Kinser</a:t>
            </a:r>
            <a:r>
              <a:rPr lang="en-US" sz="1600" dirty="0" smtClean="0">
                <a:sym typeface="Wingdings" panose="05000000000000000000" pitchFamily="2" charset="2"/>
              </a:rPr>
              <a:t>, Sedgewick County Zoo, let me know “</a:t>
            </a:r>
            <a:r>
              <a:rPr lang="en-US" sz="1600" dirty="0"/>
              <a:t>you can get a USB </a:t>
            </a:r>
            <a:r>
              <a:rPr lang="en-US" sz="1600" dirty="0" smtClean="0"/>
              <a:t>port </a:t>
            </a:r>
            <a:r>
              <a:rPr lang="en-US" sz="1600" dirty="0"/>
              <a:t>monitor </a:t>
            </a:r>
            <a:endParaRPr lang="en-US" sz="1600" dirty="0" smtClean="0"/>
          </a:p>
          <a:p>
            <a:r>
              <a:rPr lang="en-US" sz="1600" dirty="0" smtClean="0"/>
              <a:t>to </a:t>
            </a:r>
            <a:r>
              <a:rPr lang="en-US" sz="1600" dirty="0"/>
              <a:t>attach to your laptop for less than $100 from Amazon.  My boss </a:t>
            </a:r>
            <a:r>
              <a:rPr lang="en-US" sz="1600" dirty="0" smtClean="0"/>
              <a:t>bought </a:t>
            </a:r>
            <a:r>
              <a:rPr lang="en-US" sz="1600" dirty="0"/>
              <a:t>me one </a:t>
            </a:r>
            <a:endParaRPr lang="en-US" sz="1600" dirty="0" smtClean="0"/>
          </a:p>
          <a:p>
            <a:r>
              <a:rPr lang="en-US" sz="1600" dirty="0" smtClean="0"/>
              <a:t>and </a:t>
            </a:r>
            <a:r>
              <a:rPr lang="en-US" sz="1600" dirty="0"/>
              <a:t>had it sent directly to my house.  It’s an AOC, folds completely </a:t>
            </a:r>
            <a:r>
              <a:rPr lang="en-US" sz="1600" dirty="0" smtClean="0"/>
              <a:t>flat </a:t>
            </a:r>
            <a:r>
              <a:rPr lang="en-US" sz="1600" dirty="0"/>
              <a:t>and comes </a:t>
            </a:r>
            <a:endParaRPr lang="en-US" sz="1600" dirty="0" smtClean="0"/>
          </a:p>
          <a:p>
            <a:r>
              <a:rPr lang="en-US" sz="1600" dirty="0" smtClean="0"/>
              <a:t>with </a:t>
            </a:r>
            <a:r>
              <a:rPr lang="en-US" sz="1600" dirty="0"/>
              <a:t>a carrying sleeve for ~$85.00.  If my boss hadn’t bought it for me, </a:t>
            </a:r>
            <a:r>
              <a:rPr lang="en-US" sz="1600" dirty="0" smtClean="0"/>
              <a:t>I </a:t>
            </a:r>
            <a:r>
              <a:rPr lang="en-US" sz="1600" dirty="0"/>
              <a:t>would have </a:t>
            </a:r>
            <a:endParaRPr lang="en-US" sz="1600" dirty="0" smtClean="0"/>
          </a:p>
          <a:p>
            <a:r>
              <a:rPr lang="en-US" sz="1600" dirty="0" smtClean="0"/>
              <a:t>done </a:t>
            </a:r>
            <a:r>
              <a:rPr lang="en-US" sz="1600" dirty="0"/>
              <a:t>so myself</a:t>
            </a:r>
            <a:r>
              <a:rPr lang="en-US" sz="1600" dirty="0" smtClean="0"/>
              <a:t>.”</a:t>
            </a:r>
            <a:r>
              <a:rPr lang="en-US" sz="1600" dirty="0"/>
              <a:t>  </a:t>
            </a:r>
            <a:r>
              <a:rPr lang="en-US" sz="1600" dirty="0" smtClean="0"/>
              <a:t>Nice boss!</a:t>
            </a:r>
            <a:endParaRPr lang="en-US" sz="1600" dirty="0"/>
          </a:p>
        </p:txBody>
      </p:sp>
    </p:spTree>
    <p:extLst>
      <p:ext uri="{BB962C8B-B14F-4D97-AF65-F5344CB8AC3E}">
        <p14:creationId xmlns:p14="http://schemas.microsoft.com/office/powerpoint/2010/main" val="4200409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Make </a:t>
            </a:r>
            <a:r>
              <a:rPr lang="en-US" dirty="0"/>
              <a:t>S</a:t>
            </a:r>
            <a:r>
              <a:rPr lang="en-US" dirty="0" smtClean="0"/>
              <a:t>ure Everyone Knows How to Access the Help Docs</a:t>
            </a:r>
            <a:endParaRPr lang="en-US" dirty="0"/>
          </a:p>
        </p:txBody>
      </p:sp>
      <p:sp>
        <p:nvSpPr>
          <p:cNvPr id="3" name="Content Placeholder 2"/>
          <p:cNvSpPr>
            <a:spLocks noGrp="1"/>
          </p:cNvSpPr>
          <p:nvPr>
            <p:ph idx="1"/>
          </p:nvPr>
        </p:nvSpPr>
        <p:spPr/>
        <p:txBody>
          <a:bodyPr/>
          <a:lstStyle/>
          <a:p>
            <a:r>
              <a:rPr lang="en-GB" sz="1800" dirty="0" smtClean="0"/>
              <a:t>From Laura Graham at Bristol: “</a:t>
            </a:r>
            <a:r>
              <a:rPr lang="en-GB" sz="1800" i="1" dirty="0" smtClean="0"/>
              <a:t>All </a:t>
            </a:r>
            <a:r>
              <a:rPr lang="en-GB" sz="1800" i="1" dirty="0"/>
              <a:t>of your training documents have been a Godsend when trying to explain things from home instead of face to face</a:t>
            </a:r>
            <a:r>
              <a:rPr lang="en-GB" sz="1800" i="1" dirty="0" smtClean="0"/>
              <a:t>.</a:t>
            </a:r>
            <a:r>
              <a:rPr lang="en-GB" sz="1800" dirty="0" smtClean="0"/>
              <a:t>” </a:t>
            </a:r>
          </a:p>
          <a:p>
            <a:r>
              <a:rPr lang="en-GB" sz="1800" dirty="0" smtClean="0"/>
              <a:t>Our Help documents are for everyone using ZIMS. Select Help Menu in the upper right corner of all ZIMS screens. You can type in a topic or expand general topics for a list of Help documents available.</a:t>
            </a:r>
            <a:endParaRPr lang="en-US" sz="1800" dirty="0"/>
          </a:p>
        </p:txBody>
      </p:sp>
      <p:sp>
        <p:nvSpPr>
          <p:cNvPr id="4" name="Slide Number Placeholder 3"/>
          <p:cNvSpPr>
            <a:spLocks noGrp="1"/>
          </p:cNvSpPr>
          <p:nvPr>
            <p:ph type="sldNum" sz="quarter" idx="12"/>
          </p:nvPr>
        </p:nvSpPr>
        <p:spPr/>
        <p:txBody>
          <a:bodyPr/>
          <a:lstStyle/>
          <a:p>
            <a:fld id="{D1A12E6A-C85A-496C-95D0-8B82A2649983}" type="slidenum">
              <a:rPr lang="en-US" smtClean="0"/>
              <a:t>28</a:t>
            </a:fld>
            <a:endParaRPr lang="en-US"/>
          </a:p>
        </p:txBody>
      </p:sp>
      <p:pic>
        <p:nvPicPr>
          <p:cNvPr id="5" name="Picture 4"/>
          <p:cNvPicPr>
            <a:picLocks noChangeAspect="1"/>
          </p:cNvPicPr>
          <p:nvPr/>
        </p:nvPicPr>
        <p:blipFill>
          <a:blip r:embed="rId3"/>
          <a:stretch>
            <a:fillRect/>
          </a:stretch>
        </p:blipFill>
        <p:spPr>
          <a:xfrm>
            <a:off x="1923276" y="3608660"/>
            <a:ext cx="2967763" cy="3000885"/>
          </a:xfrm>
          <a:prstGeom prst="rect">
            <a:avLst/>
          </a:prstGeom>
        </p:spPr>
      </p:pic>
    </p:spTree>
    <p:extLst>
      <p:ext uri="{BB962C8B-B14F-4D97-AF65-F5344CB8AC3E}">
        <p14:creationId xmlns:p14="http://schemas.microsoft.com/office/powerpoint/2010/main" val="2664115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is for Everyone!</a:t>
            </a:r>
            <a:endParaRPr lang="en-US" dirty="0"/>
          </a:p>
        </p:txBody>
      </p:sp>
      <p:sp>
        <p:nvSpPr>
          <p:cNvPr id="3" name="Content Placeholder 2"/>
          <p:cNvSpPr>
            <a:spLocks noGrp="1"/>
          </p:cNvSpPr>
          <p:nvPr>
            <p:ph idx="1"/>
          </p:nvPr>
        </p:nvSpPr>
        <p:spPr/>
        <p:txBody>
          <a:bodyPr/>
          <a:lstStyle/>
          <a:p>
            <a:r>
              <a:rPr lang="en-US" dirty="0" smtClean="0"/>
              <a:t>Make sure that your Staff using ZIMS knows that our Support Staff is available for them, not just for Local Admins</a:t>
            </a:r>
          </a:p>
          <a:p>
            <a:r>
              <a:rPr lang="en-US" dirty="0" smtClean="0"/>
              <a:t>Contact </a:t>
            </a:r>
            <a:r>
              <a:rPr lang="en-US" dirty="0" smtClean="0">
                <a:hlinkClick r:id="rId3"/>
              </a:rPr>
              <a:t>support@Species360.org</a:t>
            </a:r>
            <a:endParaRPr lang="en-US" dirty="0" smtClean="0"/>
          </a:p>
          <a:p>
            <a:r>
              <a:rPr lang="en-US" dirty="0" smtClean="0"/>
              <a:t>Your support representative (or their very helpful cat or dog) will be happy to assist them!</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29</a:t>
            </a:fld>
            <a:endParaRPr lang="en-US"/>
          </a:p>
        </p:txBody>
      </p:sp>
    </p:spTree>
    <p:extLst>
      <p:ext uri="{BB962C8B-B14F-4D97-AF65-F5344CB8AC3E}">
        <p14:creationId xmlns:p14="http://schemas.microsoft.com/office/powerpoint/2010/main" val="42703226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151" y="0"/>
            <a:ext cx="7886700" cy="1325563"/>
          </a:xfrm>
        </p:spPr>
        <p:txBody>
          <a:bodyPr>
            <a:normAutofit/>
          </a:bodyPr>
          <a:lstStyle/>
          <a:p>
            <a:r>
              <a:rPr lang="en-US" sz="3600" dirty="0" smtClean="0"/>
              <a:t>Some </a:t>
            </a:r>
            <a:r>
              <a:rPr lang="en-US" sz="3600" strike="sngStrike" dirty="0" smtClean="0"/>
              <a:t>Challenges</a:t>
            </a:r>
            <a:r>
              <a:rPr lang="en-US" sz="3600" dirty="0" smtClean="0"/>
              <a:t> Advantages – Pets!</a:t>
            </a:r>
            <a:endParaRPr lang="en-US" sz="3600" dirty="0"/>
          </a:p>
        </p:txBody>
      </p:sp>
      <p:sp>
        <p:nvSpPr>
          <p:cNvPr id="3" name="Slide Number Placeholder 2"/>
          <p:cNvSpPr>
            <a:spLocks noGrp="1"/>
          </p:cNvSpPr>
          <p:nvPr>
            <p:ph type="sldNum" sz="quarter" idx="12"/>
          </p:nvPr>
        </p:nvSpPr>
        <p:spPr/>
        <p:txBody>
          <a:bodyPr/>
          <a:lstStyle/>
          <a:p>
            <a:fld id="{D1A12E6A-C85A-496C-95D0-8B82A2649983}" type="slidenum">
              <a:rPr lang="en-US" smtClean="0"/>
              <a:t>3</a:t>
            </a:fld>
            <a:endParaRPr lang="en-US"/>
          </a:p>
        </p:txBody>
      </p:sp>
      <p:pic>
        <p:nvPicPr>
          <p:cNvPr id="5" name="Picture 4"/>
          <p:cNvPicPr>
            <a:picLocks noChangeAspect="1"/>
          </p:cNvPicPr>
          <p:nvPr/>
        </p:nvPicPr>
        <p:blipFill>
          <a:blip r:embed="rId3"/>
          <a:stretch>
            <a:fillRect/>
          </a:stretch>
        </p:blipFill>
        <p:spPr>
          <a:xfrm>
            <a:off x="202502" y="1012555"/>
            <a:ext cx="2058846" cy="2732340"/>
          </a:xfrm>
          <a:prstGeom prst="rect">
            <a:avLst/>
          </a:prstGeom>
          <a:effectLst>
            <a:softEdge rad="127000"/>
          </a:effectLst>
        </p:spPr>
      </p:pic>
      <p:pic>
        <p:nvPicPr>
          <p:cNvPr id="6" name="Picture 5"/>
          <p:cNvPicPr>
            <a:picLocks noChangeAspect="1"/>
          </p:cNvPicPr>
          <p:nvPr/>
        </p:nvPicPr>
        <p:blipFill>
          <a:blip r:embed="rId4"/>
          <a:stretch>
            <a:fillRect/>
          </a:stretch>
        </p:blipFill>
        <p:spPr>
          <a:xfrm>
            <a:off x="6547437" y="1027907"/>
            <a:ext cx="2448521" cy="2701637"/>
          </a:xfrm>
          <a:prstGeom prst="rect">
            <a:avLst/>
          </a:prstGeom>
          <a:effectLst>
            <a:softEdge rad="127000"/>
          </a:effectLst>
        </p:spPr>
      </p:pic>
      <p:pic>
        <p:nvPicPr>
          <p:cNvPr id="7" name="Picture 6"/>
          <p:cNvPicPr>
            <a:picLocks noChangeAspect="1"/>
          </p:cNvPicPr>
          <p:nvPr/>
        </p:nvPicPr>
        <p:blipFill>
          <a:blip r:embed="rId5"/>
          <a:stretch>
            <a:fillRect/>
          </a:stretch>
        </p:blipFill>
        <p:spPr>
          <a:xfrm>
            <a:off x="2394351" y="999188"/>
            <a:ext cx="2102152" cy="2759074"/>
          </a:xfrm>
          <a:prstGeom prst="rect">
            <a:avLst/>
          </a:prstGeom>
          <a:effectLst>
            <a:softEdge rad="127000"/>
          </a:effectLst>
        </p:spPr>
      </p:pic>
      <p:pic>
        <p:nvPicPr>
          <p:cNvPr id="8" name="Picture 7"/>
          <p:cNvPicPr>
            <a:picLocks noChangeAspect="1"/>
          </p:cNvPicPr>
          <p:nvPr/>
        </p:nvPicPr>
        <p:blipFill>
          <a:blip r:embed="rId6"/>
          <a:stretch>
            <a:fillRect/>
          </a:stretch>
        </p:blipFill>
        <p:spPr>
          <a:xfrm>
            <a:off x="5880940" y="3725870"/>
            <a:ext cx="2495016" cy="1867527"/>
          </a:xfrm>
          <a:prstGeom prst="rect">
            <a:avLst/>
          </a:prstGeom>
          <a:effectLst>
            <a:softEdge rad="127000"/>
          </a:effectLst>
        </p:spPr>
      </p:pic>
      <p:pic>
        <p:nvPicPr>
          <p:cNvPr id="11" name="Picture 10"/>
          <p:cNvPicPr>
            <a:picLocks noChangeAspect="1"/>
          </p:cNvPicPr>
          <p:nvPr/>
        </p:nvPicPr>
        <p:blipFill>
          <a:blip r:embed="rId7"/>
          <a:stretch>
            <a:fillRect/>
          </a:stretch>
        </p:blipFill>
        <p:spPr>
          <a:xfrm>
            <a:off x="260711" y="3898669"/>
            <a:ext cx="2787616" cy="2065598"/>
          </a:xfrm>
          <a:prstGeom prst="rect">
            <a:avLst/>
          </a:prstGeom>
          <a:effectLst>
            <a:softEdge rad="127000"/>
          </a:effectLst>
        </p:spPr>
      </p:pic>
      <p:pic>
        <p:nvPicPr>
          <p:cNvPr id="13" name="Picture 12"/>
          <p:cNvPicPr>
            <a:picLocks noChangeAspect="1"/>
          </p:cNvPicPr>
          <p:nvPr/>
        </p:nvPicPr>
        <p:blipFill>
          <a:blip r:embed="rId8"/>
          <a:stretch>
            <a:fillRect/>
          </a:stretch>
        </p:blipFill>
        <p:spPr>
          <a:xfrm>
            <a:off x="3359030" y="3729544"/>
            <a:ext cx="2115813" cy="2827086"/>
          </a:xfrm>
          <a:prstGeom prst="rect">
            <a:avLst/>
          </a:prstGeom>
          <a:effectLst>
            <a:softEdge rad="127000"/>
          </a:effectLst>
        </p:spPr>
      </p:pic>
      <p:pic>
        <p:nvPicPr>
          <p:cNvPr id="12" name="Picture 11"/>
          <p:cNvPicPr>
            <a:picLocks noChangeAspect="1"/>
          </p:cNvPicPr>
          <p:nvPr/>
        </p:nvPicPr>
        <p:blipFill>
          <a:blip r:embed="rId9"/>
          <a:stretch>
            <a:fillRect/>
          </a:stretch>
        </p:blipFill>
        <p:spPr>
          <a:xfrm>
            <a:off x="4554221" y="1012555"/>
            <a:ext cx="1963387" cy="2634524"/>
          </a:xfrm>
          <a:prstGeom prst="rect">
            <a:avLst/>
          </a:prstGeom>
          <a:effectLst>
            <a:softEdge rad="127000"/>
          </a:effectLst>
        </p:spPr>
      </p:pic>
    </p:spTree>
    <p:extLst>
      <p:ext uri="{BB962C8B-B14F-4D97-AF65-F5344CB8AC3E}">
        <p14:creationId xmlns:p14="http://schemas.microsoft.com/office/powerpoint/2010/main" val="1388863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Be Safe! Be Healthy!</a:t>
            </a:r>
            <a:br>
              <a:rPr lang="en-US" sz="4400" dirty="0" smtClean="0"/>
            </a:br>
            <a:r>
              <a:rPr lang="en-US" sz="4400" dirty="0" smtClean="0"/>
              <a:t>Be Distanced! But Stay Connected!</a:t>
            </a:r>
            <a:endParaRPr lang="en-US" sz="4400" dirty="0"/>
          </a:p>
        </p:txBody>
      </p:sp>
      <p:sp>
        <p:nvSpPr>
          <p:cNvPr id="3" name="Subtitle 2"/>
          <p:cNvSpPr>
            <a:spLocks noGrp="1"/>
          </p:cNvSpPr>
          <p:nvPr>
            <p:ph type="subTitle" idx="1"/>
          </p:nvPr>
        </p:nvSpPr>
        <p:spPr>
          <a:xfrm>
            <a:off x="1143000" y="3730021"/>
            <a:ext cx="7315200" cy="1655762"/>
          </a:xfrm>
        </p:spPr>
        <p:txBody>
          <a:bodyPr/>
          <a:lstStyle/>
          <a:p>
            <a:r>
              <a:rPr lang="en-US" dirty="0" smtClean="0"/>
              <a:t>Remote Life as it is in these </a:t>
            </a:r>
            <a:r>
              <a:rPr lang="en-US" smtClean="0"/>
              <a:t>Stranger Times</a:t>
            </a:r>
          </a:p>
          <a:p>
            <a:endParaRPr lang="en-US" dirty="0"/>
          </a:p>
          <a:p>
            <a:r>
              <a:rPr lang="en-US" dirty="0" smtClean="0"/>
              <a:t>On to Josh and some ZIMS options for you………….</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30</a:t>
            </a:fld>
            <a:endParaRPr lang="en-US"/>
          </a:p>
        </p:txBody>
      </p:sp>
    </p:spTree>
    <p:extLst>
      <p:ext uri="{BB962C8B-B14F-4D97-AF65-F5344CB8AC3E}">
        <p14:creationId xmlns:p14="http://schemas.microsoft.com/office/powerpoint/2010/main" val="4055191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1A12E6A-C85A-496C-95D0-8B82A2649983}" type="slidenum">
              <a:rPr lang="en-US" smtClean="0"/>
              <a:t>4</a:t>
            </a:fld>
            <a:endParaRPr lang="en-US"/>
          </a:p>
        </p:txBody>
      </p:sp>
      <p:pic>
        <p:nvPicPr>
          <p:cNvPr id="3" name="Picture 2"/>
          <p:cNvPicPr>
            <a:picLocks noChangeAspect="1"/>
          </p:cNvPicPr>
          <p:nvPr/>
        </p:nvPicPr>
        <p:blipFill>
          <a:blip r:embed="rId2"/>
          <a:stretch>
            <a:fillRect/>
          </a:stretch>
        </p:blipFill>
        <p:spPr>
          <a:xfrm>
            <a:off x="444690" y="273267"/>
            <a:ext cx="4717514" cy="6278088"/>
          </a:xfrm>
          <a:prstGeom prst="rect">
            <a:avLst/>
          </a:prstGeom>
          <a:effectLst>
            <a:softEdge rad="127000"/>
          </a:effectLst>
        </p:spPr>
      </p:pic>
      <p:sp>
        <p:nvSpPr>
          <p:cNvPr id="4" name="TextBox 3"/>
          <p:cNvSpPr txBox="1"/>
          <p:nvPr/>
        </p:nvSpPr>
        <p:spPr>
          <a:xfrm>
            <a:off x="5459100" y="1785235"/>
            <a:ext cx="3089628" cy="2862322"/>
          </a:xfrm>
          <a:prstGeom prst="rect">
            <a:avLst/>
          </a:prstGeom>
          <a:solidFill>
            <a:schemeClr val="accent2">
              <a:lumMod val="20000"/>
              <a:lumOff val="80000"/>
            </a:schemeClr>
          </a:solidFill>
          <a:ln>
            <a:solidFill>
              <a:schemeClr val="tx1"/>
            </a:solidFill>
          </a:ln>
        </p:spPr>
        <p:txBody>
          <a:bodyPr wrap="none" rtlCol="0">
            <a:spAutoFit/>
          </a:bodyPr>
          <a:lstStyle/>
          <a:p>
            <a:r>
              <a:rPr lang="en-US" dirty="0" smtClean="0"/>
              <a:t>Christina Newman, Tennessee </a:t>
            </a:r>
          </a:p>
          <a:p>
            <a:r>
              <a:rPr lang="en-US" dirty="0" smtClean="0"/>
              <a:t>Aquarium, has a furry office</a:t>
            </a:r>
          </a:p>
          <a:p>
            <a:r>
              <a:rPr lang="en-US" dirty="0" smtClean="0"/>
              <a:t>mate. “At </a:t>
            </a:r>
            <a:r>
              <a:rPr lang="en-US" dirty="0"/>
              <a:t>this point I have </a:t>
            </a:r>
            <a:endParaRPr lang="en-US" dirty="0" smtClean="0"/>
          </a:p>
          <a:p>
            <a:r>
              <a:rPr lang="en-US" dirty="0" smtClean="0"/>
              <a:t>not </a:t>
            </a:r>
            <a:r>
              <a:rPr lang="en-US" dirty="0"/>
              <a:t>faced any challenges yet </a:t>
            </a:r>
            <a:endParaRPr lang="en-US" dirty="0" smtClean="0"/>
          </a:p>
          <a:p>
            <a:r>
              <a:rPr lang="en-US" dirty="0" smtClean="0"/>
              <a:t>working </a:t>
            </a:r>
            <a:r>
              <a:rPr lang="en-US" dirty="0"/>
              <a:t>remotely with ZIMS.  </a:t>
            </a:r>
            <a:endParaRPr lang="en-US" dirty="0" smtClean="0"/>
          </a:p>
          <a:p>
            <a:r>
              <a:rPr lang="en-US" dirty="0" smtClean="0"/>
              <a:t>ZIMS </a:t>
            </a:r>
            <a:r>
              <a:rPr lang="en-US" dirty="0"/>
              <a:t>has always been so great </a:t>
            </a:r>
            <a:endParaRPr lang="en-US" dirty="0" smtClean="0"/>
          </a:p>
          <a:p>
            <a:r>
              <a:rPr lang="en-US" dirty="0" smtClean="0"/>
              <a:t>at </a:t>
            </a:r>
            <a:r>
              <a:rPr lang="en-US" dirty="0"/>
              <a:t>being able to be accessed </a:t>
            </a:r>
            <a:endParaRPr lang="en-US" dirty="0" smtClean="0"/>
          </a:p>
          <a:p>
            <a:r>
              <a:rPr lang="en-US" dirty="0" smtClean="0"/>
              <a:t>from </a:t>
            </a:r>
            <a:r>
              <a:rPr lang="en-US" dirty="0"/>
              <a:t>anywhere.  Now, I have </a:t>
            </a:r>
            <a:endParaRPr lang="en-US" dirty="0" smtClean="0"/>
          </a:p>
          <a:p>
            <a:r>
              <a:rPr lang="en-US" dirty="0" smtClean="0"/>
              <a:t>other </a:t>
            </a:r>
            <a:r>
              <a:rPr lang="en-US" dirty="0"/>
              <a:t>issues, like I really miss </a:t>
            </a:r>
            <a:endParaRPr lang="en-US" dirty="0" smtClean="0"/>
          </a:p>
          <a:p>
            <a:r>
              <a:rPr lang="en-US" dirty="0" smtClean="0"/>
              <a:t>my </a:t>
            </a:r>
            <a:r>
              <a:rPr lang="en-US" dirty="0"/>
              <a:t>work scanner</a:t>
            </a:r>
            <a:r>
              <a:rPr lang="en-US" dirty="0" smtClean="0"/>
              <a:t>!”</a:t>
            </a:r>
            <a:endParaRPr lang="en-US" dirty="0"/>
          </a:p>
        </p:txBody>
      </p:sp>
    </p:spTree>
    <p:extLst>
      <p:ext uri="{BB962C8B-B14F-4D97-AF65-F5344CB8AC3E}">
        <p14:creationId xmlns:p14="http://schemas.microsoft.com/office/powerpoint/2010/main" val="980481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1A12E6A-C85A-496C-95D0-8B82A2649983}" type="slidenum">
              <a:rPr lang="en-US" smtClean="0"/>
              <a:t>5</a:t>
            </a:fld>
            <a:endParaRPr lang="en-US"/>
          </a:p>
        </p:txBody>
      </p:sp>
      <p:pic>
        <p:nvPicPr>
          <p:cNvPr id="4" name="Picture 3"/>
          <p:cNvPicPr>
            <a:picLocks noChangeAspect="1"/>
          </p:cNvPicPr>
          <p:nvPr/>
        </p:nvPicPr>
        <p:blipFill>
          <a:blip r:embed="rId2"/>
          <a:stretch>
            <a:fillRect/>
          </a:stretch>
        </p:blipFill>
        <p:spPr>
          <a:xfrm>
            <a:off x="523701" y="357446"/>
            <a:ext cx="2942705" cy="3917617"/>
          </a:xfrm>
          <a:prstGeom prst="rect">
            <a:avLst/>
          </a:prstGeom>
          <a:effectLst>
            <a:softEdge rad="127000"/>
          </a:effectLst>
        </p:spPr>
      </p:pic>
      <p:pic>
        <p:nvPicPr>
          <p:cNvPr id="5" name="Picture 4"/>
          <p:cNvPicPr>
            <a:picLocks noChangeAspect="1"/>
          </p:cNvPicPr>
          <p:nvPr/>
        </p:nvPicPr>
        <p:blipFill>
          <a:blip r:embed="rId3"/>
          <a:stretch>
            <a:fillRect/>
          </a:stretch>
        </p:blipFill>
        <p:spPr>
          <a:xfrm>
            <a:off x="2192366" y="523702"/>
            <a:ext cx="1749853" cy="2385753"/>
          </a:xfrm>
          <a:prstGeom prst="rect">
            <a:avLst/>
          </a:prstGeom>
          <a:effectLst>
            <a:softEdge rad="127000"/>
          </a:effectLst>
        </p:spPr>
      </p:pic>
      <p:pic>
        <p:nvPicPr>
          <p:cNvPr id="7" name="Picture 6"/>
          <p:cNvPicPr>
            <a:picLocks noChangeAspect="1"/>
          </p:cNvPicPr>
          <p:nvPr/>
        </p:nvPicPr>
        <p:blipFill>
          <a:blip r:embed="rId4"/>
          <a:stretch>
            <a:fillRect/>
          </a:stretch>
        </p:blipFill>
        <p:spPr>
          <a:xfrm>
            <a:off x="4541940" y="2751513"/>
            <a:ext cx="4297326" cy="2052294"/>
          </a:xfrm>
          <a:prstGeom prst="rect">
            <a:avLst/>
          </a:prstGeom>
          <a:effectLst>
            <a:softEdge rad="127000"/>
          </a:effectLst>
        </p:spPr>
      </p:pic>
      <p:pic>
        <p:nvPicPr>
          <p:cNvPr id="6" name="Picture 5"/>
          <p:cNvPicPr>
            <a:picLocks noChangeAspect="1"/>
          </p:cNvPicPr>
          <p:nvPr/>
        </p:nvPicPr>
        <p:blipFill>
          <a:blip r:embed="rId5"/>
          <a:stretch>
            <a:fillRect/>
          </a:stretch>
        </p:blipFill>
        <p:spPr>
          <a:xfrm>
            <a:off x="4015047" y="459651"/>
            <a:ext cx="3312541" cy="2513854"/>
          </a:xfrm>
          <a:prstGeom prst="rect">
            <a:avLst/>
          </a:prstGeom>
          <a:effectLst>
            <a:softEdge rad="127000"/>
          </a:effectLst>
        </p:spPr>
      </p:pic>
      <p:sp>
        <p:nvSpPr>
          <p:cNvPr id="8" name="TextBox 7"/>
          <p:cNvSpPr txBox="1"/>
          <p:nvPr/>
        </p:nvSpPr>
        <p:spPr>
          <a:xfrm>
            <a:off x="232757" y="4258601"/>
            <a:ext cx="4437753" cy="2308324"/>
          </a:xfrm>
          <a:prstGeom prst="rect">
            <a:avLst/>
          </a:prstGeom>
          <a:solidFill>
            <a:schemeClr val="accent2">
              <a:lumMod val="20000"/>
              <a:lumOff val="80000"/>
            </a:schemeClr>
          </a:solidFill>
          <a:ln>
            <a:solidFill>
              <a:schemeClr val="tx1"/>
            </a:solidFill>
          </a:ln>
        </p:spPr>
        <p:txBody>
          <a:bodyPr wrap="none" rtlCol="0">
            <a:spAutoFit/>
          </a:bodyPr>
          <a:lstStyle/>
          <a:p>
            <a:r>
              <a:rPr lang="en-US" dirty="0" smtClean="0"/>
              <a:t>Ali </a:t>
            </a:r>
            <a:r>
              <a:rPr lang="en-US" dirty="0" err="1" smtClean="0"/>
              <a:t>Rackley</a:t>
            </a:r>
            <a:r>
              <a:rPr lang="en-US" dirty="0" smtClean="0"/>
              <a:t> and Lisa Fitzgerald, Dallas Zoo, are</a:t>
            </a:r>
          </a:p>
          <a:p>
            <a:r>
              <a:rPr lang="en-US" dirty="0" smtClean="0"/>
              <a:t>finding their new office mates very helpful</a:t>
            </a:r>
          </a:p>
          <a:p>
            <a:r>
              <a:rPr lang="en-US" dirty="0" smtClean="0"/>
              <a:t>and easy to get along with. They are finding</a:t>
            </a:r>
          </a:p>
          <a:p>
            <a:r>
              <a:rPr lang="en-US" dirty="0" smtClean="0"/>
              <a:t>their work at home time very productive.</a:t>
            </a:r>
          </a:p>
          <a:p>
            <a:r>
              <a:rPr lang="en-US" dirty="0" smtClean="0"/>
              <a:t>At least it was until Lisa’s internet access</a:t>
            </a:r>
          </a:p>
          <a:p>
            <a:r>
              <a:rPr lang="en-US" dirty="0" smtClean="0"/>
              <a:t>failed! She works in the evening and early</a:t>
            </a:r>
          </a:p>
          <a:p>
            <a:r>
              <a:rPr lang="en-US" dirty="0" smtClean="0"/>
              <a:t>morning and takes a walk during peak hours</a:t>
            </a:r>
          </a:p>
          <a:p>
            <a:r>
              <a:rPr lang="en-US" dirty="0" smtClean="0"/>
              <a:t>when the home </a:t>
            </a:r>
            <a:r>
              <a:rPr lang="en-US" dirty="0" err="1" smtClean="0"/>
              <a:t>schoolers</a:t>
            </a:r>
            <a:r>
              <a:rPr lang="en-US" dirty="0" smtClean="0"/>
              <a:t> are on.</a:t>
            </a:r>
            <a:endParaRPr lang="en-US" dirty="0"/>
          </a:p>
        </p:txBody>
      </p:sp>
    </p:spTree>
    <p:extLst>
      <p:ext uri="{BB962C8B-B14F-4D97-AF65-F5344CB8AC3E}">
        <p14:creationId xmlns:p14="http://schemas.microsoft.com/office/powerpoint/2010/main" val="1038571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1A12E6A-C85A-496C-95D0-8B82A2649983}" type="slidenum">
              <a:rPr lang="en-US" smtClean="0"/>
              <a:t>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195" y="986961"/>
            <a:ext cx="6044739" cy="4533554"/>
          </a:xfrm>
          <a:prstGeom prst="rect">
            <a:avLst/>
          </a:prstGeom>
          <a:effectLst>
            <a:softEdge rad="127000"/>
          </a:effectLst>
        </p:spPr>
      </p:pic>
      <p:sp>
        <p:nvSpPr>
          <p:cNvPr id="4" name="TextBox 3"/>
          <p:cNvSpPr txBox="1"/>
          <p:nvPr/>
        </p:nvSpPr>
        <p:spPr>
          <a:xfrm>
            <a:off x="5619403" y="2086494"/>
            <a:ext cx="2088457" cy="1754326"/>
          </a:xfrm>
          <a:prstGeom prst="rect">
            <a:avLst/>
          </a:prstGeom>
          <a:solidFill>
            <a:schemeClr val="accent2">
              <a:lumMod val="20000"/>
              <a:lumOff val="80000"/>
            </a:schemeClr>
          </a:solidFill>
          <a:ln>
            <a:solidFill>
              <a:schemeClr val="tx1"/>
            </a:solidFill>
          </a:ln>
        </p:spPr>
        <p:txBody>
          <a:bodyPr wrap="none" rtlCol="0">
            <a:spAutoFit/>
          </a:bodyPr>
          <a:lstStyle/>
          <a:p>
            <a:r>
              <a:rPr lang="en-US" dirty="0" smtClean="0"/>
              <a:t>Katie </a:t>
            </a:r>
            <a:r>
              <a:rPr lang="en-US" dirty="0" err="1" smtClean="0"/>
              <a:t>Kisner</a:t>
            </a:r>
            <a:r>
              <a:rPr lang="en-US" dirty="0" smtClean="0"/>
              <a:t>, Florida</a:t>
            </a:r>
          </a:p>
          <a:p>
            <a:r>
              <a:rPr lang="en-US" dirty="0" smtClean="0"/>
              <a:t>Aquarium, says “I’m</a:t>
            </a:r>
          </a:p>
          <a:p>
            <a:r>
              <a:rPr lang="en-US" dirty="0" smtClean="0"/>
              <a:t>not sure how I will </a:t>
            </a:r>
          </a:p>
          <a:p>
            <a:r>
              <a:rPr lang="en-US" dirty="0" smtClean="0"/>
              <a:t>return back to work </a:t>
            </a:r>
          </a:p>
          <a:p>
            <a:r>
              <a:rPr lang="en-US" dirty="0" smtClean="0"/>
              <a:t>without a cat on my</a:t>
            </a:r>
          </a:p>
          <a:p>
            <a:r>
              <a:rPr lang="en-US" dirty="0" smtClean="0"/>
              <a:t>lap!”</a:t>
            </a:r>
            <a:endParaRPr lang="en-US" dirty="0"/>
          </a:p>
        </p:txBody>
      </p:sp>
    </p:spTree>
    <p:extLst>
      <p:ext uri="{BB962C8B-B14F-4D97-AF65-F5344CB8AC3E}">
        <p14:creationId xmlns:p14="http://schemas.microsoft.com/office/powerpoint/2010/main" val="1753748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Challenges - Family</a:t>
            </a:r>
            <a:endParaRPr lang="en-US" dirty="0"/>
          </a:p>
        </p:txBody>
      </p:sp>
      <p:sp>
        <p:nvSpPr>
          <p:cNvPr id="3" name="Slide Number Placeholder 2"/>
          <p:cNvSpPr>
            <a:spLocks noGrp="1"/>
          </p:cNvSpPr>
          <p:nvPr>
            <p:ph type="sldNum" sz="quarter" idx="12"/>
          </p:nvPr>
        </p:nvSpPr>
        <p:spPr/>
        <p:txBody>
          <a:bodyPr/>
          <a:lstStyle/>
          <a:p>
            <a:fld id="{D1A12E6A-C85A-496C-95D0-8B82A2649983}" type="slidenum">
              <a:rPr lang="en-US" smtClean="0"/>
              <a:t>7</a:t>
            </a:fld>
            <a:endParaRPr lang="en-US"/>
          </a:p>
        </p:txBody>
      </p:sp>
      <p:pic>
        <p:nvPicPr>
          <p:cNvPr id="4" name="Picture 3"/>
          <p:cNvPicPr>
            <a:picLocks noChangeAspect="1"/>
          </p:cNvPicPr>
          <p:nvPr/>
        </p:nvPicPr>
        <p:blipFill rotWithShape="1">
          <a:blip r:embed="rId3"/>
          <a:srcRect r="2542"/>
          <a:stretch/>
        </p:blipFill>
        <p:spPr>
          <a:xfrm>
            <a:off x="468328" y="1579756"/>
            <a:ext cx="3397090" cy="4047619"/>
          </a:xfrm>
          <a:prstGeom prst="rect">
            <a:avLst/>
          </a:prstGeom>
          <a:effectLst>
            <a:softEdge rad="127000"/>
          </a:effectLst>
        </p:spPr>
      </p:pic>
      <p:pic>
        <p:nvPicPr>
          <p:cNvPr id="6" name="Picture 5"/>
          <p:cNvPicPr>
            <a:picLocks noChangeAspect="1"/>
          </p:cNvPicPr>
          <p:nvPr/>
        </p:nvPicPr>
        <p:blipFill>
          <a:blip r:embed="rId4"/>
          <a:stretch>
            <a:fillRect/>
          </a:stretch>
        </p:blipFill>
        <p:spPr>
          <a:xfrm>
            <a:off x="4076256" y="1942541"/>
            <a:ext cx="4211534" cy="2764899"/>
          </a:xfrm>
          <a:prstGeom prst="rect">
            <a:avLst/>
          </a:prstGeom>
          <a:effectLst>
            <a:softEdge rad="127000"/>
          </a:effectLst>
        </p:spPr>
      </p:pic>
    </p:spTree>
    <p:extLst>
      <p:ext uri="{BB962C8B-B14F-4D97-AF65-F5344CB8AC3E}">
        <p14:creationId xmlns:p14="http://schemas.microsoft.com/office/powerpoint/2010/main" val="1253477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the Kids Busy</a:t>
            </a:r>
            <a:endParaRPr lang="en-US" dirty="0"/>
          </a:p>
        </p:txBody>
      </p:sp>
      <p:sp>
        <p:nvSpPr>
          <p:cNvPr id="3" name="Content Placeholder 2"/>
          <p:cNvSpPr>
            <a:spLocks noGrp="1"/>
          </p:cNvSpPr>
          <p:nvPr>
            <p:ph idx="1"/>
          </p:nvPr>
        </p:nvSpPr>
        <p:spPr>
          <a:xfrm>
            <a:off x="553835" y="1484803"/>
            <a:ext cx="7886700" cy="4351338"/>
          </a:xfrm>
        </p:spPr>
        <p:txBody>
          <a:bodyPr/>
          <a:lstStyle/>
          <a:p>
            <a:r>
              <a:rPr lang="en-US" dirty="0" smtClean="0"/>
              <a:t>Chalk art is very popular in Florida – and Minnesota! </a:t>
            </a:r>
            <a:endParaRPr lang="en-US" dirty="0"/>
          </a:p>
        </p:txBody>
      </p:sp>
      <p:sp>
        <p:nvSpPr>
          <p:cNvPr id="4" name="Slide Number Placeholder 3"/>
          <p:cNvSpPr>
            <a:spLocks noGrp="1"/>
          </p:cNvSpPr>
          <p:nvPr>
            <p:ph type="sldNum" sz="quarter" idx="12"/>
          </p:nvPr>
        </p:nvSpPr>
        <p:spPr/>
        <p:txBody>
          <a:bodyPr/>
          <a:lstStyle/>
          <a:p>
            <a:fld id="{D1A12E6A-C85A-496C-95D0-8B82A2649983}" type="slidenum">
              <a:rPr lang="en-US" smtClean="0"/>
              <a:t>8</a:t>
            </a:fld>
            <a:endParaRPr lang="en-US"/>
          </a:p>
        </p:txBody>
      </p:sp>
      <p:pic>
        <p:nvPicPr>
          <p:cNvPr id="5" name="Picture 4"/>
          <p:cNvPicPr>
            <a:picLocks noChangeAspect="1"/>
          </p:cNvPicPr>
          <p:nvPr/>
        </p:nvPicPr>
        <p:blipFill>
          <a:blip r:embed="rId3"/>
          <a:stretch>
            <a:fillRect/>
          </a:stretch>
        </p:blipFill>
        <p:spPr>
          <a:xfrm>
            <a:off x="729379" y="2266659"/>
            <a:ext cx="3189868" cy="4284696"/>
          </a:xfrm>
          <a:prstGeom prst="rect">
            <a:avLst/>
          </a:prstGeom>
          <a:effectLst>
            <a:softEdge rad="127000"/>
          </a:effectLst>
        </p:spPr>
      </p:pic>
      <p:pic>
        <p:nvPicPr>
          <p:cNvPr id="6" name="Picture 5"/>
          <p:cNvPicPr>
            <a:picLocks noChangeAspect="1"/>
          </p:cNvPicPr>
          <p:nvPr/>
        </p:nvPicPr>
        <p:blipFill>
          <a:blip r:embed="rId4"/>
          <a:stretch>
            <a:fillRect/>
          </a:stretch>
        </p:blipFill>
        <p:spPr>
          <a:xfrm>
            <a:off x="3865217" y="2810366"/>
            <a:ext cx="4870781" cy="2332002"/>
          </a:xfrm>
          <a:prstGeom prst="rect">
            <a:avLst/>
          </a:prstGeom>
          <a:effectLst>
            <a:softEdge rad="127000"/>
          </a:effectLst>
        </p:spPr>
      </p:pic>
    </p:spTree>
    <p:extLst>
      <p:ext uri="{BB962C8B-B14F-4D97-AF65-F5344CB8AC3E}">
        <p14:creationId xmlns:p14="http://schemas.microsoft.com/office/powerpoint/2010/main" val="3529259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A12E6A-C85A-496C-95D0-8B82A2649983}" type="slidenum">
              <a:rPr lang="en-US" smtClean="0"/>
              <a:t>9</a:t>
            </a:fld>
            <a:endParaRPr lang="en-US"/>
          </a:p>
        </p:txBody>
      </p:sp>
      <p:pic>
        <p:nvPicPr>
          <p:cNvPr id="4" name="Picture 3"/>
          <p:cNvPicPr>
            <a:picLocks noChangeAspect="1"/>
          </p:cNvPicPr>
          <p:nvPr/>
        </p:nvPicPr>
        <p:blipFill>
          <a:blip r:embed="rId3"/>
          <a:stretch>
            <a:fillRect/>
          </a:stretch>
        </p:blipFill>
        <p:spPr>
          <a:xfrm>
            <a:off x="315111" y="1142049"/>
            <a:ext cx="5137036" cy="3812336"/>
          </a:xfrm>
          <a:prstGeom prst="rect">
            <a:avLst/>
          </a:prstGeom>
          <a:effectLst>
            <a:softEdge rad="127000"/>
          </a:effectLst>
        </p:spPr>
      </p:pic>
      <p:sp>
        <p:nvSpPr>
          <p:cNvPr id="5" name="TextBox 4"/>
          <p:cNvSpPr txBox="1"/>
          <p:nvPr/>
        </p:nvSpPr>
        <p:spPr>
          <a:xfrm>
            <a:off x="5660767" y="2103121"/>
            <a:ext cx="2999924" cy="2031325"/>
          </a:xfrm>
          <a:prstGeom prst="rect">
            <a:avLst/>
          </a:prstGeom>
          <a:solidFill>
            <a:schemeClr val="accent2">
              <a:lumMod val="20000"/>
              <a:lumOff val="80000"/>
            </a:schemeClr>
          </a:solidFill>
          <a:ln>
            <a:solidFill>
              <a:schemeClr val="tx1"/>
            </a:solidFill>
          </a:ln>
        </p:spPr>
        <p:txBody>
          <a:bodyPr wrap="none" rtlCol="0">
            <a:spAutoFit/>
          </a:bodyPr>
          <a:lstStyle/>
          <a:p>
            <a:r>
              <a:rPr lang="en-US" dirty="0" smtClean="0"/>
              <a:t>Sharon </a:t>
            </a:r>
            <a:r>
              <a:rPr lang="en-US" dirty="0" err="1" smtClean="0"/>
              <a:t>Meola</a:t>
            </a:r>
            <a:r>
              <a:rPr lang="en-US" dirty="0" smtClean="0"/>
              <a:t>, Brevard Zoo,</a:t>
            </a:r>
          </a:p>
          <a:p>
            <a:r>
              <a:rPr lang="en-US" dirty="0" smtClean="0"/>
              <a:t>with 6 month old Ronan. She </a:t>
            </a:r>
          </a:p>
          <a:p>
            <a:r>
              <a:rPr lang="en-US" dirty="0" smtClean="0"/>
              <a:t>also has a  3 and a 4 year old! </a:t>
            </a:r>
          </a:p>
          <a:p>
            <a:r>
              <a:rPr lang="en-US" dirty="0" smtClean="0"/>
              <a:t>“Lots of fun trying </a:t>
            </a:r>
            <a:r>
              <a:rPr lang="en-US" dirty="0"/>
              <a:t>to juggle </a:t>
            </a:r>
            <a:endParaRPr lang="en-US" dirty="0" smtClean="0"/>
          </a:p>
          <a:p>
            <a:r>
              <a:rPr lang="en-US" dirty="0" smtClean="0"/>
              <a:t>working from </a:t>
            </a:r>
            <a:r>
              <a:rPr lang="en-US" dirty="0"/>
              <a:t>home and </a:t>
            </a:r>
            <a:endParaRPr lang="en-US" dirty="0" smtClean="0"/>
          </a:p>
          <a:p>
            <a:r>
              <a:rPr lang="en-US" dirty="0" smtClean="0"/>
              <a:t>providing enough </a:t>
            </a:r>
            <a:r>
              <a:rPr lang="en-US" dirty="0"/>
              <a:t>attention </a:t>
            </a:r>
            <a:endParaRPr lang="en-US" dirty="0" smtClean="0"/>
          </a:p>
          <a:p>
            <a:r>
              <a:rPr lang="en-US" dirty="0" smtClean="0"/>
              <a:t>to </a:t>
            </a:r>
            <a:r>
              <a:rPr lang="en-US" dirty="0"/>
              <a:t>them </a:t>
            </a:r>
            <a:r>
              <a:rPr lang="en-US" dirty="0" smtClean="0"/>
              <a:t>all” </a:t>
            </a:r>
            <a:r>
              <a:rPr lang="en-US" dirty="0"/>
              <a:t>😊</a:t>
            </a:r>
          </a:p>
        </p:txBody>
      </p:sp>
    </p:spTree>
    <p:extLst>
      <p:ext uri="{BB962C8B-B14F-4D97-AF65-F5344CB8AC3E}">
        <p14:creationId xmlns:p14="http://schemas.microsoft.com/office/powerpoint/2010/main" val="1797319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1) Blue - Blank">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42576353-DC84-4281-AAC2-71870E42330C}"/>
    </a:ext>
  </a:extLst>
</a:theme>
</file>

<file path=ppt/theme/theme10.xml><?xml version="1.0" encoding="utf-8"?>
<a:theme xmlns:a="http://schemas.openxmlformats.org/drawingml/2006/main" name="(10) Green - Rabbi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1.xml><?xml version="1.0" encoding="utf-8"?>
<a:theme xmlns:a="http://schemas.openxmlformats.org/drawingml/2006/main" name="(11) Blue - Blue Quaker Coupl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2.xml><?xml version="1.0" encoding="utf-8"?>
<a:theme xmlns:a="http://schemas.openxmlformats.org/drawingml/2006/main" name="(12) Green - Macaw">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3.xml><?xml version="1.0" encoding="utf-8"?>
<a:theme xmlns:a="http://schemas.openxmlformats.org/drawingml/2006/main" name="(13) Blue - Koal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4.xml><?xml version="1.0" encoding="utf-8"?>
<a:theme xmlns:a="http://schemas.openxmlformats.org/drawingml/2006/main" name="(14) Green - Owl">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5.xml><?xml version="1.0" encoding="utf-8"?>
<a:theme xmlns:a="http://schemas.openxmlformats.org/drawingml/2006/main" name="(15) Blue - Veiled Chamele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4E4E1FF-8188-4F88-B4B6-4C296D69568A}"/>
    </a:ext>
  </a:extLst>
</a:theme>
</file>

<file path=ppt/theme/theme16.xml><?xml version="1.0" encoding="utf-8"?>
<a:theme xmlns:a="http://schemas.openxmlformats.org/drawingml/2006/main" name="(16) Green - Marmoset">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Blank - Gree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92FBA392-93F9-4672-979A-DDB0173D484F}"/>
    </a:ext>
  </a:extLst>
</a:theme>
</file>

<file path=ppt/theme/theme3.xml><?xml version="1.0" encoding="utf-8"?>
<a:theme xmlns:a="http://schemas.openxmlformats.org/drawingml/2006/main" name="(3) Blue - Otter">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F58A149C-9E42-42D6-B2B5-449F2AB7BED4}"/>
    </a:ext>
  </a:extLst>
</a:theme>
</file>

<file path=ppt/theme/theme4.xml><?xml version="1.0" encoding="utf-8"?>
<a:theme xmlns:a="http://schemas.openxmlformats.org/drawingml/2006/main" name="(4) Green - Lionfish">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985855A-7AA0-49A7-9E03-300763934C77}"/>
    </a:ext>
  </a:extLst>
</a:theme>
</file>

<file path=ppt/theme/theme5.xml><?xml version="1.0" encoding="utf-8"?>
<a:theme xmlns:a="http://schemas.openxmlformats.org/drawingml/2006/main" name="(5) Blue - Kangaro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F27538D-FF1A-4A67-AF76-8439D1E41204}"/>
    </a:ext>
  </a:extLst>
</a:theme>
</file>

<file path=ppt/theme/theme6.xml><?xml version="1.0" encoding="utf-8"?>
<a:theme xmlns:a="http://schemas.openxmlformats.org/drawingml/2006/main" name="(6) Green - Fennec Fox">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55ABDF0A-A37B-4D42-ADAC-579AE600B6F5}"/>
    </a:ext>
  </a:extLst>
</a:theme>
</file>

<file path=ppt/theme/theme7.xml><?xml version="1.0" encoding="utf-8"?>
<a:theme xmlns:a="http://schemas.openxmlformats.org/drawingml/2006/main" name="(7) Blue - Red-Crowned Cran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8CCD2B64-7F49-4174-B75F-2CA96AEEF3D7}"/>
    </a:ext>
  </a:extLst>
</a:theme>
</file>

<file path=ppt/theme/theme8.xml><?xml version="1.0" encoding="utf-8"?>
<a:theme xmlns:a="http://schemas.openxmlformats.org/drawingml/2006/main" name="(8) Green - Bug">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C3C3911B-AC60-4967-92DE-F85BA67014D3}"/>
    </a:ext>
  </a:extLst>
</a:theme>
</file>

<file path=ppt/theme/theme9.xml><?xml version="1.0" encoding="utf-8"?>
<a:theme xmlns:a="http://schemas.openxmlformats.org/drawingml/2006/main" name="(9) Blue - Iguana">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ecies360 (4-3)" id="{AFAC5EF2-5230-4F5F-A42B-94F0CCDB2DCC}" vid="{ACBE438E-A98C-4A42-B69A-80714B2D7CF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anguage xmlns="00558959-21e2-49b6-8bc1-d46e8fb3ce16">EN</Language>
    <Content_x0020_Last_x0020_Updated_x0020_on_x003a_ xmlns="00558959-21e2-49b6-8bc1-d46e8fb3ce16" xsi:nil="true"/>
    <Module xmlns="00558959-21e2-49b6-8bc1-d46e8fb3ce16">TNT</Module>
    <Review xmlns="00558959-21e2-49b6-8bc1-d46e8fb3ce16">None needed</Review>
    <Community_x0020_Author_x0020__x007c__x0020_Editor xmlns="00558959-21e2-49b6-8bc1-d46e8fb3ce16">
      <UserInfo>
        <DisplayName/>
        <AccountId xsi:nil="true"/>
        <AccountType/>
      </UserInfo>
    </Community_x0020_Author_x0020__x007c__x0020_Editor>
    <PublishingExpirationDate xmlns="http://schemas.microsoft.com/sharepoint/v3" xsi:nil="true"/>
    <PublishingStartDate xmlns="http://schemas.microsoft.com/sharepoint/v3" xsi:nil="true"/>
    <Permalink xmlns="00558959-21e2-49b6-8bc1-d46e8fb3ce16">
      <Url xsi:nil="true"/>
      <Description xsi:nil="true"/>
    </Permalink>
    <Best_x0020_Practices xmlns="00558959-21e2-49b6-8bc1-d46e8fb3ce16">false</Best_x0020_Practice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A61D1EAB4F114BB81E10F743FBEB16" ma:contentTypeVersion="17" ma:contentTypeDescription="Create a new document." ma:contentTypeScope="" ma:versionID="8d5c9d6b9e771f046f32cc35cd3e00d3">
  <xsd:schema xmlns:xsd="http://www.w3.org/2001/XMLSchema" xmlns:p="http://schemas.microsoft.com/office/2006/metadata/properties" xmlns:ns1="http://schemas.microsoft.com/sharepoint/v3" xmlns:ns2="00558959-21e2-49b6-8bc1-d46e8fb3ce16" targetNamespace="http://schemas.microsoft.com/office/2006/metadata/properties" ma:root="true" ma:fieldsID="fb2fb0cbec74215f123117318a3452cf" ns1:_="" ns2:_="">
    <xsd:import namespace="http://schemas.microsoft.com/sharepoint/v3"/>
    <xsd:import namespace="00558959-21e2-49b6-8bc1-d46e8fb3ce16"/>
    <xsd:element name="properties">
      <xsd:complexType>
        <xsd:sequence>
          <xsd:element name="documentManagement">
            <xsd:complexType>
              <xsd:all>
                <xsd:element ref="ns2:Permalink" minOccurs="0"/>
                <xsd:element ref="ns2:Module" minOccurs="0"/>
                <xsd:element ref="ns2:Community_x0020_Author_x0020__x007c__x0020_Editor" minOccurs="0"/>
                <xsd:element ref="ns2:Best_x0020_Practices" minOccurs="0"/>
                <xsd:element ref="ns2:Language" minOccurs="0"/>
                <xsd:element ref="ns2:Review" minOccurs="0"/>
                <xsd:element ref="ns2:Content_x0020_Last_x0020_Updated_x0020_on_x003a_"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11" nillable="true" ma:displayName="Scheduling Start Date" ma:description="" ma:hidden="true" ma:internalName="PublishingStartDate">
      <xsd:simpleType>
        <xsd:restriction base="dms:Unknown"/>
      </xsd:simpleType>
    </xsd:element>
    <xsd:element name="PublishingExpirationDate" ma:index="12" nillable="true" ma:displayName="Scheduling End Date" ma:description="" ma:hidden="true" ma:internalName="PublishingExpirationDate">
      <xsd:simpleType>
        <xsd:restriction base="dms:Unknown"/>
      </xsd:simpleType>
    </xsd:element>
  </xsd:schema>
  <xsd:schema xmlns:xsd="http://www.w3.org/2001/XMLSchema" xmlns:dms="http://schemas.microsoft.com/office/2006/documentManagement/types" targetNamespace="00558959-21e2-49b6-8bc1-d46e8fb3ce16" elementFormDefault="qualified">
    <xsd:import namespace="http://schemas.microsoft.com/office/2006/documentManagement/types"/>
    <xsd:element name="Permalink" ma:index="2" nillable="true" ma:displayName="Permalink" ma:description="WalkMe link - to be used for tracking help access to help files." ma:format="Hyperlink" ma:internalName="Permalink">
      <xsd:complexType>
        <xsd:complexContent>
          <xsd:extension base="dms:URL">
            <xsd:sequence>
              <xsd:element name="Url" type="dms:ValidUrl" minOccurs="0" nillable="true"/>
              <xsd:element name="Description" type="xsd:string" nillable="true"/>
            </xsd:sequence>
          </xsd:extension>
        </xsd:complexContent>
      </xsd:complexType>
    </xsd:element>
    <xsd:element name="Module" ma:index="3" nillable="true" ma:displayName="Module" ma:format="RadioButtons" ma:internalName="Module">
      <xsd:simpleType>
        <xsd:restriction base="dms:Choice">
          <xsd:enumeration value="Self Directed"/>
          <xsd:enumeration value="1000"/>
          <xsd:enumeration value="1001"/>
          <xsd:enumeration value="1002"/>
          <xsd:enumeration value="1003"/>
          <xsd:enumeration value="1004"/>
          <xsd:enumeration value="1005"/>
          <xsd:enumeration value="1006"/>
          <xsd:enumeration value="1007"/>
          <xsd:enumeration value="5000"/>
          <xsd:enumeration value="5001"/>
          <xsd:enumeration value="2000"/>
          <xsd:enumeration value="TNT"/>
          <xsd:enumeration value="3000"/>
          <xsd:enumeration value="Legacy"/>
          <xsd:enumeration value="SharingIsCaring"/>
          <xsd:enumeration value="4000"/>
          <xsd:enumeration value="Help"/>
          <xsd:enumeration value="3001"/>
          <xsd:enumeration value="index"/>
          <xsd:enumeration value="onboarding"/>
          <xsd:enumeration value="biobank"/>
        </xsd:restriction>
      </xsd:simpleType>
    </xsd:element>
    <xsd:element name="Community_x0020_Author_x0020__x007c__x0020_Editor" ma:index="4" nillable="true" ma:displayName="Community Author | Editor" ma:description="The member of the community how owns the document." ma:list="UserInfo" ma:internalName="Community_x0020_Author_x0020__x007c__x0020_Edito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est_x0020_Practices" ma:index="5" nillable="true" ma:displayName="Best Practices" ma:default="0" ma:description="Is a best practices document" ma:internalName="Best_x0020_Practices">
      <xsd:simpleType>
        <xsd:restriction base="dms:Boolean"/>
      </xsd:simpleType>
    </xsd:element>
    <xsd:element name="Language" ma:index="6" nillable="true" ma:displayName="Language" ma:default="EN" ma:format="Dropdown" ma:internalName="Language">
      <xsd:simpleType>
        <xsd:restriction base="dms:Choice">
          <xsd:enumeration value="EN"/>
          <xsd:enumeration value="ES"/>
          <xsd:enumeration value="RU"/>
          <xsd:enumeration value="JP"/>
        </xsd:restriction>
      </xsd:simpleType>
    </xsd:element>
    <xsd:element name="Review" ma:index="7" nillable="true" ma:displayName="Review" ma:default="None needed" ma:description="Mark for review" ma:format="RadioButtons" ma:internalName="Review">
      <xsd:simpleType>
        <xsd:restriction base="dms:Choice">
          <xsd:enumeration value="None needed"/>
          <xsd:enumeration value="In Progress"/>
          <xsd:enumeration value="Done"/>
          <xsd:enumeration value="To Do"/>
        </xsd:restriction>
      </xsd:simpleType>
    </xsd:element>
    <xsd:element name="Content_x0020_Last_x0020_Updated_x0020_on_x003a_" ma:index="8" nillable="true" ma:displayName="Content Last Updated on:" ma:internalName="Content_x0020_Last_x0020_Updated_x0020_on_x003a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530BDCF-A19F-4F53-8299-02EC563A52F5}"/>
</file>

<file path=customXml/itemProps2.xml><?xml version="1.0" encoding="utf-8"?>
<ds:datastoreItem xmlns:ds="http://schemas.openxmlformats.org/officeDocument/2006/customXml" ds:itemID="{EE71501F-4763-4FC2-9C4F-CEEB12351BE2}"/>
</file>

<file path=customXml/itemProps3.xml><?xml version="1.0" encoding="utf-8"?>
<ds:datastoreItem xmlns:ds="http://schemas.openxmlformats.org/officeDocument/2006/customXml" ds:itemID="{AC6AC8C5-3AAA-4303-A28C-6B2BE6E67989}"/>
</file>

<file path=docProps/app.xml><?xml version="1.0" encoding="utf-8"?>
<Properties xmlns="http://schemas.openxmlformats.org/officeDocument/2006/extended-properties" xmlns:vt="http://schemas.openxmlformats.org/officeDocument/2006/docPropsVTypes">
  <Template/>
  <TotalTime>2408</TotalTime>
  <Words>3295</Words>
  <Application>Microsoft Office PowerPoint</Application>
  <PresentationFormat>On-screen Show (4:3)</PresentationFormat>
  <Paragraphs>236</Paragraphs>
  <Slides>30</Slides>
  <Notes>27</Notes>
  <HiddenSlides>0</HiddenSlides>
  <MMClips>0</MMClips>
  <ScaleCrop>false</ScaleCrop>
  <HeadingPairs>
    <vt:vector size="6" baseType="variant">
      <vt:variant>
        <vt:lpstr>Fonts Used</vt:lpstr>
      </vt:variant>
      <vt:variant>
        <vt:i4>4</vt:i4>
      </vt:variant>
      <vt:variant>
        <vt:lpstr>Theme</vt:lpstr>
      </vt:variant>
      <vt:variant>
        <vt:i4>16</vt:i4>
      </vt:variant>
      <vt:variant>
        <vt:lpstr>Slide Titles</vt:lpstr>
      </vt:variant>
      <vt:variant>
        <vt:i4>30</vt:i4>
      </vt:variant>
    </vt:vector>
  </HeadingPairs>
  <TitlesOfParts>
    <vt:vector size="50" baseType="lpstr">
      <vt:lpstr>Arial</vt:lpstr>
      <vt:lpstr>Calibri</vt:lpstr>
      <vt:lpstr>Times New Roman</vt:lpstr>
      <vt:lpstr>Wingdings</vt:lpstr>
      <vt:lpstr>(1) Blue - Blank</vt:lpstr>
      <vt:lpstr>(2) Blank - Green</vt:lpstr>
      <vt:lpstr>(3) Blue - Otter</vt:lpstr>
      <vt:lpstr>(4) Green - Lionfish</vt:lpstr>
      <vt:lpstr>(5) Blue - Kangaroo</vt:lpstr>
      <vt:lpstr>(6) Green - Fennec Fox</vt:lpstr>
      <vt:lpstr>(7) Blue - Red-Crowned Crane</vt:lpstr>
      <vt:lpstr>(8) Green - Bug</vt:lpstr>
      <vt:lpstr>(9) Blue - Iguana</vt:lpstr>
      <vt:lpstr>(10) Green - Rabbit</vt:lpstr>
      <vt:lpstr>(11) Blue - Blue Quaker Couple</vt:lpstr>
      <vt:lpstr>(12) Green - Macaw</vt:lpstr>
      <vt:lpstr>(13) Blue - Koala</vt:lpstr>
      <vt:lpstr>(14) Green - Owl</vt:lpstr>
      <vt:lpstr>(15) Blue - Veiled Chameleon</vt:lpstr>
      <vt:lpstr>(16) Green - Marmoset</vt:lpstr>
      <vt:lpstr>Working Remotely </vt:lpstr>
      <vt:lpstr>PowerPoint Presentation</vt:lpstr>
      <vt:lpstr>Some Challenges Advantages – Pets!</vt:lpstr>
      <vt:lpstr>PowerPoint Presentation</vt:lpstr>
      <vt:lpstr>PowerPoint Presentation</vt:lpstr>
      <vt:lpstr>PowerPoint Presentation</vt:lpstr>
      <vt:lpstr>Some Challenges - Family</vt:lpstr>
      <vt:lpstr>Keeping the Kids Busy</vt:lpstr>
      <vt:lpstr>PowerPoint Presentation</vt:lpstr>
      <vt:lpstr>Challenges - Isolation</vt:lpstr>
      <vt:lpstr>Some Challenges - Space</vt:lpstr>
      <vt:lpstr>Some Hints for Normalcy</vt:lpstr>
      <vt:lpstr>Take a Break!</vt:lpstr>
      <vt:lpstr>Set Alarms</vt:lpstr>
      <vt:lpstr>Keep Your Exercise Up</vt:lpstr>
      <vt:lpstr>Keep Your Exercise Up</vt:lpstr>
      <vt:lpstr>Get Your Animal Fix </vt:lpstr>
      <vt:lpstr>Check What Your Regional Associations are Doing</vt:lpstr>
      <vt:lpstr>Some Ideas for Connecting</vt:lpstr>
      <vt:lpstr>Some Ideas for Connecting</vt:lpstr>
      <vt:lpstr>Learn How to Conference Call!</vt:lpstr>
      <vt:lpstr>Virtual Normalcy</vt:lpstr>
      <vt:lpstr>Some Local Admin Options</vt:lpstr>
      <vt:lpstr>Getting Other Staff Involved</vt:lpstr>
      <vt:lpstr>Getting Other Staff Involved</vt:lpstr>
      <vt:lpstr>Getting Other Staff Involved</vt:lpstr>
      <vt:lpstr>Getting Other Staff Involved</vt:lpstr>
      <vt:lpstr>Make Sure Everyone Knows How to Access the Help Docs</vt:lpstr>
      <vt:lpstr>Support is for Everyone!</vt:lpstr>
      <vt:lpstr>Be Safe! Be Healthy! Be Distanced! But 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Wright</dc:creator>
  <cp:lastModifiedBy>HP</cp:lastModifiedBy>
  <cp:revision>224</cp:revision>
  <cp:lastPrinted>2018-01-25T17:41:21Z</cp:lastPrinted>
  <dcterms:created xsi:type="dcterms:W3CDTF">2016-07-26T18:48:10Z</dcterms:created>
  <dcterms:modified xsi:type="dcterms:W3CDTF">2020-03-31T19:50:28Z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0x010100B8A61D1EAB4F114BB81E10F743FBEB16</vt:lpwstr>
  </property>
</Properties>
</file>