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notesMasterIdLst>
    <p:notesMasterId r:id="rId56"/>
  </p:notesMasterIdLst>
  <p:sldIdLst>
    <p:sldId id="258" r:id="rId17"/>
    <p:sldId id="259" r:id="rId18"/>
    <p:sldId id="261" r:id="rId19"/>
    <p:sldId id="260" r:id="rId20"/>
    <p:sldId id="262" r:id="rId21"/>
    <p:sldId id="275" r:id="rId22"/>
    <p:sldId id="276" r:id="rId23"/>
    <p:sldId id="271" r:id="rId24"/>
    <p:sldId id="272" r:id="rId25"/>
    <p:sldId id="274" r:id="rId26"/>
    <p:sldId id="278" r:id="rId27"/>
    <p:sldId id="279" r:id="rId28"/>
    <p:sldId id="282" r:id="rId29"/>
    <p:sldId id="280" r:id="rId30"/>
    <p:sldId id="290" r:id="rId31"/>
    <p:sldId id="283" r:id="rId32"/>
    <p:sldId id="291" r:id="rId33"/>
    <p:sldId id="284" r:id="rId34"/>
    <p:sldId id="288" r:id="rId35"/>
    <p:sldId id="285" r:id="rId36"/>
    <p:sldId id="289" r:id="rId37"/>
    <p:sldId id="292" r:id="rId38"/>
    <p:sldId id="286" r:id="rId39"/>
    <p:sldId id="287" r:id="rId40"/>
    <p:sldId id="273" r:id="rId41"/>
    <p:sldId id="277" r:id="rId42"/>
    <p:sldId id="293" r:id="rId43"/>
    <p:sldId id="294" r:id="rId44"/>
    <p:sldId id="295" r:id="rId45"/>
    <p:sldId id="296" r:id="rId46"/>
    <p:sldId id="297" r:id="rId47"/>
    <p:sldId id="263" r:id="rId48"/>
    <p:sldId id="264" r:id="rId49"/>
    <p:sldId id="265" r:id="rId50"/>
    <p:sldId id="266" r:id="rId51"/>
    <p:sldId id="267" r:id="rId52"/>
    <p:sldId id="268" r:id="rId53"/>
    <p:sldId id="269" r:id="rId54"/>
    <p:sldId id="270" r:id="rId55"/>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4" autoAdjust="0"/>
    <p:restoredTop sz="94660"/>
  </p:normalViewPr>
  <p:slideViewPr>
    <p:cSldViewPr snapToGrid="0" showGuides="1">
      <p:cViewPr varScale="1">
        <p:scale>
          <a:sx n="115" d="100"/>
          <a:sy n="115" d="100"/>
        </p:scale>
        <p:origin x="1464" y="114"/>
      </p:cViewPr>
      <p:guideLst>
        <p:guide orient="horz" pos="2160"/>
        <p:guide pos="2880"/>
      </p:guideLst>
    </p:cSldViewPr>
  </p:slideViewPr>
  <p:notesTextViewPr>
    <p:cViewPr>
      <p:scale>
        <a:sx n="3" d="2"/>
        <a:sy n="3" d="2"/>
      </p:scale>
      <p:origin x="0" y="0"/>
    </p:cViewPr>
  </p:notesTextViewPr>
  <p:sorterViewPr>
    <p:cViewPr>
      <p:scale>
        <a:sx n="100" d="100"/>
        <a:sy n="100" d="100"/>
      </p:scale>
      <p:origin x="0" y="-111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customXml" Target="../customXml/item1.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theme" Target="theme/theme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470895"/>
          </a:xfrm>
          <a:prstGeom prst="rect">
            <a:avLst/>
          </a:prstGeom>
        </p:spPr>
        <p:txBody>
          <a:bodyPr vert="horz" lIns="94191" tIns="47095" rIns="94191" bIns="47095"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1" tIns="47095" rIns="94191" bIns="47095" rtlCol="0"/>
          <a:lstStyle>
            <a:lvl1pPr algn="r">
              <a:defRPr sz="1200"/>
            </a:lvl1pPr>
          </a:lstStyle>
          <a:p>
            <a:fld id="{9FE74ED4-AA88-4BD1-8B22-6D87B6D26DFC}" type="datetimeFigureOut">
              <a:rPr lang="en-US" smtClean="0"/>
              <a:t>2/21/2020</a:t>
            </a:fld>
            <a:endParaRPr lang="en-US"/>
          </a:p>
        </p:txBody>
      </p:sp>
      <p:sp>
        <p:nvSpPr>
          <p:cNvPr id="4" name="Slide Image Placeholder 3"/>
          <p:cNvSpPr>
            <a:spLocks noGrp="1" noRot="1" noChangeAspect="1"/>
          </p:cNvSpPr>
          <p:nvPr>
            <p:ph type="sldImg" idx="2"/>
          </p:nvPr>
        </p:nvSpPr>
        <p:spPr>
          <a:xfrm>
            <a:off x="1438275" y="1173163"/>
            <a:ext cx="4222750" cy="3167062"/>
          </a:xfrm>
          <a:prstGeom prst="rect">
            <a:avLst/>
          </a:prstGeom>
          <a:noFill/>
          <a:ln w="12700">
            <a:solidFill>
              <a:prstClr val="black"/>
            </a:solidFill>
          </a:ln>
        </p:spPr>
        <p:txBody>
          <a:bodyPr vert="horz" lIns="94191" tIns="47095" rIns="94191" bIns="47095"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1" tIns="47095" rIns="94191" bIns="4709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914407"/>
            <a:ext cx="3076363" cy="470894"/>
          </a:xfrm>
          <a:prstGeom prst="rect">
            <a:avLst/>
          </a:prstGeom>
        </p:spPr>
        <p:txBody>
          <a:bodyPr vert="horz" lIns="94191" tIns="47095" rIns="94191" bIns="47095"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1" tIns="47095" rIns="94191" bIns="47095" rtlCol="0" anchor="b"/>
          <a:lstStyle>
            <a:lvl1pPr algn="r">
              <a:defRPr sz="1200"/>
            </a:lvl1pPr>
          </a:lstStyle>
          <a:p>
            <a:fld id="{1FDFC556-B229-4063-BD53-D1F14E4DC1C8}" type="slidenum">
              <a:rPr lang="en-US" smtClean="0"/>
              <a:t>‹#›</a:t>
            </a:fld>
            <a:endParaRPr lang="en-US"/>
          </a:p>
        </p:txBody>
      </p:sp>
    </p:spTree>
    <p:extLst>
      <p:ext uri="{BB962C8B-B14F-4D97-AF65-F5344CB8AC3E}">
        <p14:creationId xmlns:p14="http://schemas.microsoft.com/office/powerpoint/2010/main" val="2344807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1</a:t>
            </a:fld>
            <a:endParaRPr lang="en-US"/>
          </a:p>
        </p:txBody>
      </p:sp>
    </p:spTree>
    <p:extLst>
      <p:ext uri="{BB962C8B-B14F-4D97-AF65-F5344CB8AC3E}">
        <p14:creationId xmlns:p14="http://schemas.microsoft.com/office/powerpoint/2010/main" val="1365392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F92B4D-2409-4E61-B7CC-8AFFADA835BC}"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7B1E67-0223-4DD5-8638-4A102B54E5D2}"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A25C60-058F-4F5D-8E35-156317412F52}"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E0D9C-8632-4F9A-AD1B-027E422065A0}"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D42851-AA4F-4E12-AC01-5B85347E70ED}"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9D8C96-D67C-42ED-BB77-E47BCE92BA67}"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DF3D63-4526-4E2A-84E7-AD9167FCF8D0}" type="datetime1">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188CD1-2191-445E-B919-68A1EBA5838A}" type="datetime1">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8DE83-1D93-4384-A406-6FCAEE3C8D76}" type="datetime1">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D3A6E-EAD4-4244-A93C-404C5914EF0F}"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00902-BA4C-428C-9AFE-3155C5E4D7ED}"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22A04-3CFE-41A6-9F9F-91D5E656C1A7}"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7B3A0C-F7A2-4797-AF7F-F5DC0C73657C}"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45EA8D-048A-4813-B41D-418233972FFB}"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965C3F-CEFA-422A-A295-838E1E103B82}"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B4B4FE-0A78-458C-BEB0-6D2E472CD215}"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050DC1-CE12-43DB-886E-EB2E476DDB2E}" type="datetime1">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6ABE92-DE34-42E4-97C5-F2477DC2D6D1}" type="datetime1">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025C9-71BF-4736-BB98-BC159A00730A}" type="datetime1">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98B0F-D9FF-43C2-BEAF-BFE02BE74D5D}"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54B1A7-47F3-4B27-82D7-0EEE2FB37EE1}"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8D753E-2233-4131-AA08-64E637C97931}"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B7F88-414F-480F-BFDF-50A95BD59296}"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366C77-E800-43DF-9487-47F425A639A7}"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5FDA6D-60D2-47CB-BED2-6121B1735DC7}"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BE6535-3D34-4B8D-9464-9642CAA81C18}"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9DE8C5-3DD7-4C89-94DB-4290EB671B49}" type="datetime1">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53D645-6F91-433F-A91F-704BF69ACD62}" type="datetime1">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24D8C-5B9E-40EF-889B-46296A731A53}" type="datetime1">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EF9C0-A0BD-4B63-A1EB-2E2691CB735D}"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F5898-8917-4528-807C-E3CC1D1A4338}"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243059-6E66-43C8-BBDF-BDF585CDF47A}"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3F83A2-D333-4DD9-A2D4-FE80FEC82019}"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7E3328-03A0-4711-B2B1-3DA67FCB73E7}"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7E5E30-343A-40FE-9B2F-0C03E8E56AA1}"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C511B9-3936-481D-BC34-D741885442F1}"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52B55D-4D2F-4D1B-8429-2FF67E669EBE}" type="datetime1">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C85054-CEAE-49E7-A695-1BB5080634FD}" type="datetime1">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D644D-60D9-4691-8C25-8866197897B9}" type="datetime1">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4DAB68-52F9-4F57-8B37-DF9B0E53DFFA}"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8400F-1474-48A1-8D2A-524DE7B5D5CC}"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75F82B-C304-49EA-B0F6-2058E29D089E}"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64C5FB-A690-4F89-A9A3-660A09863BDB}"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4CE360-1F56-4FF9-B417-DF3279F5CF7F}"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D06C54-14C1-4ADC-98D8-EB2E76D73BEE}"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1E1555-8FA1-4F13-8039-C6338312033E}" type="datetime1">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1213DB-ACFC-4F3C-8272-E0222173ED63}" type="datetime1">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7A482C-75EC-4DA0-98C0-819161288B42}" type="datetime1">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7D364-F3A1-4E04-B1FF-0137EC7BF351}" type="datetime1">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8D6AAA-5546-455D-B9A0-821376D7E68A}"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20F8B4-CCA6-4FCB-9300-4C12096B4B15}"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03850C-8C32-45AF-807F-215F1A7D0BD7}" type="datetime1">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B81540-F9CC-44FB-B3E2-6ECFD270A1C8}" type="datetime1">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38200-D360-413E-867B-583D01A09F9C}"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A12E1-7CE4-4585-B45C-710E985C2A16}"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7B607F-D43A-422F-884C-21C8342CF0DF}"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19725B-D69E-4835-A041-08B0A9C20455}"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7FF2D3-41FD-4905-8423-D39B0204AD18}"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6C6669-DE53-415D-82C6-8E5B5A98D382}"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B753C8-FD93-41D5-90AE-696101FC58A1}"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AF6F86-9734-4654-A147-DEEE4CE05B11}" type="datetime1">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60FA87-69B3-4474-8B1F-0114580ADAB1}" type="datetime1">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208A5-6F00-45F8-B4EB-73A764FB830B}" type="datetime1">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C8A61-A49C-441B-B653-DAE44D26BC99}"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B2C228-B755-4F34-85D4-EE77346FB75B}"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2E0BED-C712-430B-AD20-5D6CD95F4DCC}"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695CB7-5B94-46D5-B33C-A084D59285D6}"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B31734-EEA8-45C2-8CB1-56F4F23DDAA8}"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0068C4-8B27-49D4-AD09-0177384C7B41}"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E4D2B9-73E2-4A34-B534-96B8FAEF6CCC}"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3D9458-2272-4B20-8AF7-902371FAA704}" type="datetime1">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76D337-0660-476B-8589-7707AA2AB14D}" type="datetime1">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AEDB8-EFC1-457C-BFA2-6BAFE1D9C756}" type="datetime1">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E815B2-5021-47B5-8B48-82F215919F9C}"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B0D0E-E6D2-4420-A923-6ED0F1486327}"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4C4CF9-5FDC-4496-98A2-2CF7584C593B}"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D4D74A-511E-4ECB-891C-2820BE58E670}"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D39015-7C59-4738-A920-182D7FEFE904}"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DA933E-399A-4480-8940-90CAE73BF31F}"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069AE6-37FA-4ABD-9694-16EAFB7070FD}"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2ABAA0-DCC7-4048-8327-6BC480D16F82}" type="datetime1">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A60FC0-262F-4F7E-A8D3-16440EC26ADA}" type="datetime1">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FA1A0-34BA-458C-B878-32875B991437}" type="datetime1">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013CF-04B7-419E-82ED-2B0383144ACC}"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C3E5EA-92E5-405B-A5F1-0A7707D3A5C8}"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60ED1F-FE0D-48E4-ABA3-0465B005378C}"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DA3220-6EAC-44DA-99AB-5C5ED697E788}"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DABBB2-DAA6-406C-8DA2-94A3961C8B67}"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D6FD55-979C-41B0-9A51-A15DEBF788F7}"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99BFEA-6E03-4BAB-98AE-22315A745624}" type="datetime1">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7649CD-5AA3-4245-9F74-28D19CD26EE6}" type="datetime1">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526406-88BB-420F-9928-16C389D6150D}" type="datetime1">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7D8BD2-D6A4-46A4-98E1-CA6E6182C70E}" type="datetime1">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8CE00B-91CA-40D8-9248-CBFED3AF0C7D}"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7FE3B-3BD9-4587-A5A1-A3A35875C121}"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41B8CF-6DD9-47E1-BF0F-9DCF373A78DB}"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B4FB9E-0A43-4B49-8F5D-C0A6566FEE7C}"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C505A9-AC1B-424E-935D-E401015F202B}"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44537D-0D6C-45FB-8852-F8B59F464D2B}"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1A4315-D58C-4C16-82C3-B8AD270F64E4}" type="datetime1">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BC8170-1A35-404F-95CC-B0A48BEF18B3}" type="datetime1">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EE3C5C-9472-409D-A3F8-6559EA66FFD7}" type="datetime1">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162F1-5743-4C69-A6AD-5BA162988E7B}" type="datetime1">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C0008D-7847-4006-B723-E01E78AC018D}"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B55D8-D997-4A07-B517-9A6D180B951B}"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9A7628-DB78-4A70-9A23-5D4F471A7565}"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1AB6A0-65BD-46CD-8500-A13BFA0F55DA}"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F41AAF-2298-4895-B77D-334093A20133}"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8D23E6-FBE2-4DB0-9693-AE5750CF6BBB}"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870456-359E-4418-BDF3-81F9D7F385F7}" type="datetime1">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0625BA-C8F7-4993-8B72-36C9A070C86F}" type="datetime1">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42379-8900-4984-8464-DDF1B27AF612}" type="datetime1">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27C88-C420-424A-99DD-9715ABE3EF9C}" type="datetime1">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1C1BC-AA5C-487C-9344-018B17EC1D37}"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E6995-B14A-4A9B-959D-B9C36EFE5B80}"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14D2F3-0082-44CD-B5A6-1A284A06C719}"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494E6A-4548-4B74-A8DA-CAB0E85C9EE0}"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3726CA-A544-484F-BFA9-2C7D10FF1D9E}"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FEAB49-0589-47EE-8ABC-3BA9A5D383AD}"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CCD7D0-DC12-4F88-A553-A6D0BB7697E6}" type="datetime1">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C18AC4-5747-4D69-A754-3692CFC01189}" type="datetime1">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DED73-3DF7-4BD4-8BE9-21851B702F08}" type="datetime1">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E75EF1-EB4E-45FB-ADE8-5CD58F0592E9}"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576DEB-4176-4119-9BF5-EAEDFE4EAFEC}"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70AD3-9779-439E-AE71-CA3151723AE4}"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7418F6-9B8F-48F0-BBA7-56106FB2613D}"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0CDCCB-39A2-42D8-8DD2-038E8F7E1749}"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8251C1-24D2-46AC-BA91-DC0C13497791}"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06FA42-CABB-4AFC-ABA0-29EA11750486}"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DA0182-EEF9-4C3C-BB4A-C4FF27B5D512}" type="datetime1">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89893B-DF12-4094-A6D9-24FF2BBB4AEE}" type="datetime1">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E8529-09B1-41C7-A7A3-99D5AA7BB2DC}" type="datetime1">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8B8AE-D271-4CCA-9F66-4B8C19B1DA0B}"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8DE39-94D6-4E82-8CEC-ED437B83A7E3}"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6BECC7-5A4F-42CA-8EAD-F2B10810FFE4}"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87A5E7-271F-4787-82AE-9B07E7D0CD9C}"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7C3519-5933-4D6C-90CD-D195EDBC29AE}"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917A8-883C-4A75-BE3B-588370C3C1D3}" type="datetime1">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1D1832-B61A-4EFE-A441-E0EEEA5F131F}"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6E2C44-13ED-45E5-89A4-2A11EA2B8A31}" type="datetime1">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7B447F-DF4D-466A-9A38-8CA36970C82B}" type="datetime1">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F5A33-FBD2-4399-A31E-9E7D6E93415D}" type="datetime1">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FD74F-B3AB-4763-AFB6-F61A5649F18A}"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9F39A0-7A5D-4044-8349-66D01E241B5E}" type="datetime1">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2.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0.jpe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1.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2.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1.jpe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2.jpe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image" Target="../media/image2.png"/><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3.jpe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2.pn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4.jpe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image" Target="../media/image2.png"/><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5.jpe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2.pn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6.jpe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3.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4.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5.jpe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6.jpe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1.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2.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7.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1.jpe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2.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8.jpe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1.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9.jpe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1.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88D71AF-34B4-499A-8E8E-0DB8AD4EB8D8}" type="datetime1">
              <a:rPr lang="en-US" smtClean="0"/>
              <a:t>2/21/2020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13D848F-B0C6-422B-9991-7FC1FEB1EC2B}" type="datetime1">
              <a:rPr lang="en-US" smtClean="0"/>
              <a:t>2/21/2020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1C9D7A7-9E31-4DB5-A17B-DA24EFD06D41}" type="datetime1">
              <a:rPr lang="en-US" smtClean="0"/>
              <a:t>2/21/2020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02E5302-D1D7-44D0-AFC4-EB87E46865D3}" type="datetime1">
              <a:rPr lang="en-US" smtClean="0"/>
              <a:t>2/21/2020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6BEFFA4-22FE-467B-AB96-42D8B6C5E79C}" type="datetime1">
              <a:rPr lang="en-US" smtClean="0"/>
              <a:t>2/21/2020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E89337D-1B4C-4013-B7A5-CFE77EE44EC5}" type="datetime1">
              <a:rPr lang="en-US" smtClean="0"/>
              <a:t>2/21/2020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7F77155-9350-441F-B548-795D4931F212}" type="datetime1">
              <a:rPr lang="en-US" smtClean="0"/>
              <a:t>2/21/2020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8100B15-D488-4B08-9B42-6AF04A8B9ED1}" type="datetime1">
              <a:rPr lang="en-US" smtClean="0"/>
              <a:t>2/21/2020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358E5B1-A923-44DB-B833-D99A9D10678B}" type="datetime1">
              <a:rPr lang="en-US" smtClean="0"/>
              <a:t>2/21/2020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2"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9872039-5D9D-425A-B1AB-ABD576970E69}" type="datetime1">
              <a:rPr lang="en-US" smtClean="0"/>
              <a:t>2/21/2020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2"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D695DDB-B06D-4F2B-AA1B-12EAC7D12406}" type="datetime1">
              <a:rPr lang="en-US" smtClean="0"/>
              <a:t>2/21/2020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2"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F9D5A48-A88F-42CD-9514-D36C007562F5}" type="datetime1">
              <a:rPr lang="en-US" smtClean="0"/>
              <a:t>2/21/2020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2"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F427ABB-458D-4F46-9838-9CC11982C6F9}" type="datetime1">
              <a:rPr lang="en-US" smtClean="0"/>
              <a:t>2/21/2020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2"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3FA4FF2-2F4C-4DFF-B4B4-C9845119DE8F}" type="datetime1">
              <a:rPr lang="en-US" smtClean="0"/>
              <a:t>2/21/2020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2"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008BD2D-6CE6-481B-8769-D65A0975F8FE}" type="datetime1">
              <a:rPr lang="en-US" smtClean="0"/>
              <a:t>2/21/2020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2"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F1BE678-B1DA-4776-86A1-AD7013934C46}" type="datetime1">
              <a:rPr lang="en-US" smtClean="0"/>
              <a:t>2/21/2020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training.species360.org/Mobil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53D845-87D6-4E2D-87A9-740235A144E6}" type="slidenum">
              <a:rPr lang="en-US" smtClean="0"/>
              <a:pPr/>
              <a:t>1</a:t>
            </a:fld>
            <a:endParaRPr lang="en-US"/>
          </a:p>
        </p:txBody>
      </p:sp>
      <p:sp>
        <p:nvSpPr>
          <p:cNvPr id="6" name="Title 5"/>
          <p:cNvSpPr>
            <a:spLocks noGrp="1"/>
          </p:cNvSpPr>
          <p:nvPr>
            <p:ph type="ctrTitle"/>
          </p:nvPr>
        </p:nvSpPr>
        <p:spPr>
          <a:xfrm>
            <a:off x="876992" y="0"/>
            <a:ext cx="7772400" cy="2387600"/>
          </a:xfrm>
        </p:spPr>
        <p:txBody>
          <a:bodyPr>
            <a:normAutofit/>
          </a:bodyPr>
          <a:lstStyle/>
          <a:p>
            <a:r>
              <a:rPr lang="en-US" dirty="0" smtClean="0"/>
              <a:t>ZIMS and Educators</a:t>
            </a:r>
            <a:br>
              <a:rPr lang="en-US" dirty="0" smtClean="0"/>
            </a:br>
            <a:endParaRPr lang="en-US" dirty="0"/>
          </a:p>
        </p:txBody>
      </p:sp>
      <p:sp>
        <p:nvSpPr>
          <p:cNvPr id="9" name="Subtitle 8"/>
          <p:cNvSpPr>
            <a:spLocks noGrp="1"/>
          </p:cNvSpPr>
          <p:nvPr>
            <p:ph type="subTitle" idx="1"/>
          </p:nvPr>
        </p:nvSpPr>
        <p:spPr>
          <a:xfrm>
            <a:off x="951807" y="4326474"/>
            <a:ext cx="6858000" cy="1655762"/>
          </a:xfrm>
        </p:spPr>
        <p:txBody>
          <a:bodyPr/>
          <a:lstStyle/>
          <a:p>
            <a:r>
              <a:rPr lang="en-US" i="1" dirty="0" smtClean="0"/>
              <a:t>A Perfect Match!</a:t>
            </a:r>
          </a:p>
          <a:p>
            <a:r>
              <a:rPr lang="en-US" sz="3200" dirty="0" smtClean="0"/>
              <a:t>March 2020 Tips and Tricks</a:t>
            </a:r>
          </a:p>
          <a:p>
            <a:endParaRPr lang="en-US" i="1" dirty="0" smtClean="0"/>
          </a:p>
          <a:p>
            <a:endParaRPr lang="en-US" i="1" dirty="0"/>
          </a:p>
          <a:p>
            <a:endParaRPr lang="en-US" i="1" dirty="0"/>
          </a:p>
        </p:txBody>
      </p:sp>
      <p:pic>
        <p:nvPicPr>
          <p:cNvPr id="2050" name="Picture 2" descr="Image result for zoo educator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2300" y="1561723"/>
            <a:ext cx="4915112" cy="276475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193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Results Grid</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10</a:t>
            </a:fld>
            <a:endParaRPr lang="en-US"/>
          </a:p>
        </p:txBody>
      </p:sp>
      <p:sp>
        <p:nvSpPr>
          <p:cNvPr id="6" name="TextBox 5"/>
          <p:cNvSpPr txBox="1"/>
          <p:nvPr/>
        </p:nvSpPr>
        <p:spPr>
          <a:xfrm>
            <a:off x="621369" y="2883746"/>
            <a:ext cx="8116902" cy="3139321"/>
          </a:xfrm>
          <a:prstGeom prst="rect">
            <a:avLst/>
          </a:prstGeom>
          <a:noFill/>
        </p:spPr>
        <p:txBody>
          <a:bodyPr wrap="none" rtlCol="0">
            <a:spAutoFit/>
          </a:bodyPr>
          <a:lstStyle/>
          <a:p>
            <a:r>
              <a:rPr lang="en-US" dirty="0" smtClean="0"/>
              <a:t>Selecting from the Start search will open the record directly. If you use the left hand </a:t>
            </a:r>
          </a:p>
          <a:p>
            <a:r>
              <a:rPr lang="en-US" dirty="0" smtClean="0"/>
              <a:t>search a results grid will appear for records that match the filters used in the search. </a:t>
            </a:r>
          </a:p>
          <a:p>
            <a:r>
              <a:rPr lang="en-US" dirty="0" smtClean="0"/>
              <a:t>Some columns of interest include:</a:t>
            </a:r>
          </a:p>
          <a:p>
            <a:r>
              <a:rPr lang="en-US" dirty="0" smtClean="0"/>
              <a:t>1-The GAN (Global accession Number) is assigned by the ZIMS application and it </a:t>
            </a:r>
          </a:p>
          <a:p>
            <a:r>
              <a:rPr lang="en-US" dirty="0" smtClean="0"/>
              <a:t>cannot be edited</a:t>
            </a:r>
          </a:p>
          <a:p>
            <a:r>
              <a:rPr lang="en-US" dirty="0" smtClean="0"/>
              <a:t>2-The Preferred ID is selected by the institution and is the identifier that they prefer </a:t>
            </a:r>
          </a:p>
          <a:p>
            <a:r>
              <a:rPr lang="en-US" dirty="0" smtClean="0"/>
              <a:t>to use, often this is the Local ID (a number assigned to the animal by each institution</a:t>
            </a:r>
          </a:p>
          <a:p>
            <a:r>
              <a:rPr lang="en-US" dirty="0" smtClean="0"/>
              <a:t>holding or owning it) or the House Name</a:t>
            </a:r>
          </a:p>
          <a:p>
            <a:r>
              <a:rPr lang="en-US" dirty="0" smtClean="0"/>
              <a:t>3-The sex is displayed</a:t>
            </a:r>
          </a:p>
          <a:p>
            <a:r>
              <a:rPr lang="en-US" dirty="0" smtClean="0"/>
              <a:t>4-This is a quick way to find out a Birth/Hatch Date</a:t>
            </a:r>
          </a:p>
          <a:p>
            <a:r>
              <a:rPr lang="en-US" dirty="0" smtClean="0"/>
              <a:t>5-The Enclosure the animal is currently occupying</a:t>
            </a:r>
            <a:endParaRPr lang="en-US" dirty="0"/>
          </a:p>
        </p:txBody>
      </p:sp>
      <p:pic>
        <p:nvPicPr>
          <p:cNvPr id="7" name="Picture 6"/>
          <p:cNvPicPr>
            <a:picLocks noChangeAspect="1"/>
          </p:cNvPicPr>
          <p:nvPr/>
        </p:nvPicPr>
        <p:blipFill>
          <a:blip r:embed="rId2"/>
          <a:stretch>
            <a:fillRect/>
          </a:stretch>
        </p:blipFill>
        <p:spPr>
          <a:xfrm>
            <a:off x="339300" y="1332781"/>
            <a:ext cx="8465400" cy="1550965"/>
          </a:xfrm>
          <a:prstGeom prst="rect">
            <a:avLst/>
          </a:prstGeom>
          <a:ln>
            <a:solidFill>
              <a:schemeClr val="tx1"/>
            </a:solidFill>
          </a:ln>
        </p:spPr>
      </p:pic>
    </p:spTree>
    <p:extLst>
      <p:ext uri="{BB962C8B-B14F-4D97-AF65-F5344CB8AC3E}">
        <p14:creationId xmlns:p14="http://schemas.microsoft.com/office/powerpoint/2010/main" val="3587934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 Customization</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11</a:t>
            </a:fld>
            <a:endParaRPr lang="en-US"/>
          </a:p>
        </p:txBody>
      </p:sp>
      <p:pic>
        <p:nvPicPr>
          <p:cNvPr id="4" name="Picture 3"/>
          <p:cNvPicPr>
            <a:picLocks noChangeAspect="1"/>
          </p:cNvPicPr>
          <p:nvPr/>
        </p:nvPicPr>
        <p:blipFill>
          <a:blip r:embed="rId2"/>
          <a:stretch>
            <a:fillRect/>
          </a:stretch>
        </p:blipFill>
        <p:spPr>
          <a:xfrm>
            <a:off x="772857" y="1461825"/>
            <a:ext cx="3409676" cy="4906968"/>
          </a:xfrm>
          <a:prstGeom prst="rect">
            <a:avLst/>
          </a:prstGeom>
          <a:ln>
            <a:solidFill>
              <a:schemeClr val="tx1"/>
            </a:solidFill>
          </a:ln>
        </p:spPr>
      </p:pic>
      <p:sp>
        <p:nvSpPr>
          <p:cNvPr id="5" name="TextBox 4"/>
          <p:cNvSpPr txBox="1"/>
          <p:nvPr/>
        </p:nvSpPr>
        <p:spPr>
          <a:xfrm>
            <a:off x="4694881" y="2582333"/>
            <a:ext cx="3820469" cy="2031325"/>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You can customize what is displayed</a:t>
            </a:r>
          </a:p>
          <a:p>
            <a:r>
              <a:rPr lang="en-US" dirty="0" smtClean="0"/>
              <a:t>in these results grids so you see only</a:t>
            </a:r>
          </a:p>
          <a:p>
            <a:r>
              <a:rPr lang="en-US" dirty="0" smtClean="0"/>
              <a:t>the information that you want to.</a:t>
            </a:r>
          </a:p>
          <a:p>
            <a:r>
              <a:rPr lang="en-US" dirty="0" smtClean="0"/>
              <a:t>Select the down arrow to the right</a:t>
            </a:r>
          </a:p>
          <a:p>
            <a:r>
              <a:rPr lang="en-US" dirty="0" smtClean="0"/>
              <a:t>of any column header. Select columns</a:t>
            </a:r>
          </a:p>
          <a:p>
            <a:r>
              <a:rPr lang="en-US" dirty="0" smtClean="0"/>
              <a:t>and then check or uncheck the desired</a:t>
            </a:r>
          </a:p>
          <a:p>
            <a:r>
              <a:rPr lang="en-US" dirty="0" smtClean="0"/>
              <a:t>topics.</a:t>
            </a:r>
            <a:endParaRPr lang="en-US" dirty="0"/>
          </a:p>
        </p:txBody>
      </p:sp>
    </p:spTree>
    <p:extLst>
      <p:ext uri="{BB962C8B-B14F-4D97-AF65-F5344CB8AC3E}">
        <p14:creationId xmlns:p14="http://schemas.microsoft.com/office/powerpoint/2010/main" val="3856212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 Customization</a:t>
            </a:r>
            <a:endParaRPr lang="en-US" dirty="0"/>
          </a:p>
        </p:txBody>
      </p:sp>
      <p:sp>
        <p:nvSpPr>
          <p:cNvPr id="3" name="Content Placeholder 2"/>
          <p:cNvSpPr>
            <a:spLocks noGrp="1"/>
          </p:cNvSpPr>
          <p:nvPr>
            <p:ph idx="1"/>
          </p:nvPr>
        </p:nvSpPr>
        <p:spPr>
          <a:xfrm>
            <a:off x="520585" y="1351799"/>
            <a:ext cx="7886700" cy="4351338"/>
          </a:xfrm>
        </p:spPr>
        <p:txBody>
          <a:bodyPr>
            <a:normAutofit lnSpcReduction="10000"/>
          </a:bodyPr>
          <a:lstStyle/>
          <a:p>
            <a:r>
              <a:rPr lang="en-US" sz="2400" dirty="0" smtClean="0"/>
              <a:t>Below we used customization to create a results grid that displays only what we want to see</a:t>
            </a:r>
          </a:p>
          <a:p>
            <a:r>
              <a:rPr lang="en-US" sz="2400" dirty="0" smtClean="0"/>
              <a:t>We recommend not removing the GAN column as that is a hyperlink into the record</a:t>
            </a:r>
          </a:p>
          <a:p>
            <a:r>
              <a:rPr lang="en-US" sz="2400" dirty="0" smtClean="0"/>
              <a:t>The column order can also be changed by dragging the column to where you want it to be</a:t>
            </a:r>
          </a:p>
          <a:p>
            <a:endParaRPr lang="en-US" sz="2400" dirty="0"/>
          </a:p>
          <a:p>
            <a:endParaRPr lang="en-US" sz="2400" dirty="0" smtClean="0"/>
          </a:p>
          <a:p>
            <a:endParaRPr lang="en-US" sz="2400" dirty="0"/>
          </a:p>
          <a:p>
            <a:endParaRPr lang="en-US" sz="2400" dirty="0" smtClean="0"/>
          </a:p>
          <a:p>
            <a:r>
              <a:rPr lang="en-US" sz="2400" dirty="0" smtClean="0"/>
              <a:t>To open Bob’s record select the GAN hyperlink</a:t>
            </a:r>
            <a:endParaRPr lang="en-US" sz="2400" dirty="0"/>
          </a:p>
        </p:txBody>
      </p:sp>
      <p:sp>
        <p:nvSpPr>
          <p:cNvPr id="4" name="Slide Number Placeholder 3"/>
          <p:cNvSpPr>
            <a:spLocks noGrp="1"/>
          </p:cNvSpPr>
          <p:nvPr>
            <p:ph type="sldNum" sz="quarter" idx="12"/>
          </p:nvPr>
        </p:nvSpPr>
        <p:spPr/>
        <p:txBody>
          <a:bodyPr/>
          <a:lstStyle/>
          <a:p>
            <a:fld id="{D1A12E6A-C85A-496C-95D0-8B82A2649983}" type="slidenum">
              <a:rPr lang="en-US" smtClean="0"/>
              <a:t>12</a:t>
            </a:fld>
            <a:endParaRPr lang="en-US"/>
          </a:p>
        </p:txBody>
      </p:sp>
      <p:pic>
        <p:nvPicPr>
          <p:cNvPr id="5" name="Picture 4"/>
          <p:cNvPicPr>
            <a:picLocks noChangeAspect="1"/>
          </p:cNvPicPr>
          <p:nvPr/>
        </p:nvPicPr>
        <p:blipFill>
          <a:blip r:embed="rId2"/>
          <a:stretch>
            <a:fillRect/>
          </a:stretch>
        </p:blipFill>
        <p:spPr>
          <a:xfrm>
            <a:off x="172414" y="3519156"/>
            <a:ext cx="8583041" cy="1458657"/>
          </a:xfrm>
          <a:prstGeom prst="rect">
            <a:avLst/>
          </a:prstGeom>
          <a:ln>
            <a:solidFill>
              <a:schemeClr val="tx1"/>
            </a:solidFill>
          </a:ln>
        </p:spPr>
      </p:pic>
    </p:spTree>
    <p:extLst>
      <p:ext uri="{BB962C8B-B14F-4D97-AF65-F5344CB8AC3E}">
        <p14:creationId xmlns:p14="http://schemas.microsoft.com/office/powerpoint/2010/main" val="939817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Old is Bob and Where Was He Born?</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13</a:t>
            </a:fld>
            <a:endParaRPr lang="en-US"/>
          </a:p>
        </p:txBody>
      </p:sp>
      <p:pic>
        <p:nvPicPr>
          <p:cNvPr id="4" name="Picture 3"/>
          <p:cNvPicPr>
            <a:picLocks noChangeAspect="1"/>
          </p:cNvPicPr>
          <p:nvPr/>
        </p:nvPicPr>
        <p:blipFill>
          <a:blip r:embed="rId2"/>
          <a:stretch>
            <a:fillRect/>
          </a:stretch>
        </p:blipFill>
        <p:spPr>
          <a:xfrm>
            <a:off x="713969" y="2088977"/>
            <a:ext cx="4533333" cy="2314286"/>
          </a:xfrm>
          <a:prstGeom prst="rect">
            <a:avLst/>
          </a:prstGeom>
        </p:spPr>
      </p:pic>
      <p:pic>
        <p:nvPicPr>
          <p:cNvPr id="5" name="Picture 4"/>
          <p:cNvPicPr>
            <a:picLocks noChangeAspect="1"/>
          </p:cNvPicPr>
          <p:nvPr/>
        </p:nvPicPr>
        <p:blipFill>
          <a:blip r:embed="rId3"/>
          <a:stretch>
            <a:fillRect/>
          </a:stretch>
        </p:blipFill>
        <p:spPr>
          <a:xfrm>
            <a:off x="742540" y="4403263"/>
            <a:ext cx="4504762" cy="1466667"/>
          </a:xfrm>
          <a:prstGeom prst="rect">
            <a:avLst/>
          </a:prstGeom>
        </p:spPr>
      </p:pic>
      <p:sp>
        <p:nvSpPr>
          <p:cNvPr id="6" name="TextBox 5"/>
          <p:cNvSpPr txBox="1"/>
          <p:nvPr/>
        </p:nvSpPr>
        <p:spPr>
          <a:xfrm>
            <a:off x="5575547" y="1540941"/>
            <a:ext cx="3061864" cy="3693319"/>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The Basic Info grid can tell</a:t>
            </a:r>
          </a:p>
          <a:p>
            <a:r>
              <a:rPr lang="en-US" dirty="0" smtClean="0"/>
              <a:t>you a lot about the animal.</a:t>
            </a:r>
          </a:p>
          <a:p>
            <a:r>
              <a:rPr lang="en-US" dirty="0" smtClean="0"/>
              <a:t>You can see that he was</a:t>
            </a:r>
          </a:p>
          <a:p>
            <a:r>
              <a:rPr lang="en-US" dirty="0" smtClean="0"/>
              <a:t>captive born at the Greenville </a:t>
            </a:r>
          </a:p>
          <a:p>
            <a:r>
              <a:rPr lang="en-US" dirty="0" smtClean="0"/>
              <a:t>Zoo on 23 January 2006. You </a:t>
            </a:r>
          </a:p>
          <a:p>
            <a:r>
              <a:rPr lang="en-US" dirty="0" smtClean="0"/>
              <a:t>can also see that IUCN lists the</a:t>
            </a:r>
          </a:p>
          <a:p>
            <a:r>
              <a:rPr lang="en-US" dirty="0" smtClean="0"/>
              <a:t>species as Endangered and</a:t>
            </a:r>
          </a:p>
          <a:p>
            <a:r>
              <a:rPr lang="en-US" dirty="0" smtClean="0"/>
              <a:t>CITES considers them a “I”.</a:t>
            </a:r>
          </a:p>
          <a:p>
            <a:r>
              <a:rPr lang="en-US" dirty="0" smtClean="0"/>
              <a:t>There are also studbooks in</a:t>
            </a:r>
          </a:p>
          <a:p>
            <a:r>
              <a:rPr lang="en-US" dirty="0" smtClean="0"/>
              <a:t>many regions for the species.</a:t>
            </a:r>
          </a:p>
          <a:p>
            <a:r>
              <a:rPr lang="en-US" dirty="0" smtClean="0"/>
              <a:t>Although Bob lives at the</a:t>
            </a:r>
          </a:p>
          <a:p>
            <a:r>
              <a:rPr lang="en-US" dirty="0" smtClean="0"/>
              <a:t>Greenville Zoo he is owned by</a:t>
            </a:r>
          </a:p>
          <a:p>
            <a:r>
              <a:rPr lang="en-US" dirty="0" smtClean="0"/>
              <a:t>the San Diego Zoo.</a:t>
            </a:r>
            <a:endParaRPr lang="en-US" dirty="0"/>
          </a:p>
        </p:txBody>
      </p:sp>
    </p:spTree>
    <p:extLst>
      <p:ext uri="{BB962C8B-B14F-4D97-AF65-F5344CB8AC3E}">
        <p14:creationId xmlns:p14="http://schemas.microsoft.com/office/powerpoint/2010/main" val="2430323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His Parents?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14</a:t>
            </a:fld>
            <a:endParaRPr lang="en-US"/>
          </a:p>
        </p:txBody>
      </p:sp>
      <p:pic>
        <p:nvPicPr>
          <p:cNvPr id="4" name="Picture 3"/>
          <p:cNvPicPr>
            <a:picLocks noChangeAspect="1"/>
          </p:cNvPicPr>
          <p:nvPr/>
        </p:nvPicPr>
        <p:blipFill>
          <a:blip r:embed="rId2"/>
          <a:stretch>
            <a:fillRect/>
          </a:stretch>
        </p:blipFill>
        <p:spPr>
          <a:xfrm>
            <a:off x="3076799" y="1406671"/>
            <a:ext cx="5676190" cy="1895238"/>
          </a:xfrm>
          <a:prstGeom prst="rect">
            <a:avLst/>
          </a:prstGeom>
          <a:ln>
            <a:solidFill>
              <a:schemeClr val="tx1"/>
            </a:solidFill>
          </a:ln>
        </p:spPr>
      </p:pic>
      <p:sp>
        <p:nvSpPr>
          <p:cNvPr id="5" name="TextBox 4"/>
          <p:cNvSpPr txBox="1"/>
          <p:nvPr/>
        </p:nvSpPr>
        <p:spPr>
          <a:xfrm>
            <a:off x="739833" y="3437775"/>
            <a:ext cx="8013156" cy="1477328"/>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Opening the Parent grid you find Bob’s parents. Selecting the GAN hyperlink will</a:t>
            </a:r>
          </a:p>
          <a:p>
            <a:r>
              <a:rPr lang="en-US" dirty="0" smtClean="0"/>
              <a:t>take you into their records. Bob’s sire was named Kumar and he was born at the</a:t>
            </a:r>
          </a:p>
          <a:p>
            <a:r>
              <a:rPr lang="en-US" dirty="0" smtClean="0"/>
              <a:t>Gladys Porter Zoo. His dam was named Lana and she was born at the Audubon Zoo.</a:t>
            </a:r>
          </a:p>
          <a:p>
            <a:r>
              <a:rPr lang="en-US" dirty="0" smtClean="0"/>
              <a:t>You find this information by looking in the Identifiers grid (Details tab &gt; Identifiers) </a:t>
            </a:r>
          </a:p>
          <a:p>
            <a:r>
              <a:rPr lang="en-US" dirty="0" smtClean="0"/>
              <a:t>and the Event Location grid (More Details tab &gt; Event Locations).</a:t>
            </a:r>
            <a:endParaRPr lang="en-US" dirty="0"/>
          </a:p>
        </p:txBody>
      </p:sp>
      <p:pic>
        <p:nvPicPr>
          <p:cNvPr id="6" name="Picture 5"/>
          <p:cNvPicPr>
            <a:picLocks noChangeAspect="1"/>
          </p:cNvPicPr>
          <p:nvPr/>
        </p:nvPicPr>
        <p:blipFill>
          <a:blip r:embed="rId3"/>
          <a:stretch>
            <a:fillRect/>
          </a:stretch>
        </p:blipFill>
        <p:spPr>
          <a:xfrm>
            <a:off x="141317" y="5186835"/>
            <a:ext cx="5153891" cy="1248142"/>
          </a:xfrm>
          <a:prstGeom prst="rect">
            <a:avLst/>
          </a:prstGeom>
          <a:ln>
            <a:solidFill>
              <a:schemeClr val="tx1"/>
            </a:solidFill>
          </a:ln>
        </p:spPr>
      </p:pic>
      <p:pic>
        <p:nvPicPr>
          <p:cNvPr id="4104" name="Picture 8" descr="Image result for orangutan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317" y="1356205"/>
            <a:ext cx="2714757" cy="180983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983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He Have Any Brothers or Sisters?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15</a:t>
            </a:fld>
            <a:endParaRPr lang="en-US"/>
          </a:p>
        </p:txBody>
      </p:sp>
      <p:sp>
        <p:nvSpPr>
          <p:cNvPr id="4" name="TextBox 3"/>
          <p:cNvSpPr txBox="1"/>
          <p:nvPr/>
        </p:nvSpPr>
        <p:spPr>
          <a:xfrm>
            <a:off x="955964" y="3937732"/>
            <a:ext cx="6791498" cy="1477328"/>
          </a:xfrm>
          <a:prstGeom prst="rect">
            <a:avLst/>
          </a:prstGeom>
          <a:solidFill>
            <a:schemeClr val="accent6">
              <a:lumMod val="60000"/>
              <a:lumOff val="40000"/>
            </a:schemeClr>
          </a:solidFill>
          <a:ln>
            <a:solidFill>
              <a:schemeClr val="tx1"/>
            </a:solidFill>
          </a:ln>
        </p:spPr>
        <p:txBody>
          <a:bodyPr wrap="square" rtlCol="0">
            <a:spAutoFit/>
          </a:bodyPr>
          <a:lstStyle/>
          <a:p>
            <a:r>
              <a:rPr lang="en-US" dirty="0" smtClean="0"/>
              <a:t>Using Pedigree Explorer you can find Bob’s siblings. Go to Start &gt; Tools &gt; Pedigree Explorer. Bob has one 1 ½ year old full sister still living at</a:t>
            </a:r>
          </a:p>
          <a:p>
            <a:r>
              <a:rPr lang="en-US" dirty="0" smtClean="0"/>
              <a:t>Greenville (green arrows - full siblings are produced from both parents) and one 7 year old half sister living at the Gladys Porter Zoo (gold arrow - half siblings are produced from only one parent).</a:t>
            </a:r>
            <a:endParaRPr lang="en-US" dirty="0"/>
          </a:p>
        </p:txBody>
      </p:sp>
      <p:pic>
        <p:nvPicPr>
          <p:cNvPr id="5" name="Picture 4"/>
          <p:cNvPicPr>
            <a:picLocks noChangeAspect="1"/>
          </p:cNvPicPr>
          <p:nvPr/>
        </p:nvPicPr>
        <p:blipFill>
          <a:blip r:embed="rId2"/>
          <a:stretch>
            <a:fillRect/>
          </a:stretch>
        </p:blipFill>
        <p:spPr>
          <a:xfrm>
            <a:off x="448101" y="1690689"/>
            <a:ext cx="5438095" cy="2152381"/>
          </a:xfrm>
          <a:prstGeom prst="rect">
            <a:avLst/>
          </a:prstGeom>
          <a:ln>
            <a:solidFill>
              <a:schemeClr val="tx1"/>
            </a:solidFill>
          </a:ln>
        </p:spPr>
      </p:pic>
      <p:pic>
        <p:nvPicPr>
          <p:cNvPr id="3074" name="Picture 2" descr="Image result for orangutan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957" r="10437"/>
          <a:stretch/>
        </p:blipFill>
        <p:spPr bwMode="auto">
          <a:xfrm>
            <a:off x="6140155" y="1002892"/>
            <a:ext cx="2375195" cy="274873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95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Bob Weigh?</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16</a:t>
            </a:fld>
            <a:endParaRPr lang="en-US"/>
          </a:p>
        </p:txBody>
      </p:sp>
      <p:pic>
        <p:nvPicPr>
          <p:cNvPr id="6" name="Picture 5"/>
          <p:cNvPicPr>
            <a:picLocks noChangeAspect="1"/>
          </p:cNvPicPr>
          <p:nvPr/>
        </p:nvPicPr>
        <p:blipFill>
          <a:blip r:embed="rId2"/>
          <a:stretch>
            <a:fillRect/>
          </a:stretch>
        </p:blipFill>
        <p:spPr>
          <a:xfrm>
            <a:off x="63676" y="1376068"/>
            <a:ext cx="5638095" cy="3590476"/>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208711" y="2220860"/>
            <a:ext cx="5560943" cy="3208236"/>
          </a:xfrm>
          <a:prstGeom prst="rect">
            <a:avLst/>
          </a:prstGeom>
          <a:ln>
            <a:solidFill>
              <a:schemeClr val="tx1"/>
            </a:solidFill>
          </a:ln>
        </p:spPr>
      </p:pic>
      <p:sp>
        <p:nvSpPr>
          <p:cNvPr id="7" name="TextBox 6"/>
          <p:cNvSpPr txBox="1"/>
          <p:nvPr/>
        </p:nvSpPr>
        <p:spPr>
          <a:xfrm>
            <a:off x="201508" y="5240591"/>
            <a:ext cx="5362430" cy="1477328"/>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Going to the Weight grid in the Details tab you see </a:t>
            </a:r>
          </a:p>
          <a:p>
            <a:r>
              <a:rPr lang="en-US" dirty="0" smtClean="0"/>
              <a:t>Bob has 9 pages of weights recorded! Selecting to View</a:t>
            </a:r>
          </a:p>
          <a:p>
            <a:r>
              <a:rPr lang="en-US" dirty="0" smtClean="0"/>
              <a:t>Weight Graph lets you easily see how he has grown!</a:t>
            </a:r>
          </a:p>
          <a:p>
            <a:r>
              <a:rPr lang="en-US" dirty="0" smtClean="0"/>
              <a:t>Bob’s most recent weight is 81 kilograms and taken on</a:t>
            </a:r>
          </a:p>
          <a:p>
            <a:r>
              <a:rPr lang="en-US" dirty="0" smtClean="0"/>
              <a:t>16 October 2019.</a:t>
            </a:r>
            <a:endParaRPr lang="en-US" dirty="0"/>
          </a:p>
        </p:txBody>
      </p:sp>
    </p:spTree>
    <p:extLst>
      <p:ext uri="{BB962C8B-B14F-4D97-AF65-F5344CB8AC3E}">
        <p14:creationId xmlns:p14="http://schemas.microsoft.com/office/powerpoint/2010/main" val="2738175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He Do Any Tricks?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17</a:t>
            </a:fld>
            <a:endParaRPr lang="en-US"/>
          </a:p>
        </p:txBody>
      </p:sp>
      <p:pic>
        <p:nvPicPr>
          <p:cNvPr id="4" name="Picture 3"/>
          <p:cNvPicPr>
            <a:picLocks noChangeAspect="1"/>
          </p:cNvPicPr>
          <p:nvPr/>
        </p:nvPicPr>
        <p:blipFill>
          <a:blip r:embed="rId2"/>
          <a:stretch>
            <a:fillRect/>
          </a:stretch>
        </p:blipFill>
        <p:spPr>
          <a:xfrm>
            <a:off x="4940209" y="2003366"/>
            <a:ext cx="3983089" cy="3147293"/>
          </a:xfrm>
          <a:prstGeom prst="rect">
            <a:avLst/>
          </a:prstGeom>
          <a:ln>
            <a:solidFill>
              <a:schemeClr val="tx1"/>
            </a:solidFill>
          </a:ln>
        </p:spPr>
      </p:pic>
      <p:sp>
        <p:nvSpPr>
          <p:cNvPr id="5" name="TextBox 4"/>
          <p:cNvSpPr txBox="1"/>
          <p:nvPr/>
        </p:nvSpPr>
        <p:spPr>
          <a:xfrm>
            <a:off x="473825" y="1690689"/>
            <a:ext cx="4268669" cy="3970318"/>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Years ago zoo staff may have trained</a:t>
            </a:r>
          </a:p>
          <a:p>
            <a:r>
              <a:rPr lang="en-US" dirty="0" smtClean="0"/>
              <a:t>some animals to do “tricks” to entertain </a:t>
            </a:r>
          </a:p>
          <a:p>
            <a:r>
              <a:rPr lang="en-US" dirty="0" smtClean="0"/>
              <a:t>the visitors. Today we do training to</a:t>
            </a:r>
          </a:p>
          <a:p>
            <a:r>
              <a:rPr lang="en-US" dirty="0" smtClean="0"/>
              <a:t>improve health care and often to stimulate</a:t>
            </a:r>
          </a:p>
          <a:p>
            <a:r>
              <a:rPr lang="en-US" dirty="0" smtClean="0"/>
              <a:t>the mental or physical health of the animal.</a:t>
            </a:r>
          </a:p>
          <a:p>
            <a:r>
              <a:rPr lang="en-US" dirty="0" smtClean="0"/>
              <a:t>Bob has been trained to hold his arm up,</a:t>
            </a:r>
          </a:p>
          <a:p>
            <a:r>
              <a:rPr lang="en-US" dirty="0" smtClean="0"/>
              <a:t>receive injections and have an ultrasound</a:t>
            </a:r>
          </a:p>
          <a:p>
            <a:r>
              <a:rPr lang="en-US" dirty="0" smtClean="0"/>
              <a:t>to make his health care easier and </a:t>
            </a:r>
          </a:p>
          <a:p>
            <a:r>
              <a:rPr lang="en-US" dirty="0" smtClean="0"/>
              <a:t>procedures done without restraint. For</a:t>
            </a:r>
          </a:p>
          <a:p>
            <a:r>
              <a:rPr lang="en-US" dirty="0" smtClean="0"/>
              <a:t>stimulation he has been taught to</a:t>
            </a:r>
          </a:p>
          <a:p>
            <a:r>
              <a:rPr lang="en-US" dirty="0" smtClean="0"/>
              <a:t>recognize colors and follow a laser pointer</a:t>
            </a:r>
          </a:p>
          <a:p>
            <a:r>
              <a:rPr lang="en-US" dirty="0" smtClean="0"/>
              <a:t>around his enclosure. You can view the</a:t>
            </a:r>
          </a:p>
          <a:p>
            <a:r>
              <a:rPr lang="en-US" dirty="0" smtClean="0"/>
              <a:t>sessions by selecting the View link in the</a:t>
            </a:r>
          </a:p>
          <a:p>
            <a:r>
              <a:rPr lang="en-US" dirty="0" smtClean="0"/>
              <a:t>Sessions column.</a:t>
            </a:r>
          </a:p>
        </p:txBody>
      </p:sp>
    </p:spTree>
    <p:extLst>
      <p:ext uri="{BB962C8B-B14F-4D97-AF65-F5344CB8AC3E}">
        <p14:creationId xmlns:p14="http://schemas.microsoft.com/office/powerpoint/2010/main" val="1634051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He Eat?</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18</a:t>
            </a:fld>
            <a:endParaRPr lang="en-US"/>
          </a:p>
        </p:txBody>
      </p:sp>
      <p:pic>
        <p:nvPicPr>
          <p:cNvPr id="4" name="Picture 3"/>
          <p:cNvPicPr>
            <a:picLocks noChangeAspect="1"/>
          </p:cNvPicPr>
          <p:nvPr/>
        </p:nvPicPr>
        <p:blipFill>
          <a:blip r:embed="rId2"/>
          <a:stretch>
            <a:fillRect/>
          </a:stretch>
        </p:blipFill>
        <p:spPr>
          <a:xfrm>
            <a:off x="4572000" y="1442564"/>
            <a:ext cx="4094528" cy="3793258"/>
          </a:xfrm>
          <a:prstGeom prst="rect">
            <a:avLst/>
          </a:prstGeom>
          <a:ln>
            <a:solidFill>
              <a:schemeClr val="tx1"/>
            </a:solidFill>
          </a:ln>
        </p:spPr>
      </p:pic>
      <p:sp>
        <p:nvSpPr>
          <p:cNvPr id="5" name="TextBox 4"/>
          <p:cNvSpPr txBox="1"/>
          <p:nvPr/>
        </p:nvSpPr>
        <p:spPr>
          <a:xfrm>
            <a:off x="628649" y="1442564"/>
            <a:ext cx="3624710" cy="2585323"/>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Looking at the Feed Log under More</a:t>
            </a:r>
          </a:p>
          <a:p>
            <a:r>
              <a:rPr lang="en-US" dirty="0" smtClean="0"/>
              <a:t>Details, you can track what Bob eats.</a:t>
            </a:r>
          </a:p>
          <a:p>
            <a:r>
              <a:rPr lang="en-US" dirty="0" smtClean="0"/>
              <a:t>He gets </a:t>
            </a:r>
            <a:r>
              <a:rPr lang="en-US" dirty="0" err="1" smtClean="0"/>
              <a:t>Zupreem</a:t>
            </a:r>
            <a:r>
              <a:rPr lang="en-US" dirty="0" smtClean="0"/>
              <a:t> primate biscuits</a:t>
            </a:r>
          </a:p>
          <a:p>
            <a:r>
              <a:rPr lang="en-US" dirty="0" smtClean="0"/>
              <a:t>every day and a rotating variety of</a:t>
            </a:r>
          </a:p>
          <a:p>
            <a:r>
              <a:rPr lang="en-US" dirty="0" smtClean="0"/>
              <a:t>fruits, with browse offered every</a:t>
            </a:r>
          </a:p>
          <a:p>
            <a:r>
              <a:rPr lang="en-US" dirty="0" smtClean="0"/>
              <a:t>few days. He apparently is not fond</a:t>
            </a:r>
          </a:p>
          <a:p>
            <a:r>
              <a:rPr lang="en-US" dirty="0" smtClean="0"/>
              <a:t>of bananas as you can see in the</a:t>
            </a:r>
          </a:p>
          <a:p>
            <a:r>
              <a:rPr lang="en-US" dirty="0" smtClean="0"/>
              <a:t>Amount Consumed column, but he</a:t>
            </a:r>
          </a:p>
          <a:p>
            <a:r>
              <a:rPr lang="en-US" dirty="0" smtClean="0"/>
              <a:t>does like figs and apples.</a:t>
            </a:r>
            <a:endParaRPr lang="en-US" dirty="0"/>
          </a:p>
        </p:txBody>
      </p:sp>
      <p:pic>
        <p:nvPicPr>
          <p:cNvPr id="5122" name="Picture 2" descr="Image result for orangutan eating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4231412"/>
            <a:ext cx="3479915" cy="231994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619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 Bob Lived Anywhere Else?</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19</a:t>
            </a:fld>
            <a:endParaRPr lang="en-US"/>
          </a:p>
        </p:txBody>
      </p:sp>
      <p:pic>
        <p:nvPicPr>
          <p:cNvPr id="4" name="Picture 3"/>
          <p:cNvPicPr>
            <a:picLocks noChangeAspect="1"/>
          </p:cNvPicPr>
          <p:nvPr/>
        </p:nvPicPr>
        <p:blipFill>
          <a:blip r:embed="rId2"/>
          <a:stretch>
            <a:fillRect/>
          </a:stretch>
        </p:blipFill>
        <p:spPr>
          <a:xfrm>
            <a:off x="3692155" y="2023198"/>
            <a:ext cx="5144273" cy="2853126"/>
          </a:xfrm>
          <a:prstGeom prst="rect">
            <a:avLst/>
          </a:prstGeom>
          <a:ln>
            <a:solidFill>
              <a:schemeClr val="tx1"/>
            </a:solidFill>
          </a:ln>
        </p:spPr>
      </p:pic>
      <p:sp>
        <p:nvSpPr>
          <p:cNvPr id="5" name="TextBox 4"/>
          <p:cNvSpPr txBox="1"/>
          <p:nvPr/>
        </p:nvSpPr>
        <p:spPr>
          <a:xfrm>
            <a:off x="399011" y="2019993"/>
            <a:ext cx="3167342" cy="3416320"/>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Looking at the Physical Holder</a:t>
            </a:r>
          </a:p>
          <a:p>
            <a:r>
              <a:rPr lang="en-US" dirty="0" smtClean="0"/>
              <a:t>History in the Details tab lets</a:t>
            </a:r>
          </a:p>
          <a:p>
            <a:r>
              <a:rPr lang="en-US" dirty="0" smtClean="0"/>
              <a:t>you know that Bob was born</a:t>
            </a:r>
          </a:p>
          <a:p>
            <a:r>
              <a:rPr lang="en-US" dirty="0" smtClean="0"/>
              <a:t>at the Greenville Zoo, went to </a:t>
            </a:r>
          </a:p>
          <a:p>
            <a:r>
              <a:rPr lang="en-US" dirty="0" smtClean="0"/>
              <a:t>the Oregon Zoo (PORTLAND) on</a:t>
            </a:r>
          </a:p>
          <a:p>
            <a:r>
              <a:rPr lang="en-US" dirty="0" smtClean="0"/>
              <a:t>December 3, 2014, and </a:t>
            </a:r>
          </a:p>
          <a:p>
            <a:r>
              <a:rPr lang="en-US" dirty="0" smtClean="0"/>
              <a:t>returned to the Greenville Zoo</a:t>
            </a:r>
          </a:p>
          <a:p>
            <a:r>
              <a:rPr lang="en-US" dirty="0" smtClean="0"/>
              <a:t>on February 1, 2020. You may</a:t>
            </a:r>
          </a:p>
          <a:p>
            <a:r>
              <a:rPr lang="en-US" dirty="0" smtClean="0"/>
              <a:t>want to meet with your Local</a:t>
            </a:r>
          </a:p>
          <a:p>
            <a:r>
              <a:rPr lang="en-US" dirty="0" smtClean="0"/>
              <a:t>Admin to help you learn how </a:t>
            </a:r>
          </a:p>
          <a:p>
            <a:r>
              <a:rPr lang="en-US" dirty="0" smtClean="0"/>
              <a:t>to correctly read and interpret</a:t>
            </a:r>
          </a:p>
          <a:p>
            <a:r>
              <a:rPr lang="en-US" dirty="0" smtClean="0"/>
              <a:t>this grid.</a:t>
            </a:r>
            <a:endParaRPr lang="en-US" dirty="0"/>
          </a:p>
        </p:txBody>
      </p:sp>
    </p:spTree>
    <p:extLst>
      <p:ext uri="{BB962C8B-B14F-4D97-AF65-F5344CB8AC3E}">
        <p14:creationId xmlns:p14="http://schemas.microsoft.com/office/powerpoint/2010/main" val="2286676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981" y="0"/>
            <a:ext cx="7886700" cy="1325563"/>
          </a:xfrm>
        </p:spPr>
        <p:txBody>
          <a:bodyPr/>
          <a:lstStyle/>
          <a:p>
            <a:r>
              <a:rPr lang="en-US" dirty="0" smtClean="0"/>
              <a:t>There’s More than Data Entry!</a:t>
            </a:r>
            <a:endParaRPr lang="en-US" dirty="0"/>
          </a:p>
        </p:txBody>
      </p:sp>
      <p:sp>
        <p:nvSpPr>
          <p:cNvPr id="3" name="Content Placeholder 2"/>
          <p:cNvSpPr>
            <a:spLocks noGrp="1"/>
          </p:cNvSpPr>
          <p:nvPr>
            <p:ph idx="1"/>
          </p:nvPr>
        </p:nvSpPr>
        <p:spPr>
          <a:xfrm>
            <a:off x="558981" y="1459865"/>
            <a:ext cx="7886700" cy="4351338"/>
          </a:xfrm>
        </p:spPr>
        <p:txBody>
          <a:bodyPr>
            <a:normAutofit/>
          </a:bodyPr>
          <a:lstStyle/>
          <a:p>
            <a:r>
              <a:rPr lang="en-US" dirty="0" smtClean="0"/>
              <a:t>Although most Educators do not do data entry into ZIMS, getting information out is actually what ZIMS is all about!</a:t>
            </a:r>
          </a:p>
          <a:p>
            <a:r>
              <a:rPr lang="en-US" dirty="0" smtClean="0"/>
              <a:t>Educators can use ZIMS to:</a:t>
            </a:r>
          </a:p>
          <a:p>
            <a:pPr lvl="1"/>
            <a:r>
              <a:rPr lang="en-US" dirty="0" smtClean="0"/>
              <a:t>Find out what species are in an exhibit</a:t>
            </a:r>
          </a:p>
          <a:p>
            <a:pPr lvl="1"/>
            <a:r>
              <a:rPr lang="en-US" dirty="0" smtClean="0"/>
              <a:t>Find the history of an animal you are highlighting</a:t>
            </a:r>
          </a:p>
          <a:p>
            <a:pPr lvl="1"/>
            <a:r>
              <a:rPr lang="en-US" dirty="0" smtClean="0"/>
              <a:t>Find who holds a species of interest</a:t>
            </a:r>
          </a:p>
          <a:p>
            <a:pPr lvl="1"/>
            <a:r>
              <a:rPr lang="en-US" dirty="0" smtClean="0"/>
              <a:t>Track down the history of your animal </a:t>
            </a:r>
            <a:r>
              <a:rPr lang="en-US" dirty="0" err="1" smtClean="0"/>
              <a:t>biofacts</a:t>
            </a:r>
            <a:endParaRPr lang="en-US" dirty="0" smtClean="0"/>
          </a:p>
          <a:p>
            <a:pPr lvl="2"/>
            <a:r>
              <a:rPr lang="en-US" dirty="0" smtClean="0"/>
              <a:t>Case Studies from the Minnesota Zoo!</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a:t>
            </a:fld>
            <a:endParaRPr lang="en-US"/>
          </a:p>
        </p:txBody>
      </p:sp>
    </p:spTree>
    <p:extLst>
      <p:ext uri="{BB962C8B-B14F-4D97-AF65-F5344CB8AC3E}">
        <p14:creationId xmlns:p14="http://schemas.microsoft.com/office/powerpoint/2010/main" val="2755576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Else is in the Exhibit With Bob?</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20</a:t>
            </a:fld>
            <a:endParaRPr lang="en-US"/>
          </a:p>
        </p:txBody>
      </p:sp>
      <p:pic>
        <p:nvPicPr>
          <p:cNvPr id="4" name="Picture 3"/>
          <p:cNvPicPr>
            <a:picLocks noChangeAspect="1"/>
          </p:cNvPicPr>
          <p:nvPr/>
        </p:nvPicPr>
        <p:blipFill>
          <a:blip r:embed="rId2"/>
          <a:stretch>
            <a:fillRect/>
          </a:stretch>
        </p:blipFill>
        <p:spPr>
          <a:xfrm>
            <a:off x="2490363" y="1177823"/>
            <a:ext cx="5676190" cy="1609524"/>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157714" y="4588067"/>
            <a:ext cx="6828571" cy="704762"/>
          </a:xfrm>
          <a:prstGeom prst="rect">
            <a:avLst/>
          </a:prstGeom>
          <a:ln>
            <a:solidFill>
              <a:schemeClr val="tx1"/>
            </a:solidFill>
          </a:ln>
        </p:spPr>
      </p:pic>
      <p:sp>
        <p:nvSpPr>
          <p:cNvPr id="6" name="TextBox 5"/>
          <p:cNvSpPr txBox="1"/>
          <p:nvPr/>
        </p:nvSpPr>
        <p:spPr>
          <a:xfrm>
            <a:off x="414675" y="3193075"/>
            <a:ext cx="8558048" cy="1200329"/>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You can find what Enclosure Bob is in by opening the Enclosures grid under the Details </a:t>
            </a:r>
          </a:p>
          <a:p>
            <a:r>
              <a:rPr lang="en-US" dirty="0" smtClean="0"/>
              <a:t>tab (above). If you have chosen to display Current Enclosure in a search results grid it will </a:t>
            </a:r>
          </a:p>
          <a:p>
            <a:r>
              <a:rPr lang="en-US" dirty="0" smtClean="0"/>
              <a:t>also display there (below). The advantage of going from a search results grid is the </a:t>
            </a:r>
          </a:p>
          <a:p>
            <a:r>
              <a:rPr lang="en-US" dirty="0" smtClean="0"/>
              <a:t>enclosure is a hyperlink right into the enclosure record.</a:t>
            </a:r>
            <a:endParaRPr lang="en-US" dirty="0"/>
          </a:p>
        </p:txBody>
      </p:sp>
    </p:spTree>
    <p:extLst>
      <p:ext uri="{BB962C8B-B14F-4D97-AF65-F5344CB8AC3E}">
        <p14:creationId xmlns:p14="http://schemas.microsoft.com/office/powerpoint/2010/main" val="3790474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t>
            </a:r>
            <a:r>
              <a:rPr lang="en-US" smtClean="0"/>
              <a:t>the Enclosure</a:t>
            </a:r>
            <a:endParaRPr lang="en-US"/>
          </a:p>
        </p:txBody>
      </p:sp>
      <p:sp>
        <p:nvSpPr>
          <p:cNvPr id="3" name="Slide Number Placeholder 2"/>
          <p:cNvSpPr>
            <a:spLocks noGrp="1"/>
          </p:cNvSpPr>
          <p:nvPr>
            <p:ph type="sldNum" sz="quarter" idx="12"/>
          </p:nvPr>
        </p:nvSpPr>
        <p:spPr/>
        <p:txBody>
          <a:bodyPr/>
          <a:lstStyle/>
          <a:p>
            <a:fld id="{D1A12E6A-C85A-496C-95D0-8B82A2649983}" type="slidenum">
              <a:rPr lang="en-US" smtClean="0"/>
              <a:t>21</a:t>
            </a:fld>
            <a:endParaRPr lang="en-US"/>
          </a:p>
        </p:txBody>
      </p:sp>
      <p:pic>
        <p:nvPicPr>
          <p:cNvPr id="1026" name="Picture 2" descr="C:\Users\amiller\AppData\Local\Temp\SNAGHTML1ec614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492534"/>
            <a:ext cx="3651654" cy="52413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96444" y="2457977"/>
            <a:ext cx="3391441" cy="1754326"/>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Another way to find an enclosure</a:t>
            </a:r>
          </a:p>
          <a:p>
            <a:r>
              <a:rPr lang="en-US" dirty="0" smtClean="0"/>
              <a:t>record is to open the Enclosure</a:t>
            </a:r>
          </a:p>
          <a:p>
            <a:r>
              <a:rPr lang="en-US" dirty="0" smtClean="0"/>
              <a:t>module and either use the left </a:t>
            </a:r>
          </a:p>
          <a:p>
            <a:r>
              <a:rPr lang="en-US" dirty="0" smtClean="0"/>
              <a:t>hand search to find it, or open the</a:t>
            </a:r>
          </a:p>
          <a:p>
            <a:r>
              <a:rPr lang="en-US" dirty="0" smtClean="0"/>
              <a:t>Enclosure Tree View and select it</a:t>
            </a:r>
          </a:p>
          <a:p>
            <a:r>
              <a:rPr lang="en-US" dirty="0" smtClean="0"/>
              <a:t>from the list.</a:t>
            </a:r>
            <a:endParaRPr lang="en-US" dirty="0"/>
          </a:p>
        </p:txBody>
      </p:sp>
    </p:spTree>
    <p:extLst>
      <p:ext uri="{BB962C8B-B14F-4D97-AF65-F5344CB8AC3E}">
        <p14:creationId xmlns:p14="http://schemas.microsoft.com/office/powerpoint/2010/main" val="4019639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Occupants Tab</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22</a:t>
            </a:fld>
            <a:endParaRPr lang="en-US"/>
          </a:p>
        </p:txBody>
      </p:sp>
      <p:pic>
        <p:nvPicPr>
          <p:cNvPr id="5" name="Picture 4"/>
          <p:cNvPicPr>
            <a:picLocks noChangeAspect="1"/>
          </p:cNvPicPr>
          <p:nvPr/>
        </p:nvPicPr>
        <p:blipFill>
          <a:blip r:embed="rId2"/>
          <a:stretch>
            <a:fillRect/>
          </a:stretch>
        </p:blipFill>
        <p:spPr>
          <a:xfrm>
            <a:off x="338853" y="1849226"/>
            <a:ext cx="8466293" cy="1710982"/>
          </a:xfrm>
          <a:prstGeom prst="rect">
            <a:avLst/>
          </a:prstGeom>
          <a:ln>
            <a:solidFill>
              <a:schemeClr val="tx1"/>
            </a:solidFill>
          </a:ln>
        </p:spPr>
      </p:pic>
      <p:sp>
        <p:nvSpPr>
          <p:cNvPr id="6" name="TextBox 5"/>
          <p:cNvSpPr txBox="1"/>
          <p:nvPr/>
        </p:nvSpPr>
        <p:spPr>
          <a:xfrm>
            <a:off x="1147156" y="3898669"/>
            <a:ext cx="6985502" cy="1200329"/>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Selecting the Occupants tab brings up a list of all the current animals in</a:t>
            </a:r>
          </a:p>
          <a:p>
            <a:r>
              <a:rPr lang="en-US" dirty="0" smtClean="0"/>
              <a:t>the enclosure. Bob is on exhibit with 3 females named </a:t>
            </a:r>
            <a:r>
              <a:rPr lang="en-US" dirty="0" err="1" smtClean="0"/>
              <a:t>Adira</a:t>
            </a:r>
            <a:r>
              <a:rPr lang="en-US" dirty="0" smtClean="0"/>
              <a:t>, Sheila and</a:t>
            </a:r>
          </a:p>
          <a:p>
            <a:r>
              <a:rPr lang="en-US" dirty="0" smtClean="0"/>
              <a:t>Brianna. Selecting the Preferred ID hyperlink will take you right into their</a:t>
            </a:r>
          </a:p>
          <a:p>
            <a:r>
              <a:rPr lang="en-US" dirty="0" smtClean="0"/>
              <a:t>records.</a:t>
            </a:r>
            <a:endParaRPr lang="en-US" dirty="0"/>
          </a:p>
        </p:txBody>
      </p:sp>
    </p:spTree>
    <p:extLst>
      <p:ext uri="{BB962C8B-B14F-4D97-AF65-F5344CB8AC3E}">
        <p14:creationId xmlns:p14="http://schemas.microsoft.com/office/powerpoint/2010/main" val="703573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Bob Were Wild Where Would He Live?</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23</a:t>
            </a:fld>
            <a:endParaRPr lang="en-US"/>
          </a:p>
        </p:txBody>
      </p:sp>
      <p:sp>
        <p:nvSpPr>
          <p:cNvPr id="5" name="TextBox 4"/>
          <p:cNvSpPr txBox="1"/>
          <p:nvPr/>
        </p:nvSpPr>
        <p:spPr>
          <a:xfrm>
            <a:off x="416869" y="4250344"/>
            <a:ext cx="7987298" cy="1200329"/>
          </a:xfrm>
          <a:prstGeom prst="rect">
            <a:avLst/>
          </a:prstGeom>
          <a:solidFill>
            <a:schemeClr val="accent6">
              <a:lumMod val="60000"/>
              <a:lumOff val="40000"/>
            </a:schemeClr>
          </a:solidFill>
          <a:ln>
            <a:solidFill>
              <a:schemeClr val="tx1"/>
            </a:solidFill>
          </a:ln>
        </p:spPr>
        <p:txBody>
          <a:bodyPr wrap="square" rtlCol="0">
            <a:spAutoFit/>
          </a:bodyPr>
          <a:lstStyle/>
          <a:p>
            <a:r>
              <a:rPr lang="en-US" dirty="0" smtClean="0"/>
              <a:t>Open the Taxonomy module and search for Bob’s species by Common or Scientific name. The Characteristics grid lets you know that if Bob were wild he would live in Borneo. You look up Borneo and find it is halfway between Australia and India, but that is something you are going to let James find out on his own!</a:t>
            </a:r>
            <a:endParaRPr lang="en-US" dirty="0"/>
          </a:p>
        </p:txBody>
      </p:sp>
      <p:pic>
        <p:nvPicPr>
          <p:cNvPr id="6" name="Picture 5"/>
          <p:cNvPicPr>
            <a:picLocks noChangeAspect="1"/>
          </p:cNvPicPr>
          <p:nvPr/>
        </p:nvPicPr>
        <p:blipFill>
          <a:blip r:embed="rId2"/>
          <a:stretch>
            <a:fillRect/>
          </a:stretch>
        </p:blipFill>
        <p:spPr>
          <a:xfrm>
            <a:off x="1900075" y="1534556"/>
            <a:ext cx="5631256" cy="2546243"/>
          </a:xfrm>
          <a:prstGeom prst="rect">
            <a:avLst/>
          </a:prstGeom>
        </p:spPr>
      </p:pic>
      <p:pic>
        <p:nvPicPr>
          <p:cNvPr id="2050" name="Picture 2" descr="Image result for borneo map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22" t="13353" r="8910" b="7289"/>
          <a:stretch/>
        </p:blipFill>
        <p:spPr bwMode="auto">
          <a:xfrm>
            <a:off x="1230283" y="1972950"/>
            <a:ext cx="2867892" cy="21078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2509" y="5533589"/>
            <a:ext cx="5062027" cy="1200329"/>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Here’s a hint for finding taxonomy – you don’t have</a:t>
            </a:r>
          </a:p>
          <a:p>
            <a:r>
              <a:rPr lang="en-US" dirty="0" smtClean="0"/>
              <a:t>to type the entire name! Type the first few letters of</a:t>
            </a:r>
          </a:p>
          <a:p>
            <a:r>
              <a:rPr lang="en-US" dirty="0" smtClean="0"/>
              <a:t>the Genus and the first few letters of the Species!</a:t>
            </a:r>
          </a:p>
          <a:p>
            <a:r>
              <a:rPr lang="en-US" dirty="0" smtClean="0"/>
              <a:t>ZIMS will find it!</a:t>
            </a:r>
            <a:endParaRPr lang="en-US" dirty="0"/>
          </a:p>
        </p:txBody>
      </p:sp>
    </p:spTree>
    <p:extLst>
      <p:ext uri="{BB962C8B-B14F-4D97-AF65-F5344CB8AC3E}">
        <p14:creationId xmlns:p14="http://schemas.microsoft.com/office/powerpoint/2010/main" val="379997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839" y="0"/>
            <a:ext cx="7886700" cy="1325563"/>
          </a:xfrm>
        </p:spPr>
        <p:txBody>
          <a:bodyPr/>
          <a:lstStyle/>
          <a:p>
            <a:r>
              <a:rPr lang="en-US" dirty="0" smtClean="0"/>
              <a:t>Who Else Holds Orangutans?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24</a:t>
            </a:fld>
            <a:endParaRPr lang="en-US"/>
          </a:p>
        </p:txBody>
      </p:sp>
      <p:pic>
        <p:nvPicPr>
          <p:cNvPr id="4" name="Picture 3"/>
          <p:cNvPicPr>
            <a:picLocks noChangeAspect="1"/>
          </p:cNvPicPr>
          <p:nvPr/>
        </p:nvPicPr>
        <p:blipFill>
          <a:blip r:embed="rId2"/>
          <a:stretch>
            <a:fillRect/>
          </a:stretch>
        </p:blipFill>
        <p:spPr>
          <a:xfrm>
            <a:off x="1911369" y="1081292"/>
            <a:ext cx="5021445" cy="3296803"/>
          </a:xfrm>
          <a:prstGeom prst="rect">
            <a:avLst/>
          </a:prstGeom>
        </p:spPr>
      </p:pic>
      <p:sp>
        <p:nvSpPr>
          <p:cNvPr id="5" name="TextBox 4"/>
          <p:cNvSpPr txBox="1"/>
          <p:nvPr/>
        </p:nvSpPr>
        <p:spPr>
          <a:xfrm>
            <a:off x="249382" y="4520615"/>
            <a:ext cx="5450210" cy="2031325"/>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To answer this question you open Species Holdings,</a:t>
            </a:r>
          </a:p>
          <a:p>
            <a:r>
              <a:rPr lang="en-US" dirty="0" smtClean="0"/>
              <a:t>an icon on your desktop. Enter Bob’s sub-species and</a:t>
            </a:r>
          </a:p>
          <a:p>
            <a:r>
              <a:rPr lang="en-US" dirty="0" smtClean="0"/>
              <a:t>run the report at the Global level. You find there are</a:t>
            </a:r>
          </a:p>
          <a:p>
            <a:r>
              <a:rPr lang="en-US" dirty="0" smtClean="0"/>
              <a:t>70 institutions in 6 regions of the world that hold this</a:t>
            </a:r>
          </a:p>
          <a:p>
            <a:r>
              <a:rPr lang="en-US" dirty="0" smtClean="0"/>
              <a:t>Sub-species of orangutans. You could run this report</a:t>
            </a:r>
          </a:p>
          <a:p>
            <a:r>
              <a:rPr lang="en-US" dirty="0" smtClean="0"/>
              <a:t>at the Country level to find only animals in your country,</a:t>
            </a:r>
          </a:p>
          <a:p>
            <a:r>
              <a:rPr lang="en-US" dirty="0" smtClean="0"/>
              <a:t>or at the Genus level to find all orangutans.</a:t>
            </a:r>
          </a:p>
        </p:txBody>
      </p:sp>
      <p:sp>
        <p:nvSpPr>
          <p:cNvPr id="6" name="TextBox 5"/>
          <p:cNvSpPr txBox="1"/>
          <p:nvPr/>
        </p:nvSpPr>
        <p:spPr>
          <a:xfrm>
            <a:off x="5852161" y="4064923"/>
            <a:ext cx="3129383" cy="1200329"/>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The institution name is a link to</a:t>
            </a:r>
          </a:p>
          <a:p>
            <a:r>
              <a:rPr lang="en-US" dirty="0" smtClean="0"/>
              <a:t>the institution record and the</a:t>
            </a:r>
          </a:p>
          <a:p>
            <a:r>
              <a:rPr lang="en-US" dirty="0" smtClean="0"/>
              <a:t>numbers will link you to the</a:t>
            </a:r>
          </a:p>
          <a:p>
            <a:r>
              <a:rPr lang="en-US" dirty="0" smtClean="0"/>
              <a:t>global animal record view!</a:t>
            </a:r>
            <a:endParaRPr lang="en-US" dirty="0"/>
          </a:p>
        </p:txBody>
      </p:sp>
    </p:spTree>
    <p:extLst>
      <p:ext uri="{BB962C8B-B14F-4D97-AF65-F5344CB8AC3E}">
        <p14:creationId xmlns:p14="http://schemas.microsoft.com/office/powerpoint/2010/main" val="2887027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James gets his Answers!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25</a:t>
            </a:fld>
            <a:endParaRPr lang="en-US"/>
          </a:p>
        </p:txBody>
      </p:sp>
      <p:pic>
        <p:nvPicPr>
          <p:cNvPr id="1026" name="Picture 2" descr="Image result for boy and orangutan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0016" y="1551305"/>
            <a:ext cx="3685334" cy="368533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37873" y="1690689"/>
            <a:ext cx="3824637" cy="4524315"/>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You meet James at the orangutan</a:t>
            </a:r>
          </a:p>
          <a:p>
            <a:r>
              <a:rPr lang="en-US" dirty="0" smtClean="0"/>
              <a:t>exhibit on Saturday. He has brought </a:t>
            </a:r>
          </a:p>
          <a:p>
            <a:r>
              <a:rPr lang="en-US" dirty="0" smtClean="0"/>
              <a:t>his younger brother with him to meet</a:t>
            </a:r>
          </a:p>
          <a:p>
            <a:r>
              <a:rPr lang="en-US" dirty="0" smtClean="0"/>
              <a:t>the orangutans, along with a notebook</a:t>
            </a:r>
          </a:p>
          <a:p>
            <a:r>
              <a:rPr lang="en-US" dirty="0" smtClean="0"/>
              <a:t>to capture and remember all the</a:t>
            </a:r>
          </a:p>
          <a:p>
            <a:r>
              <a:rPr lang="en-US" dirty="0" smtClean="0"/>
              <a:t>information about Bob that you have</a:t>
            </a:r>
          </a:p>
          <a:p>
            <a:r>
              <a:rPr lang="en-US" dirty="0" smtClean="0"/>
              <a:t>found out.</a:t>
            </a:r>
          </a:p>
          <a:p>
            <a:endParaRPr lang="en-US" dirty="0"/>
          </a:p>
          <a:p>
            <a:r>
              <a:rPr lang="en-US" dirty="0" smtClean="0"/>
              <a:t>This time he leaves the zoo happy and</a:t>
            </a:r>
          </a:p>
          <a:p>
            <a:r>
              <a:rPr lang="en-US" dirty="0" smtClean="0"/>
              <a:t>with a smile on his face. He is going to </a:t>
            </a:r>
          </a:p>
          <a:p>
            <a:r>
              <a:rPr lang="en-US" dirty="0" smtClean="0"/>
              <a:t>use the information you gave him to</a:t>
            </a:r>
          </a:p>
          <a:p>
            <a:r>
              <a:rPr lang="en-US" dirty="0" smtClean="0"/>
              <a:t>complete a school assignment.</a:t>
            </a:r>
          </a:p>
          <a:p>
            <a:endParaRPr lang="en-US" dirty="0"/>
          </a:p>
          <a:p>
            <a:r>
              <a:rPr lang="en-US" dirty="0" smtClean="0"/>
              <a:t>And you have a smile on your face too</a:t>
            </a:r>
          </a:p>
          <a:p>
            <a:r>
              <a:rPr lang="en-US" dirty="0" smtClean="0"/>
              <a:t>knowing you have sparked the interest</a:t>
            </a:r>
          </a:p>
          <a:p>
            <a:r>
              <a:rPr lang="en-US" dirty="0" smtClean="0"/>
              <a:t>of one </a:t>
            </a:r>
            <a:r>
              <a:rPr lang="en-US" smtClean="0"/>
              <a:t>of tomorrow’s </a:t>
            </a:r>
            <a:r>
              <a:rPr lang="en-US" dirty="0" smtClean="0"/>
              <a:t>conservationists!</a:t>
            </a:r>
            <a:endParaRPr lang="en-US" dirty="0"/>
          </a:p>
        </p:txBody>
      </p:sp>
    </p:spTree>
    <p:extLst>
      <p:ext uri="{BB962C8B-B14F-4D97-AF65-F5344CB8AC3E}">
        <p14:creationId xmlns:p14="http://schemas.microsoft.com/office/powerpoint/2010/main" val="3484804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904" y="-92380"/>
            <a:ext cx="7886700" cy="1325563"/>
          </a:xfrm>
        </p:spPr>
        <p:txBody>
          <a:bodyPr/>
          <a:lstStyle/>
          <a:p>
            <a:r>
              <a:rPr lang="en-US" dirty="0" smtClean="0"/>
              <a:t>Mobile Friendly Modules!</a:t>
            </a:r>
            <a:endParaRPr lang="en-US" dirty="0"/>
          </a:p>
        </p:txBody>
      </p:sp>
      <p:sp>
        <p:nvSpPr>
          <p:cNvPr id="3" name="Content Placeholder 2"/>
          <p:cNvSpPr>
            <a:spLocks noGrp="1"/>
          </p:cNvSpPr>
          <p:nvPr>
            <p:ph idx="1"/>
          </p:nvPr>
        </p:nvSpPr>
        <p:spPr>
          <a:xfrm>
            <a:off x="479021" y="1160607"/>
            <a:ext cx="7886700" cy="4351338"/>
          </a:xfrm>
        </p:spPr>
        <p:txBody>
          <a:bodyPr/>
          <a:lstStyle/>
          <a:p>
            <a:r>
              <a:rPr lang="en-US" dirty="0" smtClean="0"/>
              <a:t>ZIMS is becoming more mobile friendly so you can answer most of these questions from your mobile device!</a:t>
            </a:r>
          </a:p>
          <a:p>
            <a:pPr lvl="1"/>
            <a:r>
              <a:rPr lang="en-US" dirty="0" smtClean="0"/>
              <a:t>We still recommend using a desktop to enter data</a:t>
            </a:r>
          </a:p>
          <a:p>
            <a:pPr lvl="1"/>
            <a:r>
              <a:rPr lang="en-US" dirty="0" smtClean="0"/>
              <a:t>All data can be viewed on mobile devices!</a:t>
            </a:r>
          </a:p>
          <a:p>
            <a:pPr lvl="2"/>
            <a:r>
              <a:rPr lang="en-US" dirty="0" smtClean="0"/>
              <a:t>Next time James won’t have to wait for his answers!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26</a:t>
            </a:fld>
            <a:endParaRPr lang="en-US"/>
          </a:p>
        </p:txBody>
      </p:sp>
      <p:pic>
        <p:nvPicPr>
          <p:cNvPr id="7170" name="Picture 2" descr="Image result for using mobile devi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9948" r="8115"/>
          <a:stretch/>
        </p:blipFill>
        <p:spPr bwMode="auto">
          <a:xfrm>
            <a:off x="1679171" y="3693855"/>
            <a:ext cx="2834640" cy="28575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630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98" y="0"/>
            <a:ext cx="7886700" cy="1325563"/>
          </a:xfrm>
        </p:spPr>
        <p:txBody>
          <a:bodyPr/>
          <a:lstStyle/>
          <a:p>
            <a:r>
              <a:rPr lang="en-US" dirty="0" smtClean="0"/>
              <a:t>Mobile Optimized!</a:t>
            </a:r>
            <a:endParaRPr lang="en-US" dirty="0"/>
          </a:p>
        </p:txBody>
      </p:sp>
      <p:sp>
        <p:nvSpPr>
          <p:cNvPr id="4" name="Content Placeholder 3"/>
          <p:cNvSpPr>
            <a:spLocks noGrp="1"/>
          </p:cNvSpPr>
          <p:nvPr>
            <p:ph idx="1"/>
          </p:nvPr>
        </p:nvSpPr>
        <p:spPr>
          <a:xfrm>
            <a:off x="745959" y="1196066"/>
            <a:ext cx="7886700" cy="4351338"/>
          </a:xfrm>
        </p:spPr>
        <p:txBody>
          <a:bodyPr>
            <a:normAutofit lnSpcReduction="10000"/>
          </a:bodyPr>
          <a:lstStyle/>
          <a:p>
            <a:r>
              <a:rPr lang="en-US" dirty="0" smtClean="0"/>
              <a:t>Now you always try to </a:t>
            </a:r>
            <a:endParaRPr lang="en-US" dirty="0" smtClean="0"/>
          </a:p>
          <a:p>
            <a:pPr marL="0" indent="0">
              <a:buNone/>
            </a:pPr>
            <a:r>
              <a:rPr lang="en-US" dirty="0" smtClean="0"/>
              <a:t>remember </a:t>
            </a:r>
            <a:r>
              <a:rPr lang="en-US" dirty="0" smtClean="0"/>
              <a:t>to bring a mobile </a:t>
            </a:r>
            <a:endParaRPr lang="en-US" dirty="0" smtClean="0"/>
          </a:p>
          <a:p>
            <a:pPr marL="0" indent="0">
              <a:buNone/>
            </a:pPr>
            <a:r>
              <a:rPr lang="en-US" dirty="0" smtClean="0"/>
              <a:t>device </a:t>
            </a:r>
            <a:r>
              <a:rPr lang="en-US" dirty="0" smtClean="0"/>
              <a:t>with you when you </a:t>
            </a:r>
            <a:endParaRPr lang="en-US" dirty="0" smtClean="0"/>
          </a:p>
          <a:p>
            <a:pPr marL="0" indent="0">
              <a:buNone/>
            </a:pPr>
            <a:r>
              <a:rPr lang="en-US" dirty="0" smtClean="0"/>
              <a:t>are </a:t>
            </a:r>
            <a:r>
              <a:rPr lang="en-US" dirty="0" smtClean="0"/>
              <a:t>out on zoos grounds</a:t>
            </a:r>
          </a:p>
          <a:p>
            <a:r>
              <a:rPr lang="en-US" dirty="0" smtClean="0"/>
              <a:t>You found that some of the </a:t>
            </a:r>
            <a:endParaRPr lang="en-US" dirty="0" smtClean="0"/>
          </a:p>
          <a:p>
            <a:pPr marL="0" indent="0">
              <a:buNone/>
            </a:pPr>
            <a:r>
              <a:rPr lang="en-US" dirty="0" smtClean="0"/>
              <a:t>ZIMS </a:t>
            </a:r>
            <a:r>
              <a:rPr lang="en-US" dirty="0" smtClean="0"/>
              <a:t>functionalities are </a:t>
            </a:r>
            <a:endParaRPr lang="en-US" dirty="0" smtClean="0"/>
          </a:p>
          <a:p>
            <a:pPr marL="0" indent="0">
              <a:buNone/>
            </a:pPr>
            <a:r>
              <a:rPr lang="en-US" dirty="0" smtClean="0"/>
              <a:t>optimized </a:t>
            </a:r>
            <a:r>
              <a:rPr lang="en-US" dirty="0" smtClean="0"/>
              <a:t>to work very well </a:t>
            </a:r>
            <a:endParaRPr lang="en-US" dirty="0" smtClean="0"/>
          </a:p>
          <a:p>
            <a:pPr marL="0" indent="0">
              <a:buNone/>
            </a:pPr>
            <a:r>
              <a:rPr lang="en-US" dirty="0" smtClean="0"/>
              <a:t>on </a:t>
            </a:r>
            <a:r>
              <a:rPr lang="en-US" dirty="0" smtClean="0"/>
              <a:t>mobile devices</a:t>
            </a:r>
          </a:p>
          <a:p>
            <a:r>
              <a:rPr lang="en-US" dirty="0" smtClean="0"/>
              <a:t>Go to </a:t>
            </a:r>
            <a:r>
              <a:rPr lang="en-US" dirty="0" smtClean="0">
                <a:hlinkClick r:id="rId2"/>
              </a:rPr>
              <a:t>http://training.species360.org/Mobile/</a:t>
            </a:r>
            <a:endParaRPr lang="en-US" dirty="0" smtClean="0"/>
          </a:p>
          <a:p>
            <a:pPr marL="0" indent="0">
              <a:buNone/>
            </a:pP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27</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70407" y="860369"/>
            <a:ext cx="3956860" cy="2967644"/>
          </a:xfrm>
          <a:prstGeom prst="rect">
            <a:avLst/>
          </a:prstGeom>
          <a:effectLst>
            <a:softEdge rad="127000"/>
          </a:effectLst>
        </p:spPr>
      </p:pic>
    </p:spTree>
    <p:extLst>
      <p:ext uri="{BB962C8B-B14F-4D97-AF65-F5344CB8AC3E}">
        <p14:creationId xmlns:p14="http://schemas.microsoft.com/office/powerpoint/2010/main" val="3145995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Meet Lily and </a:t>
            </a:r>
            <a:r>
              <a:rPr lang="en-US" dirty="0" smtClean="0"/>
              <a:t>Lilac</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28</a:t>
            </a:fld>
            <a:endParaRPr lang="en-US"/>
          </a:p>
        </p:txBody>
      </p:sp>
      <p:pic>
        <p:nvPicPr>
          <p:cNvPr id="1026" name="Picture 2" descr="Image result for zoo visitor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019" y="1455735"/>
            <a:ext cx="3983366" cy="265075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8" name="Picture 4" descr="Image result for children at zoo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024" y="4324291"/>
            <a:ext cx="3959225" cy="222706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83137" y="1823693"/>
            <a:ext cx="3749681" cy="3139321"/>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You find Lily on the playground</a:t>
            </a:r>
          </a:p>
          <a:p>
            <a:r>
              <a:rPr lang="en-US" dirty="0" smtClean="0"/>
              <a:t>equipment next to the anteater</a:t>
            </a:r>
          </a:p>
          <a:p>
            <a:r>
              <a:rPr lang="en-US" dirty="0" smtClean="0"/>
              <a:t>exhibit trying to move across the </a:t>
            </a:r>
          </a:p>
          <a:p>
            <a:r>
              <a:rPr lang="en-US" dirty="0" smtClean="0"/>
              <a:t>bars like the anteaters move</a:t>
            </a:r>
          </a:p>
          <a:p>
            <a:r>
              <a:rPr lang="en-US" dirty="0" smtClean="0"/>
              <a:t>across the tree limbs. “What are</a:t>
            </a:r>
          </a:p>
          <a:p>
            <a:r>
              <a:rPr lang="en-US" dirty="0" smtClean="0"/>
              <a:t>their names?” she asks. “The female</a:t>
            </a:r>
          </a:p>
          <a:p>
            <a:r>
              <a:rPr lang="en-US" dirty="0" smtClean="0"/>
              <a:t>is </a:t>
            </a:r>
            <a:r>
              <a:rPr lang="en-US" dirty="0" smtClean="0"/>
              <a:t>Lilac </a:t>
            </a:r>
            <a:r>
              <a:rPr lang="en-US" dirty="0" smtClean="0"/>
              <a:t>and the male is </a:t>
            </a:r>
            <a:r>
              <a:rPr lang="en-US" dirty="0" smtClean="0"/>
              <a:t>Jimmy” </a:t>
            </a:r>
            <a:r>
              <a:rPr lang="en-US" dirty="0" smtClean="0"/>
              <a:t>you</a:t>
            </a:r>
          </a:p>
          <a:p>
            <a:r>
              <a:rPr lang="en-US" dirty="0" smtClean="0"/>
              <a:t>tell her. “How much do they weigh?”</a:t>
            </a:r>
          </a:p>
          <a:p>
            <a:r>
              <a:rPr lang="en-US" dirty="0" smtClean="0"/>
              <a:t>Lily then asks. Ah ha! You pull out</a:t>
            </a:r>
          </a:p>
          <a:p>
            <a:r>
              <a:rPr lang="en-US" dirty="0" smtClean="0"/>
              <a:t>your iPad and open the Animal</a:t>
            </a:r>
          </a:p>
          <a:p>
            <a:r>
              <a:rPr lang="en-US" dirty="0" smtClean="0"/>
              <a:t>Graphing Tool.</a:t>
            </a:r>
            <a:endParaRPr lang="en-US" dirty="0"/>
          </a:p>
        </p:txBody>
      </p:sp>
    </p:spTree>
    <p:extLst>
      <p:ext uri="{BB962C8B-B14F-4D97-AF65-F5344CB8AC3E}">
        <p14:creationId xmlns:p14="http://schemas.microsoft.com/office/powerpoint/2010/main" val="27313351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Comparing Weights</a:t>
            </a:r>
            <a:endParaRPr lang="en-US"/>
          </a:p>
        </p:txBody>
      </p:sp>
      <p:sp>
        <p:nvSpPr>
          <p:cNvPr id="3" name="Slide Number Placeholder 2"/>
          <p:cNvSpPr>
            <a:spLocks noGrp="1"/>
          </p:cNvSpPr>
          <p:nvPr>
            <p:ph type="sldNum" sz="quarter" idx="12"/>
          </p:nvPr>
        </p:nvSpPr>
        <p:spPr/>
        <p:txBody>
          <a:bodyPr/>
          <a:lstStyle/>
          <a:p>
            <a:fld id="{D1A12E6A-C85A-496C-95D0-8B82A2649983}" type="slidenum">
              <a:rPr lang="en-US" smtClean="0"/>
              <a:t>29</a:t>
            </a:fld>
            <a:endParaRPr lang="en-US"/>
          </a:p>
        </p:txBody>
      </p:sp>
      <p:sp>
        <p:nvSpPr>
          <p:cNvPr id="4" name="TextBox 3"/>
          <p:cNvSpPr txBox="1"/>
          <p:nvPr/>
        </p:nvSpPr>
        <p:spPr>
          <a:xfrm>
            <a:off x="782035" y="4269701"/>
            <a:ext cx="7437292" cy="1569660"/>
          </a:xfrm>
          <a:prstGeom prst="rect">
            <a:avLst/>
          </a:prstGeom>
          <a:solidFill>
            <a:schemeClr val="accent6">
              <a:lumMod val="60000"/>
              <a:lumOff val="40000"/>
            </a:schemeClr>
          </a:solidFill>
        </p:spPr>
        <p:txBody>
          <a:bodyPr wrap="none" rtlCol="0">
            <a:spAutoFit/>
          </a:bodyPr>
          <a:lstStyle/>
          <a:p>
            <a:r>
              <a:rPr lang="en-US" sz="1600" dirty="0" smtClean="0"/>
              <a:t>The Animal Graphing Tool allows you to compare multiple measurements for multiple</a:t>
            </a:r>
          </a:p>
          <a:p>
            <a:r>
              <a:rPr lang="en-US" sz="1600" dirty="0" smtClean="0"/>
              <a:t>animals. For example, you could compare Feed Log entries with Weights. You pull up </a:t>
            </a:r>
          </a:p>
          <a:p>
            <a:r>
              <a:rPr lang="en-US" sz="1600" dirty="0" smtClean="0"/>
              <a:t>the Weights for </a:t>
            </a:r>
            <a:r>
              <a:rPr lang="en-US" sz="1600" dirty="0" smtClean="0"/>
              <a:t>Lilac</a:t>
            </a:r>
            <a:r>
              <a:rPr lang="en-US" sz="1600" dirty="0" smtClean="0"/>
              <a:t> </a:t>
            </a:r>
            <a:r>
              <a:rPr lang="en-US" sz="1600" dirty="0" smtClean="0"/>
              <a:t>and </a:t>
            </a:r>
            <a:r>
              <a:rPr lang="en-US" sz="1600" dirty="0" smtClean="0"/>
              <a:t>Jimmy. </a:t>
            </a:r>
            <a:r>
              <a:rPr lang="en-US" sz="1600" dirty="0" smtClean="0"/>
              <a:t>“Wow you take a lot of weights!” Lily says. You tell her</a:t>
            </a:r>
          </a:p>
          <a:p>
            <a:r>
              <a:rPr lang="en-US" sz="1600" dirty="0" smtClean="0"/>
              <a:t>that zoo animals are routinely weighed to help track their health and to make sure they</a:t>
            </a:r>
          </a:p>
          <a:p>
            <a:r>
              <a:rPr lang="en-US" sz="1600" dirty="0" smtClean="0"/>
              <a:t>are growing properly. The anteaters are trained to get on a scale and the keepers try to</a:t>
            </a:r>
          </a:p>
          <a:p>
            <a:r>
              <a:rPr lang="en-US" sz="1600" dirty="0" smtClean="0"/>
              <a:t>weigh them every </a:t>
            </a:r>
            <a:r>
              <a:rPr lang="en-US" sz="1600" dirty="0" smtClean="0"/>
              <a:t>week.</a:t>
            </a:r>
            <a:endParaRPr lang="en-US" sz="1600" dirty="0"/>
          </a:p>
        </p:txBody>
      </p:sp>
      <p:pic>
        <p:nvPicPr>
          <p:cNvPr id="5" name="Picture 4"/>
          <p:cNvPicPr>
            <a:picLocks noChangeAspect="1"/>
          </p:cNvPicPr>
          <p:nvPr/>
        </p:nvPicPr>
        <p:blipFill>
          <a:blip r:embed="rId2"/>
          <a:stretch>
            <a:fillRect/>
          </a:stretch>
        </p:blipFill>
        <p:spPr>
          <a:xfrm>
            <a:off x="1754798" y="1429599"/>
            <a:ext cx="5710032" cy="2684701"/>
          </a:xfrm>
          <a:prstGeom prst="rect">
            <a:avLst/>
          </a:prstGeom>
          <a:ln>
            <a:solidFill>
              <a:schemeClr val="tx1"/>
            </a:solidFill>
          </a:ln>
        </p:spPr>
      </p:pic>
    </p:spTree>
    <p:extLst>
      <p:ext uri="{BB962C8B-B14F-4D97-AF65-F5344CB8AC3E}">
        <p14:creationId xmlns:p14="http://schemas.microsoft.com/office/powerpoint/2010/main" val="4158406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627" y="506183"/>
            <a:ext cx="7886700" cy="1325563"/>
          </a:xfrm>
        </p:spPr>
        <p:txBody>
          <a:bodyPr/>
          <a:lstStyle/>
          <a:p>
            <a:r>
              <a:rPr lang="en-US" dirty="0" smtClean="0"/>
              <a:t>Some Things </a:t>
            </a:r>
            <a:r>
              <a:rPr lang="en-US" dirty="0"/>
              <a:t>A</a:t>
            </a:r>
            <a:r>
              <a:rPr lang="en-US" dirty="0" smtClean="0"/>
              <a:t>bout ZIMS Access</a:t>
            </a:r>
            <a:endParaRPr lang="en-US" dirty="0"/>
          </a:p>
        </p:txBody>
      </p:sp>
      <p:sp>
        <p:nvSpPr>
          <p:cNvPr id="3" name="Content Placeholder 2"/>
          <p:cNvSpPr>
            <a:spLocks noGrp="1"/>
          </p:cNvSpPr>
          <p:nvPr>
            <p:ph idx="1"/>
          </p:nvPr>
        </p:nvSpPr>
        <p:spPr>
          <a:xfrm>
            <a:off x="230431" y="2017455"/>
            <a:ext cx="7886700" cy="4351338"/>
          </a:xfrm>
        </p:spPr>
        <p:txBody>
          <a:bodyPr>
            <a:normAutofit fontScale="85000" lnSpcReduction="20000"/>
          </a:bodyPr>
          <a:lstStyle/>
          <a:p>
            <a:r>
              <a:rPr lang="en-US" dirty="0" smtClean="0"/>
              <a:t>Access is assigned by Roles</a:t>
            </a:r>
          </a:p>
          <a:p>
            <a:pPr lvl="1"/>
            <a:r>
              <a:rPr lang="en-US" dirty="0" smtClean="0"/>
              <a:t>Usually by your Local Admin</a:t>
            </a:r>
          </a:p>
          <a:p>
            <a:r>
              <a:rPr lang="en-US" dirty="0" smtClean="0"/>
              <a:t>Access is given by</a:t>
            </a:r>
          </a:p>
          <a:p>
            <a:pPr lvl="1"/>
            <a:r>
              <a:rPr lang="en-US" dirty="0" smtClean="0"/>
              <a:t>Search/View</a:t>
            </a:r>
          </a:p>
          <a:p>
            <a:pPr lvl="1"/>
            <a:r>
              <a:rPr lang="en-US" dirty="0" smtClean="0"/>
              <a:t>Add</a:t>
            </a:r>
          </a:p>
          <a:p>
            <a:pPr lvl="1"/>
            <a:r>
              <a:rPr lang="en-US" dirty="0" smtClean="0"/>
              <a:t>Edit</a:t>
            </a:r>
          </a:p>
          <a:p>
            <a:pPr lvl="1"/>
            <a:r>
              <a:rPr lang="en-US" dirty="0" smtClean="0"/>
              <a:t>Remove</a:t>
            </a:r>
          </a:p>
          <a:p>
            <a:r>
              <a:rPr lang="en-US" dirty="0" smtClean="0"/>
              <a:t>Species360 Template Roles</a:t>
            </a:r>
          </a:p>
          <a:p>
            <a:pPr lvl="1"/>
            <a:r>
              <a:rPr lang="en-US" dirty="0" smtClean="0"/>
              <a:t>Automatically updated with new functionality</a:t>
            </a:r>
          </a:p>
          <a:p>
            <a:pPr lvl="1"/>
            <a:r>
              <a:rPr lang="en-US" dirty="0" smtClean="0"/>
              <a:t>Cannot edit</a:t>
            </a:r>
          </a:p>
          <a:p>
            <a:r>
              <a:rPr lang="en-US" dirty="0" smtClean="0"/>
              <a:t>Custom Roles</a:t>
            </a:r>
          </a:p>
          <a:p>
            <a:pPr lvl="1"/>
            <a:r>
              <a:rPr lang="en-US" dirty="0" smtClean="0"/>
              <a:t>Institution must update</a:t>
            </a:r>
          </a:p>
          <a:p>
            <a:pPr lvl="1"/>
            <a:r>
              <a:rPr lang="en-US" dirty="0" smtClean="0"/>
              <a:t>Endless options for customized access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a:t>
            </a:fld>
            <a:endParaRPr lang="en-US"/>
          </a:p>
        </p:txBody>
      </p:sp>
      <p:pic>
        <p:nvPicPr>
          <p:cNvPr id="5" name="Picture 4"/>
          <p:cNvPicPr>
            <a:picLocks noChangeAspect="1"/>
          </p:cNvPicPr>
          <p:nvPr/>
        </p:nvPicPr>
        <p:blipFill>
          <a:blip r:embed="rId2"/>
          <a:stretch>
            <a:fillRect/>
          </a:stretch>
        </p:blipFill>
        <p:spPr>
          <a:xfrm>
            <a:off x="4988301" y="1525804"/>
            <a:ext cx="3690026" cy="2695166"/>
          </a:xfrm>
          <a:prstGeom prst="rect">
            <a:avLst/>
          </a:prstGeom>
          <a:ln>
            <a:solidFill>
              <a:schemeClr val="tx1"/>
            </a:solidFill>
          </a:ln>
        </p:spPr>
      </p:pic>
    </p:spTree>
    <p:extLst>
      <p:ext uri="{BB962C8B-B14F-4D97-AF65-F5344CB8AC3E}">
        <p14:creationId xmlns:p14="http://schemas.microsoft.com/office/powerpoint/2010/main" val="522731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Health</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30</a:t>
            </a:fld>
            <a:endParaRPr lang="en-US"/>
          </a:p>
        </p:txBody>
      </p:sp>
      <p:pic>
        <p:nvPicPr>
          <p:cNvPr id="1026" name="Picture 2" descr="Image result for weighing anteater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308" y="1574210"/>
            <a:ext cx="3025486" cy="226911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94600" y="256821"/>
            <a:ext cx="3418628" cy="3970318"/>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Lily notices a point in time when </a:t>
            </a:r>
          </a:p>
          <a:p>
            <a:r>
              <a:rPr lang="en-US" dirty="0" smtClean="0"/>
              <a:t>Lilac’s weight dropped by several</a:t>
            </a:r>
          </a:p>
          <a:p>
            <a:r>
              <a:rPr lang="en-US" dirty="0" smtClean="0"/>
              <a:t>kilograms. “What happened?” she</a:t>
            </a:r>
          </a:p>
          <a:p>
            <a:r>
              <a:rPr lang="en-US" dirty="0" smtClean="0"/>
              <a:t>asks. You select to go to Desktop </a:t>
            </a:r>
          </a:p>
          <a:p>
            <a:r>
              <a:rPr lang="en-US" dirty="0" smtClean="0"/>
              <a:t>ZIMS on your iPad and open Lilac’s</a:t>
            </a:r>
          </a:p>
          <a:p>
            <a:r>
              <a:rPr lang="en-US" dirty="0" smtClean="0"/>
              <a:t>record. You search in Notes and</a:t>
            </a:r>
          </a:p>
          <a:p>
            <a:r>
              <a:rPr lang="en-US" dirty="0" smtClean="0"/>
              <a:t>Observations for dates around the</a:t>
            </a:r>
          </a:p>
          <a:p>
            <a:r>
              <a:rPr lang="en-US" dirty="0" smtClean="0"/>
              <a:t>time of the weight loss. You find a</a:t>
            </a:r>
          </a:p>
          <a:p>
            <a:r>
              <a:rPr lang="en-US" dirty="0" smtClean="0"/>
              <a:t>Clinical Medical Note recorded by</a:t>
            </a:r>
          </a:p>
          <a:p>
            <a:r>
              <a:rPr lang="en-US" dirty="0" smtClean="0"/>
              <a:t>the Veterinarians on Oct 7, 2018.</a:t>
            </a:r>
          </a:p>
          <a:p>
            <a:r>
              <a:rPr lang="en-US" dirty="0" smtClean="0"/>
              <a:t>Lilac had a splinter in her mouth!</a:t>
            </a:r>
          </a:p>
          <a:p>
            <a:r>
              <a:rPr lang="en-US" dirty="0" smtClean="0"/>
              <a:t>Lily can’t wait to tell her class how</a:t>
            </a:r>
          </a:p>
          <a:p>
            <a:r>
              <a:rPr lang="en-US" dirty="0" smtClean="0"/>
              <a:t>the zoo animal’s health is so</a:t>
            </a:r>
          </a:p>
          <a:p>
            <a:r>
              <a:rPr lang="en-US" dirty="0" smtClean="0"/>
              <a:t>closely monitored.</a:t>
            </a:r>
            <a:endParaRPr lang="en-US" dirty="0"/>
          </a:p>
        </p:txBody>
      </p:sp>
      <p:pic>
        <p:nvPicPr>
          <p:cNvPr id="5" name="Picture 4"/>
          <p:cNvPicPr>
            <a:picLocks noChangeAspect="1"/>
          </p:cNvPicPr>
          <p:nvPr/>
        </p:nvPicPr>
        <p:blipFill>
          <a:blip r:embed="rId3"/>
          <a:stretch>
            <a:fillRect/>
          </a:stretch>
        </p:blipFill>
        <p:spPr>
          <a:xfrm>
            <a:off x="483416" y="4332636"/>
            <a:ext cx="8177168" cy="1098760"/>
          </a:xfrm>
          <a:prstGeom prst="rect">
            <a:avLst/>
          </a:prstGeom>
          <a:ln>
            <a:solidFill>
              <a:schemeClr val="tx1"/>
            </a:solidFill>
          </a:ln>
        </p:spPr>
      </p:pic>
    </p:spTree>
    <p:extLst>
      <p:ext uri="{BB962C8B-B14F-4D97-AF65-F5344CB8AC3E}">
        <p14:creationId xmlns:p14="http://schemas.microsoft.com/office/powerpoint/2010/main" val="3922645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ZIMS and </a:t>
            </a:r>
            <a:r>
              <a:rPr lang="en-US" dirty="0" err="1" smtClean="0"/>
              <a:t>Biofacts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31</a:t>
            </a:fld>
            <a:endParaRPr lang="en-US"/>
          </a:p>
        </p:txBody>
      </p:sp>
      <p:pic>
        <p:nvPicPr>
          <p:cNvPr id="2050" name="Picture 2" descr="Image result for zoo biofact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32" y="1419769"/>
            <a:ext cx="5106381" cy="239361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2" name="Picture 4" descr="Image result for zoo biofact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666" y="4014198"/>
            <a:ext cx="3493712" cy="262028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35782" y="1837113"/>
            <a:ext cx="2911631" cy="2862322"/>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Those are just a couple </a:t>
            </a:r>
          </a:p>
          <a:p>
            <a:r>
              <a:rPr lang="en-US" dirty="0" smtClean="0"/>
              <a:t>examples of how you can</a:t>
            </a:r>
          </a:p>
          <a:p>
            <a:r>
              <a:rPr lang="en-US" dirty="0" smtClean="0"/>
              <a:t>use ZIMS to make your guest</a:t>
            </a:r>
          </a:p>
          <a:p>
            <a:r>
              <a:rPr lang="en-US" dirty="0" smtClean="0"/>
              <a:t>experience even better.</a:t>
            </a:r>
          </a:p>
          <a:p>
            <a:r>
              <a:rPr lang="en-US" dirty="0" smtClean="0"/>
              <a:t>But you can also use ZIMS</a:t>
            </a:r>
          </a:p>
          <a:p>
            <a:r>
              <a:rPr lang="en-US" dirty="0" smtClean="0"/>
              <a:t>to increase the “value” of</a:t>
            </a:r>
          </a:p>
          <a:p>
            <a:r>
              <a:rPr lang="en-US" dirty="0" smtClean="0"/>
              <a:t>your </a:t>
            </a:r>
            <a:r>
              <a:rPr lang="en-US" dirty="0" err="1" smtClean="0"/>
              <a:t>biofacts</a:t>
            </a:r>
            <a:r>
              <a:rPr lang="en-US" dirty="0" smtClean="0"/>
              <a:t> by helping your</a:t>
            </a:r>
          </a:p>
          <a:p>
            <a:r>
              <a:rPr lang="en-US" dirty="0" smtClean="0"/>
              <a:t>guests to make a connection </a:t>
            </a:r>
          </a:p>
          <a:p>
            <a:r>
              <a:rPr lang="en-US" dirty="0" smtClean="0"/>
              <a:t>with the animals they came </a:t>
            </a:r>
          </a:p>
          <a:p>
            <a:r>
              <a:rPr lang="en-US" dirty="0" smtClean="0"/>
              <a:t>from.</a:t>
            </a:r>
            <a:endParaRPr lang="en-US" dirty="0"/>
          </a:p>
        </p:txBody>
      </p:sp>
    </p:spTree>
    <p:extLst>
      <p:ext uri="{BB962C8B-B14F-4D97-AF65-F5344CB8AC3E}">
        <p14:creationId xmlns:p14="http://schemas.microsoft.com/office/powerpoint/2010/main" val="15528880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736" y="112577"/>
            <a:ext cx="7886700" cy="1325563"/>
          </a:xfrm>
        </p:spPr>
        <p:txBody>
          <a:bodyPr/>
          <a:lstStyle/>
          <a:p>
            <a:r>
              <a:rPr lang="en-US" dirty="0" smtClean="0"/>
              <a:t>Minnesota Zoo Case Studies!</a:t>
            </a:r>
            <a:endParaRPr lang="en-US" dirty="0"/>
          </a:p>
        </p:txBody>
      </p:sp>
      <p:sp>
        <p:nvSpPr>
          <p:cNvPr id="3" name="Content Placeholder 2"/>
          <p:cNvSpPr>
            <a:spLocks noGrp="1"/>
          </p:cNvSpPr>
          <p:nvPr>
            <p:ph idx="1"/>
          </p:nvPr>
        </p:nvSpPr>
        <p:spPr>
          <a:xfrm>
            <a:off x="274592" y="997560"/>
            <a:ext cx="7886700" cy="4351338"/>
          </a:xfrm>
        </p:spPr>
        <p:txBody>
          <a:bodyPr>
            <a:normAutofit fontScale="92500"/>
          </a:bodyPr>
          <a:lstStyle/>
          <a:p>
            <a:r>
              <a:rPr lang="en-US" dirty="0" smtClean="0"/>
              <a:t>Thanks to Christine Ness, </a:t>
            </a:r>
            <a:r>
              <a:rPr lang="en-US" dirty="0" err="1" smtClean="0"/>
              <a:t>Zoomobile</a:t>
            </a:r>
            <a:r>
              <a:rPr lang="en-US" dirty="0" smtClean="0"/>
              <a:t> Interpretive Naturalist</a:t>
            </a:r>
          </a:p>
          <a:p>
            <a:r>
              <a:rPr lang="en-US" dirty="0" smtClean="0"/>
              <a:t>Animal </a:t>
            </a:r>
            <a:r>
              <a:rPr lang="en-US" dirty="0" err="1" smtClean="0"/>
              <a:t>biofacts</a:t>
            </a:r>
            <a:r>
              <a:rPr lang="en-US" dirty="0" smtClean="0"/>
              <a:t> have been used for teaching since the zoo opened in 1978</a:t>
            </a:r>
          </a:p>
          <a:p>
            <a:r>
              <a:rPr lang="en-US" dirty="0" smtClean="0"/>
              <a:t>Collection is between 4,000-5,000 individual items</a:t>
            </a:r>
          </a:p>
          <a:p>
            <a:pPr lvl="1"/>
            <a:r>
              <a:rPr lang="en-US" dirty="0" smtClean="0"/>
              <a:t>Shells, small skulls and eggs to large and heavy skulls and full fur pelts</a:t>
            </a:r>
          </a:p>
          <a:p>
            <a:r>
              <a:rPr lang="en-US" dirty="0" smtClean="0"/>
              <a:t>PAST PERFECT software to help catalog the collection</a:t>
            </a:r>
          </a:p>
          <a:p>
            <a:pPr lvl="1"/>
            <a:r>
              <a:rPr lang="en-US" dirty="0" smtClean="0"/>
              <a:t>Just as for animal records, data entry inconsistencies over the years has caused difficulties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32</a:t>
            </a:fld>
            <a:endParaRPr lang="en-US"/>
          </a:p>
        </p:txBody>
      </p:sp>
      <p:pic>
        <p:nvPicPr>
          <p:cNvPr id="6" name="Picture 5"/>
          <p:cNvPicPr>
            <a:picLocks noChangeAspect="1"/>
          </p:cNvPicPr>
          <p:nvPr/>
        </p:nvPicPr>
        <p:blipFill>
          <a:blip r:embed="rId2"/>
          <a:stretch>
            <a:fillRect/>
          </a:stretch>
        </p:blipFill>
        <p:spPr>
          <a:xfrm>
            <a:off x="2308192" y="5228331"/>
            <a:ext cx="2279715" cy="1505587"/>
          </a:xfrm>
          <a:prstGeom prst="rect">
            <a:avLst/>
          </a:prstGeom>
          <a:effectLst>
            <a:softEdge rad="127000"/>
          </a:effectLst>
        </p:spPr>
      </p:pic>
      <p:pic>
        <p:nvPicPr>
          <p:cNvPr id="7" name="Picture 6"/>
          <p:cNvPicPr>
            <a:picLocks noChangeAspect="1"/>
          </p:cNvPicPr>
          <p:nvPr/>
        </p:nvPicPr>
        <p:blipFill>
          <a:blip r:embed="rId3"/>
          <a:stretch>
            <a:fillRect/>
          </a:stretch>
        </p:blipFill>
        <p:spPr>
          <a:xfrm>
            <a:off x="274592" y="5283189"/>
            <a:ext cx="1846935" cy="1395869"/>
          </a:xfrm>
          <a:prstGeom prst="rect">
            <a:avLst/>
          </a:prstGeom>
          <a:effectLst>
            <a:softEdge rad="127000"/>
          </a:effectLst>
        </p:spPr>
      </p:pic>
    </p:spTree>
    <p:extLst>
      <p:ext uri="{BB962C8B-B14F-4D97-AF65-F5344CB8AC3E}">
        <p14:creationId xmlns:p14="http://schemas.microsoft.com/office/powerpoint/2010/main" val="44845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and Going Forward…….</a:t>
            </a:r>
            <a:endParaRPr lang="en-US" dirty="0"/>
          </a:p>
        </p:txBody>
      </p:sp>
      <p:sp>
        <p:nvSpPr>
          <p:cNvPr id="3" name="Content Placeholder 2"/>
          <p:cNvSpPr>
            <a:spLocks noGrp="1"/>
          </p:cNvSpPr>
          <p:nvPr>
            <p:ph idx="1"/>
          </p:nvPr>
        </p:nvSpPr>
        <p:spPr>
          <a:xfrm>
            <a:off x="506730" y="1416323"/>
            <a:ext cx="7886700" cy="4351338"/>
          </a:xfrm>
        </p:spPr>
        <p:txBody>
          <a:bodyPr>
            <a:normAutofit lnSpcReduction="10000"/>
          </a:bodyPr>
          <a:lstStyle/>
          <a:p>
            <a:r>
              <a:rPr lang="en-US" dirty="0" smtClean="0"/>
              <a:t>Find the </a:t>
            </a:r>
            <a:r>
              <a:rPr lang="en-US" dirty="0" err="1" smtClean="0"/>
              <a:t>biofact</a:t>
            </a:r>
            <a:endParaRPr lang="en-US" dirty="0" smtClean="0"/>
          </a:p>
          <a:p>
            <a:pPr lvl="1"/>
            <a:r>
              <a:rPr lang="en-US" dirty="0" smtClean="0"/>
              <a:t>In storage, offices, classrooms and on display</a:t>
            </a:r>
          </a:p>
          <a:p>
            <a:r>
              <a:rPr lang="en-US" dirty="0" smtClean="0"/>
              <a:t>Try to find an original accession number</a:t>
            </a:r>
          </a:p>
          <a:p>
            <a:r>
              <a:rPr lang="en-US" dirty="0" smtClean="0"/>
              <a:t>Enter the number into the database </a:t>
            </a:r>
          </a:p>
          <a:p>
            <a:r>
              <a:rPr lang="en-US" dirty="0" smtClean="0"/>
              <a:t>Make a note of its location</a:t>
            </a:r>
          </a:p>
          <a:p>
            <a:r>
              <a:rPr lang="en-US" dirty="0" smtClean="0"/>
              <a:t>Make a note of its condition</a:t>
            </a:r>
          </a:p>
          <a:p>
            <a:r>
              <a:rPr lang="en-US" dirty="0" smtClean="0"/>
              <a:t>Take multiple photographs</a:t>
            </a:r>
          </a:p>
          <a:p>
            <a:r>
              <a:rPr lang="en-US" dirty="0" smtClean="0"/>
              <a:t>Full record created later</a:t>
            </a:r>
          </a:p>
          <a:p>
            <a:r>
              <a:rPr lang="en-US" dirty="0" smtClean="0"/>
              <a:t>Sounds like researching an animal record!</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33</a:t>
            </a:fld>
            <a:endParaRPr lang="en-US"/>
          </a:p>
        </p:txBody>
      </p:sp>
      <p:pic>
        <p:nvPicPr>
          <p:cNvPr id="5" name="Picture 4"/>
          <p:cNvPicPr>
            <a:picLocks noChangeAspect="1"/>
          </p:cNvPicPr>
          <p:nvPr/>
        </p:nvPicPr>
        <p:blipFill>
          <a:blip r:embed="rId2"/>
          <a:stretch>
            <a:fillRect/>
          </a:stretch>
        </p:blipFill>
        <p:spPr>
          <a:xfrm>
            <a:off x="5742376" y="3114674"/>
            <a:ext cx="2523076" cy="1892307"/>
          </a:xfrm>
          <a:prstGeom prst="rect">
            <a:avLst/>
          </a:prstGeom>
          <a:effectLst>
            <a:softEdge rad="127000"/>
          </a:effectLst>
        </p:spPr>
      </p:pic>
    </p:spTree>
    <p:extLst>
      <p:ext uri="{BB962C8B-B14F-4D97-AF65-F5344CB8AC3E}">
        <p14:creationId xmlns:p14="http://schemas.microsoft.com/office/powerpoint/2010/main" val="1105607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ZIMS Have to do With It?</a:t>
            </a:r>
            <a:endParaRPr lang="en-US" dirty="0"/>
          </a:p>
        </p:txBody>
      </p:sp>
      <p:sp>
        <p:nvSpPr>
          <p:cNvPr id="3" name="Content Placeholder 2"/>
          <p:cNvSpPr>
            <a:spLocks noGrp="1"/>
          </p:cNvSpPr>
          <p:nvPr>
            <p:ph idx="1"/>
          </p:nvPr>
        </p:nvSpPr>
        <p:spPr>
          <a:xfrm>
            <a:off x="628650" y="1576243"/>
            <a:ext cx="7886700" cy="4351338"/>
          </a:xfrm>
        </p:spPr>
        <p:txBody>
          <a:bodyPr/>
          <a:lstStyle/>
          <a:p>
            <a:r>
              <a:rPr lang="en-US" dirty="0" smtClean="0"/>
              <a:t>Case Study #1</a:t>
            </a:r>
          </a:p>
          <a:p>
            <a:r>
              <a:rPr lang="en-US" dirty="0" smtClean="0"/>
              <a:t>When the Monorail closed in 2013, there were many </a:t>
            </a:r>
            <a:r>
              <a:rPr lang="en-US" dirty="0" err="1" smtClean="0"/>
              <a:t>biofacts</a:t>
            </a:r>
            <a:r>
              <a:rPr lang="en-US" dirty="0" smtClean="0"/>
              <a:t> displayed there that needed to go back to storage</a:t>
            </a:r>
          </a:p>
          <a:p>
            <a:r>
              <a:rPr lang="en-US" dirty="0" smtClean="0"/>
              <a:t>One was a tapir skull with the number #340 written on the bottom</a:t>
            </a:r>
          </a:p>
          <a:p>
            <a:r>
              <a:rPr lang="en-US" dirty="0" smtClean="0"/>
              <a:t>The original ledger noted “Asiatic tapir” and an accession date of the skull of 18 June 1982.</a:t>
            </a:r>
          </a:p>
          <a:p>
            <a:r>
              <a:rPr lang="en-US" dirty="0" smtClean="0"/>
              <a:t>So………..</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34</a:t>
            </a:fld>
            <a:endParaRPr lang="en-US"/>
          </a:p>
        </p:txBody>
      </p:sp>
      <p:pic>
        <p:nvPicPr>
          <p:cNvPr id="5" name="Picture 4"/>
          <p:cNvPicPr>
            <a:picLocks noChangeAspect="1"/>
          </p:cNvPicPr>
          <p:nvPr/>
        </p:nvPicPr>
        <p:blipFill>
          <a:blip r:embed="rId2"/>
          <a:stretch>
            <a:fillRect/>
          </a:stretch>
        </p:blipFill>
        <p:spPr>
          <a:xfrm>
            <a:off x="2982194" y="5035642"/>
            <a:ext cx="2245588" cy="1698276"/>
          </a:xfrm>
          <a:prstGeom prst="rect">
            <a:avLst/>
          </a:prstGeom>
          <a:effectLst>
            <a:softEdge rad="127000"/>
          </a:effectLst>
        </p:spPr>
      </p:pic>
    </p:spTree>
    <p:extLst>
      <p:ext uri="{BB962C8B-B14F-4D97-AF65-F5344CB8AC3E}">
        <p14:creationId xmlns:p14="http://schemas.microsoft.com/office/powerpoint/2010/main" val="14133611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Into ZIMS</a:t>
            </a:r>
            <a:endParaRPr lang="en-US" dirty="0"/>
          </a:p>
        </p:txBody>
      </p:sp>
      <p:sp>
        <p:nvSpPr>
          <p:cNvPr id="3" name="Content Placeholder 2"/>
          <p:cNvSpPr>
            <a:spLocks noGrp="1"/>
          </p:cNvSpPr>
          <p:nvPr>
            <p:ph idx="1"/>
          </p:nvPr>
        </p:nvSpPr>
        <p:spPr>
          <a:xfrm>
            <a:off x="532855" y="1372780"/>
            <a:ext cx="7886700" cy="4351338"/>
          </a:xfrm>
        </p:spPr>
        <p:txBody>
          <a:bodyPr/>
          <a:lstStyle/>
          <a:p>
            <a:r>
              <a:rPr lang="en-US" dirty="0" smtClean="0"/>
              <a:t>They decided to look at their ZIMS data</a:t>
            </a:r>
          </a:p>
          <a:p>
            <a:r>
              <a:rPr lang="en-US" dirty="0" smtClean="0"/>
              <a:t>Started looking for a tapir that passed away prior to 1981. Why?</a:t>
            </a:r>
          </a:p>
          <a:p>
            <a:pPr lvl="1"/>
            <a:r>
              <a:rPr lang="en-US" dirty="0" smtClean="0"/>
              <a:t>This was a real skull, not a replica. It was unlikely the zoo would have sought out and purchased a real skull.</a:t>
            </a:r>
          </a:p>
          <a:p>
            <a:pPr lvl="1"/>
            <a:r>
              <a:rPr lang="en-US" dirty="0" smtClean="0"/>
              <a:t>Taxidermy takes awhile.</a:t>
            </a:r>
          </a:p>
          <a:p>
            <a:pPr lvl="1"/>
            <a:r>
              <a:rPr lang="en-US" dirty="0" smtClean="0"/>
              <a:t>In the original ledger they tended to do large amounts of accessions at a time, meaning they waited until they had a good amount to do before they sat down and entered them.</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35</a:t>
            </a:fld>
            <a:endParaRPr lang="en-US"/>
          </a:p>
        </p:txBody>
      </p:sp>
    </p:spTree>
    <p:extLst>
      <p:ext uri="{BB962C8B-B14F-4D97-AF65-F5344CB8AC3E}">
        <p14:creationId xmlns:p14="http://schemas.microsoft.com/office/powerpoint/2010/main" val="9638932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They Found</a:t>
            </a:r>
            <a:endParaRPr lang="en-US" dirty="0"/>
          </a:p>
        </p:txBody>
      </p:sp>
      <p:sp>
        <p:nvSpPr>
          <p:cNvPr id="3" name="Content Placeholder 2"/>
          <p:cNvSpPr>
            <a:spLocks noGrp="1"/>
          </p:cNvSpPr>
          <p:nvPr>
            <p:ph idx="1"/>
          </p:nvPr>
        </p:nvSpPr>
        <p:spPr>
          <a:xfrm>
            <a:off x="628650" y="1494699"/>
            <a:ext cx="7886700" cy="4351338"/>
          </a:xfrm>
        </p:spPr>
        <p:txBody>
          <a:bodyPr>
            <a:normAutofit fontScale="92500" lnSpcReduction="20000"/>
          </a:bodyPr>
          <a:lstStyle/>
          <a:p>
            <a:r>
              <a:rPr lang="en-US" dirty="0" smtClean="0"/>
              <a:t>The zoo had not held “Asiatic tapirs” but they had held Malayan tapirs</a:t>
            </a:r>
          </a:p>
          <a:p>
            <a:r>
              <a:rPr lang="en-US" dirty="0" smtClean="0"/>
              <a:t>They identified an 11 year old female born at the San Diego Zoo to wild caught parents. She died at the Minnesota Zoo in 1979. This was probably the tapir!</a:t>
            </a:r>
          </a:p>
          <a:p>
            <a:pPr lvl="1"/>
            <a:r>
              <a:rPr lang="en-US" dirty="0" smtClean="0"/>
              <a:t>She had 2 male offspring while at San Diego and 1 male offspring at Minnesota</a:t>
            </a:r>
          </a:p>
          <a:p>
            <a:pPr lvl="1"/>
            <a:r>
              <a:rPr lang="en-US" dirty="0" smtClean="0"/>
              <a:t>She had 4 full siblings and 10 half siblings</a:t>
            </a:r>
          </a:p>
          <a:p>
            <a:pPr lvl="1"/>
            <a:r>
              <a:rPr lang="en-US" dirty="0" smtClean="0"/>
              <a:t>She has 6 great-great-great-great grand offspring still alive in Florida, Denmark and the Czech Republic</a:t>
            </a:r>
          </a:p>
          <a:p>
            <a:r>
              <a:rPr lang="en-US" dirty="0" smtClean="0"/>
              <a:t>They now had a story to tell about the skull, making it much more valuable as a </a:t>
            </a:r>
            <a:r>
              <a:rPr lang="en-US" dirty="0" err="1" smtClean="0"/>
              <a:t>biofact</a:t>
            </a:r>
            <a:r>
              <a:rPr lang="en-US" dirty="0" smtClean="0"/>
              <a:t> and more interesting as a tale</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36</a:t>
            </a:fld>
            <a:endParaRPr lang="en-US"/>
          </a:p>
        </p:txBody>
      </p:sp>
    </p:spTree>
    <p:extLst>
      <p:ext uri="{BB962C8B-B14F-4D97-AF65-F5344CB8AC3E}">
        <p14:creationId xmlns:p14="http://schemas.microsoft.com/office/powerpoint/2010/main" val="18702542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188" y="129995"/>
            <a:ext cx="8432664" cy="1325563"/>
          </a:xfrm>
        </p:spPr>
        <p:txBody>
          <a:bodyPr>
            <a:normAutofit/>
          </a:bodyPr>
          <a:lstStyle/>
          <a:p>
            <a:r>
              <a:rPr lang="en-US" sz="3600" dirty="0" smtClean="0"/>
              <a:t>Another </a:t>
            </a:r>
            <a:r>
              <a:rPr lang="en-US" sz="3600" dirty="0" err="1" smtClean="0"/>
              <a:t>Biofact</a:t>
            </a:r>
            <a:r>
              <a:rPr lang="en-US" sz="3600" dirty="0" smtClean="0"/>
              <a:t> Made Valuable by ZIMS</a:t>
            </a:r>
            <a:endParaRPr lang="en-US" sz="3600" dirty="0"/>
          </a:p>
        </p:txBody>
      </p:sp>
      <p:sp>
        <p:nvSpPr>
          <p:cNvPr id="3" name="Content Placeholder 2"/>
          <p:cNvSpPr>
            <a:spLocks noGrp="1"/>
          </p:cNvSpPr>
          <p:nvPr>
            <p:ph idx="1"/>
          </p:nvPr>
        </p:nvSpPr>
        <p:spPr>
          <a:xfrm>
            <a:off x="393519" y="1211717"/>
            <a:ext cx="7886700" cy="4351338"/>
          </a:xfrm>
        </p:spPr>
        <p:txBody>
          <a:bodyPr>
            <a:normAutofit/>
          </a:bodyPr>
          <a:lstStyle/>
          <a:p>
            <a:r>
              <a:rPr lang="en-US" sz="2000" dirty="0" smtClean="0"/>
              <a:t>Case Study #2</a:t>
            </a:r>
          </a:p>
          <a:p>
            <a:r>
              <a:rPr lang="en-US" sz="2000" dirty="0" smtClean="0"/>
              <a:t>A Hawaiian monk seal named “</a:t>
            </a:r>
            <a:r>
              <a:rPr lang="en-US" sz="2000" dirty="0" err="1" smtClean="0"/>
              <a:t>Nani</a:t>
            </a:r>
            <a:r>
              <a:rPr lang="en-US" sz="2000" dirty="0" smtClean="0"/>
              <a:t>” passed away at the zoo in 2019</a:t>
            </a:r>
          </a:p>
          <a:p>
            <a:r>
              <a:rPr lang="en-US" sz="2000" dirty="0" smtClean="0"/>
              <a:t>The decision was made to preserve her pelt.</a:t>
            </a:r>
          </a:p>
          <a:p>
            <a:r>
              <a:rPr lang="en-US" sz="2000" dirty="0" smtClean="0"/>
              <a:t>What they can tell people about </a:t>
            </a:r>
            <a:r>
              <a:rPr lang="en-US" sz="2000" dirty="0" err="1" smtClean="0"/>
              <a:t>Nani</a:t>
            </a:r>
            <a:r>
              <a:rPr lang="en-US" sz="2000" dirty="0" smtClean="0"/>
              <a:t>:</a:t>
            </a:r>
          </a:p>
          <a:p>
            <a:pPr lvl="1"/>
            <a:r>
              <a:rPr lang="en-US" sz="1600" dirty="0" smtClean="0"/>
              <a:t>She was euthanized due to failing health in her old age</a:t>
            </a:r>
          </a:p>
          <a:p>
            <a:pPr lvl="1"/>
            <a:r>
              <a:rPr lang="en-US" sz="1600" dirty="0"/>
              <a:t>She was 23 years and 10 months old when she </a:t>
            </a:r>
            <a:r>
              <a:rPr lang="en-US" sz="1600" dirty="0" smtClean="0"/>
              <a:t>died</a:t>
            </a:r>
          </a:p>
          <a:p>
            <a:pPr lvl="1"/>
            <a:r>
              <a:rPr lang="en-US" sz="1600" dirty="0"/>
              <a:t>S</a:t>
            </a:r>
            <a:r>
              <a:rPr lang="en-US" sz="1600" dirty="0" smtClean="0"/>
              <a:t>he weighed 428 pounds</a:t>
            </a:r>
            <a:endParaRPr lang="en-US" sz="1600" dirty="0"/>
          </a:p>
          <a:p>
            <a:pPr lvl="1"/>
            <a:r>
              <a:rPr lang="en-US" sz="1600" dirty="0" smtClean="0"/>
              <a:t>She was collected on July 18 1995 from the French Frigate Shoals – the largest Atoll in the NW Hawaiian Islands</a:t>
            </a:r>
          </a:p>
          <a:p>
            <a:pPr lvl="1"/>
            <a:r>
              <a:rPr lang="en-US" sz="1600" dirty="0" smtClean="0"/>
              <a:t>She lived at Sea World Texas before moving to the Minnesota Zoo in 2015</a:t>
            </a:r>
          </a:p>
          <a:p>
            <a:pPr lvl="1"/>
            <a:r>
              <a:rPr lang="en-US" sz="1600" dirty="0" smtClean="0"/>
              <a:t>She liked fishsicles, music and scents for enrichment</a:t>
            </a:r>
            <a:endParaRPr lang="en-US" sz="1600" dirty="0"/>
          </a:p>
        </p:txBody>
      </p:sp>
      <p:sp>
        <p:nvSpPr>
          <p:cNvPr id="4" name="Slide Number Placeholder 3"/>
          <p:cNvSpPr>
            <a:spLocks noGrp="1"/>
          </p:cNvSpPr>
          <p:nvPr>
            <p:ph type="sldNum" sz="quarter" idx="12"/>
          </p:nvPr>
        </p:nvSpPr>
        <p:spPr/>
        <p:txBody>
          <a:bodyPr/>
          <a:lstStyle/>
          <a:p>
            <a:fld id="{D1A12E6A-C85A-496C-95D0-8B82A2649983}" type="slidenum">
              <a:rPr lang="en-US" smtClean="0"/>
              <a:t>37</a:t>
            </a:fld>
            <a:endParaRPr lang="en-US"/>
          </a:p>
        </p:txBody>
      </p:sp>
      <p:pic>
        <p:nvPicPr>
          <p:cNvPr id="6" name="Picture 5"/>
          <p:cNvPicPr>
            <a:picLocks noChangeAspect="1"/>
          </p:cNvPicPr>
          <p:nvPr/>
        </p:nvPicPr>
        <p:blipFill>
          <a:blip r:embed="rId2"/>
          <a:stretch>
            <a:fillRect/>
          </a:stretch>
        </p:blipFill>
        <p:spPr>
          <a:xfrm>
            <a:off x="2845841" y="4943106"/>
            <a:ext cx="2425539" cy="1806029"/>
          </a:xfrm>
          <a:prstGeom prst="rect">
            <a:avLst/>
          </a:prstGeom>
          <a:effectLst>
            <a:softEdge rad="127000"/>
          </a:effectLst>
        </p:spPr>
      </p:pic>
      <p:pic>
        <p:nvPicPr>
          <p:cNvPr id="7" name="Picture 6"/>
          <p:cNvPicPr>
            <a:picLocks noChangeAspect="1"/>
          </p:cNvPicPr>
          <p:nvPr/>
        </p:nvPicPr>
        <p:blipFill>
          <a:blip r:embed="rId3"/>
          <a:stretch>
            <a:fillRect/>
          </a:stretch>
        </p:blipFill>
        <p:spPr>
          <a:xfrm>
            <a:off x="473336" y="5014401"/>
            <a:ext cx="2292689" cy="1719517"/>
          </a:xfrm>
          <a:prstGeom prst="rect">
            <a:avLst/>
          </a:prstGeom>
          <a:effectLst>
            <a:softEdge rad="63500"/>
          </a:effectLst>
        </p:spPr>
      </p:pic>
    </p:spTree>
    <p:extLst>
      <p:ext uri="{BB962C8B-B14F-4D97-AF65-F5344CB8AC3E}">
        <p14:creationId xmlns:p14="http://schemas.microsoft.com/office/powerpoint/2010/main" val="40822877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Christine</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38</a:t>
            </a:fld>
            <a:endParaRPr lang="en-US"/>
          </a:p>
        </p:txBody>
      </p:sp>
      <p:sp>
        <p:nvSpPr>
          <p:cNvPr id="4" name="TextBox 3"/>
          <p:cNvSpPr txBox="1"/>
          <p:nvPr/>
        </p:nvSpPr>
        <p:spPr>
          <a:xfrm>
            <a:off x="470941" y="1435105"/>
            <a:ext cx="8202118" cy="1569660"/>
          </a:xfrm>
          <a:prstGeom prst="rect">
            <a:avLst/>
          </a:prstGeom>
          <a:noFill/>
        </p:spPr>
        <p:txBody>
          <a:bodyPr wrap="none" rtlCol="0">
            <a:spAutoFit/>
          </a:bodyPr>
          <a:lstStyle/>
          <a:p>
            <a:pPr algn="ctr"/>
            <a:r>
              <a:rPr lang="en-US" sz="2400" i="1" dirty="0" smtClean="0"/>
              <a:t>“As zoological institutions try to impart empathy into our guests,</a:t>
            </a:r>
          </a:p>
          <a:p>
            <a:pPr algn="ctr"/>
            <a:r>
              <a:rPr lang="en-US" sz="2400" i="1" dirty="0"/>
              <a:t>h</a:t>
            </a:r>
            <a:r>
              <a:rPr lang="en-US" sz="2400" i="1" dirty="0" smtClean="0"/>
              <a:t>aving this information helps give the guests a greater</a:t>
            </a:r>
          </a:p>
          <a:p>
            <a:pPr algn="ctr"/>
            <a:r>
              <a:rPr lang="en-US" sz="2400" i="1" dirty="0" smtClean="0"/>
              <a:t>connection to the piece they are seeing and touching.</a:t>
            </a:r>
          </a:p>
          <a:p>
            <a:pPr algn="ctr"/>
            <a:r>
              <a:rPr lang="en-US" sz="2400" i="1" dirty="0" smtClean="0"/>
              <a:t>It ceases to be “just a piece of fur.”</a:t>
            </a:r>
            <a:endParaRPr lang="en-US" sz="2400" i="1" dirty="0"/>
          </a:p>
        </p:txBody>
      </p:sp>
      <p:pic>
        <p:nvPicPr>
          <p:cNvPr id="1026" name="Picture 2" descr="Image result for zoo docent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244911"/>
            <a:ext cx="4526816" cy="301599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22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2796" y="-768855"/>
            <a:ext cx="7772400" cy="2387600"/>
          </a:xfrm>
        </p:spPr>
        <p:txBody>
          <a:bodyPr/>
          <a:lstStyle/>
          <a:p>
            <a:r>
              <a:rPr lang="en-US" dirty="0" smtClean="0"/>
              <a:t>ZIMS and Educators</a:t>
            </a:r>
            <a:endParaRPr lang="en-US" dirty="0"/>
          </a:p>
        </p:txBody>
      </p:sp>
      <p:sp>
        <p:nvSpPr>
          <p:cNvPr id="5" name="Subtitle 4"/>
          <p:cNvSpPr>
            <a:spLocks noGrp="1"/>
          </p:cNvSpPr>
          <p:nvPr>
            <p:ph type="subTitle" idx="1"/>
          </p:nvPr>
        </p:nvSpPr>
        <p:spPr>
          <a:xfrm>
            <a:off x="1009996" y="1848052"/>
            <a:ext cx="6858000" cy="1655762"/>
          </a:xfrm>
        </p:spPr>
        <p:txBody>
          <a:bodyPr/>
          <a:lstStyle/>
          <a:p>
            <a:r>
              <a:rPr lang="en-US" dirty="0" smtClean="0"/>
              <a:t>A Perfect Match!</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39</a:t>
            </a:fld>
            <a:endParaRPr lang="en-US"/>
          </a:p>
        </p:txBody>
      </p:sp>
      <p:pic>
        <p:nvPicPr>
          <p:cNvPr id="3074" name="Picture 2" descr="Image result for zoo educator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125" y="2452254"/>
            <a:ext cx="5143500" cy="28575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833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Start</a:t>
            </a:r>
            <a:endParaRPr lang="en-US" dirty="0"/>
          </a:p>
        </p:txBody>
      </p:sp>
      <p:sp>
        <p:nvSpPr>
          <p:cNvPr id="5" name="Content Placeholder 4"/>
          <p:cNvSpPr>
            <a:spLocks noGrp="1"/>
          </p:cNvSpPr>
          <p:nvPr>
            <p:ph idx="1"/>
          </p:nvPr>
        </p:nvSpPr>
        <p:spPr>
          <a:xfrm>
            <a:off x="628650" y="1407613"/>
            <a:ext cx="7886700" cy="4351338"/>
          </a:xfrm>
        </p:spPr>
        <p:txBody>
          <a:bodyPr>
            <a:normAutofit lnSpcReduction="10000"/>
          </a:bodyPr>
          <a:lstStyle/>
          <a:p>
            <a:r>
              <a:rPr lang="en-US" dirty="0" smtClean="0"/>
              <a:t>Make a date with your Local Admin</a:t>
            </a:r>
          </a:p>
          <a:p>
            <a:r>
              <a:rPr lang="en-US" dirty="0" smtClean="0"/>
              <a:t>Let them know what information you would like to be able to find</a:t>
            </a:r>
          </a:p>
          <a:p>
            <a:pPr lvl="1"/>
            <a:r>
              <a:rPr lang="en-US" dirty="0" smtClean="0"/>
              <a:t>Bring a list of topics!</a:t>
            </a:r>
          </a:p>
          <a:p>
            <a:pPr lvl="1"/>
            <a:r>
              <a:rPr lang="en-US" dirty="0" smtClean="0"/>
              <a:t>Institutional policies may affect what you can see</a:t>
            </a:r>
          </a:p>
          <a:p>
            <a:r>
              <a:rPr lang="en-US" dirty="0" smtClean="0"/>
              <a:t>Discuss Roles</a:t>
            </a:r>
          </a:p>
          <a:p>
            <a:pPr lvl="1"/>
            <a:r>
              <a:rPr lang="en-US" dirty="0" smtClean="0"/>
              <a:t>You will probably be given Search/View access</a:t>
            </a:r>
          </a:p>
          <a:p>
            <a:pPr lvl="2"/>
            <a:r>
              <a:rPr lang="en-US" dirty="0" smtClean="0"/>
              <a:t>Read Only (Species360) Role – Search/View all</a:t>
            </a:r>
          </a:p>
          <a:p>
            <a:pPr lvl="2"/>
            <a:r>
              <a:rPr lang="en-US" dirty="0" smtClean="0"/>
              <a:t>Custom Role – Search/View only what you need</a:t>
            </a:r>
          </a:p>
          <a:p>
            <a:r>
              <a:rPr lang="en-US" dirty="0" smtClean="0"/>
              <a:t>Ask them to give you a tour of ZIMS</a:t>
            </a:r>
          </a:p>
          <a:p>
            <a:pPr lvl="1"/>
            <a:r>
              <a:rPr lang="en-US" dirty="0" smtClean="0"/>
              <a:t>How you get where you want to go</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4</a:t>
            </a:fld>
            <a:endParaRPr lang="en-US"/>
          </a:p>
        </p:txBody>
      </p:sp>
    </p:spTree>
    <p:extLst>
      <p:ext uri="{BB962C8B-B14F-4D97-AF65-F5344CB8AC3E}">
        <p14:creationId xmlns:p14="http://schemas.microsoft.com/office/powerpoint/2010/main" val="1600708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214" y="-67136"/>
            <a:ext cx="7886700" cy="1325563"/>
          </a:xfrm>
        </p:spPr>
        <p:txBody>
          <a:bodyPr/>
          <a:lstStyle/>
          <a:p>
            <a:r>
              <a:rPr lang="en-US" dirty="0" smtClean="0"/>
              <a:t>Meet James and Bob</a:t>
            </a:r>
            <a:endParaRPr lang="en-US" dirty="0"/>
          </a:p>
        </p:txBody>
      </p:sp>
      <p:sp>
        <p:nvSpPr>
          <p:cNvPr id="3" name="Content Placeholder 2"/>
          <p:cNvSpPr>
            <a:spLocks noGrp="1"/>
          </p:cNvSpPr>
          <p:nvPr>
            <p:ph idx="1"/>
          </p:nvPr>
        </p:nvSpPr>
        <p:spPr>
          <a:xfrm>
            <a:off x="445769" y="1127022"/>
            <a:ext cx="7886700" cy="4351338"/>
          </a:xfrm>
        </p:spPr>
        <p:txBody>
          <a:bodyPr/>
          <a:lstStyle/>
          <a:p>
            <a:r>
              <a:rPr lang="en-US" dirty="0" smtClean="0"/>
              <a:t>You are spending some time at the orangutan exhibit hoping to interact with some guests. A young boy is fascinated by a male orangutan sitting close to the viewing window. You ask if he would like to know anything about the primate. “What is his name?” is the first thing he asks.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5</a:t>
            </a:fld>
            <a:endParaRPr lang="en-US"/>
          </a:p>
        </p:txBody>
      </p:sp>
      <p:pic>
        <p:nvPicPr>
          <p:cNvPr id="1026" name="Picture 2" descr="Image result for zoo visi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22930" b="37985"/>
          <a:stretch/>
        </p:blipFill>
        <p:spPr bwMode="auto">
          <a:xfrm>
            <a:off x="196389" y="3901817"/>
            <a:ext cx="5104963" cy="283210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279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Curious Mind</a:t>
            </a:r>
            <a:endParaRPr lang="en-US" dirty="0"/>
          </a:p>
        </p:txBody>
      </p:sp>
      <p:sp>
        <p:nvSpPr>
          <p:cNvPr id="3" name="Content Placeholder 2"/>
          <p:cNvSpPr>
            <a:spLocks noGrp="1"/>
          </p:cNvSpPr>
          <p:nvPr>
            <p:ph idx="1"/>
          </p:nvPr>
        </p:nvSpPr>
        <p:spPr>
          <a:xfrm>
            <a:off x="695152" y="1434148"/>
            <a:ext cx="7886700" cy="4351338"/>
          </a:xfrm>
        </p:spPr>
        <p:txBody>
          <a:bodyPr>
            <a:normAutofit fontScale="92500" lnSpcReduction="20000"/>
          </a:bodyPr>
          <a:lstStyle/>
          <a:p>
            <a:r>
              <a:rPr lang="en-US" dirty="0" smtClean="0"/>
              <a:t>His name is “Bob” you reply, happy to answer his question</a:t>
            </a:r>
          </a:p>
          <a:p>
            <a:r>
              <a:rPr lang="en-US" dirty="0" smtClean="0"/>
              <a:t>James then asks</a:t>
            </a:r>
          </a:p>
          <a:p>
            <a:pPr lvl="1"/>
            <a:r>
              <a:rPr lang="en-US" dirty="0" smtClean="0"/>
              <a:t>How old is he?</a:t>
            </a:r>
          </a:p>
          <a:p>
            <a:pPr lvl="1"/>
            <a:r>
              <a:rPr lang="en-US" dirty="0" smtClean="0"/>
              <a:t>How much does he weigh?</a:t>
            </a:r>
          </a:p>
          <a:p>
            <a:pPr lvl="1"/>
            <a:r>
              <a:rPr lang="en-US" dirty="0" smtClean="0"/>
              <a:t>Where was he born?</a:t>
            </a:r>
          </a:p>
          <a:p>
            <a:pPr lvl="1"/>
            <a:r>
              <a:rPr lang="en-US" dirty="0" smtClean="0"/>
              <a:t>What does he eat?</a:t>
            </a:r>
          </a:p>
          <a:p>
            <a:pPr lvl="1"/>
            <a:r>
              <a:rPr lang="en-US" dirty="0" smtClean="0"/>
              <a:t>Who are his parents?</a:t>
            </a:r>
          </a:p>
          <a:p>
            <a:pPr lvl="1"/>
            <a:r>
              <a:rPr lang="en-US" dirty="0" smtClean="0"/>
              <a:t>Do other zoos have these?</a:t>
            </a:r>
          </a:p>
          <a:p>
            <a:pPr lvl="1"/>
            <a:r>
              <a:rPr lang="en-US" dirty="0" smtClean="0"/>
              <a:t>Where would he live in the wild?</a:t>
            </a:r>
          </a:p>
          <a:p>
            <a:pPr lvl="1"/>
            <a:r>
              <a:rPr lang="en-US" dirty="0" smtClean="0"/>
              <a:t>Who are the other orangutans in the enclosure?</a:t>
            </a:r>
          </a:p>
          <a:p>
            <a:pPr lvl="1"/>
            <a:r>
              <a:rPr lang="en-US" dirty="0" smtClean="0"/>
              <a:t>Has he lived anywhere else?</a:t>
            </a:r>
          </a:p>
          <a:p>
            <a:r>
              <a:rPr lang="en-US" dirty="0" smtClean="0"/>
              <a:t>“</a:t>
            </a:r>
            <a:r>
              <a:rPr lang="en-US" dirty="0" err="1" smtClean="0"/>
              <a:t>Uhhhh</a:t>
            </a:r>
            <a:r>
              <a:rPr lang="en-US" dirty="0" smtClean="0"/>
              <a:t>” you say</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6</a:t>
            </a:fld>
            <a:endParaRPr lang="en-US"/>
          </a:p>
        </p:txBody>
      </p:sp>
      <p:pic>
        <p:nvPicPr>
          <p:cNvPr id="5" name="Picture 4" descr="Image result for boy and oranguta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918" y="2182177"/>
            <a:ext cx="3687991" cy="20406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10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Will Find Out!</a:t>
            </a:r>
            <a:endParaRPr lang="en-US" dirty="0"/>
          </a:p>
        </p:txBody>
      </p:sp>
      <p:sp>
        <p:nvSpPr>
          <p:cNvPr id="3" name="Content Placeholder 2"/>
          <p:cNvSpPr>
            <a:spLocks noGrp="1"/>
          </p:cNvSpPr>
          <p:nvPr>
            <p:ph idx="1"/>
          </p:nvPr>
        </p:nvSpPr>
        <p:spPr>
          <a:xfrm>
            <a:off x="520584" y="1468178"/>
            <a:ext cx="7886700" cy="4351338"/>
          </a:xfrm>
        </p:spPr>
        <p:txBody>
          <a:bodyPr/>
          <a:lstStyle/>
          <a:p>
            <a:r>
              <a:rPr lang="en-US" dirty="0" smtClean="0"/>
              <a:t>James looks disappointed but says he will be back to the zoo next Saturday</a:t>
            </a:r>
          </a:p>
          <a:p>
            <a:r>
              <a:rPr lang="en-US" dirty="0" smtClean="0"/>
              <a:t>You promise him that you will be able to answer his questions then</a:t>
            </a:r>
          </a:p>
          <a:p>
            <a:r>
              <a:rPr lang="en-US" dirty="0" smtClean="0"/>
              <a:t>You run to your office and open ZIMS!!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7</a:t>
            </a:fld>
            <a:endParaRPr lang="en-US"/>
          </a:p>
        </p:txBody>
      </p:sp>
      <p:pic>
        <p:nvPicPr>
          <p:cNvPr id="5122" name="Picture 2" descr="Image result for using computer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262" y="4059228"/>
            <a:ext cx="4755005" cy="26746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750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ZIMS Navigation</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8</a:t>
            </a:fld>
            <a:endParaRPr lang="en-US"/>
          </a:p>
        </p:txBody>
      </p:sp>
      <p:pic>
        <p:nvPicPr>
          <p:cNvPr id="6" name="Picture 5"/>
          <p:cNvPicPr>
            <a:picLocks noChangeAspect="1"/>
          </p:cNvPicPr>
          <p:nvPr/>
        </p:nvPicPr>
        <p:blipFill>
          <a:blip r:embed="rId2"/>
          <a:stretch>
            <a:fillRect/>
          </a:stretch>
        </p:blipFill>
        <p:spPr>
          <a:xfrm>
            <a:off x="1293669" y="1634257"/>
            <a:ext cx="2329152" cy="4917098"/>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5190977" y="902945"/>
            <a:ext cx="3151285" cy="2004768"/>
          </a:xfrm>
          <a:prstGeom prst="rect">
            <a:avLst/>
          </a:prstGeom>
          <a:ln>
            <a:solidFill>
              <a:schemeClr val="tx1"/>
            </a:solidFill>
          </a:ln>
        </p:spPr>
      </p:pic>
      <p:sp>
        <p:nvSpPr>
          <p:cNvPr id="8" name="TextBox 7"/>
          <p:cNvSpPr txBox="1"/>
          <p:nvPr/>
        </p:nvSpPr>
        <p:spPr>
          <a:xfrm>
            <a:off x="4372495" y="3167149"/>
            <a:ext cx="4327403" cy="1754326"/>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To start using ZIMS you will need to log in. </a:t>
            </a:r>
          </a:p>
          <a:p>
            <a:r>
              <a:rPr lang="en-US" dirty="0" smtClean="0"/>
              <a:t>The Local Admin will create your User Name</a:t>
            </a:r>
          </a:p>
          <a:p>
            <a:r>
              <a:rPr lang="en-US" dirty="0" smtClean="0"/>
              <a:t>and Password (above). Navigation can be</a:t>
            </a:r>
          </a:p>
          <a:p>
            <a:r>
              <a:rPr lang="en-US" dirty="0" smtClean="0"/>
              <a:t>from the Start menu or by selecting desktop</a:t>
            </a:r>
          </a:p>
          <a:p>
            <a:r>
              <a:rPr lang="en-US" dirty="0" smtClean="0"/>
              <a:t>icons (right). Here we are opening the</a:t>
            </a:r>
          </a:p>
          <a:p>
            <a:r>
              <a:rPr lang="en-US" dirty="0" smtClean="0"/>
              <a:t>Animals module.</a:t>
            </a:r>
            <a:endParaRPr lang="en-US" dirty="0"/>
          </a:p>
        </p:txBody>
      </p:sp>
    </p:spTree>
    <p:extLst>
      <p:ext uri="{BB962C8B-B14F-4D97-AF65-F5344CB8AC3E}">
        <p14:creationId xmlns:p14="http://schemas.microsoft.com/office/powerpoint/2010/main" val="2353948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464" y="-20232"/>
            <a:ext cx="7886700" cy="1325563"/>
          </a:xfrm>
        </p:spPr>
        <p:txBody>
          <a:bodyPr/>
          <a:lstStyle/>
          <a:p>
            <a:r>
              <a:rPr lang="en-US" dirty="0" smtClean="0"/>
              <a:t>Finding an Animal</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9</a:t>
            </a:fld>
            <a:endParaRPr lang="en-US"/>
          </a:p>
        </p:txBody>
      </p:sp>
      <p:pic>
        <p:nvPicPr>
          <p:cNvPr id="4" name="Picture 3"/>
          <p:cNvPicPr>
            <a:picLocks noChangeAspect="1"/>
          </p:cNvPicPr>
          <p:nvPr/>
        </p:nvPicPr>
        <p:blipFill>
          <a:blip r:embed="rId2"/>
          <a:stretch>
            <a:fillRect/>
          </a:stretch>
        </p:blipFill>
        <p:spPr>
          <a:xfrm>
            <a:off x="2847780" y="1281027"/>
            <a:ext cx="2671872" cy="2362285"/>
          </a:xfrm>
          <a:prstGeom prst="rect">
            <a:avLst/>
          </a:prstGeom>
        </p:spPr>
      </p:pic>
      <p:sp>
        <p:nvSpPr>
          <p:cNvPr id="6" name="TextBox 5"/>
          <p:cNvSpPr txBox="1"/>
          <p:nvPr/>
        </p:nvSpPr>
        <p:spPr>
          <a:xfrm>
            <a:off x="231888" y="3782291"/>
            <a:ext cx="5395901" cy="2862322"/>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If you know the animal’s House Name, Local ID, </a:t>
            </a:r>
          </a:p>
          <a:p>
            <a:r>
              <a:rPr lang="en-US" dirty="0" smtClean="0"/>
              <a:t>GAN (we’ll cover these numbers later), taxonomy</a:t>
            </a:r>
          </a:p>
          <a:p>
            <a:r>
              <a:rPr lang="en-US" dirty="0" smtClean="0"/>
              <a:t>or other identifier you can enter it in the search</a:t>
            </a:r>
          </a:p>
          <a:p>
            <a:r>
              <a:rPr lang="en-US" dirty="0" smtClean="0"/>
              <a:t>above the Start button (above). Or you can use the</a:t>
            </a:r>
          </a:p>
          <a:p>
            <a:r>
              <a:rPr lang="en-US" dirty="0" smtClean="0"/>
              <a:t>expandable left hand search screen (right). You will</a:t>
            </a:r>
          </a:p>
          <a:p>
            <a:r>
              <a:rPr lang="en-US" dirty="0" smtClean="0"/>
              <a:t>probably want to select the Local button (animals</a:t>
            </a:r>
          </a:p>
          <a:p>
            <a:r>
              <a:rPr lang="en-US" dirty="0" smtClean="0"/>
              <a:t>you hold or own) (1), select only animals on site (2)</a:t>
            </a:r>
          </a:p>
          <a:p>
            <a:r>
              <a:rPr lang="en-US" dirty="0" smtClean="0"/>
              <a:t>and enter the taxonomy you are looking for (3). You can</a:t>
            </a:r>
          </a:p>
          <a:p>
            <a:r>
              <a:rPr lang="en-US" dirty="0" smtClean="0"/>
              <a:t>use Advanced Animal search for many more search</a:t>
            </a:r>
          </a:p>
          <a:p>
            <a:r>
              <a:rPr lang="en-US" dirty="0" smtClean="0"/>
              <a:t>options.</a:t>
            </a:r>
            <a:endParaRPr lang="en-US" dirty="0"/>
          </a:p>
        </p:txBody>
      </p:sp>
      <p:pic>
        <p:nvPicPr>
          <p:cNvPr id="4098" name="Picture 2" descr="C:\Users\amiller\AppData\Local\Temp\SNAGHTML1a98352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870" y="420645"/>
            <a:ext cx="2181225" cy="50006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310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 xsi:nil="true"/>
    <Module xmlns="00558959-21e2-49b6-8bc1-d46e8fb3ce16">TNT</Module>
    <Review xmlns="00558959-21e2-49b6-8bc1-d46e8fb3ce16">None needed</Review>
    <Community_x0020_Author_x0020__x007c__x0020_Editor xmlns="00558959-21e2-49b6-8bc1-d46e8fb3ce16">
      <UserInfo>
        <DisplayName/>
        <AccountId xsi:nil="true"/>
        <AccountType/>
      </UserInfo>
    </Community_x0020_Author_x0020__x007c__x0020_Editor>
    <PublishingExpirationDate xmlns="http://schemas.microsoft.com/sharepoint/v3" xsi:nil="true"/>
    <PublishingStartDate xmlns="http://schemas.microsoft.com/sharepoint/v3" xsi:nil="true"/>
    <Permalink xmlns="00558959-21e2-49b6-8bc1-d46e8fb3ce16">
      <Url>https://zims.species360.org/main.aspx?walkme=19-663363</Url>
      <Description>https://zims.species360.org/main.aspx?walkme=19-663363</Description>
    </Permalink>
    <Best_x0020_Practices xmlns="00558959-21e2-49b6-8bc1-d46e8fb3ce16">false</Best_x0020_Practices>
  </documentManagement>
</p:properties>
</file>

<file path=customXml/itemProps1.xml><?xml version="1.0" encoding="utf-8"?>
<ds:datastoreItem xmlns:ds="http://schemas.openxmlformats.org/officeDocument/2006/customXml" ds:itemID="{4CDB39D0-A084-4A4E-8436-AA94B9F98F76}"/>
</file>

<file path=customXml/itemProps2.xml><?xml version="1.0" encoding="utf-8"?>
<ds:datastoreItem xmlns:ds="http://schemas.openxmlformats.org/officeDocument/2006/customXml" ds:itemID="{D68CDC67-C90E-4C7C-B29C-591260AEDE34}"/>
</file>

<file path=customXml/itemProps3.xml><?xml version="1.0" encoding="utf-8"?>
<ds:datastoreItem xmlns:ds="http://schemas.openxmlformats.org/officeDocument/2006/customXml" ds:itemID="{C78F3915-398B-489C-B5DB-A8772D316D7A}"/>
</file>

<file path=docProps/app.xml><?xml version="1.0" encoding="utf-8"?>
<Properties xmlns="http://schemas.openxmlformats.org/officeDocument/2006/extended-properties" xmlns:vt="http://schemas.openxmlformats.org/officeDocument/2006/docPropsVTypes">
  <Template/>
  <TotalTime>1655</TotalTime>
  <Words>2810</Words>
  <Application>Microsoft Office PowerPoint</Application>
  <PresentationFormat>On-screen Show (4:3)</PresentationFormat>
  <Paragraphs>376</Paragraphs>
  <Slides>39</Slides>
  <Notes>1</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39</vt:i4>
      </vt:variant>
    </vt:vector>
  </HeadingPairs>
  <TitlesOfParts>
    <vt:vector size="57"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ZIMS and Educators </vt:lpstr>
      <vt:lpstr>There’s More than Data Entry!</vt:lpstr>
      <vt:lpstr>Some Things About ZIMS Access</vt:lpstr>
      <vt:lpstr>Where to Start</vt:lpstr>
      <vt:lpstr>Meet James and Bob</vt:lpstr>
      <vt:lpstr>A Curious Mind</vt:lpstr>
      <vt:lpstr>You Will Find Out!</vt:lpstr>
      <vt:lpstr>ZIMS Navigation</vt:lpstr>
      <vt:lpstr>Finding an Animal</vt:lpstr>
      <vt:lpstr>Search Results Grid</vt:lpstr>
      <vt:lpstr>Column Customization</vt:lpstr>
      <vt:lpstr>Column Customization</vt:lpstr>
      <vt:lpstr>How Old is Bob and Where Was He Born?</vt:lpstr>
      <vt:lpstr>Who are His Parents?</vt:lpstr>
      <vt:lpstr>Does He Have Any Brothers or Sisters?</vt:lpstr>
      <vt:lpstr>What Does Bob Weigh?</vt:lpstr>
      <vt:lpstr>Does He Do Any Tricks?</vt:lpstr>
      <vt:lpstr>What Does He Eat?</vt:lpstr>
      <vt:lpstr>Has Bob Lived Anywhere Else?</vt:lpstr>
      <vt:lpstr>Who Else is in the Exhibit With Bob?</vt:lpstr>
      <vt:lpstr>Finding the Enclosure</vt:lpstr>
      <vt:lpstr>Occupants Tab</vt:lpstr>
      <vt:lpstr>If Bob Were Wild Where Would He Live?</vt:lpstr>
      <vt:lpstr>Who Else Holds Orangutans?</vt:lpstr>
      <vt:lpstr>James gets his Answers!</vt:lpstr>
      <vt:lpstr>Mobile Friendly Modules!</vt:lpstr>
      <vt:lpstr>Mobile Optimized!</vt:lpstr>
      <vt:lpstr>Meet Lily and Lilac</vt:lpstr>
      <vt:lpstr>Comparing Weights</vt:lpstr>
      <vt:lpstr>Monitoring Health</vt:lpstr>
      <vt:lpstr>ZIMS and Biofacts</vt:lpstr>
      <vt:lpstr>Minnesota Zoo Case Studies!</vt:lpstr>
      <vt:lpstr>Now and Going Forward…….</vt:lpstr>
      <vt:lpstr>What Does ZIMS Have to do With It?</vt:lpstr>
      <vt:lpstr>Into ZIMS</vt:lpstr>
      <vt:lpstr>What They Found</vt:lpstr>
      <vt:lpstr>Another Biofact Made Valuable by ZIMS</vt:lpstr>
      <vt:lpstr>From Christine</vt:lpstr>
      <vt:lpstr>ZIMS and Educators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HP</cp:lastModifiedBy>
  <cp:revision>141</cp:revision>
  <cp:lastPrinted>2020-02-19T14:33:00Z</cp:lastPrinted>
  <dcterms:created xsi:type="dcterms:W3CDTF">2016-07-26T18:48:10Z</dcterms:created>
  <dcterms:modified xsi:type="dcterms:W3CDTF">2020-02-21T18:44:50Z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ies>
</file>