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42"/>
  </p:notesMasterIdLst>
  <p:sldIdLst>
    <p:sldId id="259" r:id="rId17"/>
    <p:sldId id="260" r:id="rId18"/>
    <p:sldId id="261" r:id="rId19"/>
    <p:sldId id="262" r:id="rId20"/>
    <p:sldId id="263" r:id="rId21"/>
    <p:sldId id="276" r:id="rId22"/>
    <p:sldId id="277" r:id="rId23"/>
    <p:sldId id="264" r:id="rId24"/>
    <p:sldId id="283" r:id="rId25"/>
    <p:sldId id="274" r:id="rId26"/>
    <p:sldId id="268" r:id="rId27"/>
    <p:sldId id="281" r:id="rId28"/>
    <p:sldId id="265" r:id="rId29"/>
    <p:sldId id="271" r:id="rId30"/>
    <p:sldId id="272" r:id="rId31"/>
    <p:sldId id="273" r:id="rId32"/>
    <p:sldId id="269" r:id="rId33"/>
    <p:sldId id="270" r:id="rId34"/>
    <p:sldId id="267" r:id="rId35"/>
    <p:sldId id="278" r:id="rId36"/>
    <p:sldId id="280" r:id="rId37"/>
    <p:sldId id="279" r:id="rId38"/>
    <p:sldId id="266" r:id="rId39"/>
    <p:sldId id="282" r:id="rId40"/>
    <p:sldId id="275" r:id="rId4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88" d="100"/>
          <a:sy n="88" d="100"/>
        </p:scale>
        <p:origin x="1282" y="6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829"/>
    </p:cViewPr>
  </p:sorterViewPr>
  <p:notesViewPr>
    <p:cSldViewPr snapToGrid="0">
      <p:cViewPr varScale="1">
        <p:scale>
          <a:sx n="65" d="100"/>
          <a:sy n="65" d="100"/>
        </p:scale>
        <p:origin x="310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customXml" Target="../customXml/item3.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E74ED4-AA88-4BD1-8B22-6D87B6D26DFC}" type="datetimeFigureOut">
              <a:rPr lang="en-US" smtClean="0"/>
              <a:t>9/19/2019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6175" indent="-228600">
              <a:defRPr sz="2400">
                <a:solidFill>
                  <a:schemeClr val="tx1"/>
                </a:solidFill>
                <a:latin typeface="Times New Roman" panose="02020603050405020304" pitchFamily="18" charset="0"/>
              </a:defRPr>
            </a:lvl3pPr>
            <a:lvl4pPr marL="1604963" indent="-228600">
              <a:defRPr sz="2400">
                <a:solidFill>
                  <a:schemeClr val="tx1"/>
                </a:solidFill>
                <a:latin typeface="Times New Roman" panose="02020603050405020304" pitchFamily="18" charset="0"/>
              </a:defRPr>
            </a:lvl4pPr>
            <a:lvl5pPr marL="2062163" indent="-228600">
              <a:defRPr sz="2400">
                <a:solidFill>
                  <a:schemeClr val="tx1"/>
                </a:solidFill>
                <a:latin typeface="Times New Roman" panose="02020603050405020304" pitchFamily="18" charset="0"/>
              </a:defRPr>
            </a:lvl5pPr>
            <a:lvl6pPr marL="2519363" indent="-228600" eaLnBrk="0" fontAlgn="base" hangingPunct="0">
              <a:spcBef>
                <a:spcPct val="0"/>
              </a:spcBef>
              <a:spcAft>
                <a:spcPct val="0"/>
              </a:spcAft>
              <a:defRPr sz="2400">
                <a:solidFill>
                  <a:schemeClr val="tx1"/>
                </a:solidFill>
                <a:latin typeface="Times New Roman" panose="02020603050405020304" pitchFamily="18" charset="0"/>
              </a:defRPr>
            </a:lvl6pPr>
            <a:lvl7pPr marL="2976563" indent="-228600" eaLnBrk="0" fontAlgn="base" hangingPunct="0">
              <a:spcBef>
                <a:spcPct val="0"/>
              </a:spcBef>
              <a:spcAft>
                <a:spcPct val="0"/>
              </a:spcAft>
              <a:defRPr sz="2400">
                <a:solidFill>
                  <a:schemeClr val="tx1"/>
                </a:solidFill>
                <a:latin typeface="Times New Roman" panose="02020603050405020304" pitchFamily="18" charset="0"/>
              </a:defRPr>
            </a:lvl7pPr>
            <a:lvl8pPr marL="3433763" indent="-228600" eaLnBrk="0" fontAlgn="base" hangingPunct="0">
              <a:spcBef>
                <a:spcPct val="0"/>
              </a:spcBef>
              <a:spcAft>
                <a:spcPct val="0"/>
              </a:spcAft>
              <a:defRPr sz="2400">
                <a:solidFill>
                  <a:schemeClr val="tx1"/>
                </a:solidFill>
                <a:latin typeface="Times New Roman" panose="02020603050405020304" pitchFamily="18" charset="0"/>
              </a:defRPr>
            </a:lvl8pPr>
            <a:lvl9pPr marL="3890963"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F893CB-C6A3-4473-A617-176CF5DB8B33}" type="slidenum">
              <a:rPr lang="en-US" altLang="en-US" sz="1200" smtClean="0"/>
              <a:pPr/>
              <a:t>1</a:t>
            </a:fld>
            <a:endParaRPr lang="en-US" altLang="en-US" sz="1200" smtClean="0"/>
          </a:p>
        </p:txBody>
      </p:sp>
      <p:sp>
        <p:nvSpPr>
          <p:cNvPr id="5123" name="Rectangle 2"/>
          <p:cNvSpPr>
            <a:spLocks noGrp="1" noRot="1" noChangeAspect="1" noChangeArrowheads="1" noTextEdit="1"/>
          </p:cNvSpPr>
          <p:nvPr>
            <p:ph type="sldImg"/>
          </p:nvPr>
        </p:nvSpPr>
        <p:spPr>
          <a:ln/>
        </p:spPr>
      </p:sp>
      <p:sp>
        <p:nvSpPr>
          <p:cNvPr id="5124" name="Rectangle 5"/>
          <p:cNvSpPr>
            <a:spLocks noGrp="1" noChangeArrowheads="1"/>
          </p:cNvSpPr>
          <p:nvPr>
            <p:ph type="body" idx="1"/>
          </p:nvPr>
        </p:nvSpPr>
        <p:spPr>
          <a:xfrm>
            <a:off x="415925" y="5927725"/>
            <a:ext cx="6042025" cy="40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4" tIns="45857" rIns="91714" bIns="45857" anchor="ctr">
            <a:spAutoFit/>
          </a:bodyPr>
          <a:lstStyle/>
          <a:p>
            <a:pPr>
              <a:spcBef>
                <a:spcPct val="0"/>
              </a:spcBef>
            </a:pPr>
            <a:endParaRPr lang="en-US" altLang="en-US" sz="2000" smtClean="0"/>
          </a:p>
        </p:txBody>
      </p:sp>
    </p:spTree>
    <p:extLst>
      <p:ext uri="{BB962C8B-B14F-4D97-AF65-F5344CB8AC3E}">
        <p14:creationId xmlns:p14="http://schemas.microsoft.com/office/powerpoint/2010/main" val="237869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761572-2499-45F0-8215-6544F25661D0}"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69FE73-BD46-4642-8C69-4CF27D2E7C7B}"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4F6601-AFC5-4597-B9B8-9F8139D9E06A}"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65619E-49E6-4956-AFCB-7BFC4A98A1F1}"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5CF48-B197-43A5-A311-491D65191D1C}"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E09E8F-DE74-4943-A0D8-8BFDBB9F0402}"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52FC29-A2A9-4814-A36C-6C6F9BCFF58D}"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FE5AD8-34E4-412A-AF9B-C538AE788BF9}"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21857-9CA6-46D1-B2E6-1ED9AE3EAD45}"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D60E16-EB60-47B6-9276-4474C79CF4EC}"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E66E4-F7AC-4152-B10D-9D67889B5320}"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32FFD7-6E7D-4F9E-B60A-A3C8DB771FFE}"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AF7931-74A3-4CDC-B24F-A0D0E46A0A6E}"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53FB5-28B0-411B-9A4F-77EF7C4D8A73}"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0765C-DC31-430B-B57F-0E333F305D96}"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BACEE2-40E4-4A97-BEB3-9B289EEB7250}"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8CB654-FB22-4BBF-9FF5-1C1A383005A1}"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C37224-7B6C-4DDF-B159-DF6A6307DCE9}"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6163D-3366-4F03-AFB5-C547475A80A2}"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FF231-DED7-475D-AED9-C9F76B95DCF8}"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6ECCC-5589-4DCA-8A83-C354748FBC85}"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2BF3E0-5E6D-4A67-8FC5-4D527CCC0FD5}"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407BD9-F87A-4F2C-B33E-3FD560852F05}"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F09955-9489-4A45-8119-A440F7CB4136}"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49862-AE27-44BE-8C82-0AE58BFD9128}"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06B0B7-0316-423C-92E8-C6E3FCB4398E}"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7BEBF7-A61C-410A-B5D8-642C620D77AD}"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91510C-E414-49E9-BA16-8DF0B277CD25}"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4EE37-8485-4016-913A-5B691CDEFC22}"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EA248-4B81-4A87-AA54-EF62980B45E6}"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42142-57DE-47EE-9CFD-A55F6A5DAFAF}"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455B7A-7BCE-4EAB-BB66-762C20F5C5F0}"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34FD22-0DA1-43BC-A92E-FB9621274FE2}"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DF151-99A1-4869-8CF7-28C81616F332}"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F76AC4-3BDD-4696-A8C0-E50E91267DB6}"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274823-9B8C-4DCC-8720-FAD313308BB7}"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2528DB-7054-4EFF-BF58-D111EAA63040}"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0DBCEB-3E19-45CF-BB21-13578AF14E15}"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6FEF4-2ADB-4B43-9E1A-146BF2A5FE4A}"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512052-71B5-4C7D-B83C-D304697BD731}"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EFC8C-E671-4061-8AD9-CF37C64066D5}"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577902-055F-4338-88EE-40A2BCD3BE79}"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2DBC69-DA60-4DD6-AE68-633EF2FEB114}"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5393A2-6189-44B5-B06C-083F81A1050F}"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10505A-9CF4-4313-95C8-1377E12A3EAC}"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D3F67C-BC57-45DB-BC8E-5CCD654BDA50}"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B3C4DD-6D1B-4346-967B-CC4339A4B237}"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96EA2C-FFD0-4593-A8EF-76A444B1841B}"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45AF7-67C4-4EAB-8835-0C074924DE14}"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2B6B4-FA25-46FD-9CB5-2B8ADAD6C691}"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643DD-C390-47EB-8BF2-4A5A53D80B19}"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FB6CBA-E15A-4ED2-B715-D77CC365CA67}"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61E2E-26BB-4025-A5B9-F95705ADAF8D}"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CB7E3-E442-49CE-804A-D6B0AC4632D7}"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85146-975B-406B-BCF8-31A23DDFC538}"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5E01F2-B01E-49E2-8DAE-212F0EE09269}"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67D36F-30E9-4F3D-B218-AD7E70118ACA}"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681F55-FF3D-43CB-999D-8E186E98E565}"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C1D27-C1F7-4A45-9711-83ADF5963A4C}"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EA2C45-DAE2-4066-B8F1-F918F8B84287}"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01C192-142A-4CD5-A93D-E5D20C1C301D}"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1C9510-FB66-4C20-87BA-F0066A619336}"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81E35-19D3-4063-A0FB-A0EEF34F99A3}"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A5804-12E7-4A17-976C-303ECBEC688C}"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FD9A1-FAC6-4014-9884-3CA82F86EC67}"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6D5E97-BA38-4FF3-8EE4-038D15D035FC}"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8572C6-8B57-4868-974F-49D7644689FE}"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B8AAB-F7BA-4CF0-B1EF-FACB550AC25D}"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ECAA7-2953-4CA1-9380-F59549CA4431}"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5D3368-4E74-4F50-A3C1-4F724AFAF353}"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CCBB1E-028D-417F-9C4E-03522C3D7FFB}"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5DC005-4C81-409C-8F05-07C0D1166054}"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3AEC5-2F1A-45EB-A3FC-6D19FE0F669F}"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83759-018C-46F0-BAD2-AF68B10D28EB}"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FA746-F542-46C3-BA50-D26C4DE5B663}"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A1F0E7-165F-4748-87DA-F4D6B6C668BC}"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53A881-9563-4AED-AE0C-F0F2A9EEF648}"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94FD3-02F5-4F93-98C4-9FF8B316CE3E}"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059CD3-21F3-4684-875A-52D05CFCDF51}"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6A0451-9628-4358-B5ED-4D33DBD9D7FF}"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BFF62C-3313-4EDB-AE19-ECB597C707D2}"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F45CD5-B395-4314-9B66-3A3B394A20DB}"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1EF71-326B-4969-B45B-AC174A2A02CE}"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1931A-1CAB-4C12-90D2-67584757B508}"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5EF5E-4D2E-4302-9954-1FD6E738A779}"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0325D4-4848-4BCB-BC4D-13D50C4D599A}"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9B772F-DCAF-48D4-AFE9-EFB02EBF19A1}"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9F17C9-83C4-44D9-AD59-CE47C896B813}"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0B8B6F-70CB-4C55-A868-50BBF321A913}"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4C6013-6A66-4A05-8A3B-EEE120939538}"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6E7898-EE06-48A8-B5B3-9B1E74E165E4}"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09693C-5D47-41F5-A879-5C7434ACAA84}"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083-53F2-4AF5-B312-CA9BE0012CF0}"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5BFEC-0FF4-4922-892A-CEDE6329DA43}"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5C65B-3C18-4ED0-A8D3-E4814DB45358}"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DDBB2C-5E3F-4F6D-BCEF-F0BDD4C94546}"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EDDCE6-263B-499F-97F8-FBBFCE0EDF94}"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156F9-8E83-40CD-8632-56A7EBB80D25}"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C8BC44-25D7-4BF3-9DA5-170F384C651C}"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AE272F-D412-4FD3-9ADB-929A2CAA8A80}"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3F173C-68E8-4483-8005-990F7F638DAF}"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25CFBB-C90A-4238-81E5-B4A67AF884DF}"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F1197-7EC7-4770-A4B7-2956FCD5C3AF}"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5EC33-7DAA-46F8-903B-8CB773BB24F7}"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1A95B-1F1C-49C8-8C54-75E98C8D8455}"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DBED8E-E771-4B56-BE5C-2123491A8D34}"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389282-0BF1-419C-9F3B-07FDB49E6A3A}"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E78E5-CB14-47BF-BF06-7025F5071D74}"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9B81F8-BAE5-4126-BFE2-4C2AE82F60F9}"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1478DC-5FE6-40E0-8889-C54177BAFF58}"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FE6841-8028-4B8B-9590-BF062067D658}"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EF53F-A826-4B30-B409-38B5171313D0}"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9A1EC-082C-46A9-8677-3E021578079C}"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ABA19-3A12-4093-A248-234B5C5AE604}"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4204A-C45B-43C0-958D-55C675CD560B}"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5AFA26-37AF-413D-9558-9120541B4500}"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DC0F8E-BF61-4DE0-883B-A73CB837B166}"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926BD-2A66-4FF0-9F77-7E3811E483F8}"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1DB62E-0811-4AFB-9946-F273FB969162}"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ED59B9-36E0-4495-A980-9E769FFAA396}"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9A8864-394D-456D-9E4D-EB2A12D02C24}"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5C375-6A42-4E15-8B96-2BBECF6AABB8}"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150A7-49D3-4DEC-80E7-0FC616F3D56C}"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9D83-0A9D-4CE1-B98A-AA565E389762}"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4BDD8-64E8-479B-B315-A104A0100647}"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82FA67-31BE-40F9-8AC2-9B1DB8F1728A}"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81E157-C5B7-4E28-9B4C-1FCDB54E8E8D}"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56A44B-8CC3-42CD-813A-D8D18996AA47}"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3BBFE2-B13B-4AD2-AA8E-9A4844BB106D}"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67C9BD-14DA-4C7A-9BAE-CCED57B66835}"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493A22-9450-42DA-83E6-14641C6DBA3E}"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AB2E5-A94C-4445-BB4D-1D4E8CC0F9B7}"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5B2F0-5498-4FE2-A368-CE4B7FF45E3D}"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428DC-928B-42C7-8AF0-733C50021B74}"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272A0-487A-47C5-AF40-0F0FE2412167}"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151910-994E-4611-85EB-A821782F9714}"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C01F01-E304-4C28-AFB7-90BD3AB3613B}"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511C2-08A5-429D-821B-B5092CF01ECD}"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B27FE2-5F5D-4E12-91FC-7718A9C3D074}"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F5BF0D-D356-4419-8090-BCBCBFED0753}"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A84613-79CE-4563-B2C3-7903F8FF429B}"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5E867-521C-4300-837A-7CE5C7CF7DDB}"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8A5D0-27E0-4786-B226-C97A868AE511}"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0381D-DAFA-42E2-A331-16FBBA2D364D}"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53542A1-6C5F-47EA-A3CE-718384847D12}"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7968FFB-5438-48DF-B027-729A8D8BEA85}"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10A751-F665-44B9-839C-266F39B61D11}"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A361BD6-F249-479B-8FDB-4195303B8698}"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A39B034-E2E5-4062-BD7E-89EAD3CD3CB2}"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8FCF1C4-3372-4A97-B21C-5F8BEADD1830}"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3A8ABF4-36C8-4CAB-8212-0B1E80FE647F}"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BA29931-8CA5-46C5-AD1E-E2C7B4692461}"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AF2048B-B22B-40D9-A73B-F7A7E85A0786}"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B47DA7F-811A-4D3F-A09C-B709CE43D683}"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9EED41C-615B-470A-AE00-239CCAE2A356}"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67CF511-C6B5-47BC-B60F-6871CC5D6E1D}"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7000297-0553-4E76-B639-C9E4995185C4}"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5829753-846E-4EA7-8148-C03AF7F31DE7}"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5AA3515-CDB8-4220-9937-4C73AF74A2B7}"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0C93DB6-722A-4126-BAB9-D881C95AE136}" type="datetime1">
              <a:rPr lang="en-US" smtClean="0"/>
              <a:t>9/19/2019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27314" y="530180"/>
            <a:ext cx="7772400" cy="1470025"/>
          </a:xfrm>
        </p:spPr>
        <p:txBody>
          <a:bodyPr>
            <a:normAutofit fontScale="90000"/>
          </a:bodyPr>
          <a:lstStyle/>
          <a:p>
            <a:r>
              <a:rPr lang="en-US" altLang="en-US" dirty="0" smtClean="0"/>
              <a:t>Painting Pictures with ZIMS Data</a:t>
            </a:r>
          </a:p>
        </p:txBody>
      </p:sp>
      <p:sp>
        <p:nvSpPr>
          <p:cNvPr id="4099" name="Subtitle 2"/>
          <p:cNvSpPr>
            <a:spLocks noGrp="1"/>
          </p:cNvSpPr>
          <p:nvPr>
            <p:ph type="subTitle" idx="1"/>
          </p:nvPr>
        </p:nvSpPr>
        <p:spPr>
          <a:xfrm>
            <a:off x="1513114" y="2000205"/>
            <a:ext cx="6400800" cy="1752600"/>
          </a:xfrm>
        </p:spPr>
        <p:txBody>
          <a:bodyPr/>
          <a:lstStyle/>
          <a:p>
            <a:r>
              <a:rPr lang="en-US" altLang="en-US" dirty="0" smtClean="0"/>
              <a:t>Graphs and Visuals in ZIMS</a:t>
            </a:r>
          </a:p>
          <a:p>
            <a:r>
              <a:rPr lang="en-US" altLang="en-US" dirty="0" smtClean="0"/>
              <a:t>October 2019 TNT</a:t>
            </a:r>
          </a:p>
        </p:txBody>
      </p:sp>
      <p:sp>
        <p:nvSpPr>
          <p:cNvPr id="4100"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C4C9402-953D-4884-99BC-149B50DA1A63}" type="slidenum">
              <a:rPr lang="en-US" altLang="en-US" sz="1400" smtClean="0"/>
              <a:pPr>
                <a:spcBef>
                  <a:spcPct val="0"/>
                </a:spcBef>
                <a:buFontTx/>
                <a:buNone/>
              </a:pPr>
              <a:t>1</a:t>
            </a:fld>
            <a:endParaRPr lang="en-US" altLang="en-US" sz="1400" smtClean="0"/>
          </a:p>
        </p:txBody>
      </p:sp>
      <p:pic>
        <p:nvPicPr>
          <p:cNvPr id="1026" name="Picture 2" descr="Vincent Van Gogh - Starry Night"/>
          <p:cNvPicPr>
            <a:picLocks noChangeAspect="1" noChangeArrowheads="1"/>
          </p:cNvPicPr>
          <p:nvPr/>
        </p:nvPicPr>
        <p:blipFill rotWithShape="1">
          <a:blip r:embed="rId3">
            <a:extLst>
              <a:ext uri="{28A0092B-C50C-407E-A947-70E740481C1C}">
                <a14:useLocalDpi xmlns:a14="http://schemas.microsoft.com/office/drawing/2010/main" val="0"/>
              </a:ext>
            </a:extLst>
          </a:blip>
          <a:srcRect l="6878" b="9574"/>
          <a:stretch/>
        </p:blipFill>
        <p:spPr bwMode="auto">
          <a:xfrm>
            <a:off x="757645" y="2760366"/>
            <a:ext cx="4528457" cy="37816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51091" y="3272744"/>
            <a:ext cx="2405723" cy="830997"/>
          </a:xfrm>
          <a:prstGeom prst="rect">
            <a:avLst/>
          </a:prstGeom>
          <a:noFill/>
        </p:spPr>
        <p:txBody>
          <a:bodyPr wrap="none" rtlCol="0">
            <a:spAutoFit/>
          </a:bodyPr>
          <a:lstStyle/>
          <a:p>
            <a:r>
              <a:rPr lang="en-US" sz="2400" i="1" dirty="0" smtClean="0"/>
              <a:t>With the help of</a:t>
            </a:r>
          </a:p>
          <a:p>
            <a:r>
              <a:rPr lang="en-US" sz="2400" i="1" dirty="0" smtClean="0"/>
              <a:t>Vincent Van Gogh</a:t>
            </a:r>
            <a:endParaRPr lang="en-US" sz="2400" i="1" dirty="0"/>
          </a:p>
        </p:txBody>
      </p:sp>
    </p:spTree>
    <p:extLst>
      <p:ext uri="{BB962C8B-B14F-4D97-AF65-F5344CB8AC3E}">
        <p14:creationId xmlns:p14="http://schemas.microsoft.com/office/powerpoint/2010/main" val="1341464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Quality Graph</a:t>
            </a:r>
            <a:endParaRPr lang="en-US" dirty="0"/>
          </a:p>
        </p:txBody>
      </p:sp>
      <p:pic>
        <p:nvPicPr>
          <p:cNvPr id="3" name="Picture 2"/>
          <p:cNvPicPr/>
          <p:nvPr/>
        </p:nvPicPr>
        <p:blipFill>
          <a:blip r:embed="rId2"/>
          <a:stretch>
            <a:fillRect/>
          </a:stretch>
        </p:blipFill>
        <p:spPr>
          <a:xfrm>
            <a:off x="1315982" y="3614361"/>
            <a:ext cx="6682971" cy="2174991"/>
          </a:xfrm>
          <a:prstGeom prst="rect">
            <a:avLst/>
          </a:prstGeom>
          <a:ln>
            <a:solidFill>
              <a:schemeClr val="tx1"/>
            </a:solidFill>
          </a:ln>
        </p:spPr>
      </p:pic>
      <p:sp>
        <p:nvSpPr>
          <p:cNvPr id="4" name="TextBox 3"/>
          <p:cNvSpPr txBox="1"/>
          <p:nvPr/>
        </p:nvSpPr>
        <p:spPr>
          <a:xfrm>
            <a:off x="181663" y="1454331"/>
            <a:ext cx="8780673"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Environmental Quality Graphs let you graph single measurements on a single</a:t>
            </a:r>
          </a:p>
          <a:p>
            <a:r>
              <a:rPr lang="en-US" dirty="0" smtClean="0"/>
              <a:t>exhibit, multiple measurements on a single exhibit, single measurements on multiple</a:t>
            </a:r>
          </a:p>
          <a:p>
            <a:r>
              <a:rPr lang="en-US" dirty="0" smtClean="0"/>
              <a:t>exhibits and multiple measurements on multiple exhibits! Below we are looking at</a:t>
            </a:r>
          </a:p>
          <a:p>
            <a:r>
              <a:rPr lang="en-US" dirty="0" smtClean="0"/>
              <a:t>three pools and two measurements (1). The y axis shows the separate measurements (2).</a:t>
            </a:r>
          </a:p>
          <a:p>
            <a:r>
              <a:rPr lang="en-US" dirty="0" smtClean="0"/>
              <a:t>It is easy to see that for all exhibits, the higher the water temperature is the lower the </a:t>
            </a:r>
            <a:r>
              <a:rPr lang="en-US" dirty="0" err="1" smtClean="0"/>
              <a:t>pH.</a:t>
            </a:r>
            <a:endParaRPr lang="en-US" dirty="0" smtClean="0"/>
          </a:p>
          <a:p>
            <a:endParaRPr lang="en-US" dirty="0"/>
          </a:p>
          <a:p>
            <a:r>
              <a:rPr lang="en-US" dirty="0" smtClean="0"/>
              <a:t>Painting pictures helps you quickly spot trends to help you better care for your animals!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944154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&amp; Welfare</a:t>
            </a:r>
            <a:endParaRPr lang="en-US" dirty="0"/>
          </a:p>
        </p:txBody>
      </p:sp>
      <p:sp>
        <p:nvSpPr>
          <p:cNvPr id="3" name="TextBox 2"/>
          <p:cNvSpPr txBox="1"/>
          <p:nvPr/>
        </p:nvSpPr>
        <p:spPr>
          <a:xfrm>
            <a:off x="5904411" y="1027907"/>
            <a:ext cx="3048207" cy="452431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Care and Welfare module</a:t>
            </a:r>
          </a:p>
          <a:p>
            <a:r>
              <a:rPr lang="en-US" dirty="0" smtClean="0"/>
              <a:t>helps you monitor the mental</a:t>
            </a:r>
          </a:p>
          <a:p>
            <a:r>
              <a:rPr lang="en-US" dirty="0" smtClean="0"/>
              <a:t>and physical welfare of your</a:t>
            </a:r>
          </a:p>
          <a:p>
            <a:r>
              <a:rPr lang="en-US" dirty="0" smtClean="0"/>
              <a:t>animals. You configure welfare</a:t>
            </a:r>
          </a:p>
          <a:p>
            <a:r>
              <a:rPr lang="en-US" dirty="0" smtClean="0"/>
              <a:t>Indicators as you wish and</a:t>
            </a:r>
          </a:p>
          <a:p>
            <a:r>
              <a:rPr lang="en-US" dirty="0" smtClean="0"/>
              <a:t>create Templates for</a:t>
            </a:r>
          </a:p>
          <a:p>
            <a:r>
              <a:rPr lang="en-US" dirty="0" smtClean="0"/>
              <a:t>animals that you want to</a:t>
            </a:r>
          </a:p>
          <a:p>
            <a:r>
              <a:rPr lang="en-US" dirty="0" smtClean="0"/>
              <a:t>quickly capture that data on.</a:t>
            </a:r>
          </a:p>
          <a:p>
            <a:r>
              <a:rPr lang="en-US" dirty="0" smtClean="0"/>
              <a:t>You can then graph the data</a:t>
            </a:r>
          </a:p>
          <a:p>
            <a:r>
              <a:rPr lang="en-US" dirty="0" smtClean="0"/>
              <a:t>for easy interpretation of the</a:t>
            </a:r>
          </a:p>
          <a:p>
            <a:r>
              <a:rPr lang="en-US" dirty="0" smtClean="0"/>
              <a:t>welfare status of the animal.</a:t>
            </a:r>
          </a:p>
          <a:p>
            <a:r>
              <a:rPr lang="en-US" dirty="0" smtClean="0"/>
              <a:t>The Como Zoo used Care and</a:t>
            </a:r>
          </a:p>
          <a:p>
            <a:r>
              <a:rPr lang="en-US" dirty="0" smtClean="0"/>
              <a:t>Welfare module to help them</a:t>
            </a:r>
          </a:p>
          <a:p>
            <a:r>
              <a:rPr lang="en-US" dirty="0" smtClean="0"/>
              <a:t>identify an illness in one of</a:t>
            </a:r>
          </a:p>
          <a:p>
            <a:r>
              <a:rPr lang="en-US" dirty="0" smtClean="0"/>
              <a:t>their bearded emperor</a:t>
            </a:r>
          </a:p>
          <a:p>
            <a:r>
              <a:rPr lang="en-US" dirty="0" smtClean="0"/>
              <a:t>tamarins.</a:t>
            </a:r>
          </a:p>
        </p:txBody>
      </p:sp>
      <p:pic>
        <p:nvPicPr>
          <p:cNvPr id="2050" name="Picture 2" descr="Ears of Wheat"/>
          <p:cNvPicPr>
            <a:picLocks noChangeAspect="1" noChangeArrowheads="1"/>
          </p:cNvPicPr>
          <p:nvPr/>
        </p:nvPicPr>
        <p:blipFill rotWithShape="1">
          <a:blip r:embed="rId2">
            <a:extLst>
              <a:ext uri="{28A0092B-C50C-407E-A947-70E740481C1C}">
                <a14:useLocalDpi xmlns:a14="http://schemas.microsoft.com/office/drawing/2010/main" val="0"/>
              </a:ext>
            </a:extLst>
          </a:blip>
          <a:srcRect t="61837"/>
          <a:stretch/>
        </p:blipFill>
        <p:spPr bwMode="auto">
          <a:xfrm>
            <a:off x="1576250" y="4857573"/>
            <a:ext cx="3504897" cy="182443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11</a:t>
            </a:fld>
            <a:endParaRPr lang="en-US"/>
          </a:p>
        </p:txBody>
      </p:sp>
      <p:pic>
        <p:nvPicPr>
          <p:cNvPr id="6" name="Picture 5"/>
          <p:cNvPicPr>
            <a:picLocks noChangeAspect="1"/>
          </p:cNvPicPr>
          <p:nvPr/>
        </p:nvPicPr>
        <p:blipFill>
          <a:blip r:embed="rId3"/>
          <a:stretch>
            <a:fillRect/>
          </a:stretch>
        </p:blipFill>
        <p:spPr>
          <a:xfrm>
            <a:off x="191382" y="1375672"/>
            <a:ext cx="5547841" cy="3383573"/>
          </a:xfrm>
          <a:prstGeom prst="rect">
            <a:avLst/>
          </a:prstGeom>
          <a:ln>
            <a:solidFill>
              <a:schemeClr val="tx1"/>
            </a:solidFill>
          </a:ln>
        </p:spPr>
      </p:pic>
    </p:spTree>
    <p:extLst>
      <p:ext uri="{BB962C8B-B14F-4D97-AF65-F5344CB8AC3E}">
        <p14:creationId xmlns:p14="http://schemas.microsoft.com/office/powerpoint/2010/main" val="40405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&amp; Welfare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12</a:t>
            </a:fld>
            <a:endParaRPr lang="en-US"/>
          </a:p>
        </p:txBody>
      </p:sp>
      <p:pic>
        <p:nvPicPr>
          <p:cNvPr id="6" name="Picture 5"/>
          <p:cNvPicPr>
            <a:picLocks noChangeAspect="1"/>
          </p:cNvPicPr>
          <p:nvPr/>
        </p:nvPicPr>
        <p:blipFill>
          <a:blip r:embed="rId2"/>
          <a:stretch>
            <a:fillRect/>
          </a:stretch>
        </p:blipFill>
        <p:spPr>
          <a:xfrm>
            <a:off x="270814" y="2242029"/>
            <a:ext cx="5502117" cy="3414056"/>
          </a:xfrm>
          <a:prstGeom prst="rect">
            <a:avLst/>
          </a:prstGeom>
          <a:ln>
            <a:solidFill>
              <a:schemeClr val="tx1"/>
            </a:solidFill>
          </a:ln>
        </p:spPr>
      </p:pic>
      <p:sp>
        <p:nvSpPr>
          <p:cNvPr id="3" name="TextBox 2"/>
          <p:cNvSpPr txBox="1"/>
          <p:nvPr/>
        </p:nvSpPr>
        <p:spPr>
          <a:xfrm>
            <a:off x="5243429" y="624944"/>
            <a:ext cx="3271921" cy="2585323"/>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This is the Care and Welfare </a:t>
            </a:r>
          </a:p>
          <a:p>
            <a:r>
              <a:rPr lang="en-US" dirty="0" smtClean="0"/>
              <a:t>graph post surgery. The graphs</a:t>
            </a:r>
          </a:p>
          <a:p>
            <a:r>
              <a:rPr lang="en-US" dirty="0" smtClean="0"/>
              <a:t>make it easy to see when things </a:t>
            </a:r>
          </a:p>
          <a:p>
            <a:r>
              <a:rPr lang="en-US" dirty="0" smtClean="0"/>
              <a:t>have gone awry and when things</a:t>
            </a:r>
          </a:p>
          <a:p>
            <a:r>
              <a:rPr lang="en-US" dirty="0" smtClean="0"/>
              <a:t>are back to normal.</a:t>
            </a:r>
          </a:p>
          <a:p>
            <a:endParaRPr lang="en-US" dirty="0" smtClean="0"/>
          </a:p>
          <a:p>
            <a:r>
              <a:rPr lang="en-US" dirty="0" smtClean="0"/>
              <a:t>Painting pictures lets you</a:t>
            </a:r>
          </a:p>
          <a:p>
            <a:r>
              <a:rPr lang="en-US" dirty="0" smtClean="0"/>
              <a:t>quickly catch trends in the </a:t>
            </a:r>
          </a:p>
          <a:p>
            <a:r>
              <a:rPr lang="en-US" dirty="0" smtClean="0"/>
              <a:t>welfare of your animals!</a:t>
            </a:r>
            <a:endParaRPr lang="en-US" dirty="0"/>
          </a:p>
        </p:txBody>
      </p:sp>
      <p:pic>
        <p:nvPicPr>
          <p:cNvPr id="1026" name="Picture 2" descr="At the Foot of the Mounta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830" y="3277741"/>
            <a:ext cx="2094021" cy="24765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311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656" y="0"/>
            <a:ext cx="7886700" cy="1325563"/>
          </a:xfrm>
        </p:spPr>
        <p:txBody>
          <a:bodyPr/>
          <a:lstStyle/>
          <a:p>
            <a:r>
              <a:rPr lang="en-US" dirty="0" smtClean="0"/>
              <a:t>Age Distribution</a:t>
            </a:r>
            <a:endParaRPr lang="en-US" dirty="0"/>
          </a:p>
        </p:txBody>
      </p:sp>
      <p:pic>
        <p:nvPicPr>
          <p:cNvPr id="3" name="Picture 2"/>
          <p:cNvPicPr>
            <a:picLocks noChangeAspect="1"/>
          </p:cNvPicPr>
          <p:nvPr/>
        </p:nvPicPr>
        <p:blipFill>
          <a:blip r:embed="rId2"/>
          <a:stretch>
            <a:fillRect/>
          </a:stretch>
        </p:blipFill>
        <p:spPr>
          <a:xfrm>
            <a:off x="255474" y="3091875"/>
            <a:ext cx="5213509" cy="3446990"/>
          </a:xfrm>
          <a:prstGeom prst="rect">
            <a:avLst/>
          </a:prstGeom>
          <a:ln>
            <a:solidFill>
              <a:schemeClr val="tx1"/>
            </a:solidFill>
          </a:ln>
        </p:spPr>
      </p:pic>
      <p:sp>
        <p:nvSpPr>
          <p:cNvPr id="4" name="TextBox 3"/>
          <p:cNvSpPr txBox="1"/>
          <p:nvPr/>
        </p:nvSpPr>
        <p:spPr>
          <a:xfrm>
            <a:off x="5547361" y="340226"/>
            <a:ext cx="3326674" cy="5355312"/>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You are wondering if your flamingo colony will be able to continue to reproduce in the coming years. Looking at an Age Distribution chart you note that you only have 7 birds under the age of 12 in your flock of over 80 birds. It appears that your older flock has not been producing</a:t>
            </a:r>
          </a:p>
          <a:p>
            <a:r>
              <a:rPr lang="en-US" dirty="0" smtClean="0"/>
              <a:t>enough recent offspring to maintain the flock in the future.</a:t>
            </a:r>
          </a:p>
          <a:p>
            <a:r>
              <a:rPr lang="en-US" dirty="0" smtClean="0"/>
              <a:t>You decide to look in to acquiring some younger animals to increase the breeding activity</a:t>
            </a:r>
            <a:r>
              <a:rPr lang="en-US" dirty="0"/>
              <a:t> </a:t>
            </a:r>
            <a:r>
              <a:rPr lang="en-US" dirty="0" smtClean="0"/>
              <a:t>or</a:t>
            </a:r>
          </a:p>
          <a:p>
            <a:r>
              <a:rPr lang="en-US" dirty="0" smtClean="0"/>
              <a:t>determine why the reproduction is low.</a:t>
            </a:r>
          </a:p>
          <a:p>
            <a:endParaRPr lang="en-US" dirty="0"/>
          </a:p>
          <a:p>
            <a:r>
              <a:rPr lang="en-US" dirty="0" smtClean="0"/>
              <a:t>Painting pictures can help you predict the future.</a:t>
            </a:r>
            <a:endParaRPr lang="en-US" dirty="0"/>
          </a:p>
        </p:txBody>
      </p:sp>
      <p:pic>
        <p:nvPicPr>
          <p:cNvPr id="1026" name="Picture 2" descr="The CafÃ© Terrace on the Place du Forum, Arles, at Nigh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29" t="26169" r="4429" b="12278"/>
          <a:stretch/>
        </p:blipFill>
        <p:spPr bwMode="auto">
          <a:xfrm>
            <a:off x="1306286" y="890133"/>
            <a:ext cx="2751908" cy="20856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655154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Charts</a:t>
            </a:r>
            <a:endParaRPr lang="en-US" dirty="0"/>
          </a:p>
        </p:txBody>
      </p:sp>
      <p:sp>
        <p:nvSpPr>
          <p:cNvPr id="3" name="TextBox 2"/>
          <p:cNvSpPr txBox="1"/>
          <p:nvPr/>
        </p:nvSpPr>
        <p:spPr>
          <a:xfrm>
            <a:off x="5710852" y="801484"/>
            <a:ext cx="2804498" cy="4801314"/>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The Animal Charts found under Start &gt; Animals &gt; Charts let you look at your</a:t>
            </a:r>
          </a:p>
          <a:p>
            <a:r>
              <a:rPr lang="en-US" dirty="0" smtClean="0"/>
              <a:t>collection or all of ZIMS by Taxonomy / Animal or Birth Type and IUCN/CITES </a:t>
            </a:r>
          </a:p>
          <a:p>
            <a:r>
              <a:rPr lang="en-US" dirty="0" smtClean="0"/>
              <a:t>status. The </a:t>
            </a:r>
            <a:r>
              <a:rPr lang="en-US" b="1" dirty="0" smtClean="0"/>
              <a:t>Taxonomy / Animal Type </a:t>
            </a:r>
            <a:r>
              <a:rPr lang="en-US" dirty="0" smtClean="0"/>
              <a:t>tab displays a bar graph by My Institution or All ZIMS by Animal Count or Species Count. </a:t>
            </a:r>
          </a:p>
          <a:p>
            <a:endParaRPr lang="en-US" dirty="0"/>
          </a:p>
          <a:p>
            <a:r>
              <a:rPr lang="en-US" dirty="0" smtClean="0"/>
              <a:t>Painting pictures can give you a quick visual to see what taxa are over or under represented if you desire a balanced collection.</a:t>
            </a:r>
            <a:endParaRPr lang="en-US" dirty="0"/>
          </a:p>
        </p:txBody>
      </p:sp>
      <p:pic>
        <p:nvPicPr>
          <p:cNvPr id="4" name="Picture 3"/>
          <p:cNvPicPr>
            <a:picLocks noChangeAspect="1"/>
          </p:cNvPicPr>
          <p:nvPr/>
        </p:nvPicPr>
        <p:blipFill>
          <a:blip r:embed="rId2"/>
          <a:stretch>
            <a:fillRect/>
          </a:stretch>
        </p:blipFill>
        <p:spPr>
          <a:xfrm>
            <a:off x="806059" y="1371969"/>
            <a:ext cx="4727384" cy="3520266"/>
          </a:xfrm>
          <a:prstGeom prst="rect">
            <a:avLst/>
          </a:prstGeom>
          <a:ln>
            <a:solidFill>
              <a:schemeClr val="tx1"/>
            </a:solidFill>
          </a:ln>
        </p:spPr>
      </p:pic>
      <p:pic>
        <p:nvPicPr>
          <p:cNvPr id="1026" name="Picture 2" descr="Cows (after Jordaens)"/>
          <p:cNvPicPr>
            <a:picLocks noChangeAspect="1" noChangeArrowheads="1"/>
          </p:cNvPicPr>
          <p:nvPr/>
        </p:nvPicPr>
        <p:blipFill rotWithShape="1">
          <a:blip r:embed="rId3">
            <a:extLst>
              <a:ext uri="{28A0092B-C50C-407E-A947-70E740481C1C}">
                <a14:useLocalDpi xmlns:a14="http://schemas.microsoft.com/office/drawing/2010/main" val="0"/>
              </a:ext>
            </a:extLst>
          </a:blip>
          <a:srcRect t="6339" b="36627"/>
          <a:stretch/>
        </p:blipFill>
        <p:spPr bwMode="auto">
          <a:xfrm>
            <a:off x="1644740" y="4996107"/>
            <a:ext cx="3417367" cy="16372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2638776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84" y="118410"/>
            <a:ext cx="7886700" cy="1325563"/>
          </a:xfrm>
        </p:spPr>
        <p:txBody>
          <a:bodyPr/>
          <a:lstStyle/>
          <a:p>
            <a:r>
              <a:rPr lang="en-US" dirty="0" smtClean="0"/>
              <a:t>Animal Chart</a:t>
            </a:r>
            <a:endParaRPr lang="en-US" dirty="0"/>
          </a:p>
        </p:txBody>
      </p:sp>
      <p:pic>
        <p:nvPicPr>
          <p:cNvPr id="3" name="Picture 2"/>
          <p:cNvPicPr>
            <a:picLocks noChangeAspect="1"/>
          </p:cNvPicPr>
          <p:nvPr/>
        </p:nvPicPr>
        <p:blipFill>
          <a:blip r:embed="rId2"/>
          <a:stretch>
            <a:fillRect/>
          </a:stretch>
        </p:blipFill>
        <p:spPr>
          <a:xfrm>
            <a:off x="3950066" y="1443973"/>
            <a:ext cx="4880426" cy="3641833"/>
          </a:xfrm>
          <a:prstGeom prst="rect">
            <a:avLst/>
          </a:prstGeom>
          <a:ln>
            <a:solidFill>
              <a:schemeClr val="tx1"/>
            </a:solidFill>
          </a:ln>
        </p:spPr>
      </p:pic>
      <p:sp>
        <p:nvSpPr>
          <p:cNvPr id="5" name="TextBox 4"/>
          <p:cNvSpPr txBox="1"/>
          <p:nvPr/>
        </p:nvSpPr>
        <p:spPr>
          <a:xfrm>
            <a:off x="387573" y="1264418"/>
            <a:ext cx="3331810" cy="3416320"/>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graph by </a:t>
            </a:r>
            <a:r>
              <a:rPr lang="en-US" b="1" dirty="0" smtClean="0"/>
              <a:t>Taxonomy / Birth</a:t>
            </a:r>
          </a:p>
          <a:p>
            <a:r>
              <a:rPr lang="en-US" b="1" dirty="0" smtClean="0"/>
              <a:t>Type </a:t>
            </a:r>
            <a:r>
              <a:rPr lang="en-US" dirty="0" smtClean="0"/>
              <a:t>provides a comparison of</a:t>
            </a:r>
          </a:p>
          <a:p>
            <a:r>
              <a:rPr lang="en-US" dirty="0" smtClean="0"/>
              <a:t>Animal Counts (Species Counts is</a:t>
            </a:r>
          </a:p>
          <a:p>
            <a:r>
              <a:rPr lang="en-US" dirty="0" smtClean="0"/>
              <a:t>not available here) for Wild</a:t>
            </a:r>
          </a:p>
          <a:p>
            <a:r>
              <a:rPr lang="en-US" dirty="0" smtClean="0"/>
              <a:t>versus Captive Births divided</a:t>
            </a:r>
          </a:p>
          <a:p>
            <a:r>
              <a:rPr lang="en-US" dirty="0" smtClean="0"/>
              <a:t>into your Current and Historical</a:t>
            </a:r>
          </a:p>
          <a:p>
            <a:r>
              <a:rPr lang="en-US" dirty="0" smtClean="0"/>
              <a:t>collection. </a:t>
            </a:r>
          </a:p>
          <a:p>
            <a:endParaRPr lang="en-US" dirty="0"/>
          </a:p>
          <a:p>
            <a:r>
              <a:rPr lang="en-US" dirty="0" smtClean="0"/>
              <a:t>Painting pictures can show how </a:t>
            </a:r>
          </a:p>
          <a:p>
            <a:r>
              <a:rPr lang="en-US" dirty="0" smtClean="0"/>
              <a:t>your institution maintains </a:t>
            </a:r>
          </a:p>
          <a:p>
            <a:r>
              <a:rPr lang="en-US" dirty="0" smtClean="0"/>
              <a:t>captive bred animals rather</a:t>
            </a:r>
          </a:p>
          <a:p>
            <a:r>
              <a:rPr lang="en-US" dirty="0" smtClean="0"/>
              <a:t>than depending on wild captures.</a:t>
            </a:r>
            <a:endParaRPr lang="en-US" dirty="0"/>
          </a:p>
        </p:txBody>
      </p:sp>
      <p:pic>
        <p:nvPicPr>
          <p:cNvPr id="2050" name="Picture 2" descr="The Dance Hall in Ar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078" y="4680738"/>
            <a:ext cx="2532561" cy="20057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469494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Charts</a:t>
            </a:r>
            <a:endParaRPr lang="en-US" dirty="0"/>
          </a:p>
        </p:txBody>
      </p:sp>
      <p:pic>
        <p:nvPicPr>
          <p:cNvPr id="3" name="Picture 2"/>
          <p:cNvPicPr>
            <a:picLocks noChangeAspect="1"/>
          </p:cNvPicPr>
          <p:nvPr/>
        </p:nvPicPr>
        <p:blipFill>
          <a:blip r:embed="rId2"/>
          <a:stretch>
            <a:fillRect/>
          </a:stretch>
        </p:blipFill>
        <p:spPr>
          <a:xfrm>
            <a:off x="300045" y="1367357"/>
            <a:ext cx="5325553" cy="4007613"/>
          </a:xfrm>
          <a:prstGeom prst="rect">
            <a:avLst/>
          </a:prstGeom>
          <a:ln>
            <a:solidFill>
              <a:schemeClr val="tx1"/>
            </a:solidFill>
          </a:ln>
        </p:spPr>
      </p:pic>
      <p:sp>
        <p:nvSpPr>
          <p:cNvPr id="4" name="TextBox 3"/>
          <p:cNvSpPr txBox="1"/>
          <p:nvPr/>
        </p:nvSpPr>
        <p:spPr>
          <a:xfrm>
            <a:off x="5703975" y="1524503"/>
            <a:ext cx="3222549" cy="3693319"/>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remaining four Charts graph</a:t>
            </a:r>
          </a:p>
          <a:p>
            <a:r>
              <a:rPr lang="en-US" dirty="0" smtClean="0"/>
              <a:t>by IUCN and CITES status. The</a:t>
            </a:r>
          </a:p>
          <a:p>
            <a:r>
              <a:rPr lang="en-US" dirty="0" smtClean="0"/>
              <a:t>IUCN At Risk graph displays how</a:t>
            </a:r>
          </a:p>
          <a:p>
            <a:r>
              <a:rPr lang="en-US" dirty="0" smtClean="0"/>
              <a:t>your collection compares with</a:t>
            </a:r>
          </a:p>
          <a:p>
            <a:r>
              <a:rPr lang="en-US" dirty="0" smtClean="0"/>
              <a:t>others in managing species that </a:t>
            </a:r>
          </a:p>
          <a:p>
            <a:r>
              <a:rPr lang="en-US" dirty="0" smtClean="0"/>
              <a:t>are At Risk. This institution has</a:t>
            </a:r>
          </a:p>
          <a:p>
            <a:r>
              <a:rPr lang="en-US" dirty="0" smtClean="0"/>
              <a:t>a high number of IUCN At Risk</a:t>
            </a:r>
          </a:p>
          <a:p>
            <a:r>
              <a:rPr lang="en-US" dirty="0" smtClean="0"/>
              <a:t>species in its collection.</a:t>
            </a:r>
          </a:p>
          <a:p>
            <a:endParaRPr lang="en-US" dirty="0"/>
          </a:p>
          <a:p>
            <a:r>
              <a:rPr lang="en-US" dirty="0" smtClean="0"/>
              <a:t>Painting pictures can show you</a:t>
            </a:r>
          </a:p>
          <a:p>
            <a:r>
              <a:rPr lang="en-US" dirty="0" smtClean="0"/>
              <a:t>how involved you are with</a:t>
            </a:r>
          </a:p>
          <a:p>
            <a:r>
              <a:rPr lang="en-US" dirty="0" smtClean="0"/>
              <a:t>helping endangered and</a:t>
            </a:r>
          </a:p>
          <a:p>
            <a:r>
              <a:rPr lang="en-US" dirty="0" smtClean="0"/>
              <a:t>threatened species!</a:t>
            </a:r>
          </a:p>
        </p:txBody>
      </p:sp>
      <p:pic>
        <p:nvPicPr>
          <p:cNvPr id="1026" name="Picture 2" descr="Cottages: Reminiscence of the No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422" y="4792653"/>
            <a:ext cx="1917092" cy="206534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1166185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731" y="13932"/>
            <a:ext cx="7886700" cy="1325563"/>
          </a:xfrm>
        </p:spPr>
        <p:txBody>
          <a:bodyPr/>
          <a:lstStyle/>
          <a:p>
            <a:r>
              <a:rPr lang="en-US" dirty="0" smtClean="0"/>
              <a:t>Data Sharing</a:t>
            </a:r>
            <a:endParaRPr lang="en-US" dirty="0"/>
          </a:p>
        </p:txBody>
      </p:sp>
      <p:pic>
        <p:nvPicPr>
          <p:cNvPr id="3" name="Picture 2"/>
          <p:cNvPicPr>
            <a:picLocks noChangeAspect="1"/>
          </p:cNvPicPr>
          <p:nvPr/>
        </p:nvPicPr>
        <p:blipFill>
          <a:blip r:embed="rId2"/>
          <a:stretch>
            <a:fillRect/>
          </a:stretch>
        </p:blipFill>
        <p:spPr>
          <a:xfrm>
            <a:off x="783771" y="1110649"/>
            <a:ext cx="3421330" cy="2886585"/>
          </a:xfrm>
          <a:prstGeom prst="rect">
            <a:avLst/>
          </a:prstGeom>
          <a:ln>
            <a:solidFill>
              <a:schemeClr val="tx1"/>
            </a:solidFill>
          </a:ln>
        </p:spPr>
      </p:pic>
      <p:sp>
        <p:nvSpPr>
          <p:cNvPr id="5" name="TextBox 4"/>
          <p:cNvSpPr txBox="1"/>
          <p:nvPr/>
        </p:nvSpPr>
        <p:spPr>
          <a:xfrm>
            <a:off x="260067" y="4196705"/>
            <a:ext cx="8648802" cy="1569660"/>
          </a:xfrm>
          <a:prstGeom prst="rect">
            <a:avLst/>
          </a:prstGeom>
          <a:solidFill>
            <a:schemeClr val="accent2">
              <a:lumMod val="40000"/>
              <a:lumOff val="60000"/>
            </a:schemeClr>
          </a:solidFill>
          <a:ln>
            <a:solidFill>
              <a:schemeClr val="tx1"/>
            </a:solidFill>
          </a:ln>
        </p:spPr>
        <p:txBody>
          <a:bodyPr wrap="square" rtlCol="0">
            <a:spAutoFit/>
          </a:bodyPr>
          <a:lstStyle/>
          <a:p>
            <a:r>
              <a:rPr lang="en-US" sz="1600" dirty="0" smtClean="0"/>
              <a:t>The Data Sharing Maps found under Institution &gt; Data Management give you a quick view of the institutions you are sharing records with (left) and the other institutions that are sharing their records with you (right). Hovering over the dot will display the institution name and number of records shared. Clicking on any of the lines will bring up a list </a:t>
            </a:r>
            <a:r>
              <a:rPr lang="en-US" sz="1600" smtClean="0"/>
              <a:t>of the institutions</a:t>
            </a:r>
            <a:r>
              <a:rPr lang="en-US" sz="1600" dirty="0" smtClean="0"/>
              <a:t>.</a:t>
            </a:r>
          </a:p>
          <a:p>
            <a:endParaRPr lang="en-US" sz="1600" dirty="0"/>
          </a:p>
          <a:p>
            <a:r>
              <a:rPr lang="en-US" sz="1600" dirty="0" smtClean="0"/>
              <a:t>Painting pictures lets you see that Sharing is Caring.</a:t>
            </a:r>
            <a:endParaRPr lang="en-US" sz="1600" dirty="0"/>
          </a:p>
        </p:txBody>
      </p:sp>
      <p:pic>
        <p:nvPicPr>
          <p:cNvPr id="6" name="Picture 5"/>
          <p:cNvPicPr>
            <a:picLocks noChangeAspect="1"/>
          </p:cNvPicPr>
          <p:nvPr/>
        </p:nvPicPr>
        <p:blipFill>
          <a:blip r:embed="rId3"/>
          <a:stretch>
            <a:fillRect/>
          </a:stretch>
        </p:blipFill>
        <p:spPr>
          <a:xfrm>
            <a:off x="4449565" y="1110649"/>
            <a:ext cx="3543568" cy="2886585"/>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734737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Data Quality</a:t>
            </a:r>
            <a:endParaRPr lang="en-US" dirty="0"/>
          </a:p>
        </p:txBody>
      </p:sp>
      <p:sp>
        <p:nvSpPr>
          <p:cNvPr id="3" name="TextBox 2"/>
          <p:cNvSpPr txBox="1"/>
          <p:nvPr/>
        </p:nvSpPr>
        <p:spPr>
          <a:xfrm>
            <a:off x="4695650" y="1759131"/>
            <a:ext cx="3819700" cy="4031873"/>
          </a:xfrm>
          <a:prstGeom prst="rect">
            <a:avLst/>
          </a:prstGeom>
          <a:solidFill>
            <a:schemeClr val="accent2">
              <a:lumMod val="40000"/>
              <a:lumOff val="60000"/>
            </a:schemeClr>
          </a:solidFill>
          <a:ln>
            <a:solidFill>
              <a:schemeClr val="tx1"/>
            </a:solidFill>
          </a:ln>
        </p:spPr>
        <p:txBody>
          <a:bodyPr wrap="none" rtlCol="0">
            <a:spAutoFit/>
          </a:bodyPr>
          <a:lstStyle/>
          <a:p>
            <a:r>
              <a:rPr lang="en-US" sz="1600" dirty="0" smtClean="0"/>
              <a:t>Another tab under Data Management</a:t>
            </a:r>
          </a:p>
          <a:p>
            <a:r>
              <a:rPr lang="en-US" sz="1600" dirty="0" smtClean="0"/>
              <a:t>that can really help you out is Data </a:t>
            </a:r>
          </a:p>
          <a:p>
            <a:r>
              <a:rPr lang="en-US" sz="1600" dirty="0" smtClean="0"/>
              <a:t>Quality. This pie chart indicates records</a:t>
            </a:r>
          </a:p>
          <a:p>
            <a:r>
              <a:rPr lang="en-US" sz="1600" dirty="0" smtClean="0"/>
              <a:t>with no Data Quality issues (great!) , those </a:t>
            </a:r>
          </a:p>
          <a:p>
            <a:r>
              <a:rPr lang="en-US" sz="1600" dirty="0" smtClean="0"/>
              <a:t>records with Warnings (data should be</a:t>
            </a:r>
          </a:p>
          <a:p>
            <a:r>
              <a:rPr lang="en-US" sz="1600" dirty="0" smtClean="0"/>
              <a:t>corrected when possible) and those with </a:t>
            </a:r>
          </a:p>
          <a:p>
            <a:r>
              <a:rPr lang="en-US" sz="1600" dirty="0" smtClean="0"/>
              <a:t>actual Errors (these records need help!).</a:t>
            </a:r>
          </a:p>
          <a:p>
            <a:r>
              <a:rPr lang="en-US" sz="1600" dirty="0" smtClean="0"/>
              <a:t>Drilling down through the pie slices will</a:t>
            </a:r>
          </a:p>
          <a:p>
            <a:r>
              <a:rPr lang="en-US" sz="1600" dirty="0" smtClean="0"/>
              <a:t>lead you to a list of records that contain</a:t>
            </a:r>
          </a:p>
          <a:p>
            <a:r>
              <a:rPr lang="en-US" sz="1600" dirty="0" smtClean="0"/>
              <a:t>that type of Warning or Error. You can make</a:t>
            </a:r>
          </a:p>
          <a:p>
            <a:r>
              <a:rPr lang="en-US" sz="1600" dirty="0" smtClean="0"/>
              <a:t>sure you are addressing the records in the</a:t>
            </a:r>
          </a:p>
          <a:p>
            <a:r>
              <a:rPr lang="en-US" sz="1600" dirty="0" smtClean="0"/>
              <a:t>right order by limiting the graph to IUCN</a:t>
            </a:r>
          </a:p>
          <a:p>
            <a:r>
              <a:rPr lang="en-US" sz="1600" dirty="0" smtClean="0"/>
              <a:t>Priority Filters.</a:t>
            </a:r>
          </a:p>
          <a:p>
            <a:endParaRPr lang="en-US" sz="1600" dirty="0"/>
          </a:p>
          <a:p>
            <a:r>
              <a:rPr lang="en-US" sz="1600" dirty="0" smtClean="0"/>
              <a:t>Painting pictures helps ensure that your</a:t>
            </a:r>
          </a:p>
          <a:p>
            <a:r>
              <a:rPr lang="en-US" sz="1600" dirty="0" smtClean="0"/>
              <a:t>ZIMS records are of the highest quality!</a:t>
            </a:r>
            <a:endParaRPr lang="en-US" sz="1600" dirty="0"/>
          </a:p>
        </p:txBody>
      </p:sp>
      <p:pic>
        <p:nvPicPr>
          <p:cNvPr id="5" name="Picture 4"/>
          <p:cNvPicPr>
            <a:picLocks noChangeAspect="1"/>
          </p:cNvPicPr>
          <p:nvPr/>
        </p:nvPicPr>
        <p:blipFill>
          <a:blip r:embed="rId2"/>
          <a:stretch>
            <a:fillRect/>
          </a:stretch>
        </p:blipFill>
        <p:spPr>
          <a:xfrm>
            <a:off x="830870" y="1325563"/>
            <a:ext cx="3462455" cy="255959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830869" y="4105727"/>
            <a:ext cx="3462455" cy="2465898"/>
          </a:xfrm>
          <a:prstGeom prst="rect">
            <a:avLst/>
          </a:prstGeom>
          <a:ln>
            <a:solidFill>
              <a:schemeClr val="tx1"/>
            </a:solidFill>
          </a:ln>
        </p:spPr>
      </p:pic>
      <p:pic>
        <p:nvPicPr>
          <p:cNvPr id="1026" name="Picture 2" descr="Banks of the Seine with the Pont de Clichy"/>
          <p:cNvPicPr>
            <a:picLocks noChangeAspect="1" noChangeArrowheads="1"/>
          </p:cNvPicPr>
          <p:nvPr/>
        </p:nvPicPr>
        <p:blipFill rotWithShape="1">
          <a:blip r:embed="rId4">
            <a:extLst>
              <a:ext uri="{28A0092B-C50C-407E-A947-70E740481C1C}">
                <a14:useLocalDpi xmlns:a14="http://schemas.microsoft.com/office/drawing/2010/main" val="0"/>
              </a:ext>
            </a:extLst>
          </a:blip>
          <a:srcRect t="15412" b="29004"/>
          <a:stretch/>
        </p:blipFill>
        <p:spPr bwMode="auto">
          <a:xfrm>
            <a:off x="4938673" y="130629"/>
            <a:ext cx="3333653" cy="15639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1389849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Species360 Members</a:t>
            </a:r>
            <a:endParaRPr lang="en-US" dirty="0"/>
          </a:p>
        </p:txBody>
      </p:sp>
      <p:sp>
        <p:nvSpPr>
          <p:cNvPr id="4" name="TextBox 3"/>
          <p:cNvSpPr txBox="1"/>
          <p:nvPr/>
        </p:nvSpPr>
        <p:spPr>
          <a:xfrm>
            <a:off x="349607" y="1445623"/>
            <a:ext cx="3373359" cy="5078313"/>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ZIMS visuals often display</a:t>
            </a:r>
          </a:p>
          <a:p>
            <a:r>
              <a:rPr lang="en-US" dirty="0" smtClean="0"/>
              <a:t>information about our</a:t>
            </a:r>
          </a:p>
          <a:p>
            <a:r>
              <a:rPr lang="en-US" dirty="0" smtClean="0"/>
              <a:t>member institutions and not</a:t>
            </a:r>
          </a:p>
          <a:p>
            <a:r>
              <a:rPr lang="en-US" dirty="0" smtClean="0"/>
              <a:t>just their animal collections. Look </a:t>
            </a:r>
          </a:p>
          <a:p>
            <a:r>
              <a:rPr lang="en-US" dirty="0" smtClean="0"/>
              <a:t>for member maps under Start &gt; </a:t>
            </a:r>
          </a:p>
          <a:p>
            <a:r>
              <a:rPr lang="en-US" dirty="0" smtClean="0"/>
              <a:t>Institution &gt; Member Maps.</a:t>
            </a:r>
          </a:p>
          <a:p>
            <a:r>
              <a:rPr lang="en-US" dirty="0" smtClean="0"/>
              <a:t>You have booked a car for your</a:t>
            </a:r>
          </a:p>
          <a:p>
            <a:r>
              <a:rPr lang="en-US" dirty="0" smtClean="0"/>
              <a:t>Australian adventure and want</a:t>
            </a:r>
          </a:p>
          <a:p>
            <a:r>
              <a:rPr lang="en-US" dirty="0" smtClean="0"/>
              <a:t>to visit as many Australian</a:t>
            </a:r>
          </a:p>
          <a:p>
            <a:r>
              <a:rPr lang="en-US" dirty="0" smtClean="0"/>
              <a:t>zoos and aquariums as you can.</a:t>
            </a:r>
          </a:p>
          <a:p>
            <a:r>
              <a:rPr lang="en-US" dirty="0" smtClean="0"/>
              <a:t>Using the Species360 Member </a:t>
            </a:r>
          </a:p>
          <a:p>
            <a:r>
              <a:rPr lang="en-US" dirty="0" smtClean="0"/>
              <a:t>Categories limited to Zoos and</a:t>
            </a:r>
          </a:p>
          <a:p>
            <a:r>
              <a:rPr lang="en-US" dirty="0" smtClean="0"/>
              <a:t>Aquariums, you get a quick view</a:t>
            </a:r>
          </a:p>
          <a:p>
            <a:r>
              <a:rPr lang="en-US" dirty="0" smtClean="0"/>
              <a:t>of what institutions you can visit</a:t>
            </a:r>
          </a:p>
          <a:p>
            <a:r>
              <a:rPr lang="en-US" dirty="0" smtClean="0"/>
              <a:t>in the area you will be visiting.</a:t>
            </a:r>
          </a:p>
          <a:p>
            <a:endParaRPr lang="en-US" dirty="0"/>
          </a:p>
          <a:p>
            <a:r>
              <a:rPr lang="en-US" dirty="0" smtClean="0"/>
              <a:t>Painting pictures helps you plan</a:t>
            </a:r>
          </a:p>
          <a:p>
            <a:r>
              <a:rPr lang="en-US" dirty="0" smtClean="0"/>
              <a:t>your vacation!</a:t>
            </a:r>
            <a:endParaRPr lang="en-US" dirty="0"/>
          </a:p>
        </p:txBody>
      </p:sp>
      <p:pic>
        <p:nvPicPr>
          <p:cNvPr id="5" name="Picture 4"/>
          <p:cNvPicPr>
            <a:picLocks noChangeAspect="1"/>
          </p:cNvPicPr>
          <p:nvPr/>
        </p:nvPicPr>
        <p:blipFill>
          <a:blip r:embed="rId2"/>
          <a:stretch>
            <a:fillRect/>
          </a:stretch>
        </p:blipFill>
        <p:spPr>
          <a:xfrm>
            <a:off x="3897491" y="2020757"/>
            <a:ext cx="4933000" cy="3724918"/>
          </a:xfrm>
          <a:prstGeom prst="rect">
            <a:avLst/>
          </a:prstGeom>
          <a:ln>
            <a:solidFill>
              <a:schemeClr val="tx1"/>
            </a:solidFill>
          </a:ln>
        </p:spPr>
      </p:pic>
      <p:pic>
        <p:nvPicPr>
          <p:cNvPr id="1026" name="Picture 2" descr="Apricot Trees in Bloss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0261" y="235888"/>
            <a:ext cx="2169614" cy="17848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2121114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unflowers French Painting 1931 Poster Print by Vincent Van Gogh (18 x 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sun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0" y="1058339"/>
            <a:ext cx="3554277" cy="451156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6834" y="1328961"/>
            <a:ext cx="3747693" cy="3970318"/>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Data, data, data. All those years</a:t>
            </a:r>
          </a:p>
          <a:p>
            <a:r>
              <a:rPr lang="en-US" dirty="0" smtClean="0"/>
              <a:t>of entering data into ZIMS, or</a:t>
            </a:r>
          </a:p>
          <a:p>
            <a:r>
              <a:rPr lang="en-US" dirty="0" smtClean="0"/>
              <a:t>previously into ARKS, provides</a:t>
            </a:r>
          </a:p>
          <a:p>
            <a:r>
              <a:rPr lang="en-US" dirty="0" smtClean="0"/>
              <a:t>you with a lot of useful information.</a:t>
            </a:r>
          </a:p>
          <a:p>
            <a:r>
              <a:rPr lang="en-US" dirty="0" smtClean="0"/>
              <a:t>But how do you quickly interpret</a:t>
            </a:r>
          </a:p>
          <a:p>
            <a:r>
              <a:rPr lang="en-US" dirty="0" smtClean="0"/>
              <a:t>nine pages of weights on Bob your</a:t>
            </a:r>
          </a:p>
          <a:p>
            <a:r>
              <a:rPr lang="en-US" dirty="0" smtClean="0"/>
              <a:t>orangutan? And the ins and outs of</a:t>
            </a:r>
          </a:p>
          <a:p>
            <a:r>
              <a:rPr lang="en-US" dirty="0" smtClean="0"/>
              <a:t>your walking stick group have you</a:t>
            </a:r>
          </a:p>
          <a:p>
            <a:r>
              <a:rPr lang="en-US" dirty="0" smtClean="0"/>
              <a:t>befuddled. ZIMS provides many</a:t>
            </a:r>
          </a:p>
          <a:p>
            <a:r>
              <a:rPr lang="en-US" dirty="0" smtClean="0"/>
              <a:t>visuals via graphs and charts that help</a:t>
            </a:r>
          </a:p>
          <a:p>
            <a:r>
              <a:rPr lang="en-US" dirty="0" smtClean="0"/>
              <a:t>you quickly understand all that data.</a:t>
            </a:r>
          </a:p>
          <a:p>
            <a:r>
              <a:rPr lang="en-US" dirty="0" smtClean="0"/>
              <a:t>There are also some visuals that</a:t>
            </a:r>
          </a:p>
          <a:p>
            <a:r>
              <a:rPr lang="en-US" dirty="0" smtClean="0"/>
              <a:t>incorporate data entered by </a:t>
            </a:r>
            <a:r>
              <a:rPr lang="en-US" dirty="0" smtClean="0"/>
              <a:t>other</a:t>
            </a:r>
            <a:endParaRPr lang="en-US" dirty="0" smtClean="0"/>
          </a:p>
          <a:p>
            <a:r>
              <a:rPr lang="en-US" dirty="0" smtClean="0"/>
              <a:t>institutions for </a:t>
            </a:r>
            <a:r>
              <a:rPr lang="en-US" dirty="0" smtClean="0"/>
              <a:t>easy comparison.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1110512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Event History</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20</a:t>
            </a:fld>
            <a:endParaRPr lang="en-US"/>
          </a:p>
        </p:txBody>
      </p:sp>
      <p:pic>
        <p:nvPicPr>
          <p:cNvPr id="4" name="Picture 3"/>
          <p:cNvPicPr>
            <a:picLocks noChangeAspect="1"/>
          </p:cNvPicPr>
          <p:nvPr/>
        </p:nvPicPr>
        <p:blipFill>
          <a:blip r:embed="rId2"/>
          <a:stretch>
            <a:fillRect/>
          </a:stretch>
        </p:blipFill>
        <p:spPr>
          <a:xfrm>
            <a:off x="3516227" y="1797136"/>
            <a:ext cx="5383933" cy="3421730"/>
          </a:xfrm>
          <a:prstGeom prst="rect">
            <a:avLst/>
          </a:prstGeom>
          <a:ln>
            <a:solidFill>
              <a:schemeClr val="tx1"/>
            </a:solidFill>
          </a:ln>
        </p:spPr>
      </p:pic>
      <p:sp>
        <p:nvSpPr>
          <p:cNvPr id="5" name="TextBox 4"/>
          <p:cNvSpPr txBox="1"/>
          <p:nvPr/>
        </p:nvSpPr>
        <p:spPr>
          <a:xfrm>
            <a:off x="489313" y="1690689"/>
            <a:ext cx="2874890" cy="3970318"/>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Have some popcorn and</a:t>
            </a:r>
          </a:p>
          <a:p>
            <a:r>
              <a:rPr lang="en-US" dirty="0" smtClean="0"/>
              <a:t>want to do some binge </a:t>
            </a:r>
          </a:p>
          <a:p>
            <a:r>
              <a:rPr lang="en-US" dirty="0" smtClean="0"/>
              <a:t>watching? Go to Reports &gt;</a:t>
            </a:r>
          </a:p>
          <a:p>
            <a:r>
              <a:rPr lang="en-US" dirty="0" smtClean="0"/>
              <a:t>Species Event History and</a:t>
            </a:r>
          </a:p>
          <a:p>
            <a:r>
              <a:rPr lang="en-US" dirty="0" smtClean="0"/>
              <a:t>type in your favorite species.</a:t>
            </a:r>
          </a:p>
          <a:p>
            <a:r>
              <a:rPr lang="en-US" dirty="0" smtClean="0"/>
              <a:t>A year by year visualization</a:t>
            </a:r>
          </a:p>
          <a:p>
            <a:r>
              <a:rPr lang="en-US" dirty="0" smtClean="0"/>
              <a:t>of Births/Hatches, Wild </a:t>
            </a:r>
          </a:p>
          <a:p>
            <a:r>
              <a:rPr lang="en-US" dirty="0" smtClean="0"/>
              <a:t>Captures and Moves will</a:t>
            </a:r>
          </a:p>
          <a:p>
            <a:r>
              <a:rPr lang="en-US" dirty="0" smtClean="0"/>
              <a:t>display. You can select by </a:t>
            </a:r>
          </a:p>
          <a:p>
            <a:r>
              <a:rPr lang="en-US" dirty="0" smtClean="0"/>
              <a:t>scope from Global down to </a:t>
            </a:r>
          </a:p>
          <a:p>
            <a:r>
              <a:rPr lang="en-US" dirty="0" smtClean="0"/>
              <a:t>your institution.</a:t>
            </a:r>
          </a:p>
          <a:p>
            <a:endParaRPr lang="en-US" dirty="0"/>
          </a:p>
          <a:p>
            <a:r>
              <a:rPr lang="en-US" dirty="0" smtClean="0"/>
              <a:t>Painting pictures has some</a:t>
            </a:r>
          </a:p>
          <a:p>
            <a:r>
              <a:rPr lang="en-US" dirty="0" smtClean="0"/>
              <a:t>movie options!</a:t>
            </a:r>
            <a:endParaRPr lang="en-US" dirty="0"/>
          </a:p>
        </p:txBody>
      </p:sp>
    </p:spTree>
    <p:extLst>
      <p:ext uri="{BB962C8B-B14F-4D97-AF65-F5344CB8AC3E}">
        <p14:creationId xmlns:p14="http://schemas.microsoft.com/office/powerpoint/2010/main" val="2863909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 Charts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21</a:t>
            </a:fld>
            <a:endParaRPr lang="en-US"/>
          </a:p>
        </p:txBody>
      </p:sp>
      <p:pic>
        <p:nvPicPr>
          <p:cNvPr id="6" name="Picture 5"/>
          <p:cNvPicPr>
            <a:picLocks noChangeAspect="1"/>
          </p:cNvPicPr>
          <p:nvPr/>
        </p:nvPicPr>
        <p:blipFill>
          <a:blip r:embed="rId2"/>
          <a:stretch>
            <a:fillRect/>
          </a:stretch>
        </p:blipFill>
        <p:spPr>
          <a:xfrm>
            <a:off x="389445" y="1690689"/>
            <a:ext cx="5449778" cy="3765550"/>
          </a:xfrm>
          <a:prstGeom prst="rect">
            <a:avLst/>
          </a:prstGeom>
          <a:ln>
            <a:solidFill>
              <a:schemeClr val="tx1"/>
            </a:solidFill>
          </a:ln>
        </p:spPr>
      </p:pic>
      <p:sp>
        <p:nvSpPr>
          <p:cNvPr id="7" name="TextBox 6"/>
          <p:cNvSpPr txBox="1"/>
          <p:nvPr/>
        </p:nvSpPr>
        <p:spPr>
          <a:xfrm>
            <a:off x="5923652" y="654925"/>
            <a:ext cx="2830903" cy="4801314"/>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Studbook Charts</a:t>
            </a:r>
          </a:p>
          <a:p>
            <a:r>
              <a:rPr lang="en-US" dirty="0" smtClean="0"/>
              <a:t>will display the number</a:t>
            </a:r>
          </a:p>
          <a:p>
            <a:r>
              <a:rPr lang="en-US" dirty="0" smtClean="0"/>
              <a:t>of Studbook Keeper </a:t>
            </a:r>
          </a:p>
          <a:p>
            <a:r>
              <a:rPr lang="en-US" dirty="0" smtClean="0"/>
              <a:t>assignments in ZIMS</a:t>
            </a:r>
          </a:p>
          <a:p>
            <a:r>
              <a:rPr lang="en-US" dirty="0" smtClean="0"/>
              <a:t>by Class. If you are a</a:t>
            </a:r>
          </a:p>
          <a:p>
            <a:r>
              <a:rPr lang="en-US" dirty="0" smtClean="0"/>
              <a:t>Regional Association ZIMS</a:t>
            </a:r>
          </a:p>
          <a:p>
            <a:r>
              <a:rPr lang="en-US" dirty="0" smtClean="0"/>
              <a:t>User, you can also see</a:t>
            </a:r>
          </a:p>
          <a:p>
            <a:r>
              <a:rPr lang="en-US" dirty="0" smtClean="0"/>
              <a:t>the chart by Studbook</a:t>
            </a:r>
          </a:p>
          <a:p>
            <a:r>
              <a:rPr lang="en-US" dirty="0" smtClean="0"/>
              <a:t>Keeper Assignments for</a:t>
            </a:r>
          </a:p>
          <a:p>
            <a:r>
              <a:rPr lang="en-US" dirty="0" smtClean="0"/>
              <a:t>your Association. Clicking</a:t>
            </a:r>
          </a:p>
          <a:p>
            <a:r>
              <a:rPr lang="en-US" dirty="0" smtClean="0"/>
              <a:t>on the bars will bring up</a:t>
            </a:r>
          </a:p>
          <a:p>
            <a:r>
              <a:rPr lang="en-US" dirty="0" smtClean="0"/>
              <a:t>a list of the assigned</a:t>
            </a:r>
          </a:p>
          <a:p>
            <a:r>
              <a:rPr lang="en-US" dirty="0" smtClean="0"/>
              <a:t>species, the Studbook </a:t>
            </a:r>
          </a:p>
          <a:p>
            <a:r>
              <a:rPr lang="en-US" dirty="0" smtClean="0"/>
              <a:t>Keeper and their institution.</a:t>
            </a:r>
          </a:p>
          <a:p>
            <a:endParaRPr lang="en-US" dirty="0"/>
          </a:p>
          <a:p>
            <a:r>
              <a:rPr lang="en-US" dirty="0" smtClean="0"/>
              <a:t>Painting pictures keeps you</a:t>
            </a:r>
          </a:p>
          <a:p>
            <a:r>
              <a:rPr lang="en-US" dirty="0" smtClean="0"/>
              <a:t>studbook savvy.</a:t>
            </a:r>
            <a:endParaRPr lang="en-US" dirty="0"/>
          </a:p>
        </p:txBody>
      </p:sp>
    </p:spTree>
    <p:extLst>
      <p:ext uri="{BB962C8B-B14F-4D97-AF65-F5344CB8AC3E}">
        <p14:creationId xmlns:p14="http://schemas.microsoft.com/office/powerpoint/2010/main" val="2649548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72" y="0"/>
            <a:ext cx="7886700" cy="1325563"/>
          </a:xfrm>
        </p:spPr>
        <p:txBody>
          <a:bodyPr/>
          <a:lstStyle/>
          <a:p>
            <a:r>
              <a:rPr lang="en-US" dirty="0" smtClean="0"/>
              <a:t>Drug Usage Extract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22</a:t>
            </a:fld>
            <a:endParaRPr lang="en-US"/>
          </a:p>
        </p:txBody>
      </p:sp>
      <p:pic>
        <p:nvPicPr>
          <p:cNvPr id="4" name="Picture 3"/>
          <p:cNvPicPr>
            <a:picLocks noChangeAspect="1"/>
          </p:cNvPicPr>
          <p:nvPr/>
        </p:nvPicPr>
        <p:blipFill>
          <a:blip r:embed="rId2"/>
          <a:stretch>
            <a:fillRect/>
          </a:stretch>
        </p:blipFill>
        <p:spPr>
          <a:xfrm>
            <a:off x="441660" y="1143417"/>
            <a:ext cx="5759064" cy="3266429"/>
          </a:xfrm>
          <a:prstGeom prst="rect">
            <a:avLst/>
          </a:prstGeom>
          <a:ln>
            <a:solidFill>
              <a:schemeClr val="tx1"/>
            </a:solidFill>
          </a:ln>
        </p:spPr>
      </p:pic>
      <p:sp>
        <p:nvSpPr>
          <p:cNvPr id="5" name="TextBox 4"/>
          <p:cNvSpPr txBox="1"/>
          <p:nvPr/>
        </p:nvSpPr>
        <p:spPr>
          <a:xfrm>
            <a:off x="341267" y="3963002"/>
            <a:ext cx="8533875" cy="1754326"/>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Some of the ZIMS Global Resources also have options for visualizing the data presented.</a:t>
            </a:r>
          </a:p>
          <a:p>
            <a:r>
              <a:rPr lang="en-US" dirty="0" smtClean="0"/>
              <a:t>In the Drug Usage Extract select to View Distribution for a global representation of where</a:t>
            </a:r>
          </a:p>
          <a:p>
            <a:r>
              <a:rPr lang="en-US" dirty="0" smtClean="0"/>
              <a:t>the data came from. Above is for the use of injectable </a:t>
            </a:r>
            <a:r>
              <a:rPr lang="en-US" dirty="0" err="1" smtClean="0"/>
              <a:t>Ivermectin</a:t>
            </a:r>
            <a:r>
              <a:rPr lang="en-US" dirty="0" smtClean="0"/>
              <a:t> in cheetahs. This </a:t>
            </a:r>
          </a:p>
          <a:p>
            <a:r>
              <a:rPr lang="en-US" dirty="0" smtClean="0"/>
              <a:t>visualization is also available in Anesthesia Summaries.</a:t>
            </a:r>
          </a:p>
          <a:p>
            <a:endParaRPr lang="en-US" dirty="0"/>
          </a:p>
          <a:p>
            <a:r>
              <a:rPr lang="en-US" dirty="0" smtClean="0"/>
              <a:t>Painting pictures can let you see what drugs are used in your region.</a:t>
            </a:r>
            <a:endParaRPr lang="en-US" dirty="0"/>
          </a:p>
        </p:txBody>
      </p:sp>
      <p:pic>
        <p:nvPicPr>
          <p:cNvPr id="2050" name="Picture 2" descr="Encampment of Gypsies with Carav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117" y="513104"/>
            <a:ext cx="2590725" cy="227638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61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Death Information</a:t>
            </a:r>
            <a:endParaRPr lang="en-US" dirty="0"/>
          </a:p>
        </p:txBody>
      </p:sp>
      <p:pic>
        <p:nvPicPr>
          <p:cNvPr id="3" name="Picture 2"/>
          <p:cNvPicPr>
            <a:picLocks noChangeAspect="1"/>
          </p:cNvPicPr>
          <p:nvPr/>
        </p:nvPicPr>
        <p:blipFill>
          <a:blip r:embed="rId2"/>
          <a:stretch>
            <a:fillRect/>
          </a:stretch>
        </p:blipFill>
        <p:spPr>
          <a:xfrm>
            <a:off x="678315" y="1363185"/>
            <a:ext cx="3876268" cy="244652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650029" y="1363185"/>
            <a:ext cx="3937917" cy="2446522"/>
          </a:xfrm>
          <a:prstGeom prst="rect">
            <a:avLst/>
          </a:prstGeom>
          <a:ln>
            <a:solidFill>
              <a:schemeClr val="tx1"/>
            </a:solidFill>
          </a:ln>
        </p:spPr>
      </p:pic>
      <p:sp>
        <p:nvSpPr>
          <p:cNvPr id="5" name="Right Arrow 4"/>
          <p:cNvSpPr/>
          <p:nvPr/>
        </p:nvSpPr>
        <p:spPr>
          <a:xfrm rot="1908817">
            <a:off x="4066903" y="2043608"/>
            <a:ext cx="975360" cy="6444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1165" y="3792103"/>
            <a:ext cx="8168005"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Running the Global Medical Resource of Morbidity &amp; Mortality for Relevant Death</a:t>
            </a:r>
          </a:p>
          <a:p>
            <a:r>
              <a:rPr lang="en-US" dirty="0" smtClean="0"/>
              <a:t>Information and selecting My Institution will produce bar graphs that allow you to </a:t>
            </a:r>
          </a:p>
          <a:p>
            <a:r>
              <a:rPr lang="en-US" dirty="0" smtClean="0"/>
              <a:t>drill down in your records and find any RDI records that are incomplete, conflicting or</a:t>
            </a:r>
          </a:p>
          <a:p>
            <a:r>
              <a:rPr lang="en-US" dirty="0" smtClean="0"/>
              <a:t>suspicious. Once you reach the final bar graph </a:t>
            </a:r>
            <a:r>
              <a:rPr lang="en-US" dirty="0" smtClean="0"/>
              <a:t>a </a:t>
            </a:r>
            <a:r>
              <a:rPr lang="en-US" dirty="0" smtClean="0"/>
              <a:t>results grid will display with the</a:t>
            </a:r>
          </a:p>
          <a:p>
            <a:r>
              <a:rPr lang="en-US" dirty="0" smtClean="0"/>
              <a:t>records in question.</a:t>
            </a:r>
          </a:p>
          <a:p>
            <a:endParaRPr lang="en-US" dirty="0"/>
          </a:p>
          <a:p>
            <a:r>
              <a:rPr lang="en-US" dirty="0" smtClean="0"/>
              <a:t>Painting pictures lets you complete that final record on your animals.</a:t>
            </a:r>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3944959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Overview</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pic>
        <p:nvPicPr>
          <p:cNvPr id="4" name="Picture 3"/>
          <p:cNvPicPr>
            <a:picLocks noChangeAspect="1"/>
          </p:cNvPicPr>
          <p:nvPr/>
        </p:nvPicPr>
        <p:blipFill>
          <a:blip r:embed="rId2"/>
          <a:stretch>
            <a:fillRect/>
          </a:stretch>
        </p:blipFill>
        <p:spPr>
          <a:xfrm>
            <a:off x="628650" y="1421174"/>
            <a:ext cx="6039751" cy="4283750"/>
          </a:xfrm>
          <a:prstGeom prst="rect">
            <a:avLst/>
          </a:prstGeom>
          <a:ln>
            <a:solidFill>
              <a:schemeClr val="tx1"/>
            </a:solidFill>
          </a:ln>
        </p:spPr>
      </p:pic>
      <p:sp>
        <p:nvSpPr>
          <p:cNvPr id="5" name="TextBox 4"/>
          <p:cNvSpPr txBox="1"/>
          <p:nvPr/>
        </p:nvSpPr>
        <p:spPr>
          <a:xfrm>
            <a:off x="4145281" y="3257005"/>
            <a:ext cx="5001241" cy="2585323"/>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One very popular ZIMS visualization is the</a:t>
            </a:r>
          </a:p>
          <a:p>
            <a:r>
              <a:rPr lang="en-US" dirty="0" smtClean="0"/>
              <a:t>Population Overview resource. This resource</a:t>
            </a:r>
          </a:p>
          <a:p>
            <a:r>
              <a:rPr lang="en-US" dirty="0" smtClean="0"/>
              <a:t>has been used by population managers to help</a:t>
            </a:r>
          </a:p>
          <a:p>
            <a:r>
              <a:rPr lang="en-US" dirty="0" smtClean="0"/>
              <a:t>make species decisions. This resource has three</a:t>
            </a:r>
          </a:p>
          <a:p>
            <a:r>
              <a:rPr lang="en-US" dirty="0" smtClean="0"/>
              <a:t>visuals: 1) Transactions by Year, 2) Population and</a:t>
            </a:r>
          </a:p>
          <a:p>
            <a:r>
              <a:rPr lang="en-US" dirty="0" smtClean="0"/>
              <a:t>Holders by Year and 3) Age Graph.</a:t>
            </a:r>
          </a:p>
          <a:p>
            <a:endParaRPr lang="en-US" dirty="0"/>
          </a:p>
          <a:p>
            <a:r>
              <a:rPr lang="en-US" dirty="0" smtClean="0"/>
              <a:t>Painting a picture of the status of a species can </a:t>
            </a:r>
          </a:p>
          <a:p>
            <a:r>
              <a:rPr lang="en-US" dirty="0" smtClean="0"/>
              <a:t>help make population management easier.</a:t>
            </a:r>
            <a:endParaRPr lang="en-US" dirty="0"/>
          </a:p>
        </p:txBody>
      </p:sp>
      <p:pic>
        <p:nvPicPr>
          <p:cNvPr id="3074" name="Picture 2" descr="Fishing Boats on the Beach at Saintes-Maries"/>
          <p:cNvPicPr>
            <a:picLocks noChangeAspect="1" noChangeArrowheads="1"/>
          </p:cNvPicPr>
          <p:nvPr/>
        </p:nvPicPr>
        <p:blipFill rotWithShape="1">
          <a:blip r:embed="rId3">
            <a:extLst>
              <a:ext uri="{28A0092B-C50C-407E-A947-70E740481C1C}">
                <a14:useLocalDpi xmlns:a14="http://schemas.microsoft.com/office/drawing/2010/main" val="0"/>
              </a:ext>
            </a:extLst>
          </a:blip>
          <a:srcRect l="3917" r="34642"/>
          <a:stretch/>
        </p:blipFill>
        <p:spPr bwMode="auto">
          <a:xfrm>
            <a:off x="6908751" y="436311"/>
            <a:ext cx="1997421" cy="25574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811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37"/>
            <a:ext cx="7772400" cy="2387600"/>
          </a:xfrm>
        </p:spPr>
        <p:txBody>
          <a:bodyPr/>
          <a:lstStyle/>
          <a:p>
            <a:r>
              <a:rPr lang="en-US" dirty="0" smtClean="0"/>
              <a:t>Painting Pictures in ZIMS!</a:t>
            </a:r>
            <a:endParaRPr lang="en-US" dirty="0"/>
          </a:p>
        </p:txBody>
      </p:sp>
      <p:sp>
        <p:nvSpPr>
          <p:cNvPr id="3" name="Subtitle 2"/>
          <p:cNvSpPr>
            <a:spLocks noGrp="1"/>
          </p:cNvSpPr>
          <p:nvPr>
            <p:ph type="subTitle" idx="1"/>
          </p:nvPr>
        </p:nvSpPr>
        <p:spPr>
          <a:xfrm>
            <a:off x="1029788" y="2290763"/>
            <a:ext cx="6858000" cy="1655762"/>
          </a:xfrm>
        </p:spPr>
        <p:txBody>
          <a:bodyPr/>
          <a:lstStyle/>
          <a:p>
            <a:r>
              <a:rPr lang="en-US" dirty="0" smtClean="0"/>
              <a:t>Visualize Your Data!</a:t>
            </a:r>
            <a:endParaRPr lang="en-US" dirty="0"/>
          </a:p>
        </p:txBody>
      </p:sp>
      <p:pic>
        <p:nvPicPr>
          <p:cNvPr id="1026" name="Picture 2" descr="The Courtyard of the Hospital at Ar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788" y="2865193"/>
            <a:ext cx="4625431" cy="362633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1544517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1241" y="1480292"/>
            <a:ext cx="6782388" cy="3810330"/>
          </a:xfrm>
          <a:prstGeom prst="rect">
            <a:avLst/>
          </a:prstGeom>
          <a:ln>
            <a:solidFill>
              <a:schemeClr val="tx1"/>
            </a:solidFill>
          </a:ln>
        </p:spPr>
      </p:pic>
      <p:sp>
        <p:nvSpPr>
          <p:cNvPr id="3" name="TextBox 2"/>
          <p:cNvSpPr txBox="1"/>
          <p:nvPr/>
        </p:nvSpPr>
        <p:spPr>
          <a:xfrm>
            <a:off x="4815839" y="3605767"/>
            <a:ext cx="4019690"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We have 9 pages of weights on Bob,</a:t>
            </a:r>
          </a:p>
          <a:p>
            <a:r>
              <a:rPr lang="en-US" dirty="0"/>
              <a:t>a</a:t>
            </a:r>
            <a:r>
              <a:rPr lang="en-US" dirty="0" smtClean="0"/>
              <a:t>n orangutan, recorded by 2 facilities, </a:t>
            </a:r>
          </a:p>
          <a:p>
            <a:r>
              <a:rPr lang="en-US" dirty="0" smtClean="0"/>
              <a:t>ours and where we sent him. We’d like </a:t>
            </a:r>
          </a:p>
          <a:p>
            <a:r>
              <a:rPr lang="en-US" dirty="0" smtClean="0"/>
              <a:t>to see if Bob is continuing to grow.</a:t>
            </a:r>
          </a:p>
          <a:p>
            <a:r>
              <a:rPr lang="en-US" dirty="0" smtClean="0"/>
              <a:t>A quick view of his weight graph shows</a:t>
            </a:r>
          </a:p>
          <a:p>
            <a:r>
              <a:rPr lang="en-US" dirty="0" smtClean="0"/>
              <a:t>us that he is gaining weight as he should.</a:t>
            </a:r>
          </a:p>
          <a:p>
            <a:r>
              <a:rPr lang="en-US" dirty="0" smtClean="0"/>
              <a:t>But what are these weights? </a:t>
            </a:r>
            <a:endParaRPr lang="en-US" dirty="0"/>
          </a:p>
        </p:txBody>
      </p:sp>
      <p:sp>
        <p:nvSpPr>
          <p:cNvPr id="2" name="Title 1"/>
          <p:cNvSpPr>
            <a:spLocks noGrp="1"/>
          </p:cNvSpPr>
          <p:nvPr>
            <p:ph type="title"/>
          </p:nvPr>
        </p:nvSpPr>
        <p:spPr/>
        <p:txBody>
          <a:bodyPr/>
          <a:lstStyle/>
          <a:p>
            <a:r>
              <a:rPr lang="en-US" dirty="0" smtClean="0"/>
              <a:t>Single Measurements</a:t>
            </a:r>
            <a:endParaRPr lang="en-US" dirty="0"/>
          </a:p>
        </p:txBody>
      </p:sp>
      <p:pic>
        <p:nvPicPr>
          <p:cNvPr id="5" name="Picture 4"/>
          <p:cNvPicPr>
            <a:picLocks noChangeAspect="1"/>
          </p:cNvPicPr>
          <p:nvPr/>
        </p:nvPicPr>
        <p:blipFill>
          <a:blip r:embed="rId3"/>
          <a:stretch>
            <a:fillRect/>
          </a:stretch>
        </p:blipFill>
        <p:spPr>
          <a:xfrm>
            <a:off x="6950549" y="418012"/>
            <a:ext cx="1892210" cy="2630172"/>
          </a:xfrm>
          <a:prstGeom prst="rect">
            <a:avLst/>
          </a:prstGeom>
          <a:effectLst>
            <a:softEdge rad="127000"/>
          </a:effectLst>
        </p:spPr>
      </p:pic>
      <p:sp>
        <p:nvSpPr>
          <p:cNvPr id="6" name="Slide Number Placeholder 5"/>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3203103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 the Data!</a:t>
            </a:r>
            <a:endParaRPr lang="en-US" dirty="0"/>
          </a:p>
        </p:txBody>
      </p:sp>
      <p:pic>
        <p:nvPicPr>
          <p:cNvPr id="3" name="Picture 2"/>
          <p:cNvPicPr>
            <a:picLocks noChangeAspect="1"/>
          </p:cNvPicPr>
          <p:nvPr/>
        </p:nvPicPr>
        <p:blipFill>
          <a:blip r:embed="rId2"/>
          <a:stretch>
            <a:fillRect/>
          </a:stretch>
        </p:blipFill>
        <p:spPr>
          <a:xfrm>
            <a:off x="391795" y="1602681"/>
            <a:ext cx="2072820" cy="1798476"/>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701470" y="1602681"/>
            <a:ext cx="3482667" cy="1798476"/>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269495" y="3721689"/>
            <a:ext cx="5353891" cy="2962487"/>
          </a:xfrm>
          <a:prstGeom prst="rect">
            <a:avLst/>
          </a:prstGeom>
          <a:ln>
            <a:solidFill>
              <a:schemeClr val="tx1"/>
            </a:solidFill>
          </a:ln>
        </p:spPr>
      </p:pic>
      <p:sp>
        <p:nvSpPr>
          <p:cNvPr id="6" name="TextBox 5"/>
          <p:cNvSpPr txBox="1"/>
          <p:nvPr/>
        </p:nvSpPr>
        <p:spPr>
          <a:xfrm>
            <a:off x="5741765" y="1442346"/>
            <a:ext cx="3010440" cy="4247317"/>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Hovering over the dots</a:t>
            </a:r>
          </a:p>
          <a:p>
            <a:r>
              <a:rPr lang="en-US" dirty="0" smtClean="0"/>
              <a:t>on the graph will give us </a:t>
            </a:r>
          </a:p>
          <a:p>
            <a:r>
              <a:rPr lang="en-US" dirty="0" smtClean="0"/>
              <a:t>the dates those weights</a:t>
            </a:r>
          </a:p>
          <a:p>
            <a:r>
              <a:rPr lang="en-US" dirty="0" smtClean="0"/>
              <a:t>were recorded and the UOM. </a:t>
            </a:r>
          </a:p>
          <a:p>
            <a:r>
              <a:rPr lang="en-US" dirty="0" smtClean="0"/>
              <a:t>Looking at the weight grid we </a:t>
            </a:r>
          </a:p>
          <a:p>
            <a:r>
              <a:rPr lang="en-US" dirty="0" smtClean="0"/>
              <a:t>find that on those days the</a:t>
            </a:r>
          </a:p>
          <a:p>
            <a:r>
              <a:rPr lang="en-US" dirty="0" smtClean="0"/>
              <a:t>weights were recorded in</a:t>
            </a:r>
          </a:p>
          <a:p>
            <a:r>
              <a:rPr lang="en-US" dirty="0" smtClean="0"/>
              <a:t>kilograms and not pounds.</a:t>
            </a:r>
          </a:p>
          <a:p>
            <a:r>
              <a:rPr lang="en-US" dirty="0" smtClean="0"/>
              <a:t>We fix them and rerun the</a:t>
            </a:r>
          </a:p>
          <a:p>
            <a:r>
              <a:rPr lang="en-US" dirty="0" smtClean="0"/>
              <a:t>graph. Now that looks a</a:t>
            </a:r>
          </a:p>
          <a:p>
            <a:r>
              <a:rPr lang="en-US" dirty="0" smtClean="0"/>
              <a:t>lot better!</a:t>
            </a:r>
          </a:p>
          <a:p>
            <a:endParaRPr lang="en-US" dirty="0"/>
          </a:p>
          <a:p>
            <a:r>
              <a:rPr lang="en-US" dirty="0" smtClean="0"/>
              <a:t>Painting pictures can help</a:t>
            </a:r>
          </a:p>
          <a:p>
            <a:r>
              <a:rPr lang="en-US" dirty="0" smtClean="0"/>
              <a:t>you correct data entry</a:t>
            </a:r>
          </a:p>
          <a:p>
            <a:r>
              <a:rPr lang="en-US" dirty="0" smtClean="0"/>
              <a:t>mistakes!</a:t>
            </a:r>
            <a:endParaRPr lang="en-US" dirty="0"/>
          </a:p>
        </p:txBody>
      </p:sp>
      <p:pic>
        <p:nvPicPr>
          <p:cNvPr id="8" name="Picture 7"/>
          <p:cNvPicPr>
            <a:picLocks noChangeAspect="1"/>
          </p:cNvPicPr>
          <p:nvPr/>
        </p:nvPicPr>
        <p:blipFill>
          <a:blip r:embed="rId5"/>
          <a:stretch>
            <a:fillRect/>
          </a:stretch>
        </p:blipFill>
        <p:spPr>
          <a:xfrm>
            <a:off x="4370763" y="184932"/>
            <a:ext cx="1806097" cy="1318374"/>
          </a:xfrm>
          <a:prstGeom prst="rect">
            <a:avLst/>
          </a:prstGeom>
          <a:effectLst>
            <a:softEdge rad="127000"/>
          </a:effectLst>
        </p:spPr>
      </p:pic>
      <p:sp>
        <p:nvSpPr>
          <p:cNvPr id="7" name="Slide Number Placeholder 6"/>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3348043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Comparison</a:t>
            </a:r>
            <a:endParaRPr lang="en-US" dirty="0"/>
          </a:p>
        </p:txBody>
      </p:sp>
      <p:pic>
        <p:nvPicPr>
          <p:cNvPr id="3" name="Picture 2"/>
          <p:cNvPicPr>
            <a:picLocks noChangeAspect="1"/>
          </p:cNvPicPr>
          <p:nvPr/>
        </p:nvPicPr>
        <p:blipFill>
          <a:blip r:embed="rId2"/>
          <a:stretch>
            <a:fillRect/>
          </a:stretch>
        </p:blipFill>
        <p:spPr>
          <a:xfrm>
            <a:off x="115045" y="1522155"/>
            <a:ext cx="5667448" cy="4022585"/>
          </a:xfrm>
          <a:prstGeom prst="rect">
            <a:avLst/>
          </a:prstGeom>
          <a:ln>
            <a:solidFill>
              <a:schemeClr val="tx1"/>
            </a:solidFill>
          </a:ln>
        </p:spPr>
      </p:pic>
      <p:sp>
        <p:nvSpPr>
          <p:cNvPr id="4" name="TextBox 3"/>
          <p:cNvSpPr txBox="1"/>
          <p:nvPr/>
        </p:nvSpPr>
        <p:spPr>
          <a:xfrm>
            <a:off x="5925488" y="1027907"/>
            <a:ext cx="2994859" cy="452431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Bob had always been on </a:t>
            </a:r>
          </a:p>
          <a:p>
            <a:r>
              <a:rPr lang="en-US" dirty="0" smtClean="0"/>
              <a:t>the thin side when you</a:t>
            </a:r>
          </a:p>
          <a:p>
            <a:r>
              <a:rPr lang="en-US" dirty="0" smtClean="0"/>
              <a:t>had him and you are</a:t>
            </a:r>
          </a:p>
          <a:p>
            <a:r>
              <a:rPr lang="en-US" dirty="0" smtClean="0"/>
              <a:t>wondering if, as he got</a:t>
            </a:r>
          </a:p>
          <a:p>
            <a:r>
              <a:rPr lang="en-US" dirty="0" smtClean="0"/>
              <a:t>older, he was able to catch</a:t>
            </a:r>
          </a:p>
          <a:p>
            <a:r>
              <a:rPr lang="en-US" dirty="0" smtClean="0"/>
              <a:t>up with average weights</a:t>
            </a:r>
          </a:p>
          <a:p>
            <a:r>
              <a:rPr lang="en-US" dirty="0" smtClean="0"/>
              <a:t>for other males. Comparing</a:t>
            </a:r>
          </a:p>
          <a:p>
            <a:r>
              <a:rPr lang="en-US" dirty="0" smtClean="0"/>
              <a:t>Bob’s weight with global</a:t>
            </a:r>
          </a:p>
          <a:p>
            <a:r>
              <a:rPr lang="en-US" dirty="0" smtClean="0"/>
              <a:t>data, you are happy to see </a:t>
            </a:r>
          </a:p>
          <a:p>
            <a:r>
              <a:rPr lang="en-US" dirty="0" smtClean="0"/>
              <a:t>that Bob is now right in</a:t>
            </a:r>
          </a:p>
          <a:p>
            <a:r>
              <a:rPr lang="en-US" dirty="0" smtClean="0"/>
              <a:t>the middle of what other</a:t>
            </a:r>
          </a:p>
          <a:p>
            <a:r>
              <a:rPr lang="en-US" dirty="0" smtClean="0"/>
              <a:t>male orangutans of his age</a:t>
            </a:r>
          </a:p>
          <a:p>
            <a:r>
              <a:rPr lang="en-US" dirty="0" smtClean="0"/>
              <a:t>weigh.</a:t>
            </a:r>
          </a:p>
          <a:p>
            <a:endParaRPr lang="en-US" dirty="0"/>
          </a:p>
          <a:p>
            <a:r>
              <a:rPr lang="en-US" dirty="0" smtClean="0"/>
              <a:t>Painting pictures can set your </a:t>
            </a:r>
          </a:p>
          <a:p>
            <a:r>
              <a:rPr lang="en-US" dirty="0" smtClean="0"/>
              <a:t>mind at ease.</a:t>
            </a:r>
            <a:endParaRPr lang="en-US" dirty="0"/>
          </a:p>
        </p:txBody>
      </p:sp>
      <p:pic>
        <p:nvPicPr>
          <p:cNvPr id="5" name="Picture 4"/>
          <p:cNvPicPr>
            <a:picLocks noChangeAspect="1"/>
          </p:cNvPicPr>
          <p:nvPr/>
        </p:nvPicPr>
        <p:blipFill>
          <a:blip r:embed="rId3"/>
          <a:stretch>
            <a:fillRect/>
          </a:stretch>
        </p:blipFill>
        <p:spPr>
          <a:xfrm>
            <a:off x="2469121" y="4437109"/>
            <a:ext cx="2851815" cy="2230226"/>
          </a:xfrm>
          <a:prstGeom prst="rect">
            <a:avLst/>
          </a:prstGeom>
          <a:effectLst>
            <a:softEdge rad="127000"/>
          </a:effectLst>
        </p:spPr>
      </p:pic>
      <p:sp>
        <p:nvSpPr>
          <p:cNvPr id="6" name="Slide Number Placeholder 5"/>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2538879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0325"/>
            <a:ext cx="7886700" cy="1325563"/>
          </a:xfrm>
        </p:spPr>
        <p:txBody>
          <a:bodyPr/>
          <a:lstStyle/>
          <a:p>
            <a:r>
              <a:rPr lang="en-US" dirty="0" smtClean="0"/>
              <a:t>Animal Graphing Tool</a:t>
            </a:r>
            <a:endParaRPr lang="en-US" dirty="0"/>
          </a:p>
        </p:txBody>
      </p:sp>
      <p:pic>
        <p:nvPicPr>
          <p:cNvPr id="3" name="Picture 2"/>
          <p:cNvPicPr>
            <a:picLocks noChangeAspect="1"/>
          </p:cNvPicPr>
          <p:nvPr/>
        </p:nvPicPr>
        <p:blipFill>
          <a:blip r:embed="rId2"/>
          <a:stretch>
            <a:fillRect/>
          </a:stretch>
        </p:blipFill>
        <p:spPr>
          <a:xfrm>
            <a:off x="628650" y="953921"/>
            <a:ext cx="7455400" cy="299977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317049" y="2718078"/>
            <a:ext cx="2982651" cy="1165945"/>
          </a:xfrm>
          <a:prstGeom prst="rect">
            <a:avLst/>
          </a:prstGeom>
          <a:ln>
            <a:solidFill>
              <a:schemeClr val="tx1"/>
            </a:solidFill>
          </a:ln>
        </p:spPr>
      </p:pic>
      <p:sp>
        <p:nvSpPr>
          <p:cNvPr id="5" name="TextBox 4"/>
          <p:cNvSpPr txBox="1"/>
          <p:nvPr/>
        </p:nvSpPr>
        <p:spPr>
          <a:xfrm>
            <a:off x="71725" y="4172636"/>
            <a:ext cx="9000549" cy="1477328"/>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The Animal Graphing Tool allows you to compare multiple animals and multiple measurement </a:t>
            </a:r>
          </a:p>
          <a:p>
            <a:r>
              <a:rPr lang="en-US" dirty="0" smtClean="0"/>
              <a:t>types (weights, lengths, Feed Log info). Above we are comparing the weights of two colobus records and find the same data entry error. However, this one was entered in the Medical module so it must be corrected from there. But the graph does show that something was going on with M15010 that was not going on with M16026.</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704947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58789" y="2055223"/>
            <a:ext cx="4218014" cy="3139321"/>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Reviewing the Notes around the time</a:t>
            </a:r>
          </a:p>
          <a:p>
            <a:r>
              <a:rPr lang="en-US" dirty="0" smtClean="0"/>
              <a:t>she began losing weight you see that</a:t>
            </a:r>
          </a:p>
          <a:p>
            <a:r>
              <a:rPr lang="en-US" dirty="0" smtClean="0"/>
              <a:t>her six month old offspring had recently</a:t>
            </a:r>
          </a:p>
          <a:p>
            <a:r>
              <a:rPr lang="en-US" dirty="0" smtClean="0"/>
              <a:t>died. The offspring had been sickly for</a:t>
            </a:r>
          </a:p>
          <a:p>
            <a:r>
              <a:rPr lang="en-US" dirty="0" smtClean="0"/>
              <a:t>the prior month. Caring for a compromised</a:t>
            </a:r>
          </a:p>
          <a:p>
            <a:r>
              <a:rPr lang="en-US" dirty="0" smtClean="0"/>
              <a:t>offspring and then experiencing its loss</a:t>
            </a:r>
          </a:p>
          <a:p>
            <a:r>
              <a:rPr lang="en-US" dirty="0" smtClean="0"/>
              <a:t>explains the weight loss indicated on the </a:t>
            </a:r>
          </a:p>
          <a:p>
            <a:r>
              <a:rPr lang="en-US" dirty="0" smtClean="0"/>
              <a:t>graph.</a:t>
            </a:r>
          </a:p>
          <a:p>
            <a:endParaRPr lang="en-US" dirty="0"/>
          </a:p>
          <a:p>
            <a:r>
              <a:rPr lang="en-US" dirty="0" smtClean="0"/>
              <a:t>Painting pictures can show you indicators</a:t>
            </a:r>
          </a:p>
          <a:p>
            <a:r>
              <a:rPr lang="en-US" dirty="0" smtClean="0"/>
              <a:t>that further research is needed!</a:t>
            </a:r>
            <a:endParaRPr lang="en-US" dirty="0"/>
          </a:p>
        </p:txBody>
      </p:sp>
      <p:sp>
        <p:nvSpPr>
          <p:cNvPr id="4" name="Title 3"/>
          <p:cNvSpPr>
            <a:spLocks noGrp="1"/>
          </p:cNvSpPr>
          <p:nvPr>
            <p:ph type="title"/>
          </p:nvPr>
        </p:nvSpPr>
        <p:spPr/>
        <p:txBody>
          <a:bodyPr/>
          <a:lstStyle/>
          <a:p>
            <a:r>
              <a:rPr lang="en-US" dirty="0" smtClean="0"/>
              <a:t>Animal Graphing Tool</a:t>
            </a:r>
            <a:endParaRPr lang="en-US" dirty="0"/>
          </a:p>
        </p:txBody>
      </p:sp>
      <p:pic>
        <p:nvPicPr>
          <p:cNvPr id="1028" name="Picture 4" descr="Blossoming Almond Branch in a Glass with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41" y="1584960"/>
            <a:ext cx="3688373" cy="469161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2734177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Explorer</a:t>
            </a:r>
            <a:endParaRPr lang="en-US" dirty="0"/>
          </a:p>
        </p:txBody>
      </p:sp>
      <p:pic>
        <p:nvPicPr>
          <p:cNvPr id="3" name="Picture 2"/>
          <p:cNvPicPr>
            <a:picLocks noChangeAspect="1"/>
          </p:cNvPicPr>
          <p:nvPr/>
        </p:nvPicPr>
        <p:blipFill>
          <a:blip r:embed="rId2"/>
          <a:stretch>
            <a:fillRect/>
          </a:stretch>
        </p:blipFill>
        <p:spPr>
          <a:xfrm>
            <a:off x="718801" y="1524000"/>
            <a:ext cx="3745142" cy="4870530"/>
          </a:xfrm>
          <a:prstGeom prst="rect">
            <a:avLst/>
          </a:prstGeom>
          <a:ln>
            <a:solidFill>
              <a:schemeClr val="tx1"/>
            </a:solidFill>
          </a:ln>
        </p:spPr>
      </p:pic>
      <p:sp>
        <p:nvSpPr>
          <p:cNvPr id="4" name="TextBox 3"/>
          <p:cNvSpPr txBox="1"/>
          <p:nvPr/>
        </p:nvSpPr>
        <p:spPr>
          <a:xfrm>
            <a:off x="4928021" y="2350011"/>
            <a:ext cx="3587329" cy="3416320"/>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long My Transactions stream</a:t>
            </a:r>
          </a:p>
          <a:p>
            <a:r>
              <a:rPr lang="en-US" dirty="0" smtClean="0"/>
              <a:t>for your group of grey tree frogs</a:t>
            </a:r>
          </a:p>
          <a:p>
            <a:r>
              <a:rPr lang="en-US" dirty="0" smtClean="0"/>
              <a:t>has you quite confused. So many </a:t>
            </a:r>
          </a:p>
          <a:p>
            <a:r>
              <a:rPr lang="en-US" dirty="0" smtClean="0"/>
              <a:t>comings and goings it is hard to</a:t>
            </a:r>
          </a:p>
          <a:p>
            <a:r>
              <a:rPr lang="en-US" dirty="0" smtClean="0"/>
              <a:t>sort them out. By pulling the</a:t>
            </a:r>
          </a:p>
          <a:p>
            <a:r>
              <a:rPr lang="en-US" dirty="0" smtClean="0"/>
              <a:t>group up in Group Explorer it is</a:t>
            </a:r>
          </a:p>
          <a:p>
            <a:r>
              <a:rPr lang="en-US" dirty="0" smtClean="0"/>
              <a:t>easy to see the incoming (left side)</a:t>
            </a:r>
          </a:p>
          <a:p>
            <a:r>
              <a:rPr lang="en-US" dirty="0" smtClean="0"/>
              <a:t>and the outgoing (right side) activity</a:t>
            </a:r>
          </a:p>
          <a:p>
            <a:r>
              <a:rPr lang="en-US" dirty="0" smtClean="0"/>
              <a:t>in the group.</a:t>
            </a:r>
          </a:p>
          <a:p>
            <a:endParaRPr lang="en-US" dirty="0"/>
          </a:p>
          <a:p>
            <a:r>
              <a:rPr lang="en-US" dirty="0" smtClean="0"/>
              <a:t>Painting pictures helps you see</a:t>
            </a:r>
          </a:p>
          <a:p>
            <a:r>
              <a:rPr lang="en-US" dirty="0" smtClean="0"/>
              <a:t>clearly now.</a:t>
            </a:r>
            <a:endParaRPr lang="en-US" dirty="0"/>
          </a:p>
        </p:txBody>
      </p:sp>
      <p:pic>
        <p:nvPicPr>
          <p:cNvPr id="5" name="Picture 4"/>
          <p:cNvPicPr>
            <a:picLocks noChangeAspect="1"/>
          </p:cNvPicPr>
          <p:nvPr/>
        </p:nvPicPr>
        <p:blipFill>
          <a:blip r:embed="rId3"/>
          <a:stretch>
            <a:fillRect/>
          </a:stretch>
        </p:blipFill>
        <p:spPr>
          <a:xfrm>
            <a:off x="5467568" y="190938"/>
            <a:ext cx="2508233" cy="1936801"/>
          </a:xfrm>
          <a:prstGeom prst="rect">
            <a:avLst/>
          </a:prstGeom>
          <a:effectLst>
            <a:softEdge rad="127000"/>
          </a:effectLst>
        </p:spPr>
      </p:pic>
      <p:sp>
        <p:nvSpPr>
          <p:cNvPr id="6" name="Slide Number Placeholder 5"/>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2366850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18" y="0"/>
            <a:ext cx="7886700" cy="1325563"/>
          </a:xfrm>
        </p:spPr>
        <p:txBody>
          <a:bodyPr/>
          <a:lstStyle/>
          <a:p>
            <a:r>
              <a:rPr lang="en-US" dirty="0" smtClean="0"/>
              <a:t>Pedigree Explorer</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9</a:t>
            </a:fld>
            <a:endParaRPr lang="en-US"/>
          </a:p>
        </p:txBody>
      </p:sp>
      <p:pic>
        <p:nvPicPr>
          <p:cNvPr id="4" name="Picture 3"/>
          <p:cNvPicPr>
            <a:picLocks noChangeAspect="1"/>
          </p:cNvPicPr>
          <p:nvPr/>
        </p:nvPicPr>
        <p:blipFill>
          <a:blip r:embed="rId2"/>
          <a:stretch>
            <a:fillRect/>
          </a:stretch>
        </p:blipFill>
        <p:spPr>
          <a:xfrm>
            <a:off x="525220" y="1051157"/>
            <a:ext cx="8254785" cy="3282734"/>
          </a:xfrm>
          <a:prstGeom prst="rect">
            <a:avLst/>
          </a:prstGeom>
        </p:spPr>
      </p:pic>
      <p:sp>
        <p:nvSpPr>
          <p:cNvPr id="5" name="TextBox 4"/>
          <p:cNvSpPr txBox="1"/>
          <p:nvPr/>
        </p:nvSpPr>
        <p:spPr>
          <a:xfrm>
            <a:off x="525220" y="4333891"/>
            <a:ext cx="8385629" cy="1477328"/>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Pedigree Explorer can be viewed from the animal record or from Tools. You can select </a:t>
            </a:r>
          </a:p>
          <a:p>
            <a:r>
              <a:rPr lang="en-US" dirty="0" smtClean="0"/>
              <a:t>to view Parents, Descendants and Siblings for the animal in focus. Above we are looking</a:t>
            </a:r>
          </a:p>
          <a:p>
            <a:r>
              <a:rPr lang="en-US" dirty="0" smtClean="0"/>
              <a:t>at Parents for a giraffe.</a:t>
            </a:r>
          </a:p>
          <a:p>
            <a:endParaRPr lang="en-US" dirty="0"/>
          </a:p>
          <a:p>
            <a:r>
              <a:rPr lang="en-US" dirty="0" smtClean="0"/>
              <a:t>Painting pictures can be a family affair!</a:t>
            </a:r>
            <a:endParaRPr lang="en-US" dirty="0"/>
          </a:p>
        </p:txBody>
      </p:sp>
    </p:spTree>
    <p:extLst>
      <p:ext uri="{BB962C8B-B14F-4D97-AF65-F5344CB8AC3E}">
        <p14:creationId xmlns:p14="http://schemas.microsoft.com/office/powerpoint/2010/main" val="2202211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TNT</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E47F18-D65F-4863-A304-35B166CD5633}"/>
</file>

<file path=customXml/itemProps2.xml><?xml version="1.0" encoding="utf-8"?>
<ds:datastoreItem xmlns:ds="http://schemas.openxmlformats.org/officeDocument/2006/customXml" ds:itemID="{BB24F1FE-61AE-4691-97F8-E09278847980}"/>
</file>

<file path=customXml/itemProps3.xml><?xml version="1.0" encoding="utf-8"?>
<ds:datastoreItem xmlns:ds="http://schemas.openxmlformats.org/officeDocument/2006/customXml" ds:itemID="{C7D86F97-1D85-4EED-A765-F675A08F959B}"/>
</file>

<file path=docProps/app.xml><?xml version="1.0" encoding="utf-8"?>
<Properties xmlns="http://schemas.openxmlformats.org/officeDocument/2006/extended-properties" xmlns:vt="http://schemas.openxmlformats.org/officeDocument/2006/docPropsVTypes">
  <Template/>
  <TotalTime>1224</TotalTime>
  <Words>1778</Words>
  <Application>Microsoft Office PowerPoint</Application>
  <PresentationFormat>On-screen Show (4:3)</PresentationFormat>
  <Paragraphs>295</Paragraphs>
  <Slides>25</Slides>
  <Notes>1</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25</vt:i4>
      </vt:variant>
    </vt:vector>
  </HeadingPairs>
  <TitlesOfParts>
    <vt:vector size="44" baseType="lpstr">
      <vt:lpstr>Arial</vt:lpstr>
      <vt:lpstr>Calibri</vt:lpstr>
      <vt:lpstr>Times New Roman</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Painting Pictures with ZIMS Data</vt:lpstr>
      <vt:lpstr>PowerPoint Presentation</vt:lpstr>
      <vt:lpstr>Single Measurements</vt:lpstr>
      <vt:lpstr>Fix the Data!</vt:lpstr>
      <vt:lpstr>Weight Comparison</vt:lpstr>
      <vt:lpstr>Animal Graphing Tool</vt:lpstr>
      <vt:lpstr>Animal Graphing Tool</vt:lpstr>
      <vt:lpstr>Group Explorer</vt:lpstr>
      <vt:lpstr>Pedigree Explorer</vt:lpstr>
      <vt:lpstr>Environmental Quality Graph</vt:lpstr>
      <vt:lpstr>Care &amp; Welfare</vt:lpstr>
      <vt:lpstr>Care &amp; Welfare</vt:lpstr>
      <vt:lpstr>Age Distribution</vt:lpstr>
      <vt:lpstr>Animal Charts</vt:lpstr>
      <vt:lpstr>Animal Chart</vt:lpstr>
      <vt:lpstr>Animal Charts</vt:lpstr>
      <vt:lpstr>Data Sharing</vt:lpstr>
      <vt:lpstr>Data Quality</vt:lpstr>
      <vt:lpstr>Species360 Members</vt:lpstr>
      <vt:lpstr>Species Event History</vt:lpstr>
      <vt:lpstr>Studbook Charts</vt:lpstr>
      <vt:lpstr>Drug Usage Extract</vt:lpstr>
      <vt:lpstr>Relevant Death Information</vt:lpstr>
      <vt:lpstr>Population Overview</vt:lpstr>
      <vt:lpstr>Painting Pictures in ZIMS!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97</cp:revision>
  <cp:lastPrinted>2018-01-25T17:41:21Z</cp:lastPrinted>
  <dcterms:created xsi:type="dcterms:W3CDTF">2016-07-26T18:48:10Z</dcterms:created>
  <dcterms:modified xsi:type="dcterms:W3CDTF">2019-09-19T13:43:35Z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