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notesMasterIdLst>
    <p:notesMasterId r:id="rId62"/>
  </p:notesMasterIdLst>
  <p:sldIdLst>
    <p:sldId id="258" r:id="rId17"/>
    <p:sldId id="275" r:id="rId18"/>
    <p:sldId id="305" r:id="rId19"/>
    <p:sldId id="306" r:id="rId20"/>
    <p:sldId id="278" r:id="rId21"/>
    <p:sldId id="279" r:id="rId22"/>
    <p:sldId id="276" r:id="rId23"/>
    <p:sldId id="277" r:id="rId24"/>
    <p:sldId id="294" r:id="rId25"/>
    <p:sldId id="318" r:id="rId26"/>
    <p:sldId id="319" r:id="rId27"/>
    <p:sldId id="299" r:id="rId28"/>
    <p:sldId id="300" r:id="rId29"/>
    <p:sldId id="311" r:id="rId30"/>
    <p:sldId id="308" r:id="rId31"/>
    <p:sldId id="295" r:id="rId32"/>
    <p:sldId id="296" r:id="rId33"/>
    <p:sldId id="316" r:id="rId34"/>
    <p:sldId id="310" r:id="rId35"/>
    <p:sldId id="322" r:id="rId36"/>
    <p:sldId id="293" r:id="rId37"/>
    <p:sldId id="292" r:id="rId38"/>
    <p:sldId id="317" r:id="rId39"/>
    <p:sldId id="320" r:id="rId40"/>
    <p:sldId id="291" r:id="rId41"/>
    <p:sldId id="313" r:id="rId42"/>
    <p:sldId id="314" r:id="rId43"/>
    <p:sldId id="315" r:id="rId44"/>
    <p:sldId id="281" r:id="rId45"/>
    <p:sldId id="282" r:id="rId46"/>
    <p:sldId id="284" r:id="rId47"/>
    <p:sldId id="283" r:id="rId48"/>
    <p:sldId id="285" r:id="rId49"/>
    <p:sldId id="302" r:id="rId50"/>
    <p:sldId id="303" r:id="rId51"/>
    <p:sldId id="288" r:id="rId52"/>
    <p:sldId id="286" r:id="rId53"/>
    <p:sldId id="289" r:id="rId54"/>
    <p:sldId id="290" r:id="rId55"/>
    <p:sldId id="287" r:id="rId56"/>
    <p:sldId id="297" r:id="rId57"/>
    <p:sldId id="298" r:id="rId58"/>
    <p:sldId id="312" r:id="rId59"/>
    <p:sldId id="321" r:id="rId60"/>
    <p:sldId id="274" r:id="rId6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4" autoAdjust="0"/>
    <p:restoredTop sz="94660"/>
  </p:normalViewPr>
  <p:slideViewPr>
    <p:cSldViewPr snapToGrid="0" showGuides="1">
      <p:cViewPr varScale="1">
        <p:scale>
          <a:sx n="88" d="100"/>
          <a:sy n="88" d="100"/>
        </p:scale>
        <p:origin x="1282" y="62"/>
      </p:cViewPr>
      <p:guideLst>
        <p:guide orient="horz" pos="2160"/>
        <p:guide pos="2880"/>
      </p:guideLst>
    </p:cSldViewPr>
  </p:slideViewPr>
  <p:notesTextViewPr>
    <p:cViewPr>
      <p:scale>
        <a:sx n="3" d="2"/>
        <a:sy n="3" d="2"/>
      </p:scale>
      <p:origin x="0" y="0"/>
    </p:cViewPr>
  </p:notesTextViewPr>
  <p:sorterViewPr>
    <p:cViewPr>
      <p:scale>
        <a:sx n="100" d="100"/>
        <a:sy n="100" d="100"/>
      </p:scale>
      <p:origin x="0" y="-317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presProps" Target="presProps.xml"/><Relationship Id="rId68" Type="http://schemas.openxmlformats.org/officeDocument/2006/relationships/customXml" Target="../customXml/item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5.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viewProps" Target="viewProps.xml"/><Relationship Id="rId69" Type="http://schemas.openxmlformats.org/officeDocument/2006/relationships/customXml" Target="../customXml/item3.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customXml" Target="../customXml/item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FE74ED4-AA88-4BD1-8B22-6D87B6D26DFC}" type="datetimeFigureOut">
              <a:rPr lang="en-US" smtClean="0"/>
              <a:t>8/19/2019</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FDFC556-B229-4063-BD53-D1F14E4DC1C8}" type="slidenum">
              <a:rPr lang="en-US" smtClean="0"/>
              <a:t>‹#›</a:t>
            </a:fld>
            <a:endParaRPr lang="en-US"/>
          </a:p>
        </p:txBody>
      </p:sp>
    </p:spTree>
    <p:extLst>
      <p:ext uri="{BB962C8B-B14F-4D97-AF65-F5344CB8AC3E}">
        <p14:creationId xmlns:p14="http://schemas.microsoft.com/office/powerpoint/2010/main" val="2344807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900" dirty="0"/>
          </a:p>
        </p:txBody>
      </p:sp>
      <p:sp>
        <p:nvSpPr>
          <p:cNvPr id="4" name="Slide Number Placeholder 3"/>
          <p:cNvSpPr>
            <a:spLocks noGrp="1"/>
          </p:cNvSpPr>
          <p:nvPr>
            <p:ph type="sldNum" sz="quarter" idx="10"/>
          </p:nvPr>
        </p:nvSpPr>
        <p:spPr/>
        <p:txBody>
          <a:bodyPr/>
          <a:lstStyle/>
          <a:p>
            <a:fld id="{1947269F-D690-49CA-A0F1-11FAE202FE0F}" type="slidenum">
              <a:rPr lang="en-US" smtClean="0"/>
              <a:pPr/>
              <a:t>1</a:t>
            </a:fld>
            <a:endParaRPr lang="en-US"/>
          </a:p>
        </p:txBody>
      </p:sp>
    </p:spTree>
    <p:extLst>
      <p:ext uri="{BB962C8B-B14F-4D97-AF65-F5344CB8AC3E}">
        <p14:creationId xmlns:p14="http://schemas.microsoft.com/office/powerpoint/2010/main" val="1365392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F92B4D-2409-4E61-B7CC-8AFFADA835BC}"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7B1E67-0223-4DD5-8638-4A102B54E5D2}"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A25C60-058F-4F5D-8E35-156317412F52}"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E0D9C-8632-4F9A-AD1B-027E422065A0}"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D42851-AA4F-4E12-AC01-5B85347E70ED}"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9D8C96-D67C-42ED-BB77-E47BCE92BA67}"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DF3D63-4526-4E2A-84E7-AD9167FCF8D0}" type="datetime1">
              <a:rPr lang="en-US" smtClean="0"/>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7188CD1-2191-445E-B919-68A1EBA5838A}" type="datetime1">
              <a:rPr lang="en-US" smtClean="0"/>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8DE83-1D93-4384-A406-6FCAEE3C8D76}" type="datetime1">
              <a:rPr lang="en-US" smtClean="0"/>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BD3A6E-EAD4-4244-A93C-404C5914EF0F}"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00902-BA4C-428C-9AFE-3155C5E4D7ED}"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B22A04-3CFE-41A6-9F9F-91D5E656C1A7}"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7B3A0C-F7A2-4797-AF7F-F5DC0C73657C}"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45EA8D-048A-4813-B41D-418233972FFB}"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965C3F-CEFA-422A-A295-838E1E103B82}"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B4B4FE-0A78-458C-BEB0-6D2E472CD215}"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050DC1-CE12-43DB-886E-EB2E476DDB2E}" type="datetime1">
              <a:rPr lang="en-US" smtClean="0"/>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6ABE92-DE34-42E4-97C5-F2477DC2D6D1}" type="datetime1">
              <a:rPr lang="en-US" smtClean="0"/>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025C9-71BF-4736-BB98-BC159A00730A}" type="datetime1">
              <a:rPr lang="en-US" smtClean="0"/>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398B0F-D9FF-43C2-BEAF-BFE02BE74D5D}"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54B1A7-47F3-4B27-82D7-0EEE2FB37EE1}"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8D753E-2233-4131-AA08-64E637C97931}"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4B7F88-414F-480F-BFDF-50A95BD59296}"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366C77-E800-43DF-9487-47F425A639A7}"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5FDA6D-60D2-47CB-BED2-6121B1735DC7}"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BE6535-3D34-4B8D-9464-9642CAA81C18}"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9DE8C5-3DD7-4C89-94DB-4290EB671B49}" type="datetime1">
              <a:rPr lang="en-US" smtClean="0"/>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53D645-6F91-433F-A91F-704BF69ACD62}" type="datetime1">
              <a:rPr lang="en-US" smtClean="0"/>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24D8C-5B9E-40EF-889B-46296A731A53}" type="datetime1">
              <a:rPr lang="en-US" smtClean="0"/>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EF9C0-A0BD-4B63-A1EB-2E2691CB735D}"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DF5898-8917-4528-807C-E3CC1D1A4338}"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243059-6E66-43C8-BBDF-BDF585CDF47A}"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3F83A2-D333-4DD9-A2D4-FE80FEC82019}"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7E3328-03A0-4711-B2B1-3DA67FCB73E7}"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7E5E30-343A-40FE-9B2F-0C03E8E56AA1}"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C511B9-3936-481D-BC34-D741885442F1}"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52B55D-4D2F-4D1B-8429-2FF67E669EBE}" type="datetime1">
              <a:rPr lang="en-US" smtClean="0"/>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C85054-CEAE-49E7-A695-1BB5080634FD}" type="datetime1">
              <a:rPr lang="en-US" smtClean="0"/>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9D644D-60D9-4691-8C25-8866197897B9}" type="datetime1">
              <a:rPr lang="en-US" smtClean="0"/>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4DAB68-52F9-4F57-8B37-DF9B0E53DFFA}"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08400F-1474-48A1-8D2A-524DE7B5D5CC}"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675F82B-C304-49EA-B0F6-2058E29D089E}"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64C5FB-A690-4F89-A9A3-660A09863BDB}"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4CE360-1F56-4FF9-B417-DF3279F5CF7F}"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D06C54-14C1-4ADC-98D8-EB2E76D73BEE}"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1E1555-8FA1-4F13-8039-C6338312033E}" type="datetime1">
              <a:rPr lang="en-US" smtClean="0"/>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1213DB-ACFC-4F3C-8272-E0222173ED63}" type="datetime1">
              <a:rPr lang="en-US" smtClean="0"/>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7A482C-75EC-4DA0-98C0-819161288B42}" type="datetime1">
              <a:rPr lang="en-US" smtClean="0"/>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7D364-F3A1-4E04-B1FF-0137EC7BF351}" type="datetime1">
              <a:rPr lang="en-US" smtClean="0"/>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8D6AAA-5546-455D-B9A0-821376D7E68A}"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20F8B4-CCA6-4FCB-9300-4C12096B4B15}"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03850C-8C32-45AF-807F-215F1A7D0BD7}" type="datetime1">
              <a:rPr lang="en-US" smtClean="0"/>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B81540-F9CC-44FB-B3E2-6ECFD270A1C8}" type="datetime1">
              <a:rPr lang="en-US" smtClean="0"/>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38200-D360-413E-867B-583D01A09F9C}"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A12E1-7CE4-4585-B45C-710E985C2A16}"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7B607F-D43A-422F-884C-21C8342CF0DF}"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19725B-D69E-4835-A041-08B0A9C20455}"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7FF2D3-41FD-4905-8423-D39B0204AD18}"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6C6669-DE53-415D-82C6-8E5B5A98D382}"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B753C8-FD93-41D5-90AE-696101FC58A1}"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AF6F86-9734-4654-A147-DEEE4CE05B11}" type="datetime1">
              <a:rPr lang="en-US" smtClean="0"/>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60FA87-69B3-4474-8B1F-0114580ADAB1}" type="datetime1">
              <a:rPr lang="en-US" smtClean="0"/>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208A5-6F00-45F8-B4EB-73A764FB830B}" type="datetime1">
              <a:rPr lang="en-US" smtClean="0"/>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C8A61-A49C-441B-B653-DAE44D26BC99}"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B2C228-B755-4F34-85D4-EE77346FB75B}"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2E0BED-C712-430B-AD20-5D6CD95F4DCC}"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695CB7-5B94-46D5-B33C-A084D59285D6}"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B31734-EEA8-45C2-8CB1-56F4F23DDAA8}"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0068C4-8B27-49D4-AD09-0177384C7B41}"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E4D2B9-73E2-4A34-B534-96B8FAEF6CCC}"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3D9458-2272-4B20-8AF7-902371FAA704}" type="datetime1">
              <a:rPr lang="en-US" smtClean="0"/>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76D337-0660-476B-8589-7707AA2AB14D}" type="datetime1">
              <a:rPr lang="en-US" smtClean="0"/>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AEDB8-EFC1-457C-BFA2-6BAFE1D9C756}" type="datetime1">
              <a:rPr lang="en-US" smtClean="0"/>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E815B2-5021-47B5-8B48-82F215919F9C}"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EB0D0E-E6D2-4420-A923-6ED0F1486327}"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4C4CF9-5FDC-4496-98A2-2CF7584C593B}"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D4D74A-511E-4ECB-891C-2820BE58E670}"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D39015-7C59-4738-A920-182D7FEFE904}"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DA933E-399A-4480-8940-90CAE73BF31F}"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069AE6-37FA-4ABD-9694-16EAFB7070FD}"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2ABAA0-DCC7-4048-8327-6BC480D16F82}" type="datetime1">
              <a:rPr lang="en-US" smtClean="0"/>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A60FC0-262F-4F7E-A8D3-16440EC26ADA}" type="datetime1">
              <a:rPr lang="en-US" smtClean="0"/>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FA1A0-34BA-458C-B878-32875B991437}" type="datetime1">
              <a:rPr lang="en-US" smtClean="0"/>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0013CF-04B7-419E-82ED-2B0383144ACC}"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C3E5EA-92E5-405B-A5F1-0A7707D3A5C8}"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60ED1F-FE0D-48E4-ABA3-0465B005378C}"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DA3220-6EAC-44DA-99AB-5C5ED697E788}"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DABBB2-DAA6-406C-8DA2-94A3961C8B67}"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D6FD55-979C-41B0-9A51-A15DEBF788F7}"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99BFEA-6E03-4BAB-98AE-22315A745624}" type="datetime1">
              <a:rPr lang="en-US" smtClean="0"/>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7649CD-5AA3-4245-9F74-28D19CD26EE6}" type="datetime1">
              <a:rPr lang="en-US" smtClean="0"/>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0526406-88BB-420F-9928-16C389D6150D}" type="datetime1">
              <a:rPr lang="en-US" smtClean="0"/>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7D8BD2-D6A4-46A4-98E1-CA6E6182C70E}" type="datetime1">
              <a:rPr lang="en-US" smtClean="0"/>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8CE00B-91CA-40D8-9248-CBFED3AF0C7D}"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57FE3B-3BD9-4587-A5A1-A3A35875C121}"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41B8CF-6DD9-47E1-BF0F-9DCF373A78DB}"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B4FB9E-0A43-4B49-8F5D-C0A6566FEE7C}"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C505A9-AC1B-424E-935D-E401015F202B}"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44537D-0D6C-45FB-8852-F8B59F464D2B}"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1A4315-D58C-4C16-82C3-B8AD270F64E4}" type="datetime1">
              <a:rPr lang="en-US" smtClean="0"/>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BC8170-1A35-404F-95CC-B0A48BEF18B3}" type="datetime1">
              <a:rPr lang="en-US" smtClean="0"/>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EE3C5C-9472-409D-A3F8-6559EA66FFD7}" type="datetime1">
              <a:rPr lang="en-US" smtClean="0"/>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162F1-5743-4C69-A6AD-5BA162988E7B}" type="datetime1">
              <a:rPr lang="en-US" smtClean="0"/>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C0008D-7847-4006-B723-E01E78AC018D}"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B55D8-D997-4A07-B517-9A6D180B951B}"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9A7628-DB78-4A70-9A23-5D4F471A7565}"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1AB6A0-65BD-46CD-8500-A13BFA0F55DA}"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F41AAF-2298-4895-B77D-334093A20133}"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8D23E6-FBE2-4DB0-9693-AE5750CF6BBB}"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870456-359E-4418-BDF3-81F9D7F385F7}" type="datetime1">
              <a:rPr lang="en-US" smtClean="0"/>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0625BA-C8F7-4993-8B72-36C9A070C86F}" type="datetime1">
              <a:rPr lang="en-US" smtClean="0"/>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42379-8900-4984-8464-DDF1B27AF612}" type="datetime1">
              <a:rPr lang="en-US" smtClean="0"/>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927C88-C420-424A-99DD-9715ABE3EF9C}" type="datetime1">
              <a:rPr lang="en-US" smtClean="0"/>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71C1BC-AA5C-487C-9344-018B17EC1D37}"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E6995-B14A-4A9B-959D-B9C36EFE5B80}"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14D2F3-0082-44CD-B5A6-1A284A06C719}"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494E6A-4548-4B74-A8DA-CAB0E85C9EE0}"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3726CA-A544-484F-BFA9-2C7D10FF1D9E}"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FEAB49-0589-47EE-8ABC-3BA9A5D383AD}"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CCD7D0-DC12-4F88-A553-A6D0BB7697E6}" type="datetime1">
              <a:rPr lang="en-US" smtClean="0"/>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C18AC4-5747-4D69-A754-3692CFC01189}" type="datetime1">
              <a:rPr lang="en-US" smtClean="0"/>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DED73-3DF7-4BD4-8BE9-21851B702F08}" type="datetime1">
              <a:rPr lang="en-US" smtClean="0"/>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E75EF1-EB4E-45FB-ADE8-5CD58F0592E9}"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576DEB-4176-4119-9BF5-EAEDFE4EAFEC}"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670AD3-9779-439E-AE71-CA3151723AE4}"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A7418F6-9B8F-48F0-BBA7-56106FB2613D}"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0CDCCB-39A2-42D8-8DD2-038E8F7E1749}"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8251C1-24D2-46AC-BA91-DC0C13497791}"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06FA42-CABB-4AFC-ABA0-29EA11750486}"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DA0182-EEF9-4C3C-BB4A-C4FF27B5D512}" type="datetime1">
              <a:rPr lang="en-US" smtClean="0"/>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289893B-DF12-4094-A6D9-24FF2BBB4AEE}" type="datetime1">
              <a:rPr lang="en-US" smtClean="0"/>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E8529-09B1-41C7-A7A3-99D5AA7BB2DC}" type="datetime1">
              <a:rPr lang="en-US" smtClean="0"/>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38B8AE-D271-4CCA-9F66-4B8C19B1DA0B}"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8DE39-94D6-4E82-8CEC-ED437B83A7E3}"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6BECC7-5A4F-42CA-8EAD-F2B10810FFE4}"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87A5E7-271F-4787-82AE-9B07E7D0CD9C}"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7C3519-5933-4D6C-90CD-D195EDBC29AE}"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4917A8-883C-4A75-BE3B-588370C3C1D3}"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1D1832-B61A-4EFE-A441-E0EEEA5F131F}"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6E2C44-13ED-45E5-89A4-2A11EA2B8A31}" type="datetime1">
              <a:rPr lang="en-US" smtClean="0"/>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7B447F-DF4D-466A-9A38-8CA36970C82B}" type="datetime1">
              <a:rPr lang="en-US" smtClean="0"/>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F5A33-FBD2-4399-A31E-9E7D6E93415D}" type="datetime1">
              <a:rPr lang="en-US" smtClean="0"/>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FD74F-B3AB-4763-AFB6-F61A5649F18A}"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9F39A0-7A5D-4044-8349-66D01E241B5E}"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70">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88D71AF-34B4-499A-8E8E-0DB8AD4EB8D8}" type="datetime1">
              <a:rPr lang="en-US" smtClean="0"/>
              <a:t>8/19/2019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pattFill prst="pct70">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13D848F-B0C6-422B-9991-7FC1FEB1EC2B}" type="datetime1">
              <a:rPr lang="en-US" smtClean="0"/>
              <a:t>8/19/2019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pattFill prst="pct70">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1C9D7A7-9E31-4DB5-A17B-DA24EFD06D41}" type="datetime1">
              <a:rPr lang="en-US" smtClean="0"/>
              <a:t>8/19/2019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pattFill prst="pct70">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02E5302-D1D7-44D0-AFC4-EB87E46865D3}" type="datetime1">
              <a:rPr lang="en-US" smtClean="0"/>
              <a:t>8/19/2019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pattFill prst="pct70">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6BEFFA4-22FE-467B-AB96-42D8B6C5E79C}" type="datetime1">
              <a:rPr lang="en-US" smtClean="0"/>
              <a:t>8/19/2019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pattFill prst="pct70">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E89337D-1B4C-4013-B7A5-CFE77EE44EC5}" type="datetime1">
              <a:rPr lang="en-US" smtClean="0"/>
              <a:t>8/19/2019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pattFill prst="pct70">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7F77155-9350-441F-B548-795D4931F212}" type="datetime1">
              <a:rPr lang="en-US" smtClean="0"/>
              <a:t>8/19/2019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pattFill prst="pct70">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8100B15-D488-4B08-9B42-6AF04A8B9ED1}" type="datetime1">
              <a:rPr lang="en-US" smtClean="0"/>
              <a:t>8/19/2019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70">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358E5B1-A923-44DB-B833-D99A9D10678B}" type="datetime1">
              <a:rPr lang="en-US" smtClean="0"/>
              <a:t>8/19/2019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pattFill prst="pct70">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9872039-5D9D-425A-B1AB-ABD576970E69}" type="datetime1">
              <a:rPr lang="en-US" smtClean="0"/>
              <a:t>8/19/2019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pattFill prst="pct70">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D695DDB-B06D-4F2B-AA1B-12EAC7D12406}" type="datetime1">
              <a:rPr lang="en-US" smtClean="0"/>
              <a:t>8/19/2019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pattFill prst="pct70">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F9D5A48-A88F-42CD-9514-D36C007562F5}" type="datetime1">
              <a:rPr lang="en-US" smtClean="0"/>
              <a:t>8/19/2019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pattFill prst="pct70">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F427ABB-458D-4F46-9838-9CC11982C6F9}" type="datetime1">
              <a:rPr lang="en-US" smtClean="0"/>
              <a:t>8/19/2019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pattFill prst="pct70">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3FA4FF2-2F4C-4DFF-B4B4-C9845119DE8F}" type="datetime1">
              <a:rPr lang="en-US" smtClean="0"/>
              <a:t>8/19/2019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pattFill prst="pct70">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008BD2D-6CE6-481B-8769-D65A0975F8FE}" type="datetime1">
              <a:rPr lang="en-US" smtClean="0"/>
              <a:t>8/19/2019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pattFill prst="pct70">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F1BE678-B1DA-4776-86A1-AD7013934C46}" type="datetime1">
              <a:rPr lang="en-US" smtClean="0"/>
              <a:t>8/19/2019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53D845-87D6-4E2D-87A9-740235A144E6}" type="slidenum">
              <a:rPr lang="en-US" smtClean="0"/>
              <a:pPr/>
              <a:t>1</a:t>
            </a:fld>
            <a:endParaRPr lang="en-US"/>
          </a:p>
        </p:txBody>
      </p:sp>
      <p:sp>
        <p:nvSpPr>
          <p:cNvPr id="6" name="Title 5"/>
          <p:cNvSpPr>
            <a:spLocks noGrp="1"/>
          </p:cNvSpPr>
          <p:nvPr>
            <p:ph type="ctrTitle"/>
          </p:nvPr>
        </p:nvSpPr>
        <p:spPr/>
        <p:txBody>
          <a:bodyPr>
            <a:normAutofit/>
          </a:bodyPr>
          <a:lstStyle/>
          <a:p>
            <a:r>
              <a:rPr lang="en-US" dirty="0" smtClean="0"/>
              <a:t>Writing Good Notes –</a:t>
            </a:r>
            <a:br>
              <a:rPr lang="en-US" dirty="0" smtClean="0"/>
            </a:br>
            <a:r>
              <a:rPr lang="en-US" dirty="0" smtClean="0"/>
              <a:t>It’s NOT That Simple!</a:t>
            </a:r>
            <a:endParaRPr lang="en-US" dirty="0"/>
          </a:p>
        </p:txBody>
      </p:sp>
      <p:sp>
        <p:nvSpPr>
          <p:cNvPr id="9" name="Subtitle 8"/>
          <p:cNvSpPr>
            <a:spLocks noGrp="1"/>
          </p:cNvSpPr>
          <p:nvPr>
            <p:ph type="subTitle" idx="1"/>
          </p:nvPr>
        </p:nvSpPr>
        <p:spPr/>
        <p:txBody>
          <a:bodyPr/>
          <a:lstStyle/>
          <a:p>
            <a:r>
              <a:rPr lang="en-US" i="1" dirty="0" smtClean="0"/>
              <a:t>Plus some time saving tips for Notes &amp; Observations</a:t>
            </a:r>
          </a:p>
          <a:p>
            <a:r>
              <a:rPr lang="en-US" sz="3200" dirty="0" smtClean="0"/>
              <a:t>August 2019 Tips and Tricks</a:t>
            </a:r>
          </a:p>
          <a:p>
            <a:endParaRPr lang="en-US" i="1" dirty="0" smtClean="0"/>
          </a:p>
          <a:p>
            <a:endParaRPr lang="en-US" i="1" dirty="0"/>
          </a:p>
          <a:p>
            <a:endParaRPr lang="en-US" i="1" dirty="0"/>
          </a:p>
        </p:txBody>
      </p:sp>
    </p:spTree>
    <p:extLst>
      <p:ext uri="{BB962C8B-B14F-4D97-AF65-F5344CB8AC3E}">
        <p14:creationId xmlns:p14="http://schemas.microsoft.com/office/powerpoint/2010/main" val="4120193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245" y="-70302"/>
            <a:ext cx="7886700" cy="1325563"/>
          </a:xfrm>
        </p:spPr>
        <p:txBody>
          <a:bodyPr/>
          <a:lstStyle/>
          <a:p>
            <a:r>
              <a:rPr lang="en-US" dirty="0" smtClean="0"/>
              <a:t>Where you can enter Notes</a:t>
            </a:r>
            <a:endParaRPr lang="en-US" dirty="0"/>
          </a:p>
        </p:txBody>
      </p:sp>
      <p:sp>
        <p:nvSpPr>
          <p:cNvPr id="3" name="Content Placeholder 2"/>
          <p:cNvSpPr>
            <a:spLocks noGrp="1"/>
          </p:cNvSpPr>
          <p:nvPr>
            <p:ph idx="1"/>
          </p:nvPr>
        </p:nvSpPr>
        <p:spPr>
          <a:xfrm>
            <a:off x="402225" y="680495"/>
            <a:ext cx="8062505" cy="4351338"/>
          </a:xfrm>
        </p:spPr>
        <p:txBody>
          <a:bodyPr>
            <a:noAutofit/>
          </a:bodyPr>
          <a:lstStyle/>
          <a:p>
            <a:endParaRPr lang="en-US" sz="1000" dirty="0" smtClean="0"/>
          </a:p>
          <a:p>
            <a:r>
              <a:rPr lang="en-US" sz="1600" dirty="0" smtClean="0"/>
              <a:t>Details Box are in almost every data entry screen</a:t>
            </a:r>
          </a:p>
          <a:p>
            <a:pPr lvl="1"/>
            <a:r>
              <a:rPr lang="en-US" sz="1600" dirty="0" smtClean="0"/>
              <a:t>These are a good place to record why and how you recorded the data the way you did. These Notes expand on and explain data that has been captured.</a:t>
            </a:r>
          </a:p>
          <a:p>
            <a:pPr lvl="2"/>
            <a:r>
              <a:rPr lang="en-US" sz="1600" dirty="0" smtClean="0"/>
              <a:t>The Measurement was estimated because the animal would not hold still</a:t>
            </a:r>
          </a:p>
          <a:p>
            <a:pPr lvl="2"/>
            <a:r>
              <a:rPr lang="en-US" sz="1600" dirty="0" smtClean="0"/>
              <a:t>The penguin Life Stage was updated because he molted out of his juvenile feathers</a:t>
            </a:r>
          </a:p>
          <a:p>
            <a:pPr lvl="1"/>
            <a:r>
              <a:rPr lang="en-US" sz="1600" dirty="0"/>
              <a:t>T</a:t>
            </a:r>
            <a:r>
              <a:rPr lang="en-US" sz="1600" dirty="0" smtClean="0"/>
              <a:t>hese Notes get copied into the Notes &amp; Observation grid, write them so they are clear without the context of the screen</a:t>
            </a:r>
          </a:p>
          <a:p>
            <a:pPr lvl="2"/>
            <a:r>
              <a:rPr lang="en-US" sz="1600" dirty="0" smtClean="0"/>
              <a:t>For the Measurement</a:t>
            </a:r>
          </a:p>
          <a:p>
            <a:pPr lvl="3"/>
            <a:r>
              <a:rPr lang="en-US" sz="1600" dirty="0" smtClean="0"/>
              <a:t>DO: The animal would not hold still so the Measurement was marked as Estimate.</a:t>
            </a:r>
          </a:p>
          <a:p>
            <a:pPr lvl="3"/>
            <a:r>
              <a:rPr lang="en-US" sz="1600" dirty="0" smtClean="0"/>
              <a:t>DON’T: So squirmy!</a:t>
            </a:r>
          </a:p>
          <a:p>
            <a:pPr lvl="2"/>
            <a:r>
              <a:rPr lang="en-US" sz="1600" dirty="0" smtClean="0"/>
              <a:t>For the Life Stage</a:t>
            </a:r>
          </a:p>
          <a:p>
            <a:pPr lvl="3"/>
            <a:r>
              <a:rPr lang="en-US" sz="1600" dirty="0" smtClean="0"/>
              <a:t>DO: Molted out of juvenile feathers, Life Stage updated to Adult</a:t>
            </a:r>
          </a:p>
          <a:p>
            <a:pPr lvl="3"/>
            <a:r>
              <a:rPr lang="en-US" sz="1600" dirty="0" smtClean="0"/>
              <a:t>DO NOT: molted</a:t>
            </a:r>
          </a:p>
        </p:txBody>
      </p:sp>
      <p:sp>
        <p:nvSpPr>
          <p:cNvPr id="4" name="Slide Number Placeholder 3"/>
          <p:cNvSpPr>
            <a:spLocks noGrp="1"/>
          </p:cNvSpPr>
          <p:nvPr>
            <p:ph type="sldNum" sz="quarter" idx="12"/>
          </p:nvPr>
        </p:nvSpPr>
        <p:spPr/>
        <p:txBody>
          <a:bodyPr/>
          <a:lstStyle/>
          <a:p>
            <a:fld id="{D1A12E6A-C85A-496C-95D0-8B82A2649983}" type="slidenum">
              <a:rPr lang="en-US" smtClean="0"/>
              <a:t>10</a:t>
            </a:fld>
            <a:endParaRPr lang="en-US"/>
          </a:p>
        </p:txBody>
      </p:sp>
      <p:pic>
        <p:nvPicPr>
          <p:cNvPr id="1026" name="Picture 2" descr="Image result for writing a Not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129" y="4950495"/>
            <a:ext cx="4242254" cy="183056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41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did that Medical Note Come From?</a:t>
            </a:r>
            <a:endParaRPr lang="en-US" dirty="0"/>
          </a:p>
        </p:txBody>
      </p:sp>
      <p:sp>
        <p:nvSpPr>
          <p:cNvPr id="3" name="Content Placeholder 2"/>
          <p:cNvSpPr>
            <a:spLocks noGrp="1"/>
          </p:cNvSpPr>
          <p:nvPr>
            <p:ph idx="1"/>
          </p:nvPr>
        </p:nvSpPr>
        <p:spPr/>
        <p:txBody>
          <a:bodyPr>
            <a:normAutofit/>
          </a:bodyPr>
          <a:lstStyle/>
          <a:p>
            <a:r>
              <a:rPr lang="en-US" sz="2000" dirty="0" smtClean="0"/>
              <a:t>When your Vet records Clinical Notes the Notes stay within the Medical module.</a:t>
            </a:r>
          </a:p>
          <a:p>
            <a:r>
              <a:rPr lang="en-US" sz="2000" dirty="0" smtClean="0"/>
              <a:t>However, there is a type of Clinical Note called Animal Care Staff Medical Summary that does get copied into the Note &amp; Observation tab in the Husbandry module.</a:t>
            </a:r>
          </a:p>
          <a:p>
            <a:r>
              <a:rPr lang="en-US" sz="2000" dirty="0"/>
              <a:t>There are also notes that go into Husbandry in the Necropsy and Biopsy Medical </a:t>
            </a:r>
            <a:r>
              <a:rPr lang="en-US" sz="2000" dirty="0" smtClean="0"/>
              <a:t>modules</a:t>
            </a:r>
          </a:p>
          <a:p>
            <a:r>
              <a:rPr lang="en-US" sz="2000" dirty="0" smtClean="0"/>
              <a:t>You </a:t>
            </a:r>
            <a:r>
              <a:rPr lang="en-US" sz="2000" dirty="0" smtClean="0"/>
              <a:t>cannot edit or delete </a:t>
            </a:r>
            <a:r>
              <a:rPr lang="en-US" sz="2000" dirty="0" smtClean="0"/>
              <a:t>these Notes, </a:t>
            </a:r>
            <a:r>
              <a:rPr lang="en-US" sz="2000" dirty="0" smtClean="0"/>
              <a:t>so hopefully the author is trained on how to write a good Note</a:t>
            </a:r>
            <a:r>
              <a:rPr lang="en-US" sz="2000" dirty="0" smtClean="0"/>
              <a:t>!</a:t>
            </a:r>
          </a:p>
          <a:p>
            <a:pPr marL="0" indent="0">
              <a:buNone/>
            </a:pPr>
            <a:endParaRPr lang="en-US" sz="2000" dirty="0"/>
          </a:p>
        </p:txBody>
      </p:sp>
      <p:sp>
        <p:nvSpPr>
          <p:cNvPr id="4" name="Slide Number Placeholder 3"/>
          <p:cNvSpPr>
            <a:spLocks noGrp="1"/>
          </p:cNvSpPr>
          <p:nvPr>
            <p:ph type="sldNum" sz="quarter" idx="12"/>
          </p:nvPr>
        </p:nvSpPr>
        <p:spPr/>
        <p:txBody>
          <a:bodyPr/>
          <a:lstStyle/>
          <a:p>
            <a:fld id="{D1A12E6A-C85A-496C-95D0-8B82A2649983}" type="slidenum">
              <a:rPr lang="en-US" smtClean="0"/>
              <a:t>11</a:t>
            </a:fld>
            <a:endParaRPr lang="en-US"/>
          </a:p>
        </p:txBody>
      </p:sp>
      <p:pic>
        <p:nvPicPr>
          <p:cNvPr id="5" name="Picture 4"/>
          <p:cNvPicPr/>
          <p:nvPr/>
        </p:nvPicPr>
        <p:blipFill>
          <a:blip r:embed="rId2"/>
          <a:stretch>
            <a:fillRect/>
          </a:stretch>
        </p:blipFill>
        <p:spPr>
          <a:xfrm>
            <a:off x="1465899" y="4904952"/>
            <a:ext cx="7286216" cy="1828966"/>
          </a:xfrm>
          <a:prstGeom prst="rect">
            <a:avLst/>
          </a:prstGeom>
          <a:ln>
            <a:solidFill>
              <a:schemeClr val="tx1"/>
            </a:solidFill>
          </a:ln>
        </p:spPr>
      </p:pic>
    </p:spTree>
    <p:extLst>
      <p:ext uri="{BB962C8B-B14F-4D97-AF65-F5344CB8AC3E}">
        <p14:creationId xmlns:p14="http://schemas.microsoft.com/office/powerpoint/2010/main" val="4165028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a Note or an Observation?</a:t>
            </a:r>
            <a:endParaRPr lang="en-US" dirty="0"/>
          </a:p>
        </p:txBody>
      </p:sp>
      <p:sp>
        <p:nvSpPr>
          <p:cNvPr id="4" name="Content Placeholder 3"/>
          <p:cNvSpPr>
            <a:spLocks noGrp="1"/>
          </p:cNvSpPr>
          <p:nvPr>
            <p:ph sz="half" idx="1"/>
          </p:nvPr>
        </p:nvSpPr>
        <p:spPr/>
        <p:txBody>
          <a:bodyPr>
            <a:normAutofit lnSpcReduction="10000"/>
          </a:bodyPr>
          <a:lstStyle/>
          <a:p>
            <a:r>
              <a:rPr lang="en-US" dirty="0" smtClean="0"/>
              <a:t>It depends on how much information you have or how much information you want to capture</a:t>
            </a:r>
          </a:p>
          <a:p>
            <a:r>
              <a:rPr lang="en-US" dirty="0" smtClean="0"/>
              <a:t>Notes Fields Include:</a:t>
            </a:r>
          </a:p>
          <a:p>
            <a:pPr lvl="1"/>
            <a:r>
              <a:rPr lang="en-US" dirty="0" smtClean="0"/>
              <a:t>Date</a:t>
            </a:r>
          </a:p>
          <a:p>
            <a:pPr lvl="1"/>
            <a:r>
              <a:rPr lang="en-US" dirty="0" smtClean="0"/>
              <a:t>Keywords</a:t>
            </a:r>
          </a:p>
          <a:p>
            <a:pPr lvl="1"/>
            <a:r>
              <a:rPr lang="en-US" dirty="0" smtClean="0"/>
              <a:t>Note Type</a:t>
            </a:r>
          </a:p>
          <a:p>
            <a:pPr lvl="1"/>
            <a:r>
              <a:rPr lang="en-US" dirty="0" smtClean="0"/>
              <a:t>Note Sub Type</a:t>
            </a:r>
          </a:p>
          <a:p>
            <a:pPr lvl="1"/>
            <a:r>
              <a:rPr lang="en-US" dirty="0" smtClean="0"/>
              <a:t>Note free text box</a:t>
            </a:r>
            <a:endParaRPr lang="en-US" dirty="0"/>
          </a:p>
        </p:txBody>
      </p:sp>
      <p:sp>
        <p:nvSpPr>
          <p:cNvPr id="5" name="Content Placeholder 4"/>
          <p:cNvSpPr>
            <a:spLocks noGrp="1"/>
          </p:cNvSpPr>
          <p:nvPr>
            <p:ph sz="half" idx="2"/>
          </p:nvPr>
        </p:nvSpPr>
        <p:spPr>
          <a:xfrm>
            <a:off x="4629150" y="1468574"/>
            <a:ext cx="3886200" cy="4351338"/>
          </a:xfrm>
        </p:spPr>
        <p:txBody>
          <a:bodyPr>
            <a:normAutofit lnSpcReduction="10000"/>
          </a:bodyPr>
          <a:lstStyle/>
          <a:p>
            <a:r>
              <a:rPr lang="en-US" dirty="0" smtClean="0"/>
              <a:t>Observation Fields Include:</a:t>
            </a:r>
          </a:p>
          <a:p>
            <a:pPr lvl="1"/>
            <a:r>
              <a:rPr lang="en-US" dirty="0" smtClean="0"/>
              <a:t>All the Note Fields</a:t>
            </a:r>
          </a:p>
          <a:p>
            <a:pPr lvl="1"/>
            <a:r>
              <a:rPr lang="en-US" dirty="0" smtClean="0"/>
              <a:t>Observation Quality</a:t>
            </a:r>
          </a:p>
          <a:p>
            <a:pPr lvl="1"/>
            <a:r>
              <a:rPr lang="en-US" dirty="0" smtClean="0"/>
              <a:t>Observation Location</a:t>
            </a:r>
          </a:p>
          <a:p>
            <a:pPr lvl="1"/>
            <a:r>
              <a:rPr lang="en-US" dirty="0" smtClean="0"/>
              <a:t>Start Time &amp; Duration</a:t>
            </a:r>
          </a:p>
          <a:p>
            <a:pPr lvl="1"/>
            <a:r>
              <a:rPr lang="en-US" dirty="0" smtClean="0"/>
              <a:t>Observer Type</a:t>
            </a:r>
          </a:p>
          <a:p>
            <a:pPr lvl="1"/>
            <a:r>
              <a:rPr lang="en-US" dirty="0" smtClean="0"/>
              <a:t>Observer</a:t>
            </a:r>
          </a:p>
          <a:p>
            <a:pPr lvl="1"/>
            <a:r>
              <a:rPr lang="en-US" dirty="0" smtClean="0"/>
              <a:t>Scheduled checkbox</a:t>
            </a:r>
          </a:p>
          <a:p>
            <a:pPr lvl="1"/>
            <a:r>
              <a:rPr lang="en-US" dirty="0" smtClean="0"/>
              <a:t>Observation free text box</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12</a:t>
            </a:fld>
            <a:endParaRPr lang="en-US"/>
          </a:p>
        </p:txBody>
      </p:sp>
    </p:spTree>
    <p:extLst>
      <p:ext uri="{BB962C8B-B14F-4D97-AF65-F5344CB8AC3E}">
        <p14:creationId xmlns:p14="http://schemas.microsoft.com/office/powerpoint/2010/main" val="40568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Standard Example:</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13</a:t>
            </a:fld>
            <a:endParaRPr lang="en-US"/>
          </a:p>
        </p:txBody>
      </p:sp>
      <p:pic>
        <p:nvPicPr>
          <p:cNvPr id="2050" name="Picture 2" descr="Image result for zebra birth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31070"/>
          <a:stretch/>
        </p:blipFill>
        <p:spPr bwMode="auto">
          <a:xfrm>
            <a:off x="5287113" y="1959430"/>
            <a:ext cx="3318881" cy="270836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70857" y="1690689"/>
            <a:ext cx="4172489" cy="4524315"/>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You check the zebra yard first thing and</a:t>
            </a:r>
          </a:p>
          <a:p>
            <a:r>
              <a:rPr lang="en-US" dirty="0" smtClean="0"/>
              <a:t>there is your long awaited foal! This </a:t>
            </a:r>
          </a:p>
          <a:p>
            <a:r>
              <a:rPr lang="en-US" dirty="0" smtClean="0"/>
              <a:t>would be a NOTE in both the foal and </a:t>
            </a:r>
          </a:p>
          <a:p>
            <a:r>
              <a:rPr lang="en-US" dirty="0" smtClean="0"/>
              <a:t>dam record, and maybe the sire’s too if</a:t>
            </a:r>
          </a:p>
          <a:p>
            <a:r>
              <a:rPr lang="en-US" dirty="0" smtClean="0"/>
              <a:t>that is your convention.</a:t>
            </a:r>
          </a:p>
          <a:p>
            <a:endParaRPr lang="en-US" dirty="0"/>
          </a:p>
          <a:p>
            <a:r>
              <a:rPr lang="en-US" dirty="0" smtClean="0"/>
              <a:t>You notice that the female zebra is going</a:t>
            </a:r>
          </a:p>
          <a:p>
            <a:r>
              <a:rPr lang="en-US" dirty="0" smtClean="0"/>
              <a:t>into labor at end of day. Because the dam</a:t>
            </a:r>
          </a:p>
          <a:p>
            <a:r>
              <a:rPr lang="en-US" dirty="0" smtClean="0"/>
              <a:t>has a history of difficult births, you have</a:t>
            </a:r>
          </a:p>
          <a:p>
            <a:r>
              <a:rPr lang="en-US" dirty="0" smtClean="0"/>
              <a:t>a staff member remain after hours. They</a:t>
            </a:r>
          </a:p>
          <a:p>
            <a:r>
              <a:rPr lang="en-US" dirty="0" smtClean="0"/>
              <a:t>watch the labor, birth, standing and</a:t>
            </a:r>
          </a:p>
          <a:p>
            <a:r>
              <a:rPr lang="en-US" dirty="0" smtClean="0"/>
              <a:t>eventual nursing of the foal. This would be</a:t>
            </a:r>
          </a:p>
          <a:p>
            <a:r>
              <a:rPr lang="en-US" dirty="0" smtClean="0"/>
              <a:t>an OBSERVATION (if your institution uses</a:t>
            </a:r>
          </a:p>
          <a:p>
            <a:r>
              <a:rPr lang="en-US" dirty="0" smtClean="0"/>
              <a:t>them). You have an Observer, a Start Time,</a:t>
            </a:r>
          </a:p>
          <a:p>
            <a:r>
              <a:rPr lang="en-US" dirty="0" smtClean="0"/>
              <a:t>a Duration of the Observation and the</a:t>
            </a:r>
          </a:p>
          <a:p>
            <a:r>
              <a:rPr lang="en-US" dirty="0" smtClean="0"/>
              <a:t>Observation Quality.</a:t>
            </a:r>
          </a:p>
        </p:txBody>
      </p:sp>
    </p:spTree>
    <p:extLst>
      <p:ext uri="{BB962C8B-B14F-4D97-AF65-F5344CB8AC3E}">
        <p14:creationId xmlns:p14="http://schemas.microsoft.com/office/powerpoint/2010/main" val="3521813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3152"/>
            <a:ext cx="7886700" cy="1325563"/>
          </a:xfrm>
        </p:spPr>
        <p:txBody>
          <a:bodyPr/>
          <a:lstStyle/>
          <a:p>
            <a:r>
              <a:rPr lang="en-US" dirty="0" smtClean="0"/>
              <a:t>Display in Record and Reports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14</a:t>
            </a:fld>
            <a:endParaRPr lang="en-US"/>
          </a:p>
        </p:txBody>
      </p:sp>
      <p:pic>
        <p:nvPicPr>
          <p:cNvPr id="4" name="Picture 3"/>
          <p:cNvPicPr>
            <a:picLocks noChangeAspect="1"/>
          </p:cNvPicPr>
          <p:nvPr/>
        </p:nvPicPr>
        <p:blipFill>
          <a:blip r:embed="rId2"/>
          <a:stretch>
            <a:fillRect/>
          </a:stretch>
        </p:blipFill>
        <p:spPr>
          <a:xfrm>
            <a:off x="379596" y="1069254"/>
            <a:ext cx="7998676" cy="1498503"/>
          </a:xfrm>
          <a:prstGeom prst="rect">
            <a:avLst/>
          </a:prstGeom>
          <a:ln>
            <a:solidFill>
              <a:schemeClr val="tx1"/>
            </a:solidFill>
          </a:ln>
        </p:spPr>
      </p:pic>
      <p:sp>
        <p:nvSpPr>
          <p:cNvPr id="5" name="TextBox 4"/>
          <p:cNvSpPr txBox="1"/>
          <p:nvPr/>
        </p:nvSpPr>
        <p:spPr>
          <a:xfrm>
            <a:off x="628649" y="2652776"/>
            <a:ext cx="8132173" cy="923330"/>
          </a:xfrm>
          <a:prstGeom prst="rect">
            <a:avLst/>
          </a:prstGeom>
          <a:solidFill>
            <a:schemeClr val="accent6">
              <a:lumMod val="60000"/>
              <a:lumOff val="40000"/>
            </a:schemeClr>
          </a:solidFill>
          <a:ln>
            <a:solidFill>
              <a:schemeClr val="tx1"/>
            </a:solidFill>
          </a:ln>
        </p:spPr>
        <p:txBody>
          <a:bodyPr wrap="square" rtlCol="0">
            <a:spAutoFit/>
          </a:bodyPr>
          <a:lstStyle/>
          <a:p>
            <a:r>
              <a:rPr lang="en-US" dirty="0" smtClean="0"/>
              <a:t>In the animal record, Observations will display as a camera icon and Notes will display as a notepad icon (top). In the Specimen Report there will be no indication that it was an Observation if you choose to combine Notes and Observation (below). </a:t>
            </a:r>
            <a:endParaRPr lang="en-US" dirty="0"/>
          </a:p>
        </p:txBody>
      </p:sp>
      <p:pic>
        <p:nvPicPr>
          <p:cNvPr id="6" name="Picture 5"/>
          <p:cNvPicPr>
            <a:picLocks noChangeAspect="1"/>
          </p:cNvPicPr>
          <p:nvPr/>
        </p:nvPicPr>
        <p:blipFill>
          <a:blip r:embed="rId3"/>
          <a:stretch>
            <a:fillRect/>
          </a:stretch>
        </p:blipFill>
        <p:spPr>
          <a:xfrm>
            <a:off x="379596" y="3853105"/>
            <a:ext cx="7270110" cy="1943268"/>
          </a:xfrm>
          <a:prstGeom prst="rect">
            <a:avLst/>
          </a:prstGeom>
          <a:ln>
            <a:solidFill>
              <a:schemeClr val="tx1"/>
            </a:solidFill>
          </a:ln>
        </p:spPr>
      </p:pic>
    </p:spTree>
    <p:extLst>
      <p:ext uri="{BB962C8B-B14F-4D97-AF65-F5344CB8AC3E}">
        <p14:creationId xmlns:p14="http://schemas.microsoft.com/office/powerpoint/2010/main" val="12755061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Standards</a:t>
            </a:r>
            <a:br>
              <a:rPr lang="en-US" dirty="0" smtClean="0"/>
            </a:br>
            <a:r>
              <a:rPr lang="en-US" sz="2800" dirty="0" smtClean="0"/>
              <a:t>(a Note Training Manual)</a:t>
            </a:r>
            <a:endParaRPr lang="en-US" sz="2800" dirty="0"/>
          </a:p>
        </p:txBody>
      </p:sp>
      <p:sp>
        <p:nvSpPr>
          <p:cNvPr id="3" name="Content Placeholder 2"/>
          <p:cNvSpPr>
            <a:spLocks noGrp="1"/>
          </p:cNvSpPr>
          <p:nvPr>
            <p:ph idx="1"/>
          </p:nvPr>
        </p:nvSpPr>
        <p:spPr>
          <a:xfrm>
            <a:off x="506730" y="1616620"/>
            <a:ext cx="7886700" cy="4351338"/>
          </a:xfrm>
        </p:spPr>
        <p:txBody>
          <a:bodyPr>
            <a:normAutofit fontScale="92500" lnSpcReduction="10000"/>
          </a:bodyPr>
          <a:lstStyle/>
          <a:p>
            <a:r>
              <a:rPr lang="en-US" dirty="0" smtClean="0"/>
              <a:t>The Standards provide both you and other Staff guidance</a:t>
            </a:r>
          </a:p>
          <a:p>
            <a:r>
              <a:rPr lang="en-US" dirty="0" smtClean="0"/>
              <a:t>Clearly states what is expected</a:t>
            </a:r>
          </a:p>
          <a:p>
            <a:r>
              <a:rPr lang="en-US" dirty="0" smtClean="0"/>
              <a:t>It should include:</a:t>
            </a:r>
          </a:p>
          <a:p>
            <a:pPr lvl="1"/>
            <a:r>
              <a:rPr lang="en-US" dirty="0" smtClean="0"/>
              <a:t>What should be Recorded </a:t>
            </a:r>
          </a:p>
          <a:p>
            <a:pPr lvl="1"/>
            <a:r>
              <a:rPr lang="en-US" dirty="0" smtClean="0"/>
              <a:t>Standardization of Entries</a:t>
            </a:r>
          </a:p>
          <a:p>
            <a:pPr lvl="1"/>
            <a:r>
              <a:rPr lang="en-US" dirty="0" smtClean="0"/>
              <a:t>Terms to be Used</a:t>
            </a:r>
          </a:p>
          <a:p>
            <a:pPr lvl="1"/>
            <a:r>
              <a:rPr lang="en-US" dirty="0" smtClean="0"/>
              <a:t>Acceptable Acronyms </a:t>
            </a:r>
          </a:p>
          <a:p>
            <a:pPr lvl="1"/>
            <a:r>
              <a:rPr lang="en-US" dirty="0" smtClean="0"/>
              <a:t>Acceptable Abbreviations </a:t>
            </a:r>
          </a:p>
          <a:p>
            <a:pPr lvl="1"/>
            <a:r>
              <a:rPr lang="en-US" dirty="0" smtClean="0"/>
              <a:t>What Date to Use</a:t>
            </a:r>
          </a:p>
          <a:p>
            <a:pPr lvl="1"/>
            <a:r>
              <a:rPr lang="en-US" dirty="0" smtClean="0"/>
              <a:t>How to Explain Changed Data</a:t>
            </a:r>
          </a:p>
          <a:p>
            <a:pPr lvl="1"/>
            <a:r>
              <a:rPr lang="en-US" dirty="0" smtClean="0"/>
              <a:t>What NOT to do!</a:t>
            </a:r>
            <a:endParaRPr lang="en-US" dirty="0"/>
          </a:p>
          <a:p>
            <a:pPr lvl="2"/>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15</a:t>
            </a:fld>
            <a:endParaRPr lang="en-US"/>
          </a:p>
        </p:txBody>
      </p:sp>
      <p:pic>
        <p:nvPicPr>
          <p:cNvPr id="2050" name="Picture 2" descr="Image result for aquarist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8764" y="2942183"/>
            <a:ext cx="3143341" cy="235750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325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be Recorded - Stress Consistency </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16</a:t>
            </a:fld>
            <a:endParaRPr lang="en-US"/>
          </a:p>
        </p:txBody>
      </p:sp>
      <p:pic>
        <p:nvPicPr>
          <p:cNvPr id="2050" name="Picture 2" descr="Image result for white-cheeked gibbon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383" y="5001228"/>
            <a:ext cx="4960406" cy="155012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3961" y="1690689"/>
            <a:ext cx="8572924" cy="3139321"/>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It is very important to stress consistency in what is reported as a Note. All Staff should </a:t>
            </a:r>
          </a:p>
          <a:p>
            <a:r>
              <a:rPr lang="en-US" dirty="0" smtClean="0"/>
              <a:t>report at the same level. For example (this is from my experience as a Registrar</a:t>
            </a:r>
          </a:p>
          <a:p>
            <a:r>
              <a:rPr lang="en-US" dirty="0" smtClean="0"/>
              <a:t>interpreting keeper dailies years ago):</a:t>
            </a:r>
          </a:p>
          <a:p>
            <a:r>
              <a:rPr lang="en-US" dirty="0" smtClean="0"/>
              <a:t>1.Gibbon Keeper Sally recorded every move the gibbons made, including great details</a:t>
            </a:r>
          </a:p>
          <a:p>
            <a:r>
              <a:rPr lang="en-US" dirty="0" smtClean="0"/>
              <a:t>about what the circumstances were when they could not be successfully locked in for</a:t>
            </a:r>
          </a:p>
          <a:p>
            <a:r>
              <a:rPr lang="en-US" dirty="0" smtClean="0"/>
              <a:t>the night.</a:t>
            </a:r>
          </a:p>
          <a:p>
            <a:r>
              <a:rPr lang="en-US" dirty="0" smtClean="0"/>
              <a:t>2.Gibbon Keeper Kendra only recorded major observations such as copulation or injury.</a:t>
            </a:r>
          </a:p>
          <a:p>
            <a:r>
              <a:rPr lang="en-US" dirty="0" smtClean="0"/>
              <a:t>3.The result was that the Notes did not paint a complete picture and were actually </a:t>
            </a:r>
          </a:p>
          <a:p>
            <a:r>
              <a:rPr lang="en-US" dirty="0" smtClean="0"/>
              <a:t>misleading. Because Sally provided information when the animals were not locked in and </a:t>
            </a:r>
          </a:p>
          <a:p>
            <a:r>
              <a:rPr lang="en-US" dirty="0" smtClean="0"/>
              <a:t>Kendra did not, the records gave a false history of their shifting behaviors. HINT: A Note</a:t>
            </a:r>
          </a:p>
          <a:p>
            <a:r>
              <a:rPr lang="en-US" dirty="0" smtClean="0"/>
              <a:t>Template for Night Shift Issues may have encouraged Kendra to record the data!</a:t>
            </a:r>
            <a:endParaRPr lang="en-US" dirty="0"/>
          </a:p>
        </p:txBody>
      </p:sp>
    </p:spTree>
    <p:extLst>
      <p:ext uri="{BB962C8B-B14F-4D97-AF65-F5344CB8AC3E}">
        <p14:creationId xmlns:p14="http://schemas.microsoft.com/office/powerpoint/2010/main" val="234941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US" dirty="0" smtClean="0"/>
              <a:t>Stress Standardization</a:t>
            </a:r>
            <a:endParaRPr lang="en-US" dirty="0"/>
          </a:p>
        </p:txBody>
      </p:sp>
      <p:sp>
        <p:nvSpPr>
          <p:cNvPr id="4" name="Content Placeholder 3"/>
          <p:cNvSpPr>
            <a:spLocks noGrp="1"/>
          </p:cNvSpPr>
          <p:nvPr>
            <p:ph idx="1"/>
          </p:nvPr>
        </p:nvSpPr>
        <p:spPr>
          <a:xfrm>
            <a:off x="498021" y="954768"/>
            <a:ext cx="7886700" cy="4351338"/>
          </a:xfrm>
        </p:spPr>
        <p:txBody>
          <a:bodyPr>
            <a:noAutofit/>
          </a:bodyPr>
          <a:lstStyle/>
          <a:p>
            <a:r>
              <a:rPr lang="en-US" sz="2000" dirty="0" smtClean="0"/>
              <a:t>Note order</a:t>
            </a:r>
          </a:p>
          <a:p>
            <a:pPr lvl="1"/>
            <a:r>
              <a:rPr lang="en-US" sz="2000" dirty="0" smtClean="0"/>
              <a:t>If you are still doing hand written or electronic dailies, let the Staff know the order the Note should be entered.</a:t>
            </a:r>
          </a:p>
          <a:p>
            <a:pPr lvl="1"/>
            <a:r>
              <a:rPr lang="en-US" sz="2000" dirty="0" smtClean="0"/>
              <a:t>Common practice: Local ID, species (some institutions require taxonomic name), physical Identifier (to make sure you are in the correct record), and then the Note text. Some institutions want the person recording the Note on the daily to be identified. If doing direct ZIMS entry this is easy by selecting the signed in User to be the Responsible Party.</a:t>
            </a:r>
          </a:p>
          <a:p>
            <a:r>
              <a:rPr lang="en-US" sz="2000" dirty="0" smtClean="0"/>
              <a:t>Note Types and Sub Types</a:t>
            </a:r>
          </a:p>
          <a:p>
            <a:pPr lvl="1"/>
            <a:r>
              <a:rPr lang="en-US" sz="2000" dirty="0" smtClean="0"/>
              <a:t>All Staff should select the same Note Type/Sub Type for the same topic entry. Makes data retrieval so much easier.</a:t>
            </a:r>
          </a:p>
          <a:p>
            <a:r>
              <a:rPr lang="en-US" sz="2000" dirty="0" smtClean="0"/>
              <a:t>Keywords</a:t>
            </a:r>
          </a:p>
          <a:p>
            <a:pPr lvl="1"/>
            <a:r>
              <a:rPr lang="en-US" sz="2000" dirty="0" smtClean="0"/>
              <a:t>If using them, all Staff should use the same ones. Again for better data retrieval</a:t>
            </a:r>
          </a:p>
        </p:txBody>
      </p:sp>
      <p:sp>
        <p:nvSpPr>
          <p:cNvPr id="3" name="Slide Number Placeholder 2"/>
          <p:cNvSpPr>
            <a:spLocks noGrp="1"/>
          </p:cNvSpPr>
          <p:nvPr>
            <p:ph type="sldNum" sz="quarter" idx="12"/>
          </p:nvPr>
        </p:nvSpPr>
        <p:spPr/>
        <p:txBody>
          <a:bodyPr/>
          <a:lstStyle/>
          <a:p>
            <a:fld id="{D1A12E6A-C85A-496C-95D0-8B82A2649983}" type="slidenum">
              <a:rPr lang="en-US" smtClean="0"/>
              <a:t>17</a:t>
            </a:fld>
            <a:endParaRPr lang="en-US"/>
          </a:p>
        </p:txBody>
      </p:sp>
    </p:spTree>
    <p:extLst>
      <p:ext uri="{BB962C8B-B14F-4D97-AF65-F5344CB8AC3E}">
        <p14:creationId xmlns:p14="http://schemas.microsoft.com/office/powerpoint/2010/main" val="223977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additive="base">
                                        <p:cTn id="1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additive="base">
                                        <p:cTn id="2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201841" cy="1325563"/>
          </a:xfrm>
        </p:spPr>
        <p:txBody>
          <a:bodyPr/>
          <a:lstStyle/>
          <a:p>
            <a:r>
              <a:rPr lang="en-US" dirty="0" smtClean="0"/>
              <a:t>Include Local IDs in </a:t>
            </a:r>
            <a:r>
              <a:rPr lang="en-US" dirty="0" smtClean="0"/>
              <a:t>Batch Note </a:t>
            </a:r>
            <a:endParaRPr lang="en-US" dirty="0"/>
          </a:p>
        </p:txBody>
      </p:sp>
      <p:sp>
        <p:nvSpPr>
          <p:cNvPr id="5" name="Content Placeholder 4"/>
          <p:cNvSpPr>
            <a:spLocks noGrp="1"/>
          </p:cNvSpPr>
          <p:nvPr>
            <p:ph idx="1"/>
          </p:nvPr>
        </p:nvSpPr>
        <p:spPr>
          <a:xfrm>
            <a:off x="384810" y="1416322"/>
            <a:ext cx="8676504" cy="4351338"/>
          </a:xfrm>
        </p:spPr>
        <p:txBody>
          <a:bodyPr>
            <a:normAutofit lnSpcReduction="10000"/>
          </a:bodyPr>
          <a:lstStyle/>
          <a:p>
            <a:r>
              <a:rPr lang="en-US" sz="2000" dirty="0"/>
              <a:t>Include Local IDs in </a:t>
            </a:r>
            <a:r>
              <a:rPr lang="en-US" sz="2000" dirty="0" smtClean="0"/>
              <a:t>Note option</a:t>
            </a:r>
            <a:endParaRPr lang="en-US" sz="2000" dirty="0"/>
          </a:p>
          <a:p>
            <a:pPr lvl="1"/>
            <a:r>
              <a:rPr lang="en-US" sz="2000" dirty="0"/>
              <a:t>Detail in what situations the other Local IDs would be included. Just because you are recording a Batch Note, knowing what other records it went into may or may not be important</a:t>
            </a:r>
            <a:r>
              <a:rPr lang="en-US" sz="2000" dirty="0" smtClean="0"/>
              <a:t>.</a:t>
            </a:r>
          </a:p>
          <a:p>
            <a:pPr lvl="2"/>
            <a:r>
              <a:rPr lang="en-US" sz="1600" dirty="0" smtClean="0"/>
              <a:t>Was a physical exam done on all your river hogs? Probably not needed.</a:t>
            </a:r>
          </a:p>
          <a:p>
            <a:pPr lvl="2"/>
            <a:r>
              <a:rPr lang="en-US" sz="1600" dirty="0" smtClean="0"/>
              <a:t>Did extreme aggression appear between your river hogs? Probably a good idea to include all those involved. </a:t>
            </a:r>
            <a:endParaRPr lang="en-US" sz="1600" dirty="0"/>
          </a:p>
          <a:p>
            <a:pPr lvl="1"/>
            <a:r>
              <a:rPr lang="en-US" sz="2000" dirty="0"/>
              <a:t>HINT: Always enter your Note Text in front of the “This Note added….” text so it appears first in the Note when you read it.</a:t>
            </a:r>
          </a:p>
          <a:p>
            <a:r>
              <a:rPr lang="en-US" sz="2000" dirty="0"/>
              <a:t>Some institutions want an Identifier included </a:t>
            </a:r>
            <a:r>
              <a:rPr lang="en-US" sz="2000" dirty="0" smtClean="0"/>
              <a:t>within </a:t>
            </a:r>
            <a:r>
              <a:rPr lang="en-US" sz="2000" dirty="0"/>
              <a:t>the </a:t>
            </a:r>
            <a:r>
              <a:rPr lang="en-US" sz="2000" dirty="0" smtClean="0"/>
              <a:t>body of the Note. Why</a:t>
            </a:r>
            <a:r>
              <a:rPr lang="en-US" sz="2000" dirty="0"/>
              <a:t>? </a:t>
            </a:r>
            <a:endParaRPr lang="en-US" sz="2000" dirty="0" smtClean="0"/>
          </a:p>
          <a:p>
            <a:pPr lvl="1"/>
            <a:r>
              <a:rPr lang="en-US" sz="1600" dirty="0" smtClean="0"/>
              <a:t>Easier </a:t>
            </a:r>
            <a:r>
              <a:rPr lang="en-US" sz="1600" dirty="0"/>
              <a:t>to correct if the entry was made in the wrong record</a:t>
            </a:r>
            <a:r>
              <a:rPr lang="en-US" sz="1600" dirty="0" smtClean="0"/>
              <a:t>.</a:t>
            </a:r>
          </a:p>
          <a:p>
            <a:pPr lvl="1"/>
            <a:r>
              <a:rPr lang="en-US" sz="1600" dirty="0" smtClean="0"/>
              <a:t>Including a physical ID can guard against the entry going in the wrong record in the first place. I dealt for years with confusing entries on cheetah brothers because </a:t>
            </a:r>
          </a:p>
          <a:p>
            <a:pPr marL="457200" lvl="1" indent="0">
              <a:buNone/>
            </a:pPr>
            <a:r>
              <a:rPr lang="en-US" sz="1600" dirty="0"/>
              <a:t> </a:t>
            </a:r>
            <a:r>
              <a:rPr lang="en-US" sz="1600" dirty="0" smtClean="0"/>
              <a:t>   the staff could not agree who was who and no one bothered to read the tattoos </a:t>
            </a:r>
          </a:p>
          <a:p>
            <a:pPr marL="457200" lvl="1" indent="0">
              <a:buNone/>
            </a:pPr>
            <a:r>
              <a:rPr lang="en-US" sz="1600" dirty="0"/>
              <a:t> </a:t>
            </a:r>
            <a:r>
              <a:rPr lang="en-US" sz="1600" dirty="0" smtClean="0"/>
              <a:t>   when possible and add to the Notes to </a:t>
            </a:r>
            <a:r>
              <a:rPr lang="en-US" sz="1600" dirty="0" smtClean="0"/>
              <a:t>help end </a:t>
            </a:r>
            <a:r>
              <a:rPr lang="en-US" sz="1600" dirty="0" smtClean="0"/>
              <a:t>the confusion!</a:t>
            </a:r>
          </a:p>
          <a:p>
            <a:pPr marL="457200" lvl="1" indent="0">
              <a:buNone/>
            </a:pPr>
            <a:endParaRPr lang="en-US" sz="1600" dirty="0"/>
          </a:p>
          <a:p>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18</a:t>
            </a:fld>
            <a:endParaRPr lang="en-US"/>
          </a:p>
        </p:txBody>
      </p:sp>
    </p:spTree>
    <p:extLst>
      <p:ext uri="{BB962C8B-B14F-4D97-AF65-F5344CB8AC3E}">
        <p14:creationId xmlns:p14="http://schemas.microsoft.com/office/powerpoint/2010/main" val="144812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additive="base">
                                        <p:cTn id="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anim calcmode="lin" valueType="num">
                                      <p:cBhvr additive="base">
                                        <p:cTn id="1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anim calcmode="lin" valueType="num">
                                      <p:cBhvr additive="base">
                                        <p:cTn id="1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 calcmode="lin" valueType="num">
                                      <p:cBhvr additive="base">
                                        <p:cTn id="1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anim calcmode="lin" valueType="num">
                                      <p:cBhvr additive="base">
                                        <p:cTn id="2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4780"/>
            <a:ext cx="7886700" cy="1325563"/>
          </a:xfrm>
        </p:spPr>
        <p:txBody>
          <a:bodyPr/>
          <a:lstStyle/>
          <a:p>
            <a:r>
              <a:rPr lang="en-US" dirty="0" smtClean="0"/>
              <a:t>Terms to Use</a:t>
            </a:r>
            <a:endParaRPr lang="en-US" dirty="0"/>
          </a:p>
        </p:txBody>
      </p:sp>
      <p:sp>
        <p:nvSpPr>
          <p:cNvPr id="4" name="Content Placeholder 3"/>
          <p:cNvSpPr>
            <a:spLocks noGrp="1"/>
          </p:cNvSpPr>
          <p:nvPr>
            <p:ph idx="1"/>
          </p:nvPr>
        </p:nvSpPr>
        <p:spPr>
          <a:xfrm>
            <a:off x="236765" y="1250859"/>
            <a:ext cx="7886700" cy="4351338"/>
          </a:xfrm>
        </p:spPr>
        <p:txBody>
          <a:bodyPr>
            <a:noAutofit/>
          </a:bodyPr>
          <a:lstStyle/>
          <a:p>
            <a:pPr lvl="1"/>
            <a:r>
              <a:rPr lang="en-US" sz="1800" dirty="0" smtClean="0"/>
              <a:t>The words you use in a Note should be professional. Remember they could be used in a court of law or read by others who may not correctly interpret them if your records are requested under the U.S. Freedom of Information Act (</a:t>
            </a:r>
            <a:r>
              <a:rPr lang="en-US" sz="1800" dirty="0" err="1" smtClean="0"/>
              <a:t>FOIAed</a:t>
            </a:r>
            <a:r>
              <a:rPr lang="en-US" sz="1800" dirty="0" smtClean="0"/>
              <a:t>). Not all institutions are required to provide documentation when </a:t>
            </a:r>
            <a:r>
              <a:rPr lang="en-US" sz="1800" dirty="0" err="1" smtClean="0"/>
              <a:t>FOIAed</a:t>
            </a:r>
            <a:r>
              <a:rPr lang="en-US" sz="1800" dirty="0" smtClean="0"/>
              <a:t> so it is a good idea to find out if your institution is considered a federal agency or not.</a:t>
            </a:r>
          </a:p>
          <a:p>
            <a:pPr lvl="1"/>
            <a:r>
              <a:rPr lang="en-US" sz="1800" dirty="0" smtClean="0"/>
              <a:t>Examples</a:t>
            </a:r>
            <a:endParaRPr lang="en-US" sz="1800" dirty="0"/>
          </a:p>
          <a:p>
            <a:pPr lvl="2"/>
            <a:r>
              <a:rPr lang="en-US" sz="1600" dirty="0" smtClean="0"/>
              <a:t>When describing a breeding encounter</a:t>
            </a:r>
          </a:p>
          <a:p>
            <a:pPr lvl="3"/>
            <a:r>
              <a:rPr lang="en-US" sz="1600" dirty="0" smtClean="0"/>
              <a:t>Use “Copulation</a:t>
            </a:r>
            <a:r>
              <a:rPr lang="en-US" sz="1600" dirty="0"/>
              <a:t>” not “Making </a:t>
            </a:r>
            <a:r>
              <a:rPr lang="en-US" sz="1600" dirty="0" err="1"/>
              <a:t>Whoopy</a:t>
            </a:r>
            <a:r>
              <a:rPr lang="en-US" sz="1600" dirty="0" smtClean="0"/>
              <a:t>” (I did get that once!)</a:t>
            </a:r>
            <a:endParaRPr lang="en-US" sz="1600" dirty="0"/>
          </a:p>
          <a:p>
            <a:pPr lvl="2"/>
            <a:r>
              <a:rPr lang="en-US" sz="1600" dirty="0" smtClean="0"/>
              <a:t>When describing a surgery</a:t>
            </a:r>
          </a:p>
          <a:p>
            <a:pPr lvl="3"/>
            <a:r>
              <a:rPr lang="en-US" sz="1600" dirty="0" smtClean="0"/>
              <a:t>Use “Immobilization</a:t>
            </a:r>
            <a:r>
              <a:rPr lang="en-US" sz="1600" dirty="0"/>
              <a:t>” </a:t>
            </a:r>
            <a:r>
              <a:rPr lang="en-US" sz="1600" dirty="0" smtClean="0"/>
              <a:t>or “Anesthesia” not </a:t>
            </a:r>
            <a:r>
              <a:rPr lang="en-US" sz="1600" dirty="0"/>
              <a:t>“Knock </a:t>
            </a:r>
            <a:r>
              <a:rPr lang="en-US" sz="1600" dirty="0" smtClean="0"/>
              <a:t>Down”</a:t>
            </a:r>
          </a:p>
          <a:p>
            <a:pPr lvl="2"/>
            <a:r>
              <a:rPr lang="en-US" sz="1600" dirty="0" smtClean="0"/>
              <a:t>Try to use words that are recognized internationally, or at least regionally</a:t>
            </a:r>
          </a:p>
          <a:p>
            <a:pPr lvl="3"/>
            <a:r>
              <a:rPr lang="en-US" sz="1600" dirty="0"/>
              <a:t>Is your fizzy carbonated beverage a soda, a pop or a coke? Is your lunch a grinder, a sub, a hoagie or a hero?</a:t>
            </a:r>
          </a:p>
          <a:p>
            <a:pPr lvl="1"/>
            <a:r>
              <a:rPr lang="en-US" sz="1800" dirty="0" smtClean="0"/>
              <a:t>Including a list of these Terms, in addition to a list of Keywords in your document will help you and your Staff be consistent and professional</a:t>
            </a:r>
            <a:endParaRPr lang="en-US" sz="1800" dirty="0"/>
          </a:p>
        </p:txBody>
      </p:sp>
      <p:sp>
        <p:nvSpPr>
          <p:cNvPr id="3" name="Slide Number Placeholder 2"/>
          <p:cNvSpPr>
            <a:spLocks noGrp="1"/>
          </p:cNvSpPr>
          <p:nvPr>
            <p:ph type="sldNum" sz="quarter" idx="12"/>
          </p:nvPr>
        </p:nvSpPr>
        <p:spPr/>
        <p:txBody>
          <a:bodyPr/>
          <a:lstStyle/>
          <a:p>
            <a:fld id="{D1A12E6A-C85A-496C-95D0-8B82A2649983}" type="slidenum">
              <a:rPr lang="en-US" smtClean="0"/>
              <a:t>19</a:t>
            </a:fld>
            <a:endParaRPr lang="en-US"/>
          </a:p>
        </p:txBody>
      </p:sp>
    </p:spTree>
    <p:extLst>
      <p:ext uri="{BB962C8B-B14F-4D97-AF65-F5344CB8AC3E}">
        <p14:creationId xmlns:p14="http://schemas.microsoft.com/office/powerpoint/2010/main" val="247141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a:t>
            </a:fld>
            <a:endParaRPr lang="en-US"/>
          </a:p>
        </p:txBody>
      </p:sp>
      <p:sp>
        <p:nvSpPr>
          <p:cNvPr id="6" name="TextBox 5"/>
          <p:cNvSpPr txBox="1"/>
          <p:nvPr/>
        </p:nvSpPr>
        <p:spPr>
          <a:xfrm>
            <a:off x="521687" y="1536751"/>
            <a:ext cx="8418843" cy="3046988"/>
          </a:xfrm>
          <a:prstGeom prst="rect">
            <a:avLst/>
          </a:prstGeom>
          <a:solidFill>
            <a:schemeClr val="accent6">
              <a:lumMod val="60000"/>
              <a:lumOff val="40000"/>
            </a:schemeClr>
          </a:solidFill>
          <a:ln>
            <a:solidFill>
              <a:schemeClr val="tx1"/>
            </a:solidFill>
          </a:ln>
        </p:spPr>
        <p:txBody>
          <a:bodyPr wrap="none" rtlCol="0">
            <a:spAutoFit/>
          </a:bodyPr>
          <a:lstStyle/>
          <a:p>
            <a:r>
              <a:rPr lang="en-US" dirty="0"/>
              <a:t>Stephanie Eller, Registrar Philadelphia Zoo, </a:t>
            </a:r>
            <a:r>
              <a:rPr lang="en-US" dirty="0" smtClean="0"/>
              <a:t>AZA Institutional </a:t>
            </a:r>
            <a:r>
              <a:rPr lang="en-US" dirty="0"/>
              <a:t>Records Keeping Instructor</a:t>
            </a:r>
            <a:r>
              <a:rPr lang="en-US" dirty="0" smtClean="0"/>
              <a:t>:</a:t>
            </a:r>
          </a:p>
          <a:p>
            <a:r>
              <a:rPr lang="en-US" sz="1600" i="1" dirty="0" smtClean="0"/>
              <a:t>     Confession: I used a lot of her IRK Notes and Observations presentation to prepare this TNT</a:t>
            </a:r>
            <a:endParaRPr lang="en-US" sz="1600" i="1" dirty="0"/>
          </a:p>
          <a:p>
            <a:endParaRPr lang="en-US" dirty="0"/>
          </a:p>
          <a:p>
            <a:pPr algn="ctr"/>
            <a:r>
              <a:rPr lang="en-US" sz="2800" i="1" dirty="0" smtClean="0"/>
              <a:t>“While the other data entry fields are the bones</a:t>
            </a:r>
          </a:p>
          <a:p>
            <a:pPr algn="ctr"/>
            <a:r>
              <a:rPr lang="en-US" sz="2800" i="1" dirty="0" smtClean="0"/>
              <a:t>of an animal record, the Notes are </a:t>
            </a:r>
            <a:r>
              <a:rPr lang="en-US" sz="2800" i="1" dirty="0"/>
              <a:t>the “muscle” </a:t>
            </a:r>
            <a:endParaRPr lang="en-US" sz="2800" i="1" dirty="0" smtClean="0"/>
          </a:p>
          <a:p>
            <a:pPr algn="ctr"/>
            <a:r>
              <a:rPr lang="en-US" sz="2800" i="1" dirty="0" smtClean="0"/>
              <a:t>of a complete </a:t>
            </a:r>
            <a:r>
              <a:rPr lang="en-US" sz="2800" i="1" dirty="0"/>
              <a:t>Animal </a:t>
            </a:r>
            <a:r>
              <a:rPr lang="en-US" sz="2800" i="1" dirty="0" smtClean="0"/>
              <a:t>record”</a:t>
            </a:r>
            <a:endParaRPr lang="en-US" sz="2800" i="1" dirty="0"/>
          </a:p>
          <a:p>
            <a:endParaRPr lang="en-US" dirty="0" smtClean="0"/>
          </a:p>
          <a:p>
            <a:r>
              <a:rPr lang="en-US" dirty="0" smtClean="0"/>
              <a:t>Notes are free </a:t>
            </a:r>
            <a:r>
              <a:rPr lang="en-US" dirty="0"/>
              <a:t>text data entry </a:t>
            </a:r>
            <a:r>
              <a:rPr lang="en-US" dirty="0" smtClean="0"/>
              <a:t>fields </a:t>
            </a:r>
            <a:r>
              <a:rPr lang="en-US" dirty="0"/>
              <a:t>with almost unlimited length (&gt;65,000 characters</a:t>
            </a:r>
            <a:r>
              <a:rPr lang="en-US" dirty="0" smtClean="0"/>
              <a:t>).</a:t>
            </a:r>
          </a:p>
          <a:p>
            <a:r>
              <a:rPr lang="en-US" dirty="0" smtClean="0"/>
              <a:t>They are often the first access given to new ZIMS Users being trained at institutions.</a:t>
            </a:r>
            <a:endParaRPr lang="en-US" dirty="0"/>
          </a:p>
        </p:txBody>
      </p:sp>
      <p:pic>
        <p:nvPicPr>
          <p:cNvPr id="1028" name="Picture 4" descr="Image result for bicep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889" y="4561631"/>
            <a:ext cx="3859076" cy="217228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838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982" y="77743"/>
            <a:ext cx="8820150" cy="1325563"/>
          </a:xfrm>
        </p:spPr>
        <p:txBody>
          <a:bodyPr/>
          <a:lstStyle/>
          <a:p>
            <a:r>
              <a:rPr lang="en-US" dirty="0" smtClean="0"/>
              <a:t>Why Does </a:t>
            </a:r>
            <a:r>
              <a:rPr lang="en-US" dirty="0"/>
              <a:t>W</a:t>
            </a:r>
            <a:r>
              <a:rPr lang="en-US" dirty="0" smtClean="0"/>
              <a:t>ord </a:t>
            </a:r>
            <a:r>
              <a:rPr lang="en-US" dirty="0"/>
              <a:t>C</a:t>
            </a:r>
            <a:r>
              <a:rPr lang="en-US" dirty="0" smtClean="0"/>
              <a:t>hoice </a:t>
            </a:r>
            <a:r>
              <a:rPr lang="en-US" dirty="0"/>
              <a:t>M</a:t>
            </a:r>
            <a:r>
              <a:rPr lang="en-US" dirty="0" smtClean="0"/>
              <a:t>atter?</a:t>
            </a:r>
            <a:endParaRPr lang="en-US" dirty="0"/>
          </a:p>
        </p:txBody>
      </p:sp>
      <p:sp>
        <p:nvSpPr>
          <p:cNvPr id="3" name="Content Placeholder 2"/>
          <p:cNvSpPr>
            <a:spLocks noGrp="1"/>
          </p:cNvSpPr>
          <p:nvPr>
            <p:ph idx="1"/>
          </p:nvPr>
        </p:nvSpPr>
        <p:spPr>
          <a:xfrm>
            <a:off x="489313" y="1128939"/>
            <a:ext cx="7886700" cy="4351338"/>
          </a:xfrm>
        </p:spPr>
        <p:txBody>
          <a:bodyPr>
            <a:normAutofit fontScale="77500" lnSpcReduction="20000"/>
          </a:bodyPr>
          <a:lstStyle/>
          <a:p>
            <a:r>
              <a:rPr lang="en-US" dirty="0" smtClean="0"/>
              <a:t>An animal suffers bouts of loose stool. Vet wants keepers to make daily Note records on the condition to figure out the pattern and determine the cause.</a:t>
            </a:r>
          </a:p>
          <a:p>
            <a:pPr lvl="1"/>
            <a:r>
              <a:rPr lang="en-US" dirty="0" smtClean="0"/>
              <a:t>Monday – Kendra records “stool is loose”</a:t>
            </a:r>
          </a:p>
          <a:p>
            <a:pPr lvl="1"/>
            <a:r>
              <a:rPr lang="en-US" dirty="0" smtClean="0"/>
              <a:t>Tuesday – Fred records “</a:t>
            </a:r>
            <a:r>
              <a:rPr lang="en-US" dirty="0" err="1" smtClean="0"/>
              <a:t>feaces</a:t>
            </a:r>
            <a:r>
              <a:rPr lang="en-US" dirty="0" smtClean="0"/>
              <a:t> is normal”</a:t>
            </a:r>
          </a:p>
          <a:p>
            <a:pPr lvl="1"/>
            <a:r>
              <a:rPr lang="en-US" dirty="0" smtClean="0"/>
              <a:t>Wednesday – Sally records “defecation is extremely loose”</a:t>
            </a:r>
          </a:p>
          <a:p>
            <a:pPr lvl="1"/>
            <a:r>
              <a:rPr lang="en-US" dirty="0" smtClean="0"/>
              <a:t>Thursday – Kendra records “poop is normal but a weird reddish color”</a:t>
            </a:r>
          </a:p>
          <a:p>
            <a:pPr lvl="1"/>
            <a:r>
              <a:rPr lang="en-US" dirty="0" smtClean="0"/>
              <a:t>Friday – Steve records “scat appears normal but not in the usual amount”</a:t>
            </a:r>
          </a:p>
          <a:p>
            <a:r>
              <a:rPr lang="en-US" dirty="0" smtClean="0"/>
              <a:t>On Saturday the Vet wants to see all the days that the feces (her preferred term) was recorded as being normal. She runs a Note Retrieval Report using a Text String for “feces” and “normal”. Nothing shows up! She is now very concerned about the animal. Nothing showed up because the days the feces was normal Fred used “</a:t>
            </a:r>
            <a:r>
              <a:rPr lang="en-US" dirty="0" err="1" smtClean="0"/>
              <a:t>feaces</a:t>
            </a:r>
            <a:r>
              <a:rPr lang="en-US" dirty="0" smtClean="0"/>
              <a:t>” (he is from the UK), Kendra used “poop” and Steve used “scat”.</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20</a:t>
            </a:fld>
            <a:endParaRPr lang="en-US"/>
          </a:p>
        </p:txBody>
      </p:sp>
    </p:spTree>
    <p:extLst>
      <p:ext uri="{BB962C8B-B14F-4D97-AF65-F5344CB8AC3E}">
        <p14:creationId xmlns:p14="http://schemas.microsoft.com/office/powerpoint/2010/main" val="225163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926"/>
            <a:ext cx="7886700" cy="1325563"/>
          </a:xfrm>
        </p:spPr>
        <p:txBody>
          <a:bodyPr/>
          <a:lstStyle/>
          <a:p>
            <a:r>
              <a:rPr lang="en-US" dirty="0" smtClean="0"/>
              <a:t>Acceptable Acronyms?</a:t>
            </a:r>
            <a:endParaRPr lang="en-US" dirty="0"/>
          </a:p>
        </p:txBody>
      </p:sp>
      <p:sp>
        <p:nvSpPr>
          <p:cNvPr id="3" name="Content Placeholder 2"/>
          <p:cNvSpPr>
            <a:spLocks noGrp="1"/>
          </p:cNvSpPr>
          <p:nvPr>
            <p:ph idx="1"/>
          </p:nvPr>
        </p:nvSpPr>
        <p:spPr>
          <a:xfrm>
            <a:off x="506730" y="1298637"/>
            <a:ext cx="7886700" cy="4351338"/>
          </a:xfrm>
        </p:spPr>
        <p:txBody>
          <a:bodyPr>
            <a:normAutofit fontScale="77500" lnSpcReduction="20000"/>
          </a:bodyPr>
          <a:lstStyle/>
          <a:p>
            <a:r>
              <a:rPr lang="en-US" dirty="0" smtClean="0"/>
              <a:t>Term formed from the initial letters of a longer name</a:t>
            </a:r>
          </a:p>
          <a:p>
            <a:r>
              <a:rPr lang="en-US" dirty="0" smtClean="0"/>
              <a:t>Examples</a:t>
            </a:r>
          </a:p>
          <a:p>
            <a:pPr lvl="1"/>
            <a:r>
              <a:rPr lang="en-US" dirty="0" smtClean="0"/>
              <a:t>Organizations</a:t>
            </a:r>
          </a:p>
          <a:p>
            <a:pPr lvl="2"/>
            <a:r>
              <a:rPr lang="en-US" dirty="0" smtClean="0"/>
              <a:t>FWS or USFWS – United States Fish and Wildlife Service</a:t>
            </a:r>
          </a:p>
          <a:p>
            <a:pPr lvl="2"/>
            <a:r>
              <a:rPr lang="en-US" dirty="0" smtClean="0"/>
              <a:t>EAZA – European Association of Zoos and Aquaria</a:t>
            </a:r>
          </a:p>
          <a:p>
            <a:pPr lvl="1"/>
            <a:r>
              <a:rPr lang="en-US" dirty="0" smtClean="0"/>
              <a:t>Animals</a:t>
            </a:r>
          </a:p>
          <a:p>
            <a:pPr lvl="2"/>
            <a:r>
              <a:rPr lang="en-US" dirty="0" smtClean="0"/>
              <a:t>BFF – black-footed ferret (not best friends forever)</a:t>
            </a:r>
          </a:p>
          <a:p>
            <a:pPr lvl="2"/>
            <a:r>
              <a:rPr lang="en-US" dirty="0" smtClean="0"/>
              <a:t>GLT – golden lion tamarin</a:t>
            </a:r>
          </a:p>
          <a:p>
            <a:r>
              <a:rPr lang="en-US" dirty="0" smtClean="0"/>
              <a:t>Organization acronyms can change over time as names or focus change, so be careful</a:t>
            </a:r>
          </a:p>
          <a:p>
            <a:pPr lvl="1"/>
            <a:r>
              <a:rPr lang="en-US" dirty="0" smtClean="0"/>
              <a:t>EAZA used to be ECAZA</a:t>
            </a:r>
          </a:p>
          <a:p>
            <a:pPr lvl="1"/>
            <a:r>
              <a:rPr lang="en-US" dirty="0" smtClean="0"/>
              <a:t>AZA used to be AAZPA</a:t>
            </a:r>
          </a:p>
          <a:p>
            <a:r>
              <a:rPr lang="en-US" dirty="0" smtClean="0"/>
              <a:t>Again, develop a list of approved acronyms</a:t>
            </a:r>
          </a:p>
          <a:p>
            <a:r>
              <a:rPr lang="en-US" dirty="0" smtClean="0"/>
              <a:t>Recommended to spell it out the first time it is used in a record</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21</a:t>
            </a:fld>
            <a:endParaRPr lang="en-US"/>
          </a:p>
        </p:txBody>
      </p:sp>
    </p:spTree>
    <p:extLst>
      <p:ext uri="{BB962C8B-B14F-4D97-AF65-F5344CB8AC3E}">
        <p14:creationId xmlns:p14="http://schemas.microsoft.com/office/powerpoint/2010/main" val="279595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anim calcmode="lin" valueType="num">
                                      <p:cBhvr additive="base">
                                        <p:cTn id="1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 calcmode="lin" valueType="num">
                                      <p:cBhvr additive="base">
                                        <p:cTn id="1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 calcmode="lin" valueType="num">
                                      <p:cBhvr additive="base">
                                        <p:cTn id="1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anim calcmode="lin" valueType="num">
                                      <p:cBhvr additive="base">
                                        <p:cTn id="2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Acceptable Abbreviations?</a:t>
            </a:r>
            <a:endParaRPr lang="en-US" dirty="0"/>
          </a:p>
        </p:txBody>
      </p:sp>
      <p:sp>
        <p:nvSpPr>
          <p:cNvPr id="3" name="Content Placeholder 2"/>
          <p:cNvSpPr>
            <a:spLocks noGrp="1"/>
          </p:cNvSpPr>
          <p:nvPr>
            <p:ph idx="1"/>
          </p:nvPr>
        </p:nvSpPr>
        <p:spPr>
          <a:xfrm>
            <a:off x="628649" y="1485991"/>
            <a:ext cx="8349887" cy="4351338"/>
          </a:xfrm>
        </p:spPr>
        <p:txBody>
          <a:bodyPr>
            <a:normAutofit/>
          </a:bodyPr>
          <a:lstStyle/>
          <a:p>
            <a:r>
              <a:rPr lang="en-US" dirty="0" smtClean="0"/>
              <a:t>Shortened form of a word</a:t>
            </a:r>
          </a:p>
          <a:p>
            <a:r>
              <a:rPr lang="en-US" dirty="0" smtClean="0"/>
              <a:t>Be careful – not all are recognized internationally, or even regionally</a:t>
            </a:r>
          </a:p>
          <a:p>
            <a:r>
              <a:rPr lang="en-US" dirty="0" smtClean="0"/>
              <a:t>They can save time so….</a:t>
            </a:r>
          </a:p>
          <a:p>
            <a:pPr lvl="1"/>
            <a:r>
              <a:rPr lang="en-US" dirty="0" smtClean="0"/>
              <a:t>Develop a list of accepted abbreviations</a:t>
            </a:r>
          </a:p>
          <a:p>
            <a:pPr lvl="1"/>
            <a:r>
              <a:rPr lang="en-US" dirty="0" smtClean="0"/>
              <a:t>The first time the abbreviation is used in the record, define it! That way others will have a reference for exactly what you meant.</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22</a:t>
            </a:fld>
            <a:endParaRPr lang="en-US"/>
          </a:p>
        </p:txBody>
      </p:sp>
      <p:pic>
        <p:nvPicPr>
          <p:cNvPr id="1026" name="Picture 2" descr="Image result for aquarist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689" y="4908634"/>
            <a:ext cx="3743751" cy="182528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50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484" y="99468"/>
            <a:ext cx="7886700" cy="1325563"/>
          </a:xfrm>
        </p:spPr>
        <p:txBody>
          <a:bodyPr/>
          <a:lstStyle/>
          <a:p>
            <a:r>
              <a:rPr lang="en-US" dirty="0" smtClean="0"/>
              <a:t>What Date to Use?</a:t>
            </a:r>
            <a:endParaRPr lang="en-US" dirty="0"/>
          </a:p>
        </p:txBody>
      </p:sp>
      <p:sp>
        <p:nvSpPr>
          <p:cNvPr id="4" name="Content Placeholder 3"/>
          <p:cNvSpPr>
            <a:spLocks noGrp="1"/>
          </p:cNvSpPr>
          <p:nvPr>
            <p:ph idx="1"/>
          </p:nvPr>
        </p:nvSpPr>
        <p:spPr>
          <a:xfrm>
            <a:off x="454478" y="1207317"/>
            <a:ext cx="7886700" cy="4351338"/>
          </a:xfrm>
        </p:spPr>
        <p:txBody>
          <a:bodyPr>
            <a:normAutofit fontScale="92500" lnSpcReduction="10000"/>
          </a:bodyPr>
          <a:lstStyle/>
          <a:p>
            <a:r>
              <a:rPr lang="en-US" dirty="0" smtClean="0"/>
              <a:t>Generally, the Date entered for the Note should be the Date the event took place</a:t>
            </a:r>
          </a:p>
          <a:p>
            <a:r>
              <a:rPr lang="en-US" dirty="0" smtClean="0"/>
              <a:t>There are exceptions for historical Note entry when you may be recording the Note decades after the event occurred, if you even know the actual Date</a:t>
            </a:r>
          </a:p>
          <a:p>
            <a:pPr lvl="1"/>
            <a:r>
              <a:rPr lang="en-US" dirty="0" smtClean="0"/>
              <a:t>If </a:t>
            </a:r>
            <a:r>
              <a:rPr lang="en-US" dirty="0"/>
              <a:t>you use the event date as the date field make sure to record the date that you recorded it in the Note </a:t>
            </a:r>
            <a:r>
              <a:rPr lang="en-US" dirty="0" smtClean="0"/>
              <a:t>details</a:t>
            </a:r>
          </a:p>
          <a:p>
            <a:pPr lvl="2"/>
            <a:r>
              <a:rPr lang="en-US" dirty="0" smtClean="0"/>
              <a:t>This is important because it lets someone reviewing the record know that this information was not known until a later date</a:t>
            </a:r>
            <a:endParaRPr lang="en-US" dirty="0"/>
          </a:p>
          <a:p>
            <a:pPr lvl="1"/>
            <a:r>
              <a:rPr lang="en-US" dirty="0"/>
              <a:t>If you use the recorded date as the date field make sure to record the date that the event occurred </a:t>
            </a:r>
            <a:r>
              <a:rPr lang="en-US" dirty="0" smtClean="0"/>
              <a:t>(or an estimated date) in </a:t>
            </a:r>
            <a:r>
              <a:rPr lang="en-US" dirty="0"/>
              <a:t>the Note details</a:t>
            </a:r>
          </a:p>
          <a:p>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23</a:t>
            </a:fld>
            <a:endParaRPr lang="en-US"/>
          </a:p>
        </p:txBody>
      </p:sp>
    </p:spTree>
    <p:extLst>
      <p:ext uri="{BB962C8B-B14F-4D97-AF65-F5344CB8AC3E}">
        <p14:creationId xmlns:p14="http://schemas.microsoft.com/office/powerpoint/2010/main" val="17545203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Explain Changed Data</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24</a:t>
            </a:fld>
            <a:endParaRPr lang="en-US"/>
          </a:p>
        </p:txBody>
      </p:sp>
      <p:sp>
        <p:nvSpPr>
          <p:cNvPr id="4" name="TextBox 3"/>
          <p:cNvSpPr txBox="1"/>
          <p:nvPr/>
        </p:nvSpPr>
        <p:spPr>
          <a:xfrm>
            <a:off x="628649" y="1828800"/>
            <a:ext cx="4291693" cy="4247317"/>
          </a:xfrm>
          <a:prstGeom prst="rect">
            <a:avLst/>
          </a:prstGeom>
          <a:solidFill>
            <a:schemeClr val="accent6">
              <a:lumMod val="60000"/>
              <a:lumOff val="40000"/>
            </a:schemeClr>
          </a:solidFill>
          <a:ln>
            <a:solidFill>
              <a:schemeClr val="tx1"/>
            </a:solidFill>
          </a:ln>
        </p:spPr>
        <p:txBody>
          <a:bodyPr wrap="square" rtlCol="0">
            <a:spAutoFit/>
          </a:bodyPr>
          <a:lstStyle/>
          <a:p>
            <a:r>
              <a:rPr lang="en-US" dirty="0" smtClean="0"/>
              <a:t>In a perfect world, the data you entered would never change. But in the real world it does. When you change data, especially data that may have a great impact on a record such as Parentage, Taxonomy and</a:t>
            </a:r>
          </a:p>
          <a:p>
            <a:r>
              <a:rPr lang="en-US" dirty="0" smtClean="0"/>
              <a:t>Dead/Alive Status, you should add a Note to explain the why of the data change. There are two ways you can record this. One, use</a:t>
            </a:r>
          </a:p>
          <a:p>
            <a:r>
              <a:rPr lang="en-US" dirty="0" smtClean="0"/>
              <a:t>Note Type of General and Sub Type of Data Change (top). Two, select the appropriate</a:t>
            </a:r>
          </a:p>
          <a:p>
            <a:r>
              <a:rPr lang="en-US" dirty="0" smtClean="0"/>
              <a:t>Note Type and enter a Keyword of “Data Change” (bottom). Both methods are easily searchable in a Note Retrieval Report. The important thing is that you are consistent at your facility.</a:t>
            </a:r>
            <a:endParaRPr lang="en-US" dirty="0"/>
          </a:p>
        </p:txBody>
      </p:sp>
      <p:pic>
        <p:nvPicPr>
          <p:cNvPr id="5" name="Picture 4"/>
          <p:cNvPicPr>
            <a:picLocks noChangeAspect="1"/>
          </p:cNvPicPr>
          <p:nvPr/>
        </p:nvPicPr>
        <p:blipFill>
          <a:blip r:embed="rId2"/>
          <a:stretch>
            <a:fillRect/>
          </a:stretch>
        </p:blipFill>
        <p:spPr>
          <a:xfrm>
            <a:off x="5268686" y="1364975"/>
            <a:ext cx="2763928" cy="1985065"/>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5268686" y="3514220"/>
            <a:ext cx="2803537" cy="2019677"/>
          </a:xfrm>
          <a:prstGeom prst="rect">
            <a:avLst/>
          </a:prstGeom>
          <a:ln>
            <a:solidFill>
              <a:schemeClr val="tx1"/>
            </a:solidFill>
          </a:ln>
        </p:spPr>
      </p:pic>
    </p:spTree>
    <p:extLst>
      <p:ext uri="{BB962C8B-B14F-4D97-AF65-F5344CB8AC3E}">
        <p14:creationId xmlns:p14="http://schemas.microsoft.com/office/powerpoint/2010/main" val="17031160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9011"/>
            <a:ext cx="7886700" cy="1325563"/>
          </a:xfrm>
        </p:spPr>
        <p:txBody>
          <a:bodyPr/>
          <a:lstStyle/>
          <a:p>
            <a:r>
              <a:rPr lang="en-US" dirty="0" smtClean="0"/>
              <a:t>What NOT To Do!</a:t>
            </a:r>
            <a:endParaRPr lang="en-US" dirty="0"/>
          </a:p>
        </p:txBody>
      </p:sp>
      <p:sp>
        <p:nvSpPr>
          <p:cNvPr id="3" name="Content Placeholder 2"/>
          <p:cNvSpPr>
            <a:spLocks noGrp="1"/>
          </p:cNvSpPr>
          <p:nvPr>
            <p:ph idx="1"/>
          </p:nvPr>
        </p:nvSpPr>
        <p:spPr>
          <a:xfrm>
            <a:off x="541564" y="1094105"/>
            <a:ext cx="7886700" cy="4351338"/>
          </a:xfrm>
        </p:spPr>
        <p:txBody>
          <a:bodyPr>
            <a:normAutofit fontScale="92500" lnSpcReduction="20000"/>
          </a:bodyPr>
          <a:lstStyle/>
          <a:p>
            <a:r>
              <a:rPr lang="en-US" dirty="0" smtClean="0"/>
              <a:t>Texting – Don’t Do It!</a:t>
            </a:r>
          </a:p>
          <a:p>
            <a:pPr lvl="1"/>
            <a:r>
              <a:rPr lang="en-US" dirty="0" smtClean="0"/>
              <a:t>The Vet checked F2F 2d and may check again by EOD or no L8R than 2nte. He is JC that PAW, which they are. He thinks the video monitoring we  mentioned SLAP but he wants to W8 AFAIK.  AAMOF he is planning YAM on the topic.</a:t>
            </a:r>
            <a:endParaRPr lang="en-US" dirty="0"/>
          </a:p>
          <a:p>
            <a:pPr lvl="1"/>
            <a:r>
              <a:rPr lang="en-US" dirty="0"/>
              <a:t>T</a:t>
            </a:r>
            <a:r>
              <a:rPr lang="en-US" dirty="0" smtClean="0"/>
              <a:t>he Vet checked in person today and may check again by end of day or no later than tonight. He is just checking that parents are watching, which they are. He thinks the video monitoring we mentioned sounds like a plan but he wants to wait as far as I know. In fact, he is planning another meeting on the topic.</a:t>
            </a:r>
          </a:p>
          <a:p>
            <a:r>
              <a:rPr lang="en-US" dirty="0" smtClean="0"/>
              <a:t>Slang – Don’t Do It!</a:t>
            </a:r>
          </a:p>
          <a:p>
            <a:pPr lvl="1"/>
            <a:r>
              <a:rPr lang="en-US" dirty="0" smtClean="0"/>
              <a:t>“Wicked” means good in some North American regions but its definition is “evil or morally wrong”. Its use could confuse your colleagues!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25</a:t>
            </a:fld>
            <a:endParaRPr lang="en-US"/>
          </a:p>
        </p:txBody>
      </p:sp>
    </p:spTree>
    <p:extLst>
      <p:ext uri="{BB962C8B-B14F-4D97-AF65-F5344CB8AC3E}">
        <p14:creationId xmlns:p14="http://schemas.microsoft.com/office/powerpoint/2010/main" val="358610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Use Correct Punctuation</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26</a:t>
            </a:fld>
            <a:endParaRPr lang="en-US"/>
          </a:p>
        </p:txBody>
      </p:sp>
      <p:pic>
        <p:nvPicPr>
          <p:cNvPr id="4" name="Picture 3"/>
          <p:cNvPicPr>
            <a:picLocks noChangeAspect="1"/>
          </p:cNvPicPr>
          <p:nvPr/>
        </p:nvPicPr>
        <p:blipFill>
          <a:blip r:embed="rId2"/>
          <a:stretch>
            <a:fillRect/>
          </a:stretch>
        </p:blipFill>
        <p:spPr>
          <a:xfrm>
            <a:off x="3228010" y="1670623"/>
            <a:ext cx="2742329" cy="2654808"/>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505097" y="1690689"/>
            <a:ext cx="2493591" cy="2614676"/>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6199661" y="1681786"/>
            <a:ext cx="2439242" cy="2623579"/>
          </a:xfrm>
          <a:prstGeom prst="rect">
            <a:avLst/>
          </a:prstGeom>
          <a:ln>
            <a:solidFill>
              <a:schemeClr val="tx1"/>
            </a:solidFill>
          </a:ln>
        </p:spPr>
      </p:pic>
      <p:sp>
        <p:nvSpPr>
          <p:cNvPr id="8" name="TextBox 7"/>
          <p:cNvSpPr txBox="1"/>
          <p:nvPr/>
        </p:nvSpPr>
        <p:spPr>
          <a:xfrm>
            <a:off x="97427" y="4789714"/>
            <a:ext cx="5170262" cy="1200329"/>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The correct punctuation may be quickly overlooked</a:t>
            </a:r>
          </a:p>
          <a:p>
            <a:r>
              <a:rPr lang="en-US" dirty="0" smtClean="0"/>
              <a:t>when time is short and you are trying to get your</a:t>
            </a:r>
          </a:p>
          <a:p>
            <a:r>
              <a:rPr lang="en-US" dirty="0" smtClean="0"/>
              <a:t>data entered. However, used incorrectly, punctuation</a:t>
            </a:r>
          </a:p>
          <a:p>
            <a:r>
              <a:rPr lang="en-US" dirty="0" smtClean="0"/>
              <a:t>can completely change the meaning of a sentence.</a:t>
            </a:r>
            <a:endParaRPr lang="en-US" dirty="0"/>
          </a:p>
        </p:txBody>
      </p:sp>
    </p:spTree>
    <p:extLst>
      <p:ext uri="{BB962C8B-B14F-4D97-AF65-F5344CB8AC3E}">
        <p14:creationId xmlns:p14="http://schemas.microsoft.com/office/powerpoint/2010/main" val="18687048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Correct Grammar</a:t>
            </a:r>
            <a:endParaRPr lang="en-US" dirty="0"/>
          </a:p>
        </p:txBody>
      </p:sp>
      <p:sp>
        <p:nvSpPr>
          <p:cNvPr id="4" name="Content Placeholder 3"/>
          <p:cNvSpPr>
            <a:spLocks noGrp="1"/>
          </p:cNvSpPr>
          <p:nvPr>
            <p:ph idx="1"/>
          </p:nvPr>
        </p:nvSpPr>
        <p:spPr>
          <a:xfrm>
            <a:off x="541564" y="1451156"/>
            <a:ext cx="7886700" cy="4351338"/>
          </a:xfrm>
        </p:spPr>
        <p:txBody>
          <a:bodyPr/>
          <a:lstStyle/>
          <a:p>
            <a:r>
              <a:rPr lang="en-US" dirty="0"/>
              <a:t>Misuse of </a:t>
            </a:r>
            <a:r>
              <a:rPr lang="en-US" dirty="0" smtClean="0"/>
              <a:t>Apostrophes (so common!)</a:t>
            </a:r>
            <a:endParaRPr lang="en-US" dirty="0"/>
          </a:p>
          <a:p>
            <a:pPr lvl="1"/>
            <a:r>
              <a:rPr lang="en-US" dirty="0"/>
              <a:t>The cheetah was licking it’s tail.</a:t>
            </a:r>
          </a:p>
          <a:p>
            <a:pPr lvl="1"/>
            <a:r>
              <a:rPr lang="en-US" dirty="0"/>
              <a:t>The cheetah was licking its tail.</a:t>
            </a:r>
          </a:p>
          <a:p>
            <a:r>
              <a:rPr lang="en-US" dirty="0" smtClean="0"/>
              <a:t>Modifiers</a:t>
            </a:r>
          </a:p>
          <a:p>
            <a:pPr lvl="1"/>
            <a:r>
              <a:rPr lang="en-US" dirty="0" smtClean="0"/>
              <a:t>When cleaning the otter pool drain I found a sparkly girl’s bracelet.</a:t>
            </a:r>
          </a:p>
          <a:p>
            <a:pPr lvl="1"/>
            <a:r>
              <a:rPr lang="en-US" dirty="0" smtClean="0"/>
              <a:t>When cleaning the otter pool drain I found a girl’s sparkly bracelet.</a:t>
            </a:r>
          </a:p>
        </p:txBody>
      </p:sp>
      <p:sp>
        <p:nvSpPr>
          <p:cNvPr id="3" name="Slide Number Placeholder 2"/>
          <p:cNvSpPr>
            <a:spLocks noGrp="1"/>
          </p:cNvSpPr>
          <p:nvPr>
            <p:ph type="sldNum" sz="quarter" idx="12"/>
          </p:nvPr>
        </p:nvSpPr>
        <p:spPr/>
        <p:txBody>
          <a:bodyPr/>
          <a:lstStyle/>
          <a:p>
            <a:fld id="{D1A12E6A-C85A-496C-95D0-8B82A2649983}" type="slidenum">
              <a:rPr lang="en-US" smtClean="0"/>
              <a:t>27</a:t>
            </a:fld>
            <a:endParaRPr lang="en-US"/>
          </a:p>
        </p:txBody>
      </p:sp>
      <p:pic>
        <p:nvPicPr>
          <p:cNvPr id="1026" name="Picture 2" descr="Image result for sparkly girl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564" y="4727894"/>
            <a:ext cx="1934482" cy="193448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28" name="Picture 4" descr="Image result for sparkly bracelet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906" b="20182"/>
          <a:stretch/>
        </p:blipFill>
        <p:spPr bwMode="auto">
          <a:xfrm>
            <a:off x="2641884" y="4727894"/>
            <a:ext cx="2269751" cy="183877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7102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776" y="169825"/>
            <a:ext cx="7886700" cy="1325563"/>
          </a:xfrm>
        </p:spPr>
        <p:txBody>
          <a:bodyPr/>
          <a:lstStyle/>
          <a:p>
            <a:r>
              <a:rPr lang="en-US" dirty="0" smtClean="0"/>
              <a:t>Use Correct </a:t>
            </a:r>
            <a:r>
              <a:rPr lang="en-US" dirty="0" err="1" smtClean="0"/>
              <a:t>Speling</a:t>
            </a:r>
            <a:endParaRPr lang="en-US" dirty="0"/>
          </a:p>
        </p:txBody>
      </p:sp>
      <p:sp>
        <p:nvSpPr>
          <p:cNvPr id="3" name="Content Placeholder 2"/>
          <p:cNvSpPr>
            <a:spLocks noGrp="1"/>
          </p:cNvSpPr>
          <p:nvPr>
            <p:ph idx="1"/>
          </p:nvPr>
        </p:nvSpPr>
        <p:spPr>
          <a:xfrm>
            <a:off x="458878" y="1198608"/>
            <a:ext cx="8602436" cy="4351338"/>
          </a:xfrm>
        </p:spPr>
        <p:txBody>
          <a:bodyPr>
            <a:normAutofit fontScale="25000" lnSpcReduction="20000"/>
          </a:bodyPr>
          <a:lstStyle/>
          <a:p>
            <a:r>
              <a:rPr lang="en-US" sz="8000" dirty="0" smtClean="0"/>
              <a:t>Some of the greatest authors were bad spellers</a:t>
            </a:r>
          </a:p>
          <a:p>
            <a:pPr lvl="1"/>
            <a:r>
              <a:rPr lang="en-US" sz="8000" dirty="0" smtClean="0"/>
              <a:t>F. Scott Fitzgerald, Ernest Hemingway, Jane Austin, John Keats and Winston Churchill</a:t>
            </a:r>
          </a:p>
          <a:p>
            <a:pPr lvl="1"/>
            <a:r>
              <a:rPr lang="en-US" sz="8000" dirty="0" smtClean="0"/>
              <a:t>But they had editors to correct them!</a:t>
            </a:r>
          </a:p>
          <a:p>
            <a:r>
              <a:rPr lang="en-US" sz="8000" dirty="0" smtClean="0"/>
              <a:t>With the global sharing that is ZIMS, correct spelling in any language becomes even more important as others may be trying to translate your Note</a:t>
            </a:r>
          </a:p>
          <a:p>
            <a:r>
              <a:rPr lang="en-US" sz="8000" dirty="0" smtClean="0"/>
              <a:t>If you are transcribing data from other entries such as dailies, or if you are approving or monitoring entries, don’t let yourself become an editor for others!</a:t>
            </a:r>
          </a:p>
          <a:p>
            <a:r>
              <a:rPr lang="en-US" sz="8000" dirty="0" smtClean="0"/>
              <a:t>Some top misspelled words in English you might use:</a:t>
            </a:r>
          </a:p>
          <a:p>
            <a:pPr lvl="1"/>
            <a:r>
              <a:rPr lang="en-US" sz="8000" dirty="0" err="1" smtClean="0"/>
              <a:t>Definately</a:t>
            </a:r>
            <a:r>
              <a:rPr lang="en-US" sz="8000" dirty="0" smtClean="0"/>
              <a:t> (Definitely)</a:t>
            </a:r>
          </a:p>
          <a:p>
            <a:pPr lvl="1"/>
            <a:r>
              <a:rPr lang="en-US" sz="8000" dirty="0" err="1" smtClean="0"/>
              <a:t>Goverment</a:t>
            </a:r>
            <a:r>
              <a:rPr lang="en-US" sz="8000" dirty="0" smtClean="0"/>
              <a:t> (Government)</a:t>
            </a:r>
          </a:p>
          <a:p>
            <a:pPr lvl="1"/>
            <a:r>
              <a:rPr lang="en-US" sz="8000" dirty="0" err="1" smtClean="0"/>
              <a:t>Seperate</a:t>
            </a:r>
            <a:r>
              <a:rPr lang="en-US" sz="8000" dirty="0" smtClean="0"/>
              <a:t> (Separate)</a:t>
            </a:r>
          </a:p>
          <a:p>
            <a:pPr lvl="1"/>
            <a:r>
              <a:rPr lang="en-US" sz="8000" dirty="0" err="1" smtClean="0"/>
              <a:t>Occured</a:t>
            </a:r>
            <a:r>
              <a:rPr lang="en-US" sz="8000" dirty="0" smtClean="0"/>
              <a:t> (Occurred)</a:t>
            </a:r>
          </a:p>
          <a:p>
            <a:pPr lvl="1"/>
            <a:r>
              <a:rPr lang="en-US" sz="8000" dirty="0" err="1" smtClean="0"/>
              <a:t>Untill</a:t>
            </a:r>
            <a:r>
              <a:rPr lang="en-US" sz="8000" dirty="0" smtClean="0"/>
              <a:t> (Until)</a:t>
            </a:r>
          </a:p>
          <a:p>
            <a:pPr lvl="1"/>
            <a:r>
              <a:rPr lang="en-US" sz="8000" dirty="0" err="1" smtClean="0"/>
              <a:t>Recieve</a:t>
            </a:r>
            <a:r>
              <a:rPr lang="en-US" sz="8000" dirty="0" smtClean="0"/>
              <a:t> (Receive)</a:t>
            </a:r>
          </a:p>
          <a:p>
            <a:pPr lvl="1"/>
            <a:r>
              <a:rPr lang="en-US" sz="8000" dirty="0" err="1" smtClean="0"/>
              <a:t>Wich</a:t>
            </a:r>
            <a:r>
              <a:rPr lang="en-US" sz="8000" dirty="0" smtClean="0"/>
              <a:t> (Which)</a:t>
            </a:r>
          </a:p>
          <a:p>
            <a:pPr lvl="1"/>
            <a:r>
              <a:rPr lang="en-US" sz="8000" dirty="0" err="1" smtClean="0"/>
              <a:t>Accomodate</a:t>
            </a:r>
            <a:r>
              <a:rPr lang="en-US" sz="8000" dirty="0" smtClean="0"/>
              <a:t> (Accommodate)</a:t>
            </a:r>
          </a:p>
          <a:p>
            <a:pPr lvl="1"/>
            <a:r>
              <a:rPr lang="en-US" sz="8000" dirty="0" err="1" smtClean="0"/>
              <a:t>Calender</a:t>
            </a:r>
            <a:r>
              <a:rPr lang="en-US" sz="8000" dirty="0" smtClean="0"/>
              <a:t> (Calendar)</a:t>
            </a:r>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28</a:t>
            </a:fld>
            <a:endParaRPr lang="en-US"/>
          </a:p>
        </p:txBody>
      </p:sp>
    </p:spTree>
    <p:extLst>
      <p:ext uri="{BB962C8B-B14F-4D97-AF65-F5344CB8AC3E}">
        <p14:creationId xmlns:p14="http://schemas.microsoft.com/office/powerpoint/2010/main" val="225831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 calcmode="lin" valueType="num">
                                      <p:cBhvr additive="base">
                                        <p:cTn id="4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 calcmode="lin" valueType="num">
                                      <p:cBhvr additive="base">
                                        <p:cTn id="4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anim calcmode="lin" valueType="num">
                                      <p:cBhvr additive="base">
                                        <p:cTn id="5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you Thought of Formatting?</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29</a:t>
            </a:fld>
            <a:endParaRPr lang="en-US"/>
          </a:p>
        </p:txBody>
      </p:sp>
      <p:pic>
        <p:nvPicPr>
          <p:cNvPr id="5" name="Picture 4"/>
          <p:cNvPicPr>
            <a:picLocks noChangeAspect="1"/>
          </p:cNvPicPr>
          <p:nvPr/>
        </p:nvPicPr>
        <p:blipFill rotWithShape="1">
          <a:blip r:embed="rId2"/>
          <a:srcRect r="2502" b="8698"/>
          <a:stretch/>
        </p:blipFill>
        <p:spPr>
          <a:xfrm>
            <a:off x="5036813" y="950445"/>
            <a:ext cx="3694916" cy="1480487"/>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5036813" y="2503621"/>
            <a:ext cx="3694916" cy="1479875"/>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5039036" y="4056185"/>
            <a:ext cx="3694916" cy="1485685"/>
          </a:xfrm>
          <a:prstGeom prst="rect">
            <a:avLst/>
          </a:prstGeom>
        </p:spPr>
      </p:pic>
      <p:sp>
        <p:nvSpPr>
          <p:cNvPr id="9" name="TextBox 8"/>
          <p:cNvSpPr txBox="1"/>
          <p:nvPr/>
        </p:nvSpPr>
        <p:spPr>
          <a:xfrm>
            <a:off x="836023" y="2382793"/>
            <a:ext cx="3740063" cy="2862322"/>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Make the most out of the functions</a:t>
            </a:r>
          </a:p>
          <a:p>
            <a:r>
              <a:rPr lang="en-US" dirty="0" smtClean="0"/>
              <a:t>available within the Note screen.</a:t>
            </a:r>
          </a:p>
          <a:p>
            <a:r>
              <a:rPr lang="en-US" dirty="0" smtClean="0"/>
              <a:t>To draw attention to specific parts of</a:t>
            </a:r>
          </a:p>
          <a:p>
            <a:r>
              <a:rPr lang="en-US" dirty="0" smtClean="0"/>
              <a:t>your Note you can use the various</a:t>
            </a:r>
          </a:p>
          <a:p>
            <a:r>
              <a:rPr lang="en-US" dirty="0" smtClean="0"/>
              <a:t>formatting options available. You can </a:t>
            </a:r>
          </a:p>
          <a:p>
            <a:r>
              <a:rPr lang="en-US" dirty="0" smtClean="0"/>
              <a:t>make specific words or phrases </a:t>
            </a:r>
            <a:r>
              <a:rPr lang="en-US" b="1" u="sng" dirty="0" smtClean="0"/>
              <a:t>BOLD.</a:t>
            </a:r>
          </a:p>
          <a:p>
            <a:r>
              <a:rPr lang="en-US" dirty="0" smtClean="0"/>
              <a:t>You can highlight them. And you can</a:t>
            </a:r>
          </a:p>
          <a:p>
            <a:r>
              <a:rPr lang="en-US" dirty="0" smtClean="0"/>
              <a:t>make them different </a:t>
            </a:r>
            <a:r>
              <a:rPr lang="en-US" dirty="0" smtClean="0">
                <a:solidFill>
                  <a:srgbClr val="FF0000"/>
                </a:solidFill>
              </a:rPr>
              <a:t>colors</a:t>
            </a:r>
            <a:r>
              <a:rPr lang="en-US" dirty="0" smtClean="0"/>
              <a:t>. Use the</a:t>
            </a:r>
          </a:p>
          <a:p>
            <a:r>
              <a:rPr lang="en-US" dirty="0" smtClean="0"/>
              <a:t>eraser icon to clear the formatting</a:t>
            </a:r>
          </a:p>
          <a:p>
            <a:r>
              <a:rPr lang="en-US" dirty="0" smtClean="0"/>
              <a:t>if you need to.</a:t>
            </a:r>
            <a:endParaRPr lang="en-US" dirty="0"/>
          </a:p>
        </p:txBody>
      </p:sp>
    </p:spTree>
    <p:extLst>
      <p:ext uri="{BB962C8B-B14F-4D97-AF65-F5344CB8AC3E}">
        <p14:creationId xmlns:p14="http://schemas.microsoft.com/office/powerpoint/2010/main" val="2835477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7743"/>
            <a:ext cx="7886700" cy="1325563"/>
          </a:xfrm>
        </p:spPr>
        <p:txBody>
          <a:bodyPr/>
          <a:lstStyle/>
          <a:p>
            <a:r>
              <a:rPr lang="en-US" dirty="0" smtClean="0"/>
              <a:t>Notes</a:t>
            </a:r>
            <a:endParaRPr lang="en-US" dirty="0"/>
          </a:p>
        </p:txBody>
      </p:sp>
      <p:sp>
        <p:nvSpPr>
          <p:cNvPr id="4" name="Content Placeholder 3"/>
          <p:cNvSpPr>
            <a:spLocks noGrp="1"/>
          </p:cNvSpPr>
          <p:nvPr>
            <p:ph idx="1"/>
          </p:nvPr>
        </p:nvSpPr>
        <p:spPr>
          <a:xfrm>
            <a:off x="628650" y="1516986"/>
            <a:ext cx="7886700" cy="4351338"/>
          </a:xfrm>
        </p:spPr>
        <p:txBody>
          <a:bodyPr>
            <a:normAutofit fontScale="92500" lnSpcReduction="10000"/>
          </a:bodyPr>
          <a:lstStyle/>
          <a:p>
            <a:r>
              <a:rPr lang="en-US" dirty="0" smtClean="0"/>
              <a:t>Notes are used to:</a:t>
            </a:r>
          </a:p>
          <a:p>
            <a:pPr lvl="1"/>
            <a:r>
              <a:rPr lang="en-US" dirty="0" smtClean="0"/>
              <a:t>Capture information not recorded elsewhere</a:t>
            </a:r>
          </a:p>
          <a:p>
            <a:pPr lvl="1"/>
            <a:r>
              <a:rPr lang="en-US" dirty="0" smtClean="0"/>
              <a:t>Provide details for information that is recorded elsewhere</a:t>
            </a:r>
          </a:p>
          <a:p>
            <a:pPr lvl="2"/>
            <a:r>
              <a:rPr lang="en-US" dirty="0" smtClean="0"/>
              <a:t>Why and how you estimated a date</a:t>
            </a:r>
          </a:p>
          <a:p>
            <a:pPr lvl="2"/>
            <a:r>
              <a:rPr lang="en-US" dirty="0" smtClean="0"/>
              <a:t>Why you checked the estimate checkbox in a weight record</a:t>
            </a:r>
          </a:p>
          <a:p>
            <a:pPr lvl="2"/>
            <a:r>
              <a:rPr lang="en-US" dirty="0" smtClean="0"/>
              <a:t>Name and address of the kind lady who donated the parrot that she was sure you were thrilled to get</a:t>
            </a:r>
          </a:p>
          <a:p>
            <a:pPr lvl="1"/>
            <a:r>
              <a:rPr lang="en-US" dirty="0" smtClean="0"/>
              <a:t>Provide details about why data was changed</a:t>
            </a:r>
          </a:p>
          <a:p>
            <a:r>
              <a:rPr lang="en-US" dirty="0" smtClean="0"/>
              <a:t>An extra layer of context and explanation</a:t>
            </a:r>
          </a:p>
          <a:p>
            <a:r>
              <a:rPr lang="en-US" dirty="0" smtClean="0"/>
              <a:t>Writing a good Note should be simple and easy, but it is not as simple as it sounds………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3</a:t>
            </a:fld>
            <a:endParaRPr lang="en-US"/>
          </a:p>
        </p:txBody>
      </p:sp>
      <p:pic>
        <p:nvPicPr>
          <p:cNvPr id="3074" name="Picture 2" descr="Image result for bodybuilder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8170" y="165462"/>
            <a:ext cx="3090334" cy="173831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68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 calcmode="lin" valueType="num">
                                      <p:cBhvr additive="base">
                                        <p:cTn id="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Using </a:t>
            </a:r>
            <a:r>
              <a:rPr lang="en-US" dirty="0" err="1" smtClean="0"/>
              <a:t>Spelcheke</a:t>
            </a:r>
            <a:r>
              <a:rPr lang="en-US" dirty="0" smtClean="0"/>
              <a:t>?</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30</a:t>
            </a:fld>
            <a:endParaRPr lang="en-US"/>
          </a:p>
        </p:txBody>
      </p:sp>
      <p:sp>
        <p:nvSpPr>
          <p:cNvPr id="5" name="TextBox 4"/>
          <p:cNvSpPr txBox="1"/>
          <p:nvPr/>
        </p:nvSpPr>
        <p:spPr>
          <a:xfrm>
            <a:off x="628650" y="2055223"/>
            <a:ext cx="3657540" cy="2585323"/>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Although automatic spellcheck</a:t>
            </a:r>
          </a:p>
          <a:p>
            <a:r>
              <a:rPr lang="en-US" dirty="0" smtClean="0"/>
              <a:t>is not yet an option, it can be used.</a:t>
            </a:r>
          </a:p>
          <a:p>
            <a:r>
              <a:rPr lang="en-US" dirty="0" smtClean="0"/>
              <a:t>Use the down arrow to select</a:t>
            </a:r>
          </a:p>
          <a:p>
            <a:r>
              <a:rPr lang="en-US" dirty="0" smtClean="0"/>
              <a:t>English (US), English (UK) or Spanish.</a:t>
            </a:r>
          </a:p>
          <a:p>
            <a:r>
              <a:rPr lang="en-US" dirty="0" smtClean="0"/>
              <a:t>It is not yet available in Russian or</a:t>
            </a:r>
          </a:p>
          <a:p>
            <a:r>
              <a:rPr lang="en-US" dirty="0" smtClean="0"/>
              <a:t>Japanese, the other languages that</a:t>
            </a:r>
          </a:p>
          <a:p>
            <a:r>
              <a:rPr lang="en-US" dirty="0" smtClean="0"/>
              <a:t>ZIMS is available in. Then click on the</a:t>
            </a:r>
          </a:p>
          <a:p>
            <a:r>
              <a:rPr lang="en-US" dirty="0" smtClean="0"/>
              <a:t>ABC icon. The misspelled words</a:t>
            </a:r>
          </a:p>
          <a:p>
            <a:r>
              <a:rPr lang="en-US" dirty="0" smtClean="0"/>
              <a:t>will be underlined in red to correct.</a:t>
            </a:r>
            <a:endParaRPr lang="en-US" dirty="0"/>
          </a:p>
        </p:txBody>
      </p:sp>
      <p:pic>
        <p:nvPicPr>
          <p:cNvPr id="6" name="Picture 5"/>
          <p:cNvPicPr>
            <a:picLocks noChangeAspect="1"/>
          </p:cNvPicPr>
          <p:nvPr/>
        </p:nvPicPr>
        <p:blipFill>
          <a:blip r:embed="rId2"/>
          <a:stretch>
            <a:fillRect/>
          </a:stretch>
        </p:blipFill>
        <p:spPr>
          <a:xfrm>
            <a:off x="4484511" y="2055223"/>
            <a:ext cx="4318801" cy="2091757"/>
          </a:xfrm>
          <a:prstGeom prst="rect">
            <a:avLst/>
          </a:prstGeom>
          <a:ln>
            <a:solidFill>
              <a:schemeClr val="tx1"/>
            </a:solidFill>
          </a:ln>
        </p:spPr>
      </p:pic>
    </p:spTree>
    <p:extLst>
      <p:ext uri="{BB962C8B-B14F-4D97-AF65-F5344CB8AC3E}">
        <p14:creationId xmlns:p14="http://schemas.microsoft.com/office/powerpoint/2010/main" val="17337686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 Recognition</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31</a:t>
            </a:fld>
            <a:endParaRPr lang="en-US"/>
          </a:p>
        </p:txBody>
      </p:sp>
      <p:pic>
        <p:nvPicPr>
          <p:cNvPr id="2050" name="Picture 2" descr="C:\Users\amiller\AppData\Local\Temp\SNAGHTML2aa6f451.PNG"/>
          <p:cNvPicPr>
            <a:picLocks noChangeAspect="1" noChangeArrowheads="1"/>
          </p:cNvPicPr>
          <p:nvPr/>
        </p:nvPicPr>
        <p:blipFill rotWithShape="1">
          <a:blip r:embed="rId2">
            <a:extLst>
              <a:ext uri="{28A0092B-C50C-407E-A947-70E740481C1C}">
                <a14:useLocalDpi xmlns:a14="http://schemas.microsoft.com/office/drawing/2010/main" val="0"/>
              </a:ext>
            </a:extLst>
          </a:blip>
          <a:srcRect r="10643" b="2903"/>
          <a:stretch/>
        </p:blipFill>
        <p:spPr bwMode="auto">
          <a:xfrm>
            <a:off x="416832" y="2055224"/>
            <a:ext cx="4782186" cy="39972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41570" y="1359763"/>
            <a:ext cx="3094501" cy="3970318"/>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You may find that using Voice</a:t>
            </a:r>
          </a:p>
          <a:p>
            <a:r>
              <a:rPr lang="en-US" dirty="0" smtClean="0"/>
              <a:t>Recognition can be a time</a:t>
            </a:r>
          </a:p>
          <a:p>
            <a:r>
              <a:rPr lang="en-US" dirty="0" smtClean="0"/>
              <a:t>saver. Select the microphone</a:t>
            </a:r>
          </a:p>
          <a:p>
            <a:r>
              <a:rPr lang="en-US" dirty="0" smtClean="0"/>
              <a:t>option and the language</a:t>
            </a:r>
          </a:p>
          <a:p>
            <a:r>
              <a:rPr lang="en-US" dirty="0" smtClean="0"/>
              <a:t>desired. Then simply start</a:t>
            </a:r>
          </a:p>
          <a:p>
            <a:r>
              <a:rPr lang="en-US" dirty="0" smtClean="0"/>
              <a:t>talking! ZIMS will type along </a:t>
            </a:r>
          </a:p>
          <a:p>
            <a:r>
              <a:rPr lang="en-US" dirty="0" smtClean="0"/>
              <a:t>with you. One note of advice</a:t>
            </a:r>
          </a:p>
          <a:p>
            <a:r>
              <a:rPr lang="en-US" dirty="0" smtClean="0"/>
              <a:t>though – read what has been</a:t>
            </a:r>
          </a:p>
          <a:p>
            <a:r>
              <a:rPr lang="en-US" dirty="0" smtClean="0"/>
              <a:t>typed! In front of a workshop</a:t>
            </a:r>
          </a:p>
          <a:p>
            <a:r>
              <a:rPr lang="en-US" dirty="0" smtClean="0"/>
              <a:t>of almost 50 people, ZIMS</a:t>
            </a:r>
          </a:p>
          <a:p>
            <a:r>
              <a:rPr lang="en-US" dirty="0" smtClean="0"/>
              <a:t>interpreted what was said as</a:t>
            </a:r>
          </a:p>
          <a:p>
            <a:r>
              <a:rPr lang="en-US" dirty="0" smtClean="0"/>
              <a:t>referencing various body parts,</a:t>
            </a:r>
          </a:p>
          <a:p>
            <a:r>
              <a:rPr lang="en-US" dirty="0" smtClean="0"/>
              <a:t>nothing that should have gone</a:t>
            </a:r>
          </a:p>
          <a:p>
            <a:r>
              <a:rPr lang="en-US" dirty="0" smtClean="0"/>
              <a:t>into an animal’s record!</a:t>
            </a:r>
            <a:endParaRPr lang="en-US" dirty="0"/>
          </a:p>
        </p:txBody>
      </p:sp>
    </p:spTree>
    <p:extLst>
      <p:ext uri="{BB962C8B-B14F-4D97-AF65-F5344CB8AC3E}">
        <p14:creationId xmlns:p14="http://schemas.microsoft.com/office/powerpoint/2010/main" val="26612594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554" y="147411"/>
            <a:ext cx="7886700" cy="1325563"/>
          </a:xfrm>
        </p:spPr>
        <p:txBody>
          <a:bodyPr/>
          <a:lstStyle/>
          <a:p>
            <a:r>
              <a:rPr lang="en-US" dirty="0" smtClean="0"/>
              <a:t>Will Full Screen Help?</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32</a:t>
            </a:fld>
            <a:endParaRPr lang="en-US"/>
          </a:p>
        </p:txBody>
      </p:sp>
      <p:pic>
        <p:nvPicPr>
          <p:cNvPr id="4" name="Picture 3"/>
          <p:cNvPicPr>
            <a:picLocks noChangeAspect="1"/>
          </p:cNvPicPr>
          <p:nvPr/>
        </p:nvPicPr>
        <p:blipFill>
          <a:blip r:embed="rId2"/>
          <a:stretch>
            <a:fillRect/>
          </a:stretch>
        </p:blipFill>
        <p:spPr>
          <a:xfrm>
            <a:off x="2516776" y="1317313"/>
            <a:ext cx="3830123" cy="1846829"/>
          </a:xfrm>
          <a:prstGeom prst="rect">
            <a:avLst/>
          </a:prstGeom>
          <a:ln>
            <a:solidFill>
              <a:schemeClr val="tx1"/>
            </a:solidFill>
          </a:ln>
        </p:spPr>
      </p:pic>
      <p:sp>
        <p:nvSpPr>
          <p:cNvPr id="5" name="TextBox 4"/>
          <p:cNvSpPr txBox="1"/>
          <p:nvPr/>
        </p:nvSpPr>
        <p:spPr>
          <a:xfrm>
            <a:off x="453988" y="4520030"/>
            <a:ext cx="4649233" cy="2031325"/>
          </a:xfrm>
          <a:prstGeom prst="rect">
            <a:avLst/>
          </a:prstGeom>
          <a:solidFill>
            <a:schemeClr val="accent6">
              <a:lumMod val="60000"/>
              <a:lumOff val="40000"/>
            </a:schemeClr>
          </a:solidFill>
          <a:ln>
            <a:solidFill>
              <a:schemeClr val="tx1"/>
            </a:solidFill>
          </a:ln>
        </p:spPr>
        <p:txBody>
          <a:bodyPr wrap="square" rtlCol="0">
            <a:spAutoFit/>
          </a:bodyPr>
          <a:lstStyle/>
          <a:p>
            <a:r>
              <a:rPr lang="en-US" dirty="0" smtClean="0"/>
              <a:t>Although it is usually best to keep Notes as short as possible to accurately and completely</a:t>
            </a:r>
          </a:p>
          <a:p>
            <a:r>
              <a:rPr lang="en-US" dirty="0" smtClean="0"/>
              <a:t>capture the information, there are times when a lengthy Note is required. In the normal view</a:t>
            </a:r>
          </a:p>
          <a:p>
            <a:r>
              <a:rPr lang="en-US" dirty="0" smtClean="0"/>
              <a:t>you will not be able to read the entire Note without scrolling. Instead, select the </a:t>
            </a:r>
            <a:r>
              <a:rPr lang="en-US" dirty="0" err="1" smtClean="0"/>
              <a:t>Fullscreen</a:t>
            </a:r>
            <a:endParaRPr lang="en-US" dirty="0" smtClean="0"/>
          </a:p>
          <a:p>
            <a:r>
              <a:rPr lang="en-US" dirty="0" smtClean="0"/>
              <a:t>icon to view (or type) the entire Note.</a:t>
            </a:r>
          </a:p>
        </p:txBody>
      </p:sp>
      <p:pic>
        <p:nvPicPr>
          <p:cNvPr id="6" name="Picture 5"/>
          <p:cNvPicPr>
            <a:picLocks noChangeAspect="1"/>
          </p:cNvPicPr>
          <p:nvPr/>
        </p:nvPicPr>
        <p:blipFill>
          <a:blip r:embed="rId3"/>
          <a:stretch>
            <a:fillRect/>
          </a:stretch>
        </p:blipFill>
        <p:spPr>
          <a:xfrm>
            <a:off x="379420" y="3213483"/>
            <a:ext cx="8104834" cy="1257206"/>
          </a:xfrm>
          <a:prstGeom prst="rect">
            <a:avLst/>
          </a:prstGeom>
          <a:ln>
            <a:solidFill>
              <a:schemeClr val="tx1"/>
            </a:solidFill>
          </a:ln>
        </p:spPr>
      </p:pic>
    </p:spTree>
    <p:extLst>
      <p:ext uri="{BB962C8B-B14F-4D97-AF65-F5344CB8AC3E}">
        <p14:creationId xmlns:p14="http://schemas.microsoft.com/office/powerpoint/2010/main" val="3475714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Batch or Template or Both?</a:t>
            </a:r>
            <a:endParaRPr lang="en-US" dirty="0"/>
          </a:p>
        </p:txBody>
      </p:sp>
      <p:sp>
        <p:nvSpPr>
          <p:cNvPr id="3" name="Content Placeholder 2"/>
          <p:cNvSpPr>
            <a:spLocks noGrp="1"/>
          </p:cNvSpPr>
          <p:nvPr>
            <p:ph idx="1"/>
          </p:nvPr>
        </p:nvSpPr>
        <p:spPr>
          <a:xfrm>
            <a:off x="454478" y="1581785"/>
            <a:ext cx="7886700" cy="4351338"/>
          </a:xfrm>
        </p:spPr>
        <p:txBody>
          <a:bodyPr>
            <a:normAutofit fontScale="70000" lnSpcReduction="20000"/>
          </a:bodyPr>
          <a:lstStyle/>
          <a:p>
            <a:r>
              <a:rPr lang="en-US" dirty="0" smtClean="0"/>
              <a:t>Batch</a:t>
            </a:r>
          </a:p>
          <a:p>
            <a:pPr lvl="1"/>
            <a:r>
              <a:rPr lang="en-US" dirty="0" smtClean="0"/>
              <a:t>The same, or similar, Note in multiple records</a:t>
            </a:r>
          </a:p>
          <a:p>
            <a:pPr lvl="1"/>
            <a:r>
              <a:rPr lang="en-US" dirty="0" smtClean="0"/>
              <a:t>Example: You just did a health check on a litter of African hunting dogs </a:t>
            </a:r>
          </a:p>
          <a:p>
            <a:pPr lvl="1"/>
            <a:r>
              <a:rPr lang="en-US" dirty="0" smtClean="0"/>
              <a:t>You can record the same Note in each animal record or customize each Note</a:t>
            </a:r>
          </a:p>
          <a:p>
            <a:pPr lvl="1"/>
            <a:r>
              <a:rPr lang="en-US" dirty="0" smtClean="0"/>
              <a:t>Batch = fast!</a:t>
            </a:r>
          </a:p>
          <a:p>
            <a:r>
              <a:rPr lang="en-US" dirty="0" smtClean="0"/>
              <a:t>Template</a:t>
            </a:r>
          </a:p>
          <a:p>
            <a:pPr lvl="1"/>
            <a:r>
              <a:rPr lang="en-US" dirty="0" smtClean="0"/>
              <a:t>Ensures that you capture what you need in the Note in the order that you want, or you don’t have to retype something</a:t>
            </a:r>
          </a:p>
          <a:p>
            <a:pPr lvl="1"/>
            <a:r>
              <a:rPr lang="en-US" dirty="0" smtClean="0"/>
              <a:t>Example: You want to make sure you capture all the data required for an initial health check</a:t>
            </a:r>
          </a:p>
          <a:p>
            <a:pPr lvl="1"/>
            <a:r>
              <a:rPr lang="en-US" dirty="0" smtClean="0"/>
              <a:t>Template = capture it all in the order you want!</a:t>
            </a:r>
          </a:p>
          <a:p>
            <a:r>
              <a:rPr lang="en-US" dirty="0" smtClean="0"/>
              <a:t>Both!</a:t>
            </a:r>
          </a:p>
          <a:p>
            <a:pPr lvl="1"/>
            <a:r>
              <a:rPr lang="en-US" dirty="0" smtClean="0"/>
              <a:t>Enter Notes in multiple records that capture all the information needed</a:t>
            </a:r>
          </a:p>
          <a:p>
            <a:pPr lvl="1"/>
            <a:r>
              <a:rPr lang="en-US" dirty="0" smtClean="0"/>
              <a:t>Example: Record a Batch Note on the litter using the Health Check Template</a:t>
            </a:r>
          </a:p>
          <a:p>
            <a:pPr lvl="1"/>
            <a:r>
              <a:rPr lang="en-US" dirty="0" smtClean="0"/>
              <a:t>Both = capture it all how you want it and fast!</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33</a:t>
            </a:fld>
            <a:endParaRPr lang="en-US"/>
          </a:p>
        </p:txBody>
      </p:sp>
    </p:spTree>
    <p:extLst>
      <p:ext uri="{BB962C8B-B14F-4D97-AF65-F5344CB8AC3E}">
        <p14:creationId xmlns:p14="http://schemas.microsoft.com/office/powerpoint/2010/main" val="30991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 calcmode="lin" valueType="num">
                                      <p:cBhvr additive="base">
                                        <p:cTn id="2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 calcmode="lin" valueType="num">
                                      <p:cBhvr additive="base">
                                        <p:cTn id="3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 calcmode="lin" valueType="num">
                                      <p:cBhvr additive="base">
                                        <p:cTn id="3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Template</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34</a:t>
            </a:fld>
            <a:endParaRPr lang="en-US"/>
          </a:p>
        </p:txBody>
      </p:sp>
      <p:sp>
        <p:nvSpPr>
          <p:cNvPr id="4" name="TextBox 3"/>
          <p:cNvSpPr txBox="1"/>
          <p:nvPr/>
        </p:nvSpPr>
        <p:spPr>
          <a:xfrm>
            <a:off x="923109" y="1690689"/>
            <a:ext cx="4006610" cy="3970318"/>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You can create a Template from Start &gt;</a:t>
            </a:r>
          </a:p>
          <a:p>
            <a:r>
              <a:rPr lang="en-US" dirty="0" smtClean="0"/>
              <a:t>Tools &gt; Manage Note Templates or from</a:t>
            </a:r>
          </a:p>
          <a:p>
            <a:r>
              <a:rPr lang="en-US" dirty="0" smtClean="0"/>
              <a:t>within the Note record. If creating from</a:t>
            </a:r>
          </a:p>
          <a:p>
            <a:r>
              <a:rPr lang="en-US" dirty="0" smtClean="0"/>
              <a:t>the Manage Note Templates option you</a:t>
            </a:r>
          </a:p>
          <a:p>
            <a:r>
              <a:rPr lang="en-US" dirty="0" smtClean="0"/>
              <a:t>will need to select the Template Type.</a:t>
            </a:r>
          </a:p>
          <a:p>
            <a:r>
              <a:rPr lang="en-US" dirty="0" smtClean="0"/>
              <a:t>If created from with a Note record the</a:t>
            </a:r>
          </a:p>
          <a:p>
            <a:r>
              <a:rPr lang="en-US" dirty="0" smtClean="0"/>
              <a:t>Template Type will default to what</a:t>
            </a:r>
          </a:p>
          <a:p>
            <a:r>
              <a:rPr lang="en-US" dirty="0" smtClean="0"/>
              <a:t>module you are in. The Template Type is </a:t>
            </a:r>
          </a:p>
          <a:p>
            <a:r>
              <a:rPr lang="en-US" dirty="0" smtClean="0"/>
              <a:t>important because the Template will</a:t>
            </a:r>
          </a:p>
          <a:p>
            <a:r>
              <a:rPr lang="en-US" dirty="0" smtClean="0"/>
              <a:t>display for selection ONLY when in the</a:t>
            </a:r>
          </a:p>
          <a:p>
            <a:r>
              <a:rPr lang="en-US" dirty="0" smtClean="0"/>
              <a:t>appropriate record such as an animal</a:t>
            </a:r>
          </a:p>
          <a:p>
            <a:r>
              <a:rPr lang="en-US" dirty="0" smtClean="0"/>
              <a:t>record for an Animal Management Note</a:t>
            </a:r>
          </a:p>
          <a:p>
            <a:r>
              <a:rPr lang="en-US" dirty="0" smtClean="0"/>
              <a:t>Template or an enclosure record for an</a:t>
            </a:r>
          </a:p>
          <a:p>
            <a:r>
              <a:rPr lang="en-US" dirty="0" smtClean="0"/>
              <a:t>Enclosure Note Template.</a:t>
            </a:r>
            <a:endParaRPr lang="en-US" dirty="0"/>
          </a:p>
        </p:txBody>
      </p:sp>
      <p:pic>
        <p:nvPicPr>
          <p:cNvPr id="5" name="Picture 4"/>
          <p:cNvPicPr>
            <a:picLocks noChangeAspect="1"/>
          </p:cNvPicPr>
          <p:nvPr/>
        </p:nvPicPr>
        <p:blipFill>
          <a:blip r:embed="rId2"/>
          <a:stretch>
            <a:fillRect/>
          </a:stretch>
        </p:blipFill>
        <p:spPr>
          <a:xfrm>
            <a:off x="5609912" y="1729751"/>
            <a:ext cx="2422702" cy="3527306"/>
          </a:xfrm>
          <a:prstGeom prst="rect">
            <a:avLst/>
          </a:prstGeom>
          <a:ln>
            <a:solidFill>
              <a:schemeClr val="tx1"/>
            </a:solidFill>
          </a:ln>
        </p:spPr>
      </p:pic>
    </p:spTree>
    <p:extLst>
      <p:ext uri="{BB962C8B-B14F-4D97-AF65-F5344CB8AC3E}">
        <p14:creationId xmlns:p14="http://schemas.microsoft.com/office/powerpoint/2010/main" val="21130921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Template</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35</a:t>
            </a:fld>
            <a:endParaRPr lang="en-US"/>
          </a:p>
        </p:txBody>
      </p:sp>
      <p:sp>
        <p:nvSpPr>
          <p:cNvPr id="4" name="TextBox 3"/>
          <p:cNvSpPr txBox="1"/>
          <p:nvPr/>
        </p:nvSpPr>
        <p:spPr>
          <a:xfrm>
            <a:off x="5801190" y="649231"/>
            <a:ext cx="3174587" cy="4801314"/>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Templates can be created</a:t>
            </a:r>
          </a:p>
          <a:p>
            <a:r>
              <a:rPr lang="en-US" dirty="0" smtClean="0"/>
              <a:t>with a text stream such</a:t>
            </a:r>
          </a:p>
          <a:p>
            <a:r>
              <a:rPr lang="en-US" dirty="0" smtClean="0"/>
              <a:t>as the Quarantine Exit</a:t>
            </a:r>
          </a:p>
          <a:p>
            <a:r>
              <a:rPr lang="en-US" dirty="0" smtClean="0"/>
              <a:t>Template (top). This saves </a:t>
            </a:r>
          </a:p>
          <a:p>
            <a:r>
              <a:rPr lang="en-US" dirty="0" smtClean="0"/>
              <a:t>someone typing the same</a:t>
            </a:r>
          </a:p>
          <a:p>
            <a:r>
              <a:rPr lang="en-US" dirty="0" smtClean="0"/>
              <a:t>information every time an</a:t>
            </a:r>
          </a:p>
          <a:p>
            <a:r>
              <a:rPr lang="en-US" dirty="0" smtClean="0"/>
              <a:t>animal exits quarantine.</a:t>
            </a:r>
          </a:p>
          <a:p>
            <a:r>
              <a:rPr lang="en-US" dirty="0" smtClean="0"/>
              <a:t>Templates can also be </a:t>
            </a:r>
          </a:p>
          <a:p>
            <a:r>
              <a:rPr lang="en-US" dirty="0" smtClean="0"/>
              <a:t>created as lists to help you </a:t>
            </a:r>
          </a:p>
          <a:p>
            <a:r>
              <a:rPr lang="en-US" dirty="0" smtClean="0"/>
              <a:t>capture the information </a:t>
            </a:r>
          </a:p>
          <a:p>
            <a:r>
              <a:rPr lang="en-US" dirty="0" smtClean="0"/>
              <a:t>desired in the order you want</a:t>
            </a:r>
          </a:p>
          <a:p>
            <a:r>
              <a:rPr lang="en-US" dirty="0" smtClean="0"/>
              <a:t>such as the Template to capture</a:t>
            </a:r>
          </a:p>
          <a:p>
            <a:r>
              <a:rPr lang="en-US" dirty="0" smtClean="0"/>
              <a:t>Birth information (bottom).</a:t>
            </a:r>
          </a:p>
          <a:p>
            <a:r>
              <a:rPr lang="en-US" dirty="0" smtClean="0"/>
              <a:t>If you check to Share or Edit,</a:t>
            </a:r>
          </a:p>
          <a:p>
            <a:r>
              <a:rPr lang="en-US" dirty="0" smtClean="0"/>
              <a:t>anyone with access to</a:t>
            </a:r>
          </a:p>
          <a:p>
            <a:r>
              <a:rPr lang="en-US" dirty="0" smtClean="0"/>
              <a:t>Templates can use it or edit</a:t>
            </a:r>
          </a:p>
          <a:p>
            <a:r>
              <a:rPr lang="en-US" dirty="0" smtClean="0"/>
              <a:t>it.</a:t>
            </a:r>
            <a:endParaRPr lang="en-US" dirty="0"/>
          </a:p>
        </p:txBody>
      </p:sp>
      <p:pic>
        <p:nvPicPr>
          <p:cNvPr id="6" name="Picture 5"/>
          <p:cNvPicPr>
            <a:picLocks noChangeAspect="1"/>
          </p:cNvPicPr>
          <p:nvPr/>
        </p:nvPicPr>
        <p:blipFill>
          <a:blip r:embed="rId2"/>
          <a:stretch>
            <a:fillRect/>
          </a:stretch>
        </p:blipFill>
        <p:spPr>
          <a:xfrm>
            <a:off x="214007" y="4316157"/>
            <a:ext cx="5098222" cy="2133785"/>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123798" y="1869758"/>
            <a:ext cx="5677392" cy="1760373"/>
          </a:xfrm>
          <a:prstGeom prst="rect">
            <a:avLst/>
          </a:prstGeom>
          <a:ln>
            <a:solidFill>
              <a:schemeClr val="tx1"/>
            </a:solidFill>
          </a:ln>
        </p:spPr>
      </p:pic>
    </p:spTree>
    <p:extLst>
      <p:ext uri="{BB962C8B-B14F-4D97-AF65-F5344CB8AC3E}">
        <p14:creationId xmlns:p14="http://schemas.microsoft.com/office/powerpoint/2010/main" val="27935905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Group History</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36</a:t>
            </a:fld>
            <a:endParaRPr lang="en-US"/>
          </a:p>
        </p:txBody>
      </p:sp>
      <p:sp>
        <p:nvSpPr>
          <p:cNvPr id="4" name="TextBox 3"/>
          <p:cNvSpPr txBox="1"/>
          <p:nvPr/>
        </p:nvSpPr>
        <p:spPr>
          <a:xfrm>
            <a:off x="513806" y="4354885"/>
            <a:ext cx="4594463" cy="2308324"/>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The Show Group History functionality allows</a:t>
            </a:r>
          </a:p>
          <a:p>
            <a:r>
              <a:rPr lang="en-US" dirty="0" smtClean="0"/>
              <a:t>you to view Notes for other records that may</a:t>
            </a:r>
          </a:p>
          <a:p>
            <a:r>
              <a:rPr lang="en-US" dirty="0" smtClean="0"/>
              <a:t>be associated with the record in focus because</a:t>
            </a:r>
          </a:p>
          <a:p>
            <a:r>
              <a:rPr lang="en-US" dirty="0" smtClean="0"/>
              <a:t>it had been a part of another Group. For our</a:t>
            </a:r>
          </a:p>
          <a:p>
            <a:r>
              <a:rPr lang="en-US" dirty="0" smtClean="0"/>
              <a:t>scenario we received a Group, merged another</a:t>
            </a:r>
          </a:p>
          <a:p>
            <a:r>
              <a:rPr lang="en-US" dirty="0" smtClean="0"/>
              <a:t>Group into it and Split out a Group (top). We</a:t>
            </a:r>
          </a:p>
          <a:p>
            <a:r>
              <a:rPr lang="en-US" dirty="0" smtClean="0"/>
              <a:t>then Split an Individual from the Split Group</a:t>
            </a:r>
          </a:p>
          <a:p>
            <a:r>
              <a:rPr lang="en-US" dirty="0" smtClean="0"/>
              <a:t>(bottom).</a:t>
            </a:r>
            <a:endParaRPr lang="en-US" dirty="0"/>
          </a:p>
        </p:txBody>
      </p:sp>
      <p:pic>
        <p:nvPicPr>
          <p:cNvPr id="5" name="Picture 4"/>
          <p:cNvPicPr>
            <a:picLocks noChangeAspect="1"/>
          </p:cNvPicPr>
          <p:nvPr/>
        </p:nvPicPr>
        <p:blipFill>
          <a:blip r:embed="rId2"/>
          <a:stretch>
            <a:fillRect/>
          </a:stretch>
        </p:blipFill>
        <p:spPr>
          <a:xfrm>
            <a:off x="1092007" y="1430393"/>
            <a:ext cx="7621945" cy="1318528"/>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1092007" y="2901321"/>
            <a:ext cx="7585569" cy="1278793"/>
          </a:xfrm>
          <a:prstGeom prst="rect">
            <a:avLst/>
          </a:prstGeom>
          <a:ln>
            <a:solidFill>
              <a:schemeClr val="tx1"/>
            </a:solidFill>
          </a:ln>
        </p:spPr>
      </p:pic>
    </p:spTree>
    <p:extLst>
      <p:ext uri="{BB962C8B-B14F-4D97-AF65-F5344CB8AC3E}">
        <p14:creationId xmlns:p14="http://schemas.microsoft.com/office/powerpoint/2010/main" val="2440006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Group History</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37</a:t>
            </a:fld>
            <a:endParaRPr lang="en-US"/>
          </a:p>
        </p:txBody>
      </p:sp>
      <p:sp>
        <p:nvSpPr>
          <p:cNvPr id="9" name="TextBox 8"/>
          <p:cNvSpPr txBox="1"/>
          <p:nvPr/>
        </p:nvSpPr>
        <p:spPr>
          <a:xfrm>
            <a:off x="483412" y="3596640"/>
            <a:ext cx="8177175" cy="1754326"/>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Because the Individual was part of the origin Group, and was part of the Group when</a:t>
            </a:r>
          </a:p>
          <a:p>
            <a:r>
              <a:rPr lang="en-US" dirty="0" smtClean="0"/>
              <a:t>the other Group was merged into it (there is no way of telling if it was actually in the</a:t>
            </a:r>
          </a:p>
          <a:p>
            <a:r>
              <a:rPr lang="en-US" dirty="0" smtClean="0"/>
              <a:t>origin Group or the merged Group ), AND a part of the Group that was Split, selecting</a:t>
            </a:r>
          </a:p>
          <a:p>
            <a:r>
              <a:rPr lang="en-US" dirty="0" smtClean="0"/>
              <a:t>to Show Group History will display Notes related to all. The source of the Note is</a:t>
            </a:r>
          </a:p>
          <a:p>
            <a:r>
              <a:rPr lang="en-US" dirty="0" smtClean="0"/>
              <a:t>displayed in the right hand Source Animal(s) column. This option is also available on</a:t>
            </a:r>
          </a:p>
          <a:p>
            <a:r>
              <a:rPr lang="en-US" dirty="0" smtClean="0"/>
              <a:t>a Specimen Report (more on that </a:t>
            </a:r>
            <a:r>
              <a:rPr lang="en-US" dirty="0" smtClean="0"/>
              <a:t>next!)</a:t>
            </a:r>
            <a:endParaRPr lang="en-US" dirty="0"/>
          </a:p>
        </p:txBody>
      </p:sp>
      <p:pic>
        <p:nvPicPr>
          <p:cNvPr id="12" name="Picture 11"/>
          <p:cNvPicPr>
            <a:picLocks noChangeAspect="1"/>
          </p:cNvPicPr>
          <p:nvPr/>
        </p:nvPicPr>
        <p:blipFill>
          <a:blip r:embed="rId2"/>
          <a:stretch>
            <a:fillRect/>
          </a:stretch>
        </p:blipFill>
        <p:spPr>
          <a:xfrm>
            <a:off x="113211" y="1576995"/>
            <a:ext cx="8847909" cy="1594086"/>
          </a:xfrm>
          <a:prstGeom prst="rect">
            <a:avLst/>
          </a:prstGeom>
          <a:ln>
            <a:solidFill>
              <a:schemeClr val="tx1"/>
            </a:solidFill>
          </a:ln>
        </p:spPr>
      </p:pic>
    </p:spTree>
    <p:extLst>
      <p:ext uri="{BB962C8B-B14F-4D97-AF65-F5344CB8AC3E}">
        <p14:creationId xmlns:p14="http://schemas.microsoft.com/office/powerpoint/2010/main" val="32242054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0596" y="308232"/>
            <a:ext cx="8515350" cy="1325563"/>
          </a:xfrm>
        </p:spPr>
        <p:txBody>
          <a:bodyPr>
            <a:normAutofit/>
          </a:bodyPr>
          <a:lstStyle/>
          <a:p>
            <a:r>
              <a:rPr lang="en-US" sz="3600" dirty="0" smtClean="0"/>
              <a:t>Reports that Include Notes/Observations</a:t>
            </a:r>
            <a:endParaRPr lang="en-US" sz="3600" dirty="0"/>
          </a:p>
        </p:txBody>
      </p:sp>
      <p:sp>
        <p:nvSpPr>
          <p:cNvPr id="5" name="Content Placeholder 4"/>
          <p:cNvSpPr>
            <a:spLocks noGrp="1"/>
          </p:cNvSpPr>
          <p:nvPr>
            <p:ph idx="1"/>
          </p:nvPr>
        </p:nvSpPr>
        <p:spPr>
          <a:xfrm>
            <a:off x="400596" y="1311819"/>
            <a:ext cx="7886700" cy="4351338"/>
          </a:xfrm>
        </p:spPr>
        <p:txBody>
          <a:bodyPr>
            <a:normAutofit fontScale="70000" lnSpcReduction="20000"/>
          </a:bodyPr>
          <a:lstStyle/>
          <a:p>
            <a:r>
              <a:rPr lang="en-US" dirty="0" smtClean="0"/>
              <a:t>Activity Report</a:t>
            </a:r>
          </a:p>
          <a:p>
            <a:pPr lvl="1"/>
            <a:r>
              <a:rPr lang="en-US" dirty="0" smtClean="0"/>
              <a:t>Animal Notes and Observations, no selection by Type</a:t>
            </a:r>
          </a:p>
          <a:p>
            <a:r>
              <a:rPr lang="en-US" dirty="0" smtClean="0"/>
              <a:t>Daily Report</a:t>
            </a:r>
          </a:p>
          <a:p>
            <a:pPr lvl="1"/>
            <a:r>
              <a:rPr lang="en-US" dirty="0" smtClean="0"/>
              <a:t>Animal Notes and Observations, no </a:t>
            </a:r>
          </a:p>
          <a:p>
            <a:pPr marL="457200" lvl="1" indent="0">
              <a:buNone/>
            </a:pPr>
            <a:r>
              <a:rPr lang="en-US" dirty="0"/>
              <a:t> </a:t>
            </a:r>
            <a:r>
              <a:rPr lang="en-US" dirty="0" smtClean="0"/>
              <a:t>  selection by Type</a:t>
            </a:r>
          </a:p>
          <a:p>
            <a:r>
              <a:rPr lang="en-US" dirty="0" smtClean="0"/>
              <a:t>Enclosure Activity Report</a:t>
            </a:r>
          </a:p>
          <a:p>
            <a:pPr lvl="1"/>
            <a:r>
              <a:rPr lang="en-US" dirty="0" smtClean="0"/>
              <a:t>Enclosure Notes/Observations, no</a:t>
            </a:r>
          </a:p>
          <a:p>
            <a:pPr marL="457200" lvl="1" indent="0">
              <a:buNone/>
            </a:pPr>
            <a:r>
              <a:rPr lang="en-US" dirty="0"/>
              <a:t> </a:t>
            </a:r>
            <a:r>
              <a:rPr lang="en-US" dirty="0" smtClean="0"/>
              <a:t>   selection by Type</a:t>
            </a:r>
          </a:p>
          <a:p>
            <a:r>
              <a:rPr lang="en-US" dirty="0" smtClean="0"/>
              <a:t>Note Retrieval</a:t>
            </a:r>
          </a:p>
          <a:p>
            <a:pPr lvl="1"/>
            <a:r>
              <a:rPr lang="en-US" dirty="0" smtClean="0"/>
              <a:t>We’ll look at this one</a:t>
            </a:r>
          </a:p>
          <a:p>
            <a:r>
              <a:rPr lang="en-US" dirty="0" smtClean="0"/>
              <a:t>Specimen Report</a:t>
            </a:r>
          </a:p>
          <a:p>
            <a:pPr lvl="1"/>
            <a:r>
              <a:rPr lang="en-US" dirty="0" smtClean="0"/>
              <a:t>We’ll look at this one</a:t>
            </a:r>
          </a:p>
          <a:p>
            <a:r>
              <a:rPr lang="en-US" dirty="0" smtClean="0"/>
              <a:t>Taxon Report</a:t>
            </a:r>
          </a:p>
          <a:p>
            <a:pPr lvl="1"/>
            <a:r>
              <a:rPr lang="en-US" dirty="0" smtClean="0"/>
              <a:t>Animal Notes/Observation, include All or specific Note Types</a:t>
            </a:r>
          </a:p>
          <a:p>
            <a:pPr lvl="1"/>
            <a:r>
              <a:rPr lang="en-US" dirty="0" smtClean="0"/>
              <a:t>No indication if a Note or an Observation</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38</a:t>
            </a:fld>
            <a:endParaRPr lang="en-US"/>
          </a:p>
        </p:txBody>
      </p:sp>
      <p:pic>
        <p:nvPicPr>
          <p:cNvPr id="1028"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2036" r="23215"/>
          <a:stretch/>
        </p:blipFill>
        <p:spPr bwMode="auto">
          <a:xfrm>
            <a:off x="6090014" y="1808207"/>
            <a:ext cx="2638697" cy="310817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7962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319" y="69034"/>
            <a:ext cx="7886700" cy="1325563"/>
          </a:xfrm>
        </p:spPr>
        <p:txBody>
          <a:bodyPr/>
          <a:lstStyle/>
          <a:p>
            <a:r>
              <a:rPr lang="en-US" dirty="0" smtClean="0"/>
              <a:t>Note Retrieval Report</a:t>
            </a:r>
            <a:endParaRPr lang="en-US" dirty="0"/>
          </a:p>
        </p:txBody>
      </p:sp>
      <p:sp>
        <p:nvSpPr>
          <p:cNvPr id="3" name="Content Placeholder 2"/>
          <p:cNvSpPr>
            <a:spLocks noGrp="1"/>
          </p:cNvSpPr>
          <p:nvPr>
            <p:ph idx="1"/>
          </p:nvPr>
        </p:nvSpPr>
        <p:spPr>
          <a:xfrm>
            <a:off x="480604" y="1329236"/>
            <a:ext cx="7886700" cy="4351338"/>
          </a:xfrm>
        </p:spPr>
        <p:txBody>
          <a:bodyPr>
            <a:normAutofit fontScale="92500" lnSpcReduction="20000"/>
          </a:bodyPr>
          <a:lstStyle/>
          <a:p>
            <a:r>
              <a:rPr lang="en-US" dirty="0" smtClean="0"/>
              <a:t>Can select Animal or Enclosure Notes </a:t>
            </a:r>
          </a:p>
          <a:p>
            <a:pPr lvl="1"/>
            <a:r>
              <a:rPr lang="en-US" dirty="0" smtClean="0"/>
              <a:t>If Animal selected you can search by Taxonomy or specific Animals. Search by Animal List is </a:t>
            </a:r>
            <a:r>
              <a:rPr lang="en-US" smtClean="0"/>
              <a:t>not </a:t>
            </a:r>
            <a:r>
              <a:rPr lang="en-US" smtClean="0"/>
              <a:t>available.</a:t>
            </a:r>
            <a:endParaRPr lang="en-US" dirty="0" smtClean="0"/>
          </a:p>
          <a:p>
            <a:pPr lvl="1"/>
            <a:r>
              <a:rPr lang="en-US" dirty="0" smtClean="0"/>
              <a:t>This will drive the Note Types available to select from</a:t>
            </a:r>
          </a:p>
          <a:p>
            <a:pPr lvl="1"/>
            <a:r>
              <a:rPr lang="en-US" dirty="0" smtClean="0"/>
              <a:t>All Notes will show by default but you can clear and make selections</a:t>
            </a:r>
          </a:p>
          <a:p>
            <a:r>
              <a:rPr lang="en-US" dirty="0" smtClean="0"/>
              <a:t>Search for Text String</a:t>
            </a:r>
          </a:p>
          <a:p>
            <a:pPr lvl="1"/>
            <a:r>
              <a:rPr lang="en-US" dirty="0" smtClean="0"/>
              <a:t>Select “and’ and “or” carefully!</a:t>
            </a:r>
          </a:p>
          <a:p>
            <a:pPr lvl="2"/>
            <a:r>
              <a:rPr lang="en-US" dirty="0" smtClean="0"/>
              <a:t>“and” requires that BOTH text strings be found in the Note</a:t>
            </a:r>
          </a:p>
          <a:p>
            <a:pPr lvl="2"/>
            <a:r>
              <a:rPr lang="en-US" dirty="0" smtClean="0"/>
              <a:t>“or” requires only one of the text strings be found</a:t>
            </a:r>
          </a:p>
          <a:p>
            <a:pPr lvl="1"/>
            <a:r>
              <a:rPr lang="en-US" dirty="0" smtClean="0"/>
              <a:t>Partial words will be found</a:t>
            </a:r>
          </a:p>
          <a:p>
            <a:pPr lvl="2"/>
            <a:r>
              <a:rPr lang="en-US" dirty="0" smtClean="0"/>
              <a:t>If searching by “ear” it will also find “rear”</a:t>
            </a:r>
          </a:p>
          <a:p>
            <a:r>
              <a:rPr lang="en-US" dirty="0" smtClean="0"/>
              <a:t>Remember to Group the Report as you want it</a:t>
            </a:r>
          </a:p>
          <a:p>
            <a:pPr lvl="1"/>
            <a:r>
              <a:rPr lang="en-US" dirty="0" smtClean="0"/>
              <a:t>Taxonomy, Local ID, GAN, Note Date or Note Type</a:t>
            </a:r>
          </a:p>
          <a:p>
            <a:pPr lvl="1"/>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39</a:t>
            </a:fld>
            <a:endParaRPr lang="en-US"/>
          </a:p>
        </p:txBody>
      </p:sp>
    </p:spTree>
    <p:extLst>
      <p:ext uri="{BB962C8B-B14F-4D97-AF65-F5344CB8AC3E}">
        <p14:creationId xmlns:p14="http://schemas.microsoft.com/office/powerpoint/2010/main" val="86779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calcmode="lin" valueType="num">
                                      <p:cBhvr additive="base">
                                        <p:cTn id="3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Lack of Standardization</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4</a:t>
            </a:fld>
            <a:endParaRPr lang="en-US"/>
          </a:p>
        </p:txBody>
      </p:sp>
      <p:sp>
        <p:nvSpPr>
          <p:cNvPr id="4" name="TextBox 3"/>
          <p:cNvSpPr txBox="1"/>
          <p:nvPr/>
        </p:nvSpPr>
        <p:spPr>
          <a:xfrm>
            <a:off x="628650" y="1455558"/>
            <a:ext cx="7746608" cy="2585323"/>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The free text functionality of Notes means that ZIMS is not forcing standardized </a:t>
            </a:r>
          </a:p>
          <a:p>
            <a:r>
              <a:rPr lang="en-US" dirty="0" smtClean="0"/>
              <a:t>data entry using Data Standards as most of the other data entry screens do. This </a:t>
            </a:r>
          </a:p>
          <a:p>
            <a:r>
              <a:rPr lang="en-US" dirty="0" smtClean="0"/>
              <a:t>makes </a:t>
            </a:r>
            <a:r>
              <a:rPr lang="en-US" b="1" u="sng" dirty="0" smtClean="0"/>
              <a:t>interpretation</a:t>
            </a:r>
            <a:r>
              <a:rPr lang="en-US" dirty="0" smtClean="0"/>
              <a:t> and </a:t>
            </a:r>
            <a:r>
              <a:rPr lang="en-US" b="1" u="sng" dirty="0" smtClean="0"/>
              <a:t>retrieval</a:t>
            </a:r>
            <a:r>
              <a:rPr lang="en-US" dirty="0" smtClean="0"/>
              <a:t> of the data more difficult. Because ZIMS</a:t>
            </a:r>
          </a:p>
          <a:p>
            <a:r>
              <a:rPr lang="en-US" dirty="0" smtClean="0"/>
              <a:t>cannot force standardization within your institution or globally, your institution </a:t>
            </a:r>
          </a:p>
          <a:p>
            <a:r>
              <a:rPr lang="en-US" dirty="0" smtClean="0"/>
              <a:t>is responsible for making sure that the information contained in the Notes is </a:t>
            </a:r>
          </a:p>
          <a:p>
            <a:r>
              <a:rPr lang="en-US" dirty="0" smtClean="0"/>
              <a:t>accurate, complete and standardized. You need someone to control the flow</a:t>
            </a:r>
          </a:p>
          <a:p>
            <a:r>
              <a:rPr lang="en-US" dirty="0" smtClean="0"/>
              <a:t>of Notes, making sure the good ones get through and the bad ones get stopped </a:t>
            </a:r>
          </a:p>
          <a:p>
            <a:r>
              <a:rPr lang="en-US" dirty="0" smtClean="0"/>
              <a:t>and corrected. Otherwise the consistency and the utility of your data will be </a:t>
            </a:r>
          </a:p>
          <a:p>
            <a:r>
              <a:rPr lang="en-US" dirty="0" smtClean="0"/>
              <a:t>compromised.</a:t>
            </a:r>
            <a:endParaRPr lang="en-US"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4058638"/>
            <a:ext cx="4050665" cy="249271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7633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432" y="190954"/>
            <a:ext cx="8924653" cy="1325563"/>
          </a:xfrm>
        </p:spPr>
        <p:txBody>
          <a:bodyPr/>
          <a:lstStyle/>
          <a:p>
            <a:r>
              <a:rPr lang="en-US" dirty="0" smtClean="0"/>
              <a:t>Note Options in Specimen Reports</a:t>
            </a:r>
            <a:endParaRPr lang="en-US" dirty="0"/>
          </a:p>
        </p:txBody>
      </p:sp>
      <p:sp>
        <p:nvSpPr>
          <p:cNvPr id="3" name="Content Placeholder 2"/>
          <p:cNvSpPr>
            <a:spLocks noGrp="1"/>
          </p:cNvSpPr>
          <p:nvPr>
            <p:ph idx="1"/>
          </p:nvPr>
        </p:nvSpPr>
        <p:spPr>
          <a:xfrm>
            <a:off x="593816" y="1516517"/>
            <a:ext cx="7886700" cy="4351338"/>
          </a:xfrm>
        </p:spPr>
        <p:txBody>
          <a:bodyPr>
            <a:normAutofit fontScale="92500" lnSpcReduction="20000"/>
          </a:bodyPr>
          <a:lstStyle/>
          <a:p>
            <a:r>
              <a:rPr lang="en-US" dirty="0" smtClean="0"/>
              <a:t>Combine Notes and Observations</a:t>
            </a:r>
          </a:p>
          <a:p>
            <a:pPr lvl="1"/>
            <a:r>
              <a:rPr lang="en-US" dirty="0" smtClean="0"/>
              <a:t>Will be listed together grouped by date</a:t>
            </a:r>
          </a:p>
          <a:p>
            <a:pPr lvl="1"/>
            <a:r>
              <a:rPr lang="en-US" dirty="0" smtClean="0"/>
              <a:t>Observations will display the additional fields available</a:t>
            </a:r>
          </a:p>
          <a:p>
            <a:r>
              <a:rPr lang="en-US" dirty="0" smtClean="0"/>
              <a:t>Notes</a:t>
            </a:r>
          </a:p>
          <a:p>
            <a:pPr lvl="1"/>
            <a:r>
              <a:rPr lang="en-US" dirty="0" smtClean="0"/>
              <a:t>Will be displayed in its separate Notes section</a:t>
            </a:r>
          </a:p>
          <a:p>
            <a:r>
              <a:rPr lang="en-US" dirty="0" smtClean="0"/>
              <a:t>Observations</a:t>
            </a:r>
          </a:p>
          <a:p>
            <a:pPr lvl="1"/>
            <a:r>
              <a:rPr lang="en-US" dirty="0" smtClean="0"/>
              <a:t>Will be displayed in its separate Observations section</a:t>
            </a:r>
          </a:p>
          <a:p>
            <a:r>
              <a:rPr lang="en-US" dirty="0" smtClean="0"/>
              <a:t>Group History Notes</a:t>
            </a:r>
          </a:p>
          <a:p>
            <a:pPr lvl="1"/>
            <a:r>
              <a:rPr lang="en-US" dirty="0" smtClean="0"/>
              <a:t>Notes from related records (more next slide!)</a:t>
            </a:r>
          </a:p>
          <a:p>
            <a:r>
              <a:rPr lang="en-US" dirty="0" smtClean="0"/>
              <a:t>Exclude notes from other grids</a:t>
            </a:r>
          </a:p>
          <a:p>
            <a:pPr lvl="1"/>
            <a:r>
              <a:rPr lang="en-US" dirty="0" smtClean="0"/>
              <a:t>Details from other grids will not be displayed (duplicate data) (more in the slide after next!)</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40</a:t>
            </a:fld>
            <a:endParaRPr lang="en-US"/>
          </a:p>
        </p:txBody>
      </p:sp>
    </p:spTree>
    <p:extLst>
      <p:ext uri="{BB962C8B-B14F-4D97-AF65-F5344CB8AC3E}">
        <p14:creationId xmlns:p14="http://schemas.microsoft.com/office/powerpoint/2010/main" val="405556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 calcmode="lin" valueType="num">
                                      <p:cBhvr additive="base">
                                        <p:cTn id="1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 calcmode="lin" valueType="num">
                                      <p:cBhvr additive="base">
                                        <p:cTn id="2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Show Group History in SR</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41</a:t>
            </a:fld>
            <a:endParaRPr lang="en-US"/>
          </a:p>
        </p:txBody>
      </p:sp>
      <p:pic>
        <p:nvPicPr>
          <p:cNvPr id="6" name="Picture 5"/>
          <p:cNvPicPr>
            <a:picLocks noChangeAspect="1"/>
          </p:cNvPicPr>
          <p:nvPr/>
        </p:nvPicPr>
        <p:blipFill>
          <a:blip r:embed="rId2"/>
          <a:stretch>
            <a:fillRect/>
          </a:stretch>
        </p:blipFill>
        <p:spPr>
          <a:xfrm>
            <a:off x="5326770" y="1575587"/>
            <a:ext cx="3558848" cy="2766300"/>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172830" y="2497605"/>
            <a:ext cx="5017479" cy="3871188"/>
          </a:xfrm>
          <a:prstGeom prst="rect">
            <a:avLst/>
          </a:prstGeom>
          <a:ln>
            <a:solidFill>
              <a:schemeClr val="tx1"/>
            </a:solidFill>
          </a:ln>
        </p:spPr>
      </p:pic>
      <p:sp>
        <p:nvSpPr>
          <p:cNvPr id="7" name="TextBox 6"/>
          <p:cNvSpPr txBox="1"/>
          <p:nvPr/>
        </p:nvSpPr>
        <p:spPr>
          <a:xfrm>
            <a:off x="940526" y="1889095"/>
            <a:ext cx="3748590" cy="2308324"/>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In the Optional Sections area in the</a:t>
            </a:r>
          </a:p>
          <a:p>
            <a:r>
              <a:rPr lang="en-US" dirty="0" smtClean="0"/>
              <a:t>Specimen Report filters screen, if</a:t>
            </a:r>
          </a:p>
          <a:p>
            <a:r>
              <a:rPr lang="en-US" dirty="0" smtClean="0"/>
              <a:t>you check either Combine Notes </a:t>
            </a:r>
          </a:p>
          <a:p>
            <a:r>
              <a:rPr lang="en-US" dirty="0" smtClean="0"/>
              <a:t>and Observations or Notes, the Group</a:t>
            </a:r>
          </a:p>
          <a:p>
            <a:r>
              <a:rPr lang="en-US" dirty="0" smtClean="0"/>
              <a:t>History option is activated. This does</a:t>
            </a:r>
          </a:p>
          <a:p>
            <a:r>
              <a:rPr lang="en-US" dirty="0" smtClean="0"/>
              <a:t>NOT become active if Observations</a:t>
            </a:r>
          </a:p>
          <a:p>
            <a:r>
              <a:rPr lang="en-US" dirty="0" smtClean="0"/>
              <a:t>alone are checked. The Notes sourced</a:t>
            </a:r>
          </a:p>
          <a:p>
            <a:r>
              <a:rPr lang="en-US" dirty="0" smtClean="0"/>
              <a:t>from the relevant Groups will display.</a:t>
            </a:r>
            <a:endParaRPr lang="en-US" dirty="0"/>
          </a:p>
        </p:txBody>
      </p:sp>
    </p:spTree>
    <p:extLst>
      <p:ext uri="{BB962C8B-B14F-4D97-AF65-F5344CB8AC3E}">
        <p14:creationId xmlns:p14="http://schemas.microsoft.com/office/powerpoint/2010/main" val="33576233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186" y="408669"/>
            <a:ext cx="8750481" cy="1325563"/>
          </a:xfrm>
        </p:spPr>
        <p:txBody>
          <a:bodyPr/>
          <a:lstStyle/>
          <a:p>
            <a:r>
              <a:rPr lang="en-US" dirty="0" smtClean="0"/>
              <a:t>Exclude Notes From Other Grids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42</a:t>
            </a:fld>
            <a:endParaRPr lang="en-US"/>
          </a:p>
        </p:txBody>
      </p:sp>
      <p:pic>
        <p:nvPicPr>
          <p:cNvPr id="4" name="Picture 3"/>
          <p:cNvPicPr>
            <a:picLocks noChangeAspect="1"/>
          </p:cNvPicPr>
          <p:nvPr/>
        </p:nvPicPr>
        <p:blipFill>
          <a:blip r:embed="rId2"/>
          <a:stretch>
            <a:fillRect/>
          </a:stretch>
        </p:blipFill>
        <p:spPr>
          <a:xfrm>
            <a:off x="4927269" y="2080684"/>
            <a:ext cx="3452159" cy="2766300"/>
          </a:xfrm>
          <a:prstGeom prst="rect">
            <a:avLst/>
          </a:prstGeom>
          <a:ln>
            <a:solidFill>
              <a:schemeClr val="tx1"/>
            </a:solidFill>
          </a:ln>
        </p:spPr>
      </p:pic>
      <p:sp>
        <p:nvSpPr>
          <p:cNvPr id="5" name="TextBox 4"/>
          <p:cNvSpPr txBox="1"/>
          <p:nvPr/>
        </p:nvSpPr>
        <p:spPr>
          <a:xfrm>
            <a:off x="539932" y="1877594"/>
            <a:ext cx="4074898" cy="3416320"/>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As noted earlier, the Notes recorded</a:t>
            </a:r>
          </a:p>
          <a:p>
            <a:r>
              <a:rPr lang="en-US" dirty="0" smtClean="0"/>
              <a:t>in the Details boxes in grids other</a:t>
            </a:r>
          </a:p>
          <a:p>
            <a:r>
              <a:rPr lang="en-US" dirty="0" smtClean="0"/>
              <a:t>that the Note &amp; Observation screen</a:t>
            </a:r>
          </a:p>
          <a:p>
            <a:r>
              <a:rPr lang="en-US" dirty="0" smtClean="0"/>
              <a:t>will also be displayed in the Note &amp;</a:t>
            </a:r>
          </a:p>
          <a:p>
            <a:r>
              <a:rPr lang="en-US" dirty="0" smtClean="0"/>
              <a:t>Observation grid. Often these may be </a:t>
            </a:r>
          </a:p>
          <a:p>
            <a:r>
              <a:rPr lang="en-US" dirty="0" smtClean="0"/>
              <a:t>duplicates, making the Report lengthy,</a:t>
            </a:r>
          </a:p>
          <a:p>
            <a:r>
              <a:rPr lang="en-US" dirty="0" smtClean="0"/>
              <a:t>or they lack the context of regular Notes. </a:t>
            </a:r>
          </a:p>
          <a:p>
            <a:r>
              <a:rPr lang="en-US" dirty="0" smtClean="0"/>
              <a:t>From the Optional Sections area of the </a:t>
            </a:r>
          </a:p>
          <a:p>
            <a:r>
              <a:rPr lang="en-US" dirty="0" smtClean="0"/>
              <a:t>Specimen Report filter you can choose </a:t>
            </a:r>
          </a:p>
          <a:p>
            <a:r>
              <a:rPr lang="en-US" dirty="0" smtClean="0"/>
              <a:t>to have them not display in the Report </a:t>
            </a:r>
          </a:p>
          <a:p>
            <a:r>
              <a:rPr lang="en-US" dirty="0" smtClean="0"/>
              <a:t>by checking the Exclude notes from </a:t>
            </a:r>
          </a:p>
          <a:p>
            <a:r>
              <a:rPr lang="en-US" dirty="0" smtClean="0"/>
              <a:t>other grids box.</a:t>
            </a:r>
            <a:endParaRPr lang="en-US" dirty="0"/>
          </a:p>
        </p:txBody>
      </p:sp>
    </p:spTree>
    <p:extLst>
      <p:ext uri="{BB962C8B-B14F-4D97-AF65-F5344CB8AC3E}">
        <p14:creationId xmlns:p14="http://schemas.microsoft.com/office/powerpoint/2010/main" val="27962080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59" y="56052"/>
            <a:ext cx="7886700" cy="1325563"/>
          </a:xfrm>
        </p:spPr>
        <p:txBody>
          <a:bodyPr/>
          <a:lstStyle/>
          <a:p>
            <a:r>
              <a:rPr lang="en-US" dirty="0" smtClean="0"/>
              <a:t>Review of Best Practices</a:t>
            </a:r>
            <a:endParaRPr lang="en-US" dirty="0"/>
          </a:p>
        </p:txBody>
      </p:sp>
      <p:sp>
        <p:nvSpPr>
          <p:cNvPr id="3" name="Content Placeholder 2"/>
          <p:cNvSpPr>
            <a:spLocks noGrp="1"/>
          </p:cNvSpPr>
          <p:nvPr>
            <p:ph idx="1"/>
          </p:nvPr>
        </p:nvSpPr>
        <p:spPr>
          <a:xfrm>
            <a:off x="480604" y="1364070"/>
            <a:ext cx="7886700" cy="4351338"/>
          </a:xfrm>
        </p:spPr>
        <p:txBody>
          <a:bodyPr>
            <a:normAutofit fontScale="77500" lnSpcReduction="20000"/>
          </a:bodyPr>
          <a:lstStyle/>
          <a:p>
            <a:r>
              <a:rPr lang="en-US" dirty="0" smtClean="0"/>
              <a:t>Make them clear and understandable. Will it make sense to you in 5 years? Will it make sense to someone at another institution now? It may help to have someone else read your Notes off and on.</a:t>
            </a:r>
          </a:p>
          <a:p>
            <a:r>
              <a:rPr lang="en-US" dirty="0" smtClean="0"/>
              <a:t>Develop conventions for what Note Type and Sub Type will be used</a:t>
            </a:r>
          </a:p>
          <a:p>
            <a:r>
              <a:rPr lang="en-US" dirty="0" smtClean="0"/>
              <a:t>Use only approved Abbreviations and Acronyms</a:t>
            </a:r>
          </a:p>
          <a:p>
            <a:r>
              <a:rPr lang="en-US" dirty="0" smtClean="0"/>
              <a:t>Do NOT use texting or regional slang</a:t>
            </a:r>
          </a:p>
          <a:p>
            <a:r>
              <a:rPr lang="en-US" dirty="0" smtClean="0"/>
              <a:t>Write in a professional manner using the correct terms</a:t>
            </a:r>
          </a:p>
          <a:p>
            <a:r>
              <a:rPr lang="en-US" dirty="0" smtClean="0"/>
              <a:t>Use proper grammar, spelling and punctuation</a:t>
            </a:r>
          </a:p>
          <a:p>
            <a:r>
              <a:rPr lang="en-US" dirty="0" smtClean="0"/>
              <a:t>Include an Identifier in the Note </a:t>
            </a:r>
          </a:p>
          <a:p>
            <a:r>
              <a:rPr lang="en-US" dirty="0" smtClean="0"/>
              <a:t>Date the Note for date of occurrence (usually)</a:t>
            </a:r>
          </a:p>
          <a:p>
            <a:r>
              <a:rPr lang="en-US" dirty="0" smtClean="0"/>
              <a:t>Create Templates for consistency and time saving</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43</a:t>
            </a:fld>
            <a:endParaRPr lang="en-US"/>
          </a:p>
        </p:txBody>
      </p:sp>
    </p:spTree>
    <p:extLst>
      <p:ext uri="{BB962C8B-B14F-4D97-AF65-F5344CB8AC3E}">
        <p14:creationId xmlns:p14="http://schemas.microsoft.com/office/powerpoint/2010/main" val="21006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6120"/>
            <a:ext cx="7886700" cy="1325563"/>
          </a:xfrm>
        </p:spPr>
        <p:txBody>
          <a:bodyPr/>
          <a:lstStyle/>
          <a:p>
            <a:r>
              <a:rPr lang="en-US" dirty="0" smtClean="0"/>
              <a:t>The Real Best Practice is to Read what you Write!</a:t>
            </a:r>
            <a:endParaRPr lang="en-US" dirty="0"/>
          </a:p>
        </p:txBody>
      </p:sp>
      <p:sp>
        <p:nvSpPr>
          <p:cNvPr id="3" name="Content Placeholder 2"/>
          <p:cNvSpPr>
            <a:spLocks noGrp="1"/>
          </p:cNvSpPr>
          <p:nvPr>
            <p:ph idx="1"/>
          </p:nvPr>
        </p:nvSpPr>
        <p:spPr>
          <a:xfrm>
            <a:off x="628650" y="1546951"/>
            <a:ext cx="7886700" cy="4351338"/>
          </a:xfrm>
        </p:spPr>
        <p:txBody>
          <a:bodyPr>
            <a:normAutofit lnSpcReduction="10000"/>
          </a:bodyPr>
          <a:lstStyle/>
          <a:p>
            <a:r>
              <a:rPr lang="en-US" sz="2200" dirty="0"/>
              <a:t>M</a:t>
            </a:r>
            <a:r>
              <a:rPr lang="en-US" sz="2200" dirty="0" smtClean="0"/>
              <a:t>ucous on ground still coughing</a:t>
            </a:r>
          </a:p>
          <a:p>
            <a:r>
              <a:rPr lang="en-US" sz="2200" dirty="0" smtClean="0"/>
              <a:t>Bloody stool and Betadine applied to scratches</a:t>
            </a:r>
          </a:p>
          <a:p>
            <a:r>
              <a:rPr lang="en-US" sz="2200" dirty="0" smtClean="0"/>
              <a:t>The fawn is no longer bothered by the </a:t>
            </a:r>
            <a:r>
              <a:rPr lang="en-US" sz="2200" smtClean="0"/>
              <a:t>keeper’s presents</a:t>
            </a:r>
            <a:endParaRPr lang="en-US" sz="2200" dirty="0" smtClean="0"/>
          </a:p>
          <a:p>
            <a:r>
              <a:rPr lang="en-US" sz="2200" dirty="0" smtClean="0"/>
              <a:t>I pulled the black-footed cats bones and they were put back together around 2:30</a:t>
            </a:r>
          </a:p>
          <a:p>
            <a:r>
              <a:rPr lang="en-US" sz="2200" dirty="0" smtClean="0"/>
              <a:t>Steaks put around pond in Pampas yard for fencing</a:t>
            </a:r>
          </a:p>
          <a:p>
            <a:r>
              <a:rPr lang="en-US" sz="2200" dirty="0" smtClean="0"/>
              <a:t>Vet tech says he has low levels of </a:t>
            </a:r>
            <a:r>
              <a:rPr lang="en-US" sz="2200" dirty="0" err="1" smtClean="0"/>
              <a:t>coccidia</a:t>
            </a:r>
            <a:endParaRPr lang="en-US" sz="2200" dirty="0" smtClean="0"/>
          </a:p>
          <a:p>
            <a:r>
              <a:rPr lang="en-US" sz="2200" dirty="0" smtClean="0"/>
              <a:t>Blood was drawn, picked up by forklift</a:t>
            </a:r>
          </a:p>
          <a:p>
            <a:r>
              <a:rPr lang="en-US" sz="2200" dirty="0" smtClean="0"/>
              <a:t>The damn and ducklings went back to the nest where the damn brooded the ducklings</a:t>
            </a:r>
          </a:p>
          <a:p>
            <a:r>
              <a:rPr lang="en-US" sz="2200" dirty="0" smtClean="0"/>
              <a:t>Relief keeper left a mess in holding. Cat is angry.</a:t>
            </a:r>
            <a:endParaRPr lang="en-US" sz="2200" dirty="0"/>
          </a:p>
        </p:txBody>
      </p:sp>
      <p:sp>
        <p:nvSpPr>
          <p:cNvPr id="4" name="Slide Number Placeholder 3"/>
          <p:cNvSpPr>
            <a:spLocks noGrp="1"/>
          </p:cNvSpPr>
          <p:nvPr>
            <p:ph type="sldNum" sz="quarter" idx="12"/>
          </p:nvPr>
        </p:nvSpPr>
        <p:spPr/>
        <p:txBody>
          <a:bodyPr/>
          <a:lstStyle/>
          <a:p>
            <a:fld id="{D1A12E6A-C85A-496C-95D0-8B82A2649983}" type="slidenum">
              <a:rPr lang="en-US" smtClean="0"/>
              <a:t>44</a:t>
            </a:fld>
            <a:endParaRPr lang="en-US"/>
          </a:p>
        </p:txBody>
      </p:sp>
    </p:spTree>
    <p:extLst>
      <p:ext uri="{BB962C8B-B14F-4D97-AF65-F5344CB8AC3E}">
        <p14:creationId xmlns:p14="http://schemas.microsoft.com/office/powerpoint/2010/main" val="270498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Good Notes!</a:t>
            </a:r>
            <a:endParaRPr lang="en-US" dirty="0"/>
          </a:p>
        </p:txBody>
      </p:sp>
      <p:sp>
        <p:nvSpPr>
          <p:cNvPr id="3" name="Subtitle 2"/>
          <p:cNvSpPr>
            <a:spLocks noGrp="1"/>
          </p:cNvSpPr>
          <p:nvPr>
            <p:ph type="subTitle" idx="1"/>
          </p:nvPr>
        </p:nvSpPr>
        <p:spPr/>
        <p:txBody>
          <a:bodyPr/>
          <a:lstStyle/>
          <a:p>
            <a:r>
              <a:rPr lang="en-US" dirty="0" smtClean="0"/>
              <a:t>They CAN Be Easy!</a:t>
            </a:r>
          </a:p>
          <a:p>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45</a:t>
            </a:fld>
            <a:endParaRPr lang="en-US"/>
          </a:p>
        </p:txBody>
      </p:sp>
    </p:spTree>
    <p:extLst>
      <p:ext uri="{BB962C8B-B14F-4D97-AF65-F5344CB8AC3E}">
        <p14:creationId xmlns:p14="http://schemas.microsoft.com/office/powerpoint/2010/main" val="2462816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Registrar’s Responsibility</a:t>
            </a:r>
            <a:endParaRPr lang="en-US" dirty="0"/>
          </a:p>
        </p:txBody>
      </p:sp>
      <p:sp>
        <p:nvSpPr>
          <p:cNvPr id="3" name="Content Placeholder 2"/>
          <p:cNvSpPr>
            <a:spLocks noGrp="1"/>
          </p:cNvSpPr>
          <p:nvPr>
            <p:ph idx="1"/>
          </p:nvPr>
        </p:nvSpPr>
        <p:spPr>
          <a:xfrm>
            <a:off x="628650" y="1512116"/>
            <a:ext cx="7886700" cy="4351338"/>
          </a:xfrm>
        </p:spPr>
        <p:txBody>
          <a:bodyPr>
            <a:normAutofit fontScale="92500"/>
          </a:bodyPr>
          <a:lstStyle/>
          <a:p>
            <a:r>
              <a:rPr lang="en-US" dirty="0" smtClean="0"/>
              <a:t>In most institutions that </a:t>
            </a:r>
            <a:r>
              <a:rPr lang="en-US" dirty="0" smtClean="0"/>
              <a:t>policeman </a:t>
            </a:r>
            <a:r>
              <a:rPr lang="en-US" dirty="0" smtClean="0"/>
              <a:t>is the Registrar</a:t>
            </a:r>
          </a:p>
          <a:p>
            <a:r>
              <a:rPr lang="en-US" dirty="0" smtClean="0"/>
              <a:t>Maintain a high level of professionalism and accuracy in the records </a:t>
            </a:r>
          </a:p>
          <a:p>
            <a:pPr lvl="1"/>
            <a:r>
              <a:rPr lang="en-US" dirty="0" smtClean="0"/>
              <a:t>They may do the data entry themselves</a:t>
            </a:r>
          </a:p>
          <a:p>
            <a:pPr lvl="1"/>
            <a:r>
              <a:rPr lang="en-US" dirty="0" smtClean="0"/>
              <a:t>They may approve the entry (Provisional records)</a:t>
            </a:r>
          </a:p>
          <a:p>
            <a:pPr lvl="1"/>
            <a:r>
              <a:rPr lang="en-US" dirty="0" smtClean="0"/>
              <a:t>They may simply monitor the entries made by others</a:t>
            </a:r>
          </a:p>
          <a:p>
            <a:r>
              <a:rPr lang="en-US" dirty="0" smtClean="0"/>
              <a:t>Ensure that Institution conventions and protocols are followed (Reporting Standards)</a:t>
            </a:r>
          </a:p>
          <a:p>
            <a:pPr lvl="1"/>
            <a:r>
              <a:rPr lang="en-US" dirty="0" smtClean="0"/>
              <a:t>By themselves (I do things differently every time!)</a:t>
            </a:r>
          </a:p>
          <a:p>
            <a:pPr lvl="1"/>
            <a:r>
              <a:rPr lang="en-US" dirty="0" smtClean="0"/>
              <a:t>By other Staff (but this means they need to know what the conventions are!)</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5</a:t>
            </a:fld>
            <a:endParaRPr lang="en-US"/>
          </a:p>
        </p:txBody>
      </p:sp>
    </p:spTree>
    <p:extLst>
      <p:ext uri="{BB962C8B-B14F-4D97-AF65-F5344CB8AC3E}">
        <p14:creationId xmlns:p14="http://schemas.microsoft.com/office/powerpoint/2010/main" val="92972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Direct Entry</a:t>
            </a:r>
            <a:br>
              <a:rPr lang="en-US" dirty="0" smtClean="0"/>
            </a:br>
            <a:r>
              <a:rPr lang="en-US" sz="2800" dirty="0" smtClean="0"/>
              <a:t>(or at least granting View access to Notes)</a:t>
            </a:r>
            <a:endParaRPr lang="en-US" dirty="0"/>
          </a:p>
        </p:txBody>
      </p:sp>
      <p:sp>
        <p:nvSpPr>
          <p:cNvPr id="3" name="Content Placeholder 2"/>
          <p:cNvSpPr>
            <a:spLocks noGrp="1"/>
          </p:cNvSpPr>
          <p:nvPr>
            <p:ph idx="1"/>
          </p:nvPr>
        </p:nvSpPr>
        <p:spPr/>
        <p:txBody>
          <a:bodyPr>
            <a:normAutofit/>
          </a:bodyPr>
          <a:lstStyle/>
          <a:p>
            <a:r>
              <a:rPr lang="en-US" sz="2000" dirty="0" smtClean="0"/>
              <a:t>Staff can see for themselves the importance of thorough notes (and not just you saying so over and over)</a:t>
            </a:r>
          </a:p>
          <a:p>
            <a:pPr lvl="1"/>
            <a:r>
              <a:rPr lang="en-US" sz="2000" dirty="0" smtClean="0"/>
              <a:t>How successful was a female in rearing in the past</a:t>
            </a:r>
          </a:p>
          <a:p>
            <a:pPr lvl="1"/>
            <a:r>
              <a:rPr lang="en-US" sz="2000" dirty="0" smtClean="0"/>
              <a:t>How frequent the stereotypic behavior is and are there any patterns prior to occurring</a:t>
            </a:r>
          </a:p>
          <a:p>
            <a:pPr lvl="1"/>
            <a:r>
              <a:rPr lang="en-US" sz="2000" dirty="0" smtClean="0"/>
              <a:t>How the slow changes of a chronic illness displayed</a:t>
            </a:r>
          </a:p>
          <a:p>
            <a:r>
              <a:rPr lang="en-US" sz="2400" dirty="0" smtClean="0"/>
              <a:t>Often “insignificant” observations can build on each other and become vital future references</a:t>
            </a:r>
            <a:endParaRPr lang="en-US" sz="2400" dirty="0"/>
          </a:p>
        </p:txBody>
      </p:sp>
      <p:sp>
        <p:nvSpPr>
          <p:cNvPr id="4" name="Slide Number Placeholder 3"/>
          <p:cNvSpPr>
            <a:spLocks noGrp="1"/>
          </p:cNvSpPr>
          <p:nvPr>
            <p:ph type="sldNum" sz="quarter" idx="12"/>
          </p:nvPr>
        </p:nvSpPr>
        <p:spPr/>
        <p:txBody>
          <a:bodyPr/>
          <a:lstStyle/>
          <a:p>
            <a:fld id="{D1A12E6A-C85A-496C-95D0-8B82A2649983}" type="slidenum">
              <a:rPr lang="en-US" smtClean="0"/>
              <a:t>6</a:t>
            </a:fld>
            <a:endParaRPr lang="en-US"/>
          </a:p>
        </p:txBody>
      </p:sp>
      <p:pic>
        <p:nvPicPr>
          <p:cNvPr id="2050" name="Picture 2" descr="Image result for zookeeper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5769" y="4579240"/>
            <a:ext cx="3049179" cy="199482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125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445" y="-66672"/>
            <a:ext cx="7886700" cy="1325563"/>
          </a:xfrm>
        </p:spPr>
        <p:txBody>
          <a:bodyPr/>
          <a:lstStyle/>
          <a:p>
            <a:r>
              <a:rPr lang="en-US" dirty="0" smtClean="0"/>
              <a:t>What is a Good Note?</a:t>
            </a:r>
            <a:endParaRPr lang="en-US" dirty="0"/>
          </a:p>
        </p:txBody>
      </p:sp>
      <p:sp>
        <p:nvSpPr>
          <p:cNvPr id="4" name="Content Placeholder 3"/>
          <p:cNvSpPr>
            <a:spLocks noGrp="1"/>
          </p:cNvSpPr>
          <p:nvPr>
            <p:ph idx="1"/>
          </p:nvPr>
        </p:nvSpPr>
        <p:spPr>
          <a:xfrm>
            <a:off x="555815" y="1376144"/>
            <a:ext cx="7886700" cy="4351338"/>
          </a:xfrm>
        </p:spPr>
        <p:txBody>
          <a:bodyPr>
            <a:normAutofit fontScale="92500" lnSpcReduction="10000"/>
          </a:bodyPr>
          <a:lstStyle/>
          <a:p>
            <a:r>
              <a:rPr lang="en-US" sz="1700" dirty="0" smtClean="0"/>
              <a:t>Simply put (more details later) a good Note is………..</a:t>
            </a:r>
            <a:endParaRPr lang="en-US" sz="1700" dirty="0"/>
          </a:p>
          <a:p>
            <a:pPr lvl="1"/>
            <a:r>
              <a:rPr lang="en-US" sz="1700" dirty="0" smtClean="0"/>
              <a:t>Short and sweet (KISS)</a:t>
            </a:r>
          </a:p>
          <a:p>
            <a:pPr lvl="2"/>
            <a:r>
              <a:rPr lang="en-US" sz="1700" dirty="0" smtClean="0"/>
              <a:t>Don’t write a novel, avoid verbosity </a:t>
            </a:r>
          </a:p>
          <a:p>
            <a:pPr marL="914400" lvl="2" indent="0">
              <a:buNone/>
            </a:pPr>
            <a:r>
              <a:rPr lang="en-US" sz="1700" dirty="0"/>
              <a:t> </a:t>
            </a:r>
            <a:r>
              <a:rPr lang="en-US" sz="1700" dirty="0" smtClean="0"/>
              <a:t>   (too many words)</a:t>
            </a:r>
          </a:p>
          <a:p>
            <a:pPr lvl="2"/>
            <a:r>
              <a:rPr lang="en-US" sz="1700" dirty="0" smtClean="0"/>
              <a:t>Although these guys write great novels </a:t>
            </a:r>
          </a:p>
          <a:p>
            <a:pPr marL="914400" lvl="2" indent="0">
              <a:buNone/>
            </a:pPr>
            <a:r>
              <a:rPr lang="en-US" sz="1700" dirty="0"/>
              <a:t> </a:t>
            </a:r>
            <a:r>
              <a:rPr lang="en-US" sz="1700" dirty="0" smtClean="0"/>
              <a:t>   and plays, they may find it difficult to write </a:t>
            </a:r>
          </a:p>
          <a:p>
            <a:pPr marL="914400" lvl="2" indent="0">
              <a:buNone/>
            </a:pPr>
            <a:r>
              <a:rPr lang="en-US" sz="1700" dirty="0"/>
              <a:t> </a:t>
            </a:r>
            <a:r>
              <a:rPr lang="en-US" sz="1700" dirty="0" smtClean="0"/>
              <a:t>   a good Note</a:t>
            </a:r>
          </a:p>
          <a:p>
            <a:pPr lvl="1"/>
            <a:r>
              <a:rPr lang="en-US" sz="1700" dirty="0" smtClean="0"/>
              <a:t>Clear and understandable</a:t>
            </a:r>
          </a:p>
          <a:p>
            <a:pPr lvl="2"/>
            <a:r>
              <a:rPr lang="en-US" sz="1700" dirty="0" smtClean="0"/>
              <a:t>Use simple, readily understood words</a:t>
            </a:r>
          </a:p>
          <a:p>
            <a:pPr lvl="3"/>
            <a:r>
              <a:rPr lang="en-US" sz="1700" dirty="0" smtClean="0"/>
              <a:t>The cheetah was “indefatigable”?</a:t>
            </a:r>
          </a:p>
          <a:p>
            <a:pPr lvl="3"/>
            <a:r>
              <a:rPr lang="en-US" sz="1700" dirty="0" smtClean="0"/>
              <a:t>The cheetah had tireless energy</a:t>
            </a:r>
          </a:p>
          <a:p>
            <a:pPr lvl="1"/>
            <a:r>
              <a:rPr lang="en-US" sz="1700" dirty="0" smtClean="0"/>
              <a:t>Consistent and Standard, regardless </a:t>
            </a:r>
          </a:p>
          <a:p>
            <a:pPr marL="457200" lvl="1" indent="0">
              <a:buNone/>
            </a:pPr>
            <a:r>
              <a:rPr lang="en-US" sz="1700" dirty="0"/>
              <a:t> </a:t>
            </a:r>
            <a:r>
              <a:rPr lang="en-US" sz="1700" dirty="0" smtClean="0"/>
              <a:t>   of recorder</a:t>
            </a:r>
          </a:p>
          <a:p>
            <a:r>
              <a:rPr lang="en-US" sz="1700" dirty="0" smtClean="0"/>
              <a:t>The ease of global sharing of Notes makes</a:t>
            </a:r>
          </a:p>
          <a:p>
            <a:pPr marL="0" indent="0">
              <a:buNone/>
            </a:pPr>
            <a:r>
              <a:rPr lang="en-US" sz="1700" dirty="0"/>
              <a:t> </a:t>
            </a:r>
            <a:r>
              <a:rPr lang="en-US" sz="1700" dirty="0" smtClean="0"/>
              <a:t>    this even more important</a:t>
            </a:r>
          </a:p>
          <a:p>
            <a:endParaRPr lang="en-US" sz="2400" dirty="0"/>
          </a:p>
        </p:txBody>
      </p:sp>
      <p:sp>
        <p:nvSpPr>
          <p:cNvPr id="3" name="Slide Number Placeholder 2"/>
          <p:cNvSpPr>
            <a:spLocks noGrp="1"/>
          </p:cNvSpPr>
          <p:nvPr>
            <p:ph type="sldNum" sz="quarter" idx="12"/>
          </p:nvPr>
        </p:nvSpPr>
        <p:spPr/>
        <p:txBody>
          <a:bodyPr/>
          <a:lstStyle/>
          <a:p>
            <a:fld id="{D1A12E6A-C85A-496C-95D0-8B82A2649983}" type="slidenum">
              <a:rPr lang="en-US" smtClean="0"/>
              <a:t>7</a:t>
            </a:fld>
            <a:endParaRPr lang="en-US"/>
          </a:p>
        </p:txBody>
      </p:sp>
      <p:pic>
        <p:nvPicPr>
          <p:cNvPr id="1026" name="Picture 2" descr="Image result for Stephen King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9447" y="1378860"/>
            <a:ext cx="1397127" cy="209569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8" name="Picture 4" descr="Image result for Hemingway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6787" y="3710679"/>
            <a:ext cx="1555568" cy="155556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30" name="Picture 6" descr="Image result for Shakespear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3615" y="1415441"/>
            <a:ext cx="1974276" cy="187556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32" name="Picture 8" descr="Image result for JK Rowling im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152" r="18216"/>
          <a:stretch/>
        </p:blipFill>
        <p:spPr bwMode="auto">
          <a:xfrm>
            <a:off x="7100192" y="3672959"/>
            <a:ext cx="1961122" cy="158557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296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My First Attempts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8</a:t>
            </a:fld>
            <a:endParaRPr lang="en-US"/>
          </a:p>
        </p:txBody>
      </p:sp>
      <p:pic>
        <p:nvPicPr>
          <p:cNvPr id="6" name="Shape 122" descr="Penguins.jpg"/>
          <p:cNvPicPr preferRelativeResize="0"/>
          <p:nvPr/>
        </p:nvPicPr>
        <p:blipFill rotWithShape="1">
          <a:blip r:embed="rId2">
            <a:alphaModFix/>
          </a:blip>
          <a:srcRect/>
          <a:stretch/>
        </p:blipFill>
        <p:spPr>
          <a:xfrm>
            <a:off x="4985631" y="1963271"/>
            <a:ext cx="3860530" cy="2894029"/>
          </a:xfrm>
          <a:prstGeom prst="rect">
            <a:avLst/>
          </a:prstGeom>
          <a:noFill/>
          <a:ln>
            <a:solidFill>
              <a:schemeClr val="tx1"/>
            </a:solidFill>
          </a:ln>
        </p:spPr>
      </p:pic>
      <p:sp>
        <p:nvSpPr>
          <p:cNvPr id="7" name="TextBox 6"/>
          <p:cNvSpPr txBox="1"/>
          <p:nvPr/>
        </p:nvSpPr>
        <p:spPr>
          <a:xfrm>
            <a:off x="449356" y="1828800"/>
            <a:ext cx="4249690" cy="3416320"/>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Many, many years ago, as a penguin keeper</a:t>
            </a:r>
          </a:p>
          <a:p>
            <a:r>
              <a:rPr lang="en-US" dirty="0" smtClean="0"/>
              <a:t> I wrote the following on a Keeper Daily:</a:t>
            </a:r>
          </a:p>
          <a:p>
            <a:endParaRPr lang="en-US" dirty="0"/>
          </a:p>
          <a:p>
            <a:r>
              <a:rPr lang="en-US" dirty="0" smtClean="0"/>
              <a:t>“The case of Spike and the rubber band.”</a:t>
            </a:r>
          </a:p>
          <a:p>
            <a:endParaRPr lang="en-US" dirty="0"/>
          </a:p>
          <a:p>
            <a:r>
              <a:rPr lang="en-US" dirty="0" smtClean="0"/>
              <a:t>I was called on it by our General Curator – </a:t>
            </a:r>
          </a:p>
          <a:p>
            <a:r>
              <a:rPr lang="en-US" dirty="0" smtClean="0"/>
              <a:t>what did it mean? To this day I can’t </a:t>
            </a:r>
          </a:p>
          <a:p>
            <a:r>
              <a:rPr lang="en-US" dirty="0" smtClean="0"/>
              <a:t>remember what it meant, and someone </a:t>
            </a:r>
          </a:p>
          <a:p>
            <a:r>
              <a:rPr lang="en-US" dirty="0" smtClean="0"/>
              <a:t>else reviewing Spike’s record sure won’t!</a:t>
            </a:r>
          </a:p>
          <a:p>
            <a:endParaRPr lang="en-US" dirty="0"/>
          </a:p>
          <a:p>
            <a:r>
              <a:rPr lang="en-US" dirty="0" smtClean="0"/>
              <a:t>That was NOT a good Note. Hopefully this</a:t>
            </a:r>
          </a:p>
          <a:p>
            <a:r>
              <a:rPr lang="en-US" dirty="0" smtClean="0"/>
              <a:t>TNT will help you avoid my errors.</a:t>
            </a:r>
            <a:endParaRPr lang="en-US" dirty="0"/>
          </a:p>
        </p:txBody>
      </p:sp>
    </p:spTree>
    <p:extLst>
      <p:ext uri="{BB962C8B-B14F-4D97-AF65-F5344CB8AC3E}">
        <p14:creationId xmlns:p14="http://schemas.microsoft.com/office/powerpoint/2010/main" val="1130468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245" y="-70302"/>
            <a:ext cx="7886700" cy="1325563"/>
          </a:xfrm>
        </p:spPr>
        <p:txBody>
          <a:bodyPr/>
          <a:lstStyle/>
          <a:p>
            <a:r>
              <a:rPr lang="en-US" dirty="0" smtClean="0"/>
              <a:t>Where you can enter Notes</a:t>
            </a:r>
            <a:endParaRPr lang="en-US" dirty="0"/>
          </a:p>
        </p:txBody>
      </p:sp>
      <p:sp>
        <p:nvSpPr>
          <p:cNvPr id="3" name="Content Placeholder 2"/>
          <p:cNvSpPr>
            <a:spLocks noGrp="1"/>
          </p:cNvSpPr>
          <p:nvPr>
            <p:ph idx="1"/>
          </p:nvPr>
        </p:nvSpPr>
        <p:spPr>
          <a:xfrm>
            <a:off x="376100" y="1011421"/>
            <a:ext cx="8219259" cy="4351338"/>
          </a:xfrm>
        </p:spPr>
        <p:txBody>
          <a:bodyPr>
            <a:noAutofit/>
          </a:bodyPr>
          <a:lstStyle/>
          <a:p>
            <a:r>
              <a:rPr lang="en-US" sz="2400" dirty="0" smtClean="0"/>
              <a:t>Note &amp; Observation Tab </a:t>
            </a:r>
          </a:p>
          <a:p>
            <a:pPr lvl="1"/>
            <a:r>
              <a:rPr lang="en-US" dirty="0" smtClean="0"/>
              <a:t>Animals, Enclosures, Life Supports and Components</a:t>
            </a:r>
          </a:p>
          <a:p>
            <a:pPr lvl="2"/>
            <a:r>
              <a:rPr lang="en-US" sz="2400" dirty="0" smtClean="0"/>
              <a:t>Note Type required</a:t>
            </a:r>
          </a:p>
          <a:p>
            <a:pPr lvl="2"/>
            <a:r>
              <a:rPr lang="en-US" sz="2400" dirty="0" smtClean="0"/>
              <a:t>Note Sub Type optional</a:t>
            </a:r>
          </a:p>
          <a:p>
            <a:pPr lvl="2"/>
            <a:r>
              <a:rPr lang="en-US" sz="2400" dirty="0" smtClean="0"/>
              <a:t>Keyword optional</a:t>
            </a:r>
          </a:p>
          <a:p>
            <a:pPr lvl="2"/>
            <a:r>
              <a:rPr lang="en-US" sz="2400" dirty="0" smtClean="0"/>
              <a:t>Observations can ONLY be recorded here</a:t>
            </a:r>
          </a:p>
          <a:p>
            <a:pPr lvl="3"/>
            <a:r>
              <a:rPr lang="en-US" dirty="0" smtClean="0"/>
              <a:t>More on Observations later</a:t>
            </a:r>
          </a:p>
          <a:p>
            <a:pPr lvl="1"/>
            <a:r>
              <a:rPr lang="en-US" dirty="0" smtClean="0"/>
              <a:t>These Notes generally capture information not recorded elsewhere</a:t>
            </a:r>
          </a:p>
        </p:txBody>
      </p:sp>
      <p:sp>
        <p:nvSpPr>
          <p:cNvPr id="4" name="Slide Number Placeholder 3"/>
          <p:cNvSpPr>
            <a:spLocks noGrp="1"/>
          </p:cNvSpPr>
          <p:nvPr>
            <p:ph type="sldNum" sz="quarter" idx="12"/>
          </p:nvPr>
        </p:nvSpPr>
        <p:spPr/>
        <p:txBody>
          <a:bodyPr/>
          <a:lstStyle/>
          <a:p>
            <a:fld id="{D1A12E6A-C85A-496C-95D0-8B82A2649983}" type="slidenum">
              <a:rPr lang="en-US" smtClean="0"/>
              <a:t>9</a:t>
            </a:fld>
            <a:endParaRPr lang="en-US"/>
          </a:p>
        </p:txBody>
      </p:sp>
      <p:pic>
        <p:nvPicPr>
          <p:cNvPr id="1026" name="Picture 2" descr="Image result for writing a Not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501" y="4720793"/>
            <a:ext cx="4242254" cy="183056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79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00558959-21e2-49b6-8bc1-d46e8fb3ce16">EN</Language>
    <Content_x0020_Last_x0020_Updated_x0020_on_x003a_ xmlns="00558959-21e2-49b6-8bc1-d46e8fb3ce16" xsi:nil="true"/>
    <Module xmlns="00558959-21e2-49b6-8bc1-d46e8fb3ce16">1000</Module>
    <Review xmlns="00558959-21e2-49b6-8bc1-d46e8fb3ce16">None needed</Review>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Permalink xmlns="00558959-21e2-49b6-8bc1-d46e8fb3ce16">
      <Url xsi:nil="true"/>
      <Description xsi:nil="true"/>
    </Permalink>
  </documentManagement>
</p:properties>
</file>

<file path=customXml/itemProps1.xml><?xml version="1.0" encoding="utf-8"?>
<ds:datastoreItem xmlns:ds="http://schemas.openxmlformats.org/officeDocument/2006/customXml" ds:itemID="{D42D6B6A-9D07-4900-A29F-660EEEC6722D}"/>
</file>

<file path=customXml/itemProps2.xml><?xml version="1.0" encoding="utf-8"?>
<ds:datastoreItem xmlns:ds="http://schemas.openxmlformats.org/officeDocument/2006/customXml" ds:itemID="{67C9F3AB-93B5-41F8-A208-8E448483BA08}"/>
</file>

<file path=customXml/itemProps3.xml><?xml version="1.0" encoding="utf-8"?>
<ds:datastoreItem xmlns:ds="http://schemas.openxmlformats.org/officeDocument/2006/customXml" ds:itemID="{905B62FA-2CAB-4A8A-A6D1-AC0048C86620}"/>
</file>

<file path=docProps/app.xml><?xml version="1.0" encoding="utf-8"?>
<Properties xmlns="http://schemas.openxmlformats.org/officeDocument/2006/extended-properties" xmlns:vt="http://schemas.openxmlformats.org/officeDocument/2006/docPropsVTypes">
  <Template/>
  <TotalTime>1786</TotalTime>
  <Words>4342</Words>
  <Application>Microsoft Office PowerPoint</Application>
  <PresentationFormat>On-screen Show (4:3)</PresentationFormat>
  <Paragraphs>503</Paragraphs>
  <Slides>45</Slides>
  <Notes>1</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45</vt:i4>
      </vt:variant>
    </vt:vector>
  </HeadingPairs>
  <TitlesOfParts>
    <vt:vector size="63"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Writing Good Notes – It’s NOT That Simple!</vt:lpstr>
      <vt:lpstr>Notes</vt:lpstr>
      <vt:lpstr>Notes</vt:lpstr>
      <vt:lpstr>Lack of Standardization</vt:lpstr>
      <vt:lpstr>The Registrar’s Responsibility</vt:lpstr>
      <vt:lpstr>Advantages of Direct Entry (or at least granting View access to Notes)</vt:lpstr>
      <vt:lpstr>What is a Good Note?</vt:lpstr>
      <vt:lpstr>My First Attempts</vt:lpstr>
      <vt:lpstr>Where you can enter Notes</vt:lpstr>
      <vt:lpstr>Where you can enter Notes</vt:lpstr>
      <vt:lpstr>Where did that Medical Note Come From?</vt:lpstr>
      <vt:lpstr>Is it a Note or an Observation?</vt:lpstr>
      <vt:lpstr>My Standard Example:</vt:lpstr>
      <vt:lpstr>Display in Record and Reports</vt:lpstr>
      <vt:lpstr>Reporting Standards (a Note Training Manual)</vt:lpstr>
      <vt:lpstr>What Should be Recorded - Stress Consistency </vt:lpstr>
      <vt:lpstr>Stress Standardization</vt:lpstr>
      <vt:lpstr>Include Local IDs in Batch Note </vt:lpstr>
      <vt:lpstr>Terms to Use</vt:lpstr>
      <vt:lpstr>Why Does Word Choice Matter?</vt:lpstr>
      <vt:lpstr>Acceptable Acronyms?</vt:lpstr>
      <vt:lpstr>Acceptable Abbreviations?</vt:lpstr>
      <vt:lpstr>What Date to Use?</vt:lpstr>
      <vt:lpstr>How to Explain Changed Data</vt:lpstr>
      <vt:lpstr>What NOT To Do!</vt:lpstr>
      <vt:lpstr>Use Correct Punctuation</vt:lpstr>
      <vt:lpstr>Use Correct Grammar</vt:lpstr>
      <vt:lpstr>Use Correct Speling</vt:lpstr>
      <vt:lpstr>Have you Thought of Formatting?</vt:lpstr>
      <vt:lpstr>Are You Using Spelcheke?</vt:lpstr>
      <vt:lpstr>Voice Recognition</vt:lpstr>
      <vt:lpstr>Will Full Screen Help?</vt:lpstr>
      <vt:lpstr>Batch or Template or Both?</vt:lpstr>
      <vt:lpstr>Creating a Template</vt:lpstr>
      <vt:lpstr>Creating a Template</vt:lpstr>
      <vt:lpstr>Show Group History</vt:lpstr>
      <vt:lpstr>Show Group History</vt:lpstr>
      <vt:lpstr>Reports that Include Notes/Observations</vt:lpstr>
      <vt:lpstr>Note Retrieval Report</vt:lpstr>
      <vt:lpstr>Note Options in Specimen Reports</vt:lpstr>
      <vt:lpstr>Show Group History in SR</vt:lpstr>
      <vt:lpstr>Exclude Notes From Other Grids</vt:lpstr>
      <vt:lpstr>Review of Best Practices</vt:lpstr>
      <vt:lpstr>The Real Best Practice is to Read what you Write!</vt:lpstr>
      <vt:lpstr>Good 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HP</cp:lastModifiedBy>
  <cp:revision>178</cp:revision>
  <cp:lastPrinted>2018-01-25T17:41:21Z</cp:lastPrinted>
  <dcterms:created xsi:type="dcterms:W3CDTF">2016-07-26T18:48:10Z</dcterms:created>
  <dcterms:modified xsi:type="dcterms:W3CDTF">2019-08-19T13:16:10Z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353900</vt:r8>
  </property>
  <property fmtid="{D5CDD505-2E9C-101B-9397-08002B2CF9AE}" pid="3" name="ContentTypeId">
    <vt:lpwstr>0x010100B8A61D1EAB4F114BB81E10F743FBEB16</vt:lpwstr>
  </property>
</Properties>
</file>