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customXml/itemProps2.xml" ContentType="application/vnd.openxmlformats-officedocument.customXmlPropertie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Default Extension="rels" ContentType="application/vnd.openxmlformats-package.relationships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4" r:id="rId2"/>
    <p:sldMasterId id="2147483704" r:id="rId3"/>
    <p:sldMasterId id="2147483714" r:id="rId4"/>
    <p:sldMasterId id="2147483724" r:id="rId5"/>
    <p:sldMasterId id="2147483734" r:id="rId6"/>
    <p:sldMasterId id="2147483744" r:id="rId7"/>
    <p:sldMasterId id="2147483764" r:id="rId8"/>
    <p:sldMasterId id="2147483754" r:id="rId9"/>
    <p:sldMasterId id="2147483774" r:id="rId10"/>
    <p:sldMasterId id="2147483784" r:id="rId11"/>
    <p:sldMasterId id="2147483794" r:id="rId12"/>
    <p:sldMasterId id="2147483814" r:id="rId13"/>
    <p:sldMasterId id="2147483804" r:id="rId14"/>
    <p:sldMasterId id="2147483834" r:id="rId15"/>
    <p:sldMasterId id="2147483824" r:id="rId16"/>
  </p:sldMasterIdLst>
  <p:notesMasterIdLst>
    <p:notesMasterId r:id="rId42"/>
  </p:notesMasterIdLst>
  <p:sldIdLst>
    <p:sldId id="258" r:id="rId17"/>
    <p:sldId id="276" r:id="rId18"/>
    <p:sldId id="278" r:id="rId19"/>
    <p:sldId id="259" r:id="rId20"/>
    <p:sldId id="262" r:id="rId21"/>
    <p:sldId id="279" r:id="rId22"/>
    <p:sldId id="267" r:id="rId23"/>
    <p:sldId id="266" r:id="rId24"/>
    <p:sldId id="265" r:id="rId25"/>
    <p:sldId id="264" r:id="rId26"/>
    <p:sldId id="263" r:id="rId27"/>
    <p:sldId id="277" r:id="rId28"/>
    <p:sldId id="280" r:id="rId29"/>
    <p:sldId id="269" r:id="rId30"/>
    <p:sldId id="260" r:id="rId31"/>
    <p:sldId id="268" r:id="rId32"/>
    <p:sldId id="281" r:id="rId33"/>
    <p:sldId id="282" r:id="rId34"/>
    <p:sldId id="274" r:id="rId35"/>
    <p:sldId id="283" r:id="rId36"/>
    <p:sldId id="273" r:id="rId37"/>
    <p:sldId id="272" r:id="rId38"/>
    <p:sldId id="271" r:id="rId39"/>
    <p:sldId id="270" r:id="rId40"/>
    <p:sldId id="275" r:id="rId41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82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1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notesMaster" Target="notesMasters/notesMaster1.xml"/><Relationship Id="rId47" Type="http://schemas.openxmlformats.org/officeDocument/2006/relationships/customXml" Target="../customXml/item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customXml" Target="../customXml/item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tableStyles" Target="tableStyles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FE74ED4-AA88-4BD1-8B22-6D87B6D26DFC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FDFC556-B229-4063-BD53-D1F14E4DC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0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269F-D690-49CA-A0F1-11FAE202FE0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9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D845-87D6-4E2D-87A9-740235A144E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7387" y="242797"/>
            <a:ext cx="7772400" cy="2387600"/>
          </a:xfrm>
        </p:spPr>
        <p:txBody>
          <a:bodyPr/>
          <a:lstStyle/>
          <a:p>
            <a:r>
              <a:rPr lang="en-US" dirty="0" smtClean="0"/>
              <a:t>The Best of 2018!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2843833"/>
            <a:ext cx="6858000" cy="1655762"/>
          </a:xfrm>
        </p:spPr>
        <p:txBody>
          <a:bodyPr/>
          <a:lstStyle/>
          <a:p>
            <a:r>
              <a:rPr lang="en-US" dirty="0" smtClean="0"/>
              <a:t>Tips &amp; Tricks January 2019</a:t>
            </a:r>
            <a:endParaRPr lang="en-US" dirty="0"/>
          </a:p>
        </p:txBody>
      </p:sp>
      <p:pic>
        <p:nvPicPr>
          <p:cNvPr id="1026" name="Picture 2" descr="Image result for blue ribbon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655" y="2630397"/>
            <a:ext cx="1838688" cy="371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19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Husbandry – Quick Search by Taxonomy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944" y="1155357"/>
            <a:ext cx="3383573" cy="37112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Image result for orangutan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94" y="4121549"/>
            <a:ext cx="4200277" cy="236099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8650" y="1890456"/>
            <a:ext cx="4303679" cy="2031325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 the Start menu “quick” search (only Local</a:t>
            </a:r>
          </a:p>
          <a:p>
            <a:r>
              <a:rPr lang="en-US" dirty="0" smtClean="0"/>
              <a:t>animals), you can now search by Taxonomy.</a:t>
            </a:r>
          </a:p>
          <a:p>
            <a:r>
              <a:rPr lang="en-US" dirty="0" smtClean="0"/>
              <a:t>As for other searches, the top 10 results will</a:t>
            </a:r>
          </a:p>
          <a:p>
            <a:r>
              <a:rPr lang="en-US" dirty="0" smtClean="0"/>
              <a:t>display. If there are more than 10 results,</a:t>
            </a:r>
          </a:p>
          <a:p>
            <a:r>
              <a:rPr lang="en-US" dirty="0" smtClean="0"/>
              <a:t>scroll to the bottom and select “Click to see</a:t>
            </a:r>
          </a:p>
          <a:p>
            <a:r>
              <a:rPr lang="en-US" dirty="0" smtClean="0"/>
              <a:t>all results”. This will bring up a results grid</a:t>
            </a:r>
          </a:p>
          <a:p>
            <a:r>
              <a:rPr lang="en-US" dirty="0" smtClean="0"/>
              <a:t>that displays all the possibilities.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089" y="4583387"/>
            <a:ext cx="2324301" cy="9830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62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Husbandry – Group History Notes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581" y="3808123"/>
            <a:ext cx="2729866" cy="17012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37791" y="3808123"/>
            <a:ext cx="5240794" cy="2308324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As groups are Split and Merged you now have the option</a:t>
            </a:r>
          </a:p>
          <a:p>
            <a:r>
              <a:rPr lang="en-US" sz="1600" dirty="0" smtClean="0"/>
              <a:t>to view any Notes/Observations entered on any other</a:t>
            </a:r>
          </a:p>
          <a:p>
            <a:r>
              <a:rPr lang="en-US" sz="1600" dirty="0" smtClean="0"/>
              <a:t>group the individual/group in focus has been associated</a:t>
            </a:r>
          </a:p>
          <a:p>
            <a:r>
              <a:rPr lang="en-US" sz="1600" dirty="0" smtClean="0"/>
              <a:t>with. In the individual record above we have checked the</a:t>
            </a:r>
          </a:p>
          <a:p>
            <a:r>
              <a:rPr lang="en-US" sz="1600" dirty="0" smtClean="0"/>
              <a:t>“Show Group History” box. The highlighted entries were</a:t>
            </a:r>
          </a:p>
          <a:p>
            <a:r>
              <a:rPr lang="en-US" sz="1600" dirty="0" smtClean="0"/>
              <a:t>recorded on the groups that the individual had previously </a:t>
            </a:r>
          </a:p>
          <a:p>
            <a:r>
              <a:rPr lang="en-US" sz="1600" dirty="0" smtClean="0"/>
              <a:t>been a member of. The source record is indicated on the </a:t>
            </a:r>
          </a:p>
          <a:p>
            <a:r>
              <a:rPr lang="en-US" sz="1600" dirty="0" smtClean="0"/>
              <a:t>right. In a Specimen Report you can also indicate if you want </a:t>
            </a:r>
          </a:p>
          <a:p>
            <a:r>
              <a:rPr lang="en-US" sz="1600" dirty="0" smtClean="0"/>
              <a:t>to include Group History Notes in the report.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51" y="1585023"/>
            <a:ext cx="8002486" cy="20638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429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Husbandry – Care and Welfare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Care and Welfare was the biggest new functionality deployed in 2018</a:t>
            </a:r>
          </a:p>
          <a:p>
            <a:r>
              <a:rPr lang="en-US" dirty="0" smtClean="0"/>
              <a:t>This feature must be activated in Institution Preferences</a:t>
            </a:r>
          </a:p>
          <a:p>
            <a:r>
              <a:rPr lang="en-US" dirty="0" smtClean="0"/>
              <a:t>You first configure Indicators for Behavior, Environment, Mental Domain, Nutrition and Physical Health as desired.</a:t>
            </a:r>
          </a:p>
          <a:p>
            <a:pPr lvl="1"/>
            <a:r>
              <a:rPr lang="en-US" dirty="0" smtClean="0"/>
              <a:t>Each institution configures their own Indicators </a:t>
            </a:r>
          </a:p>
          <a:p>
            <a:pPr lvl="1"/>
            <a:r>
              <a:rPr lang="en-US" dirty="0" smtClean="0"/>
              <a:t>Numeric Value</a:t>
            </a:r>
          </a:p>
          <a:p>
            <a:pPr lvl="1"/>
            <a:r>
              <a:rPr lang="en-US" dirty="0" smtClean="0"/>
              <a:t>Percentage</a:t>
            </a:r>
          </a:p>
          <a:p>
            <a:pPr lvl="1"/>
            <a:r>
              <a:rPr lang="en-US" dirty="0" smtClean="0"/>
              <a:t>Numeric Scale</a:t>
            </a:r>
          </a:p>
          <a:p>
            <a:pPr lvl="1"/>
            <a:r>
              <a:rPr lang="en-US" dirty="0" smtClean="0"/>
              <a:t>Binary</a:t>
            </a:r>
          </a:p>
          <a:p>
            <a:r>
              <a:rPr lang="en-US" dirty="0" smtClean="0"/>
              <a:t>You then create Templates using these Indicators using individual Animals, Animal Lists, Enclosures or Taxonomy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7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Husbandry – Care and Welfare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193" y="1802673"/>
            <a:ext cx="4639005" cy="38445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7052" y="2016791"/>
            <a:ext cx="3661836" cy="341632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ability to create Charts from the</a:t>
            </a:r>
          </a:p>
          <a:p>
            <a:r>
              <a:rPr lang="en-US" dirty="0" smtClean="0"/>
              <a:t>information recorded makes it very</a:t>
            </a:r>
          </a:p>
          <a:p>
            <a:r>
              <a:rPr lang="en-US" dirty="0" smtClean="0"/>
              <a:t>easy to interpret the data. In this</a:t>
            </a:r>
          </a:p>
          <a:p>
            <a:r>
              <a:rPr lang="en-US" dirty="0" smtClean="0"/>
              <a:t>chart we can quickly see that</a:t>
            </a:r>
          </a:p>
          <a:p>
            <a:r>
              <a:rPr lang="en-US" dirty="0" smtClean="0"/>
              <a:t>Excessive Vocalization, Interaction</a:t>
            </a:r>
          </a:p>
          <a:p>
            <a:r>
              <a:rPr lang="en-US" dirty="0" smtClean="0"/>
              <a:t>with the Environment and</a:t>
            </a:r>
          </a:p>
          <a:p>
            <a:r>
              <a:rPr lang="en-US" dirty="0" smtClean="0"/>
              <a:t>Abnormal/undesired Behaviors are</a:t>
            </a:r>
          </a:p>
          <a:p>
            <a:r>
              <a:rPr lang="en-US" dirty="0" smtClean="0"/>
              <a:t>somehow tied together. To help you </a:t>
            </a:r>
          </a:p>
          <a:p>
            <a:r>
              <a:rPr lang="en-US" dirty="0" smtClean="0"/>
              <a:t>use the Care and Welfare module, in </a:t>
            </a:r>
          </a:p>
          <a:p>
            <a:r>
              <a:rPr lang="en-US" dirty="0" smtClean="0"/>
              <a:t>the ZIMS Help Menu you will find: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pdf </a:t>
            </a:r>
            <a:r>
              <a:rPr lang="en-US" dirty="0" smtClean="0"/>
              <a:t>Help document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PowerPoint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3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– Search by Diagnosis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59" y="1506582"/>
            <a:ext cx="7320490" cy="42883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93667" y="3065418"/>
            <a:ext cx="7254241" cy="92333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ability to do a search by Diagnosis is now available under the Global Resource of Morbidity and Mortality. However, this is a Local data only</a:t>
            </a:r>
          </a:p>
          <a:p>
            <a:r>
              <a:rPr lang="en-US" dirty="0" smtClean="0"/>
              <a:t>search.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– Necropsy Lock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502" y="2125876"/>
            <a:ext cx="5159518" cy="16905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0" y="2046514"/>
            <a:ext cx="3149517" cy="3693319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You now have the ability to</a:t>
            </a:r>
          </a:p>
          <a:p>
            <a:r>
              <a:rPr lang="en-US" dirty="0" smtClean="0"/>
              <a:t>“lock” a Necropsy record by</a:t>
            </a:r>
          </a:p>
          <a:p>
            <a:r>
              <a:rPr lang="en-US" dirty="0" smtClean="0"/>
              <a:t>selecting Sign Off. Locking </a:t>
            </a:r>
          </a:p>
          <a:p>
            <a:r>
              <a:rPr lang="en-US" dirty="0" smtClean="0"/>
              <a:t>means that it cannot be edited </a:t>
            </a:r>
          </a:p>
          <a:p>
            <a:r>
              <a:rPr lang="en-US" dirty="0" smtClean="0"/>
              <a:t>by anyone other than the </a:t>
            </a:r>
          </a:p>
          <a:p>
            <a:r>
              <a:rPr lang="en-US" dirty="0" smtClean="0"/>
              <a:t>person who locked it. If </a:t>
            </a:r>
          </a:p>
          <a:p>
            <a:r>
              <a:rPr lang="en-US" dirty="0" smtClean="0"/>
              <a:t>someone else tries to edit the </a:t>
            </a:r>
          </a:p>
          <a:p>
            <a:r>
              <a:rPr lang="en-US" dirty="0" smtClean="0"/>
              <a:t>record they will receive a </a:t>
            </a:r>
          </a:p>
          <a:p>
            <a:r>
              <a:rPr lang="en-US" dirty="0" smtClean="0"/>
              <a:t>message that it is locked and </a:t>
            </a:r>
          </a:p>
          <a:p>
            <a:r>
              <a:rPr lang="en-US" dirty="0" smtClean="0"/>
              <a:t>they cannot proceed with their </a:t>
            </a:r>
          </a:p>
          <a:p>
            <a:r>
              <a:rPr lang="en-US" dirty="0" smtClean="0"/>
              <a:t>edits. The Audit Trail grid tracks</a:t>
            </a:r>
          </a:p>
          <a:p>
            <a:r>
              <a:rPr lang="en-US" dirty="0" smtClean="0"/>
              <a:t>by who and when a Necropsy </a:t>
            </a:r>
          </a:p>
          <a:p>
            <a:r>
              <a:rPr lang="en-US" dirty="0" smtClean="0"/>
              <a:t>was locked.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844" y="3816442"/>
            <a:ext cx="3510835" cy="11474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029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– Improvements to Prescription/Treatment Module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Previously, if the Dose Calculator was used, only the Dose and Dosage were updated in the main Prescription screen, Administered Dose Quantity was not. Now all three correctly update!</a:t>
            </a:r>
          </a:p>
          <a:p>
            <a:r>
              <a:rPr lang="en-US" dirty="0" smtClean="0"/>
              <a:t>If the User does NOT use the Dose Calculator and instead directly enters data into the main Prescription screen, ZIMS will now display “Not Calculable” instead of displaying </a:t>
            </a:r>
            <a:r>
              <a:rPr lang="en-US" dirty="0" smtClean="0"/>
              <a:t>an incorrect </a:t>
            </a:r>
            <a:r>
              <a:rPr lang="en-US" dirty="0" smtClean="0"/>
              <a:t>Administered Dose Quantity.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6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Studbooks - Overlays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06385" y="1715171"/>
            <a:ext cx="4808965" cy="341632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Studbook Overlays allow you to </a:t>
            </a:r>
            <a:r>
              <a:rPr lang="en-US" dirty="0" smtClean="0"/>
              <a:t>add </a:t>
            </a:r>
            <a:r>
              <a:rPr lang="en-US" dirty="0"/>
              <a:t>assumptive data to </a:t>
            </a:r>
            <a:r>
              <a:rPr lang="en-US" dirty="0" smtClean="0"/>
              <a:t>your master </a:t>
            </a:r>
            <a:r>
              <a:rPr lang="en-US" dirty="0"/>
              <a:t>(true) studbook to assist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analysis. </a:t>
            </a:r>
            <a:r>
              <a:rPr lang="en-US" dirty="0" smtClean="0"/>
              <a:t>They are sometimes called “hypothetical” studbooks. The </a:t>
            </a:r>
            <a:r>
              <a:rPr lang="en-US" dirty="0"/>
              <a:t>most common 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is to record possible parents </a:t>
            </a:r>
            <a:r>
              <a:rPr lang="en-US" dirty="0" smtClean="0"/>
              <a:t>for </a:t>
            </a:r>
            <a:r>
              <a:rPr lang="en-US" dirty="0"/>
              <a:t>UND (undetermined) parents </a:t>
            </a:r>
            <a:r>
              <a:rPr lang="en-US" dirty="0" smtClean="0"/>
              <a:t>or </a:t>
            </a:r>
            <a:r>
              <a:rPr lang="en-US" dirty="0"/>
              <a:t>limit to a single </a:t>
            </a:r>
            <a:r>
              <a:rPr lang="en-US" dirty="0" smtClean="0"/>
              <a:t>animal when </a:t>
            </a:r>
            <a:r>
              <a:rPr lang="en-US" dirty="0" smtClean="0"/>
              <a:t>MULT </a:t>
            </a:r>
            <a:r>
              <a:rPr lang="en-US" dirty="0"/>
              <a:t>parents are listed. </a:t>
            </a:r>
            <a:r>
              <a:rPr lang="en-US" dirty="0" smtClean="0"/>
              <a:t>They allow</a:t>
            </a:r>
          </a:p>
          <a:p>
            <a:r>
              <a:rPr lang="en-US" dirty="0"/>
              <a:t>y</a:t>
            </a:r>
            <a:r>
              <a:rPr lang="en-US" dirty="0" smtClean="0"/>
              <a:t>ou to answer the “What if</a:t>
            </a:r>
            <a:r>
              <a:rPr lang="en-US" dirty="0" smtClean="0"/>
              <a:t>?” questions </a:t>
            </a:r>
            <a:r>
              <a:rPr lang="en-US" dirty="0" smtClean="0"/>
              <a:t>you may have about </a:t>
            </a:r>
            <a:r>
              <a:rPr lang="en-US" dirty="0" smtClean="0"/>
              <a:t>your studbook </a:t>
            </a:r>
            <a:r>
              <a:rPr lang="en-US" dirty="0" smtClean="0"/>
              <a:t>data. Overlays are </a:t>
            </a:r>
            <a:r>
              <a:rPr lang="en-US" dirty="0" smtClean="0"/>
              <a:t>most commonly </a:t>
            </a:r>
            <a:r>
              <a:rPr lang="en-US" dirty="0" smtClean="0"/>
              <a:t>used by </a:t>
            </a:r>
            <a:r>
              <a:rPr lang="en-US" dirty="0" smtClean="0"/>
              <a:t>Population Managers </a:t>
            </a:r>
            <a:r>
              <a:rPr lang="en-US" dirty="0" smtClean="0"/>
              <a:t>but Studbook </a:t>
            </a:r>
            <a:r>
              <a:rPr lang="en-US" dirty="0" smtClean="0"/>
              <a:t>Keepers can </a:t>
            </a:r>
            <a:r>
              <a:rPr lang="en-US" dirty="0" smtClean="0"/>
              <a:t>benefit from them also.</a:t>
            </a:r>
            <a:endParaRPr lang="en-US" dirty="0"/>
          </a:p>
        </p:txBody>
      </p:sp>
      <p:pic>
        <p:nvPicPr>
          <p:cNvPr id="4" name="Picture 2" descr="Image result for parma wallaby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39233"/>
            <a:ext cx="2733346" cy="31681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55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0624"/>
            <a:ext cx="7886700" cy="1325563"/>
          </a:xfrm>
        </p:spPr>
        <p:txBody>
          <a:bodyPr/>
          <a:lstStyle/>
          <a:p>
            <a:r>
              <a:rPr lang="en-US" dirty="0" smtClean="0"/>
              <a:t>Studbooks - Overlays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42814" y="1392658"/>
            <a:ext cx="6658371" cy="20603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108946" y="3718029"/>
            <a:ext cx="2406404" cy="1991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9678" y="3682664"/>
            <a:ext cx="5585696" cy="2862322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You can tell when you are in a Studbook Overlay by the</a:t>
            </a:r>
          </a:p>
          <a:p>
            <a:r>
              <a:rPr lang="en-US" dirty="0" smtClean="0"/>
              <a:t>orange banner at the top. If any data in a record has been</a:t>
            </a:r>
          </a:p>
          <a:p>
            <a:r>
              <a:rPr lang="en-US" dirty="0" smtClean="0"/>
              <a:t>changed, Master Info will display at the top of the grid.</a:t>
            </a:r>
          </a:p>
          <a:p>
            <a:r>
              <a:rPr lang="en-US" dirty="0" smtClean="0"/>
              <a:t>When you hover over it the data in the “true” studbook</a:t>
            </a:r>
          </a:p>
          <a:p>
            <a:r>
              <a:rPr lang="en-US" dirty="0" smtClean="0"/>
              <a:t>will be shown. To learn how to create and use a Studbook</a:t>
            </a:r>
          </a:p>
          <a:p>
            <a:r>
              <a:rPr lang="en-US" dirty="0" smtClean="0"/>
              <a:t>Overlay check out the Help Menu: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pdf Help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PowerPoint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video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Blog posting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1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Studbooks – View Animal History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594" y="1690690"/>
            <a:ext cx="6165630" cy="30276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89610" y="4854452"/>
            <a:ext cx="8079456" cy="92333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You can now view the history of an animal from a results grid by checking the “Show</a:t>
            </a:r>
          </a:p>
          <a:p>
            <a:r>
              <a:rPr lang="en-US" dirty="0" smtClean="0"/>
              <a:t>History” box. Here we have expanded two studbook records to show the transaction</a:t>
            </a:r>
          </a:p>
          <a:p>
            <a:r>
              <a:rPr lang="en-US" dirty="0" smtClean="0"/>
              <a:t>history.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02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in ZIMS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81" y="1583394"/>
            <a:ext cx="3557640" cy="43343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56552" y="1593329"/>
            <a:ext cx="3944093" cy="341632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ZIMS had quite a few changes in 2018</a:t>
            </a:r>
          </a:p>
          <a:p>
            <a:r>
              <a:rPr lang="en-US" dirty="0" smtClean="0"/>
              <a:t>in all the modules - Husbandry, Medical </a:t>
            </a:r>
          </a:p>
          <a:p>
            <a:r>
              <a:rPr lang="en-US" dirty="0" smtClean="0"/>
              <a:t>and Studbook. Some of these changes</a:t>
            </a:r>
          </a:p>
          <a:p>
            <a:r>
              <a:rPr lang="en-US" dirty="0" smtClean="0"/>
              <a:t>were the addition of completely new </a:t>
            </a:r>
          </a:p>
          <a:p>
            <a:r>
              <a:rPr lang="en-US" dirty="0" smtClean="0"/>
              <a:t>functionality. Some of them changed</a:t>
            </a:r>
          </a:p>
          <a:p>
            <a:r>
              <a:rPr lang="en-US" dirty="0" smtClean="0"/>
              <a:t>the way the User Interface (what you</a:t>
            </a:r>
          </a:p>
          <a:p>
            <a:r>
              <a:rPr lang="en-US" dirty="0" smtClean="0"/>
              <a:t>see and how you use ZIMS) appeared</a:t>
            </a:r>
          </a:p>
          <a:p>
            <a:r>
              <a:rPr lang="en-US" dirty="0" smtClean="0"/>
              <a:t>and functioned for easier use. And</a:t>
            </a:r>
          </a:p>
          <a:p>
            <a:r>
              <a:rPr lang="en-US" dirty="0" smtClean="0"/>
              <a:t>some of them you can’t see but can</a:t>
            </a:r>
          </a:p>
          <a:p>
            <a:r>
              <a:rPr lang="en-US" dirty="0" smtClean="0"/>
              <a:t>appreciate, like increased speed for</a:t>
            </a:r>
          </a:p>
          <a:p>
            <a:r>
              <a:rPr lang="en-US" dirty="0" smtClean="0"/>
              <a:t>calculations and </a:t>
            </a:r>
            <a:r>
              <a:rPr lang="en-US" dirty="0" smtClean="0"/>
              <a:t>results and increased</a:t>
            </a:r>
          </a:p>
          <a:p>
            <a:r>
              <a:rPr lang="en-US" dirty="0" smtClean="0"/>
              <a:t>accuracy of the results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45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Studbooks – View Animal History as a Studbook Report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97" y="1690689"/>
            <a:ext cx="7878553" cy="37726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952206" y="4659086"/>
            <a:ext cx="5385000" cy="92333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This option also functions as “Studbook Report”. </a:t>
            </a:r>
            <a:r>
              <a:rPr lang="en-US" smtClean="0"/>
              <a:t>When </a:t>
            </a:r>
          </a:p>
          <a:p>
            <a:r>
              <a:rPr lang="en-US" smtClean="0"/>
              <a:t>the </a:t>
            </a:r>
            <a:r>
              <a:rPr lang="en-US" dirty="0" smtClean="0"/>
              <a:t>Show History box is checked, all the transactions </a:t>
            </a:r>
          </a:p>
          <a:p>
            <a:r>
              <a:rPr lang="en-US" dirty="0" smtClean="0"/>
              <a:t>for the animal will display in the export to Excel or pdf.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8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Studbooks – Institutional Holdings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97" y="1690689"/>
            <a:ext cx="5952686" cy="29763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727" y="3664068"/>
            <a:ext cx="7026249" cy="14631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4128" y="5042262"/>
            <a:ext cx="8135743" cy="646331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Under Tools you can now find a list of Institutional Holdings. The Current/Historical Holdings will take you to a list with hyperlinks into the studbook record.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9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Studbooks – Accept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options have been added to the Pending Updates information</a:t>
            </a:r>
          </a:p>
          <a:p>
            <a:pPr lvl="1"/>
            <a:r>
              <a:rPr lang="en-US" dirty="0" smtClean="0"/>
              <a:t>NEW! You can Accept the update with Edits </a:t>
            </a:r>
          </a:p>
          <a:p>
            <a:pPr lvl="2"/>
            <a:r>
              <a:rPr lang="en-US" dirty="0" smtClean="0"/>
              <a:t>You can edit the update immediately and not have to remember to go back into the record and do so</a:t>
            </a:r>
            <a:endParaRPr lang="en-US" dirty="0" smtClean="0"/>
          </a:p>
          <a:p>
            <a:pPr lvl="1"/>
            <a:r>
              <a:rPr lang="en-US" dirty="0" smtClean="0"/>
              <a:t>NEW! You can Accept </a:t>
            </a:r>
            <a:r>
              <a:rPr lang="en-US" dirty="0" smtClean="0"/>
              <a:t>All </a:t>
            </a:r>
            <a:r>
              <a:rPr lang="en-US" dirty="0" smtClean="0"/>
              <a:t>Parents with one click</a:t>
            </a:r>
            <a:endParaRPr lang="en-US" dirty="0" smtClean="0"/>
          </a:p>
          <a:p>
            <a:pPr lvl="1"/>
            <a:r>
              <a:rPr lang="en-US" dirty="0" smtClean="0"/>
              <a:t>NEW! If the animal has been at only one institution you can Accept All the updates with one click and not have to go into each grid to do so.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443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Studbooks – Activity Stream in Animal Details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458" y="3508100"/>
            <a:ext cx="6036843" cy="21118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62446" y="1999230"/>
            <a:ext cx="7295074" cy="1200329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 addition to finding recent activity across your studbook by looking at the</a:t>
            </a:r>
          </a:p>
          <a:p>
            <a:r>
              <a:rPr lang="en-US" dirty="0" smtClean="0"/>
              <a:t>Studbook Activity found in the expandable box on the right hand side of the</a:t>
            </a:r>
          </a:p>
          <a:p>
            <a:r>
              <a:rPr lang="en-US" dirty="0" smtClean="0"/>
              <a:t>Studbook Dashboard, each individual record now has its own right hand</a:t>
            </a:r>
          </a:p>
          <a:p>
            <a:r>
              <a:rPr lang="en-US" dirty="0" smtClean="0"/>
              <a:t>expandable box to display any recent activity within that specific record.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67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Studbooks – Dismiss Data Quality Errors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100" y="1690689"/>
            <a:ext cx="6127011" cy="33454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28650" y="4223657"/>
            <a:ext cx="5054269" cy="2308324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You now have the ability to dismiss Data Quality Errors</a:t>
            </a:r>
          </a:p>
          <a:p>
            <a:r>
              <a:rPr lang="en-US" sz="1600" dirty="0" smtClean="0"/>
              <a:t>and Warnings. Sometimes ZIMS perceives a data entry</a:t>
            </a:r>
          </a:p>
          <a:p>
            <a:r>
              <a:rPr lang="en-US" sz="1600" dirty="0" smtClean="0"/>
              <a:t>error that is not actually an error because of species</a:t>
            </a:r>
          </a:p>
          <a:p>
            <a:r>
              <a:rPr lang="en-US" sz="1600" dirty="0" smtClean="0"/>
              <a:t>biology. A common cause for this is delayed implantation</a:t>
            </a:r>
          </a:p>
          <a:p>
            <a:r>
              <a:rPr lang="en-US" sz="1600" dirty="0" smtClean="0"/>
              <a:t>and embryonic diapause where the sire may be long</a:t>
            </a:r>
          </a:p>
          <a:p>
            <a:r>
              <a:rPr lang="en-US" sz="1600" dirty="0" smtClean="0"/>
              <a:t>deceased on the estimated conception date. Selecting the </a:t>
            </a:r>
          </a:p>
          <a:p>
            <a:r>
              <a:rPr lang="en-US" sz="1600" dirty="0" smtClean="0"/>
              <a:t>“x” allows you remove these errors from view. There is a</a:t>
            </a:r>
          </a:p>
          <a:p>
            <a:r>
              <a:rPr lang="en-US" sz="1600" dirty="0" smtClean="0"/>
              <a:t>“Display Dismissed Errors” checkbox should you wish to</a:t>
            </a:r>
          </a:p>
          <a:p>
            <a:r>
              <a:rPr lang="en-US" sz="1600" dirty="0" smtClean="0"/>
              <a:t>see them again.</a:t>
            </a:r>
          </a:p>
        </p:txBody>
      </p:sp>
    </p:spTree>
    <p:extLst>
      <p:ext uri="{BB962C8B-B14F-4D97-AF65-F5344CB8AC3E}">
        <p14:creationId xmlns:p14="http://schemas.microsoft.com/office/powerpoint/2010/main" val="22900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That is the </a:t>
            </a:r>
            <a:br>
              <a:rPr lang="en-US" dirty="0" smtClean="0"/>
            </a:br>
            <a:r>
              <a:rPr lang="en-US" dirty="0" smtClean="0"/>
              <a:t>Best of 2018!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 ZIMS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2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27" y="339000"/>
            <a:ext cx="8297636" cy="1325563"/>
          </a:xfrm>
        </p:spPr>
        <p:txBody>
          <a:bodyPr/>
          <a:lstStyle/>
          <a:p>
            <a:r>
              <a:rPr lang="en-US" dirty="0" smtClean="0"/>
              <a:t>Husbandry - Manage Templates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27" y="1391984"/>
            <a:ext cx="7186082" cy="38067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316480" y="3570515"/>
            <a:ext cx="6583725" cy="2031325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One change involved putting all of your Templates (except for</a:t>
            </a:r>
          </a:p>
          <a:p>
            <a:r>
              <a:rPr lang="en-US" dirty="0" smtClean="0"/>
              <a:t>Note and Measurement Range Templates) in one easy to manage</a:t>
            </a:r>
          </a:p>
          <a:p>
            <a:r>
              <a:rPr lang="en-US" dirty="0" smtClean="0"/>
              <a:t>area. You can reach the Manage Templates area from Start &gt; Tools &gt;</a:t>
            </a:r>
          </a:p>
          <a:p>
            <a:r>
              <a:rPr lang="en-US" dirty="0" smtClean="0"/>
              <a:t>Manage Template or from tabs within the Animal and Enclosure</a:t>
            </a:r>
          </a:p>
          <a:p>
            <a:r>
              <a:rPr lang="en-US" dirty="0" smtClean="0"/>
              <a:t>modules. From this screen you can add Templates, edit them, delete</a:t>
            </a:r>
          </a:p>
          <a:p>
            <a:r>
              <a:rPr lang="en-US" dirty="0" smtClean="0"/>
              <a:t>them and use them without having to go into the various modules</a:t>
            </a:r>
          </a:p>
          <a:p>
            <a:r>
              <a:rPr lang="en-US" dirty="0" smtClean="0"/>
              <a:t>to find </a:t>
            </a:r>
            <a:r>
              <a:rPr lang="en-US" dirty="0" smtClean="0"/>
              <a:t>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Husbandry – Husbandry Log Templates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246" y="2098766"/>
            <a:ext cx="4596246" cy="27577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3177" y="1846217"/>
            <a:ext cx="3756093" cy="3970318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 new Template that rolled out in</a:t>
            </a:r>
          </a:p>
          <a:p>
            <a:r>
              <a:rPr lang="en-US" dirty="0" smtClean="0"/>
              <a:t>2018 was the Husbandry Log</a:t>
            </a:r>
          </a:p>
          <a:p>
            <a:r>
              <a:rPr lang="en-US" dirty="0" smtClean="0"/>
              <a:t>Template. This Template allows you</a:t>
            </a:r>
          </a:p>
          <a:p>
            <a:r>
              <a:rPr lang="en-US" dirty="0" smtClean="0"/>
              <a:t>to capture information on the</a:t>
            </a:r>
          </a:p>
          <a:p>
            <a:r>
              <a:rPr lang="en-US" dirty="0" smtClean="0"/>
              <a:t>Animals as well as the Enclosures</a:t>
            </a:r>
          </a:p>
          <a:p>
            <a:r>
              <a:rPr lang="en-US" dirty="0" smtClean="0"/>
              <a:t>and Life Supports you are responsible </a:t>
            </a:r>
          </a:p>
          <a:p>
            <a:r>
              <a:rPr lang="en-US" dirty="0" smtClean="0"/>
              <a:t>for. To learn how to create and use </a:t>
            </a:r>
            <a:endParaRPr lang="en-US" dirty="0"/>
          </a:p>
          <a:p>
            <a:r>
              <a:rPr lang="en-US" dirty="0" smtClean="0"/>
              <a:t>the HLT use the ZIMS Help Menu: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Walk Me that walks you through</a:t>
            </a:r>
          </a:p>
          <a:p>
            <a:r>
              <a:rPr lang="en-US" dirty="0" smtClean="0"/>
              <a:t>     from start to finish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pdf Help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PowerPoint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June Tips and Tricks recorded</a:t>
            </a:r>
          </a:p>
          <a:p>
            <a:r>
              <a:rPr lang="en-US" dirty="0" smtClean="0"/>
              <a:t>     Webinar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1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208372"/>
            <a:ext cx="7886700" cy="1325563"/>
          </a:xfrm>
        </p:spPr>
        <p:txBody>
          <a:bodyPr/>
          <a:lstStyle/>
          <a:p>
            <a:r>
              <a:rPr lang="en-US" dirty="0" smtClean="0"/>
              <a:t>Husbandry – Environmental Quality Graphs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6686" y="1560060"/>
            <a:ext cx="8182625" cy="2031325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You can now view graphs of Environmental Quality Measurements for a single</a:t>
            </a:r>
          </a:p>
          <a:p>
            <a:r>
              <a:rPr lang="en-US" dirty="0" smtClean="0"/>
              <a:t>entity and single measurement, single entity and multiple measurements, multiple</a:t>
            </a:r>
          </a:p>
          <a:p>
            <a:r>
              <a:rPr lang="en-US" dirty="0" smtClean="0"/>
              <a:t>entities and single measurements and multiple </a:t>
            </a:r>
            <a:r>
              <a:rPr lang="en-US" dirty="0" smtClean="0"/>
              <a:t>entities </a:t>
            </a:r>
            <a:r>
              <a:rPr lang="en-US" dirty="0" smtClean="0"/>
              <a:t>and multiple measurements.</a:t>
            </a:r>
          </a:p>
          <a:p>
            <a:r>
              <a:rPr lang="en-US" dirty="0" smtClean="0"/>
              <a:t>When viewing a single entity and single measurement, if you have created a</a:t>
            </a:r>
          </a:p>
          <a:p>
            <a:r>
              <a:rPr lang="en-US" dirty="0" smtClean="0"/>
              <a:t>Measurement Range Template for the entity and the measurement, if you check the</a:t>
            </a:r>
          </a:p>
          <a:p>
            <a:r>
              <a:rPr lang="en-US" dirty="0" smtClean="0"/>
              <a:t>Toggle measurement range areas box (1), the graph will indicate any out of range </a:t>
            </a:r>
          </a:p>
          <a:p>
            <a:r>
              <a:rPr lang="en-US" dirty="0" smtClean="0"/>
              <a:t>measurements (2 and 3).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417320" y="3750808"/>
            <a:ext cx="6309360" cy="20212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18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Husbandry – Environmental Quality Graphs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41417" y="3814659"/>
            <a:ext cx="6282740" cy="19155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28650" y="1690689"/>
            <a:ext cx="8102924" cy="2031325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When viewing multiple entities and multiple measurements, each entity will have its</a:t>
            </a:r>
          </a:p>
          <a:p>
            <a:r>
              <a:rPr lang="en-US" dirty="0" smtClean="0"/>
              <a:t>own color (1) and the various Units of Measure will display on the Y axis(2). For help</a:t>
            </a:r>
          </a:p>
          <a:p>
            <a:r>
              <a:rPr lang="en-US" dirty="0" smtClean="0"/>
              <a:t>in using the Environmental Quality Graphs, find the following information in the</a:t>
            </a:r>
          </a:p>
          <a:p>
            <a:r>
              <a:rPr lang="en-US" dirty="0" smtClean="0"/>
              <a:t>ZIMS Help menu: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Walk 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pdf Help </a:t>
            </a:r>
            <a:r>
              <a:rPr lang="en-US" dirty="0" smtClean="0"/>
              <a:t>document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PowerPoint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8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Husbandry – Enclosure Occupants Summary Report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4" y="1690689"/>
            <a:ext cx="6678183" cy="34842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420983" y="3927566"/>
            <a:ext cx="6171690" cy="1754326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This new Report produces a grid of species and numbers that</a:t>
            </a:r>
          </a:p>
          <a:p>
            <a:r>
              <a:rPr lang="en-US" dirty="0" smtClean="0"/>
              <a:t>have occupied an enclosure , including sub-enclosures. A single </a:t>
            </a:r>
          </a:p>
          <a:p>
            <a:r>
              <a:rPr lang="en-US" dirty="0" smtClean="0"/>
              <a:t>or multiple enclosures can be selected or an enclosure list used.</a:t>
            </a:r>
          </a:p>
          <a:p>
            <a:r>
              <a:rPr lang="en-US" dirty="0" smtClean="0"/>
              <a:t>The report can be exported to raw Excel before running it, and</a:t>
            </a:r>
          </a:p>
          <a:p>
            <a:r>
              <a:rPr lang="en-US" dirty="0" smtClean="0"/>
              <a:t>multiple formats after running it. Individual animals are not </a:t>
            </a:r>
            <a:endParaRPr lang="en-US" dirty="0"/>
          </a:p>
          <a:p>
            <a:r>
              <a:rPr lang="en-US" dirty="0" smtClean="0"/>
              <a:t>identified, just the total count.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83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Husbandry – Saved Favorite Accessions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8650" y="4025915"/>
            <a:ext cx="7600157" cy="1600438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If you do a lot of similar accessions (in this example we do a lot of collecting from the Florida Keys), </a:t>
            </a:r>
          </a:p>
          <a:p>
            <a:r>
              <a:rPr lang="en-US" sz="1400" dirty="0" smtClean="0"/>
              <a:t>you can now save data entry time by creating </a:t>
            </a:r>
            <a:r>
              <a:rPr lang="en-US" sz="1400" dirty="0" err="1" smtClean="0"/>
              <a:t>Favourite</a:t>
            </a:r>
            <a:r>
              <a:rPr lang="en-US" sz="1400" dirty="0" smtClean="0"/>
              <a:t> Accession Templates. On the Accessions </a:t>
            </a:r>
          </a:p>
          <a:p>
            <a:r>
              <a:rPr lang="en-US" sz="1400" dirty="0" smtClean="0"/>
              <a:t>screen enter the data that is common to these accessions and select the Save icon. Give it a name </a:t>
            </a:r>
          </a:p>
          <a:p>
            <a:r>
              <a:rPr lang="en-US" sz="1400" dirty="0" smtClean="0"/>
              <a:t>that will help you find it again and it will appear in the dropdown list for </a:t>
            </a:r>
            <a:r>
              <a:rPr lang="en-US" sz="1400" dirty="0" err="1" smtClean="0"/>
              <a:t>Favourite</a:t>
            </a:r>
            <a:r>
              <a:rPr lang="en-US" sz="1400" dirty="0" smtClean="0"/>
              <a:t> Accessions. These</a:t>
            </a:r>
          </a:p>
          <a:p>
            <a:r>
              <a:rPr lang="en-US" sz="1400" dirty="0" smtClean="0"/>
              <a:t>Templates are displayed only under the Entity and Transaction where they were saved. So this Florida </a:t>
            </a:r>
          </a:p>
          <a:p>
            <a:r>
              <a:rPr lang="en-US" sz="1400" dirty="0" smtClean="0"/>
              <a:t>Keys Collecting template will only display under an accession type of Individual Animal &gt; Collected </a:t>
            </a:r>
          </a:p>
          <a:p>
            <a:r>
              <a:rPr lang="en-US" sz="1400" dirty="0" smtClean="0"/>
              <a:t>From Wild. It will not display under Group of Animals &gt; From Another Institution.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094" y="1690689"/>
            <a:ext cx="6561389" cy="22099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12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Husbandry – Easier Colony Accessions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428" y="2085042"/>
            <a:ext cx="4132678" cy="2862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31223" y="2085042"/>
            <a:ext cx="3946337" cy="2862322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Previously, if you were accessioning</a:t>
            </a:r>
          </a:p>
          <a:p>
            <a:r>
              <a:rPr lang="en-US" dirty="0" smtClean="0"/>
              <a:t>a Colony, you had to first accession a</a:t>
            </a:r>
          </a:p>
          <a:p>
            <a:r>
              <a:rPr lang="en-US" dirty="0" smtClean="0"/>
              <a:t>group and then mark it as a Colony.</a:t>
            </a:r>
          </a:p>
          <a:p>
            <a:r>
              <a:rPr lang="en-US" dirty="0" smtClean="0"/>
              <a:t>You can now mark it as a Colony from</a:t>
            </a:r>
          </a:p>
          <a:p>
            <a:r>
              <a:rPr lang="en-US" dirty="0" smtClean="0"/>
              <a:t>the initial accession screen. You will</a:t>
            </a:r>
          </a:p>
          <a:p>
            <a:r>
              <a:rPr lang="en-US" dirty="0" smtClean="0"/>
              <a:t>still need to record a Group Count in</a:t>
            </a:r>
          </a:p>
          <a:p>
            <a:r>
              <a:rPr lang="en-US" dirty="0" smtClean="0"/>
              <a:t>order to save the accession. This can be </a:t>
            </a:r>
          </a:p>
          <a:p>
            <a:r>
              <a:rPr lang="en-US" dirty="0" smtClean="0"/>
              <a:t>an estimate of the numbers, or what</a:t>
            </a:r>
          </a:p>
          <a:p>
            <a:r>
              <a:rPr lang="en-US" dirty="0" smtClean="0"/>
              <a:t>you have selected as your default count</a:t>
            </a:r>
          </a:p>
          <a:p>
            <a:r>
              <a:rPr lang="en-US" dirty="0" smtClean="0"/>
              <a:t>for Colonies.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2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Content_x0020_Last_x0020_Updated_x0020_on_x003a_ xmlns="00558959-21e2-49b6-8bc1-d46e8fb3ce16" xsi:nil="true"/>
    <Module xmlns="00558959-21e2-49b6-8bc1-d46e8fb3ce16">1000</Module>
    <Review xmlns="00558959-21e2-49b6-8bc1-d46e8fb3ce16">None needed</Review>
    <PublishingExpirationDate xmlns="http://schemas.microsoft.com/sharepoint/v3" xsi:nil="true"/>
    <Community_x0020_Author_x0020__x007c__x0020_Editor xmlns="00558959-21e2-49b6-8bc1-d46e8fb3ce16">
      <UserInfo>
        <DisplayName>Adrienne Miller</DisplayName>
        <AccountId>45</AccountId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Permalink xmlns="00558959-21e2-49b6-8bc1-d46e8fb3ce16">
      <Url xsi:nil="true"/>
      <Description xsi:nil="true"/>
    </Permalink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2C3E91-2B70-4650-A942-221FD2A9F2C2}"/>
</file>

<file path=customXml/itemProps2.xml><?xml version="1.0" encoding="utf-8"?>
<ds:datastoreItem xmlns:ds="http://schemas.openxmlformats.org/officeDocument/2006/customXml" ds:itemID="{0FF1AD7F-22BC-4D52-97CA-6D9E97417F87}"/>
</file>

<file path=customXml/itemProps3.xml><?xml version="1.0" encoding="utf-8"?>
<ds:datastoreItem xmlns:ds="http://schemas.openxmlformats.org/officeDocument/2006/customXml" ds:itemID="{BC4FAD32-BCF4-4BD1-A77B-21552264B70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</TotalTime>
  <Words>1729</Words>
  <Application>Microsoft Office PowerPoint</Application>
  <PresentationFormat>On-screen Show (4:3)</PresentationFormat>
  <Paragraphs>192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25</vt:i4>
      </vt:variant>
    </vt:vector>
  </HeadingPairs>
  <TitlesOfParts>
    <vt:vector size="43" baseType="lpstr">
      <vt:lpstr>Arial</vt:lpstr>
      <vt:lpstr>Calibri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The Best of 2018!</vt:lpstr>
      <vt:lpstr>2018 in ZIMS</vt:lpstr>
      <vt:lpstr>Husbandry - Manage Templates</vt:lpstr>
      <vt:lpstr>Husbandry – Husbandry Log Templates</vt:lpstr>
      <vt:lpstr>Husbandry – Environmental Quality Graphs</vt:lpstr>
      <vt:lpstr>Husbandry – Environmental Quality Graphs</vt:lpstr>
      <vt:lpstr>Husbandry – Enclosure Occupants Summary Report</vt:lpstr>
      <vt:lpstr>Husbandry – Saved Favorite Accessions </vt:lpstr>
      <vt:lpstr>Husbandry – Easier Colony Accessions</vt:lpstr>
      <vt:lpstr>Husbandry – Quick Search by Taxonomy</vt:lpstr>
      <vt:lpstr>Husbandry – Group History Notes</vt:lpstr>
      <vt:lpstr>Husbandry – Care and Welfare</vt:lpstr>
      <vt:lpstr>Husbandry – Care and Welfare</vt:lpstr>
      <vt:lpstr>Medical – Search by Diagnosis</vt:lpstr>
      <vt:lpstr>Medical – Necropsy Lock</vt:lpstr>
      <vt:lpstr>Medical – Improvements to Prescription/Treatment Module</vt:lpstr>
      <vt:lpstr>Studbooks - Overlays</vt:lpstr>
      <vt:lpstr>Studbooks - Overlays</vt:lpstr>
      <vt:lpstr>Studbooks – View Animal History </vt:lpstr>
      <vt:lpstr>Studbooks – View Animal History as a Studbook Report</vt:lpstr>
      <vt:lpstr>Studbooks – Institutional Holdings</vt:lpstr>
      <vt:lpstr>Studbooks – Accept Updates</vt:lpstr>
      <vt:lpstr>Studbooks – Activity Stream in Animal Details</vt:lpstr>
      <vt:lpstr>Studbooks – Dismiss Data Quality Errors</vt:lpstr>
      <vt:lpstr>That is the  Best of 2018!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HP</cp:lastModifiedBy>
  <cp:revision>70</cp:revision>
  <cp:lastPrinted>2018-01-25T17:41:21Z</cp:lastPrinted>
  <dcterms:created xsi:type="dcterms:W3CDTF">2016-07-26T18:48:10Z</dcterms:created>
  <dcterms:modified xsi:type="dcterms:W3CDTF">2019-01-02T20:20:38Z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0x010100B8A61D1EAB4F114BB81E10F743FBEB16</vt:lpwstr>
  </property>
  <property fmtid="{D5CDD505-2E9C-101B-9397-08002B2CF9AE}" pid="3" name="Order">
    <vt:r8>339600</vt:r8>
  </property>
</Properties>
</file>