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sldIdLst>
    <p:sldId id="257" r:id="rId17"/>
    <p:sldId id="258" r:id="rId18"/>
    <p:sldId id="296" r:id="rId19"/>
    <p:sldId id="297" r:id="rId20"/>
    <p:sldId id="298" r:id="rId21"/>
    <p:sldId id="299" r:id="rId22"/>
    <p:sldId id="301" r:id="rId23"/>
    <p:sldId id="295" r:id="rId24"/>
    <p:sldId id="300" r:id="rId25"/>
    <p:sldId id="259" r:id="rId26"/>
    <p:sldId id="260" r:id="rId27"/>
    <p:sldId id="261" r:id="rId28"/>
    <p:sldId id="262" r:id="rId29"/>
    <p:sldId id="263" r:id="rId30"/>
    <p:sldId id="264" r:id="rId31"/>
    <p:sldId id="265" r:id="rId32"/>
    <p:sldId id="266" r:id="rId33"/>
    <p:sldId id="267" r:id="rId34"/>
    <p:sldId id="268" r:id="rId35"/>
    <p:sldId id="275" r:id="rId36"/>
    <p:sldId id="276" r:id="rId37"/>
    <p:sldId id="277" r:id="rId38"/>
    <p:sldId id="278" r:id="rId39"/>
    <p:sldId id="279" r:id="rId40"/>
    <p:sldId id="281" r:id="rId41"/>
    <p:sldId id="282" r:id="rId42"/>
    <p:sldId id="29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74" d="100"/>
          <a:sy n="74" d="100"/>
        </p:scale>
        <p:origin x="1242" y="5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customXml" Target="../customXml/item2.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customXml" Target="../customXml/item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heme" Target="theme/theme1.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6/21/2017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6/21/2017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6/21/2017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6/21/2017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6/21/2017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6/21/2017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6/21/2017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6/21/2017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6/21/2017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6/21/2017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6/21/2017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6/21/2017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6/21/2017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6/21/2017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6/21/2017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6/21/2017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support@Species360.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training.species360.org/zimsdow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mailto:support@species360.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support@Species360.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771" y="3713163"/>
            <a:ext cx="7772400" cy="1470025"/>
          </a:xfrm>
        </p:spPr>
        <p:txBody>
          <a:bodyPr/>
          <a:lstStyle/>
          <a:p>
            <a:r>
              <a:rPr lang="en-US" dirty="0" smtClean="0"/>
              <a:t>ZIMS Help!</a:t>
            </a:r>
            <a:endParaRPr lang="en-US" dirty="0"/>
          </a:p>
        </p:txBody>
      </p:sp>
      <p:sp>
        <p:nvSpPr>
          <p:cNvPr id="3" name="Subtitle 2"/>
          <p:cNvSpPr>
            <a:spLocks noGrp="1"/>
          </p:cNvSpPr>
          <p:nvPr>
            <p:ph type="subTitle" idx="1"/>
          </p:nvPr>
        </p:nvSpPr>
        <p:spPr>
          <a:xfrm>
            <a:off x="1207571" y="5266084"/>
            <a:ext cx="6400800" cy="1752600"/>
          </a:xfrm>
        </p:spPr>
        <p:txBody>
          <a:bodyPr>
            <a:normAutofit/>
          </a:bodyPr>
          <a:lstStyle/>
          <a:p>
            <a:r>
              <a:rPr lang="en-US" dirty="0" smtClean="0"/>
              <a:t>Tips &amp; Tricks June 2017</a:t>
            </a:r>
          </a:p>
        </p:txBody>
      </p:sp>
      <p:sp>
        <p:nvSpPr>
          <p:cNvPr id="4" name="Slide Number Placeholder 3"/>
          <p:cNvSpPr>
            <a:spLocks noGrp="1"/>
          </p:cNvSpPr>
          <p:nvPr>
            <p:ph type="sldNum" sz="quarter" idx="12"/>
          </p:nvPr>
        </p:nvSpPr>
        <p:spPr/>
        <p:txBody>
          <a:bodyPr/>
          <a:lstStyle/>
          <a:p>
            <a:fld id="{F653D845-87D6-4E2D-87A9-740235A144E6}" type="slidenum">
              <a:rPr lang="en-US" smtClean="0"/>
              <a:pPr/>
              <a:t>1</a:t>
            </a:fld>
            <a:endParaRPr lang="en-US" dirty="0"/>
          </a:p>
        </p:txBody>
      </p:sp>
      <p:pic>
        <p:nvPicPr>
          <p:cNvPr id="1026" name="Picture 2" descr="Image result for help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
            <a:ext cx="4735310" cy="35814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9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456" y="821134"/>
            <a:ext cx="8229600" cy="1143000"/>
          </a:xfrm>
        </p:spPr>
        <p:txBody>
          <a:bodyPr/>
          <a:lstStyle/>
          <a:p>
            <a:r>
              <a:rPr lang="en-US" dirty="0" smtClean="0"/>
              <a:t>What is a Bug?</a:t>
            </a:r>
            <a:endParaRPr lang="en-US" dirty="0"/>
          </a:p>
        </p:txBody>
      </p:sp>
      <p:sp>
        <p:nvSpPr>
          <p:cNvPr id="3" name="Content Placeholder 2"/>
          <p:cNvSpPr>
            <a:spLocks noGrp="1"/>
          </p:cNvSpPr>
          <p:nvPr>
            <p:ph idx="1"/>
          </p:nvPr>
        </p:nvSpPr>
        <p:spPr>
          <a:xfrm>
            <a:off x="739366" y="2525424"/>
            <a:ext cx="8229600" cy="4525963"/>
          </a:xfrm>
        </p:spPr>
        <p:txBody>
          <a:bodyPr/>
          <a:lstStyle/>
          <a:p>
            <a:endParaRPr lang="en-US" dirty="0" smtClean="0"/>
          </a:p>
          <a:p>
            <a:r>
              <a:rPr lang="en-US" sz="2400" dirty="0" smtClean="0"/>
              <a:t>A good Bug is my Chihuahua named Bug</a:t>
            </a:r>
          </a:p>
          <a:p>
            <a:r>
              <a:rPr lang="en-US" sz="2400" dirty="0" smtClean="0"/>
              <a:t>A bad Bug is:</a:t>
            </a:r>
          </a:p>
          <a:p>
            <a:pPr lvl="1"/>
            <a:r>
              <a:rPr lang="en-US" sz="2000" dirty="0" smtClean="0"/>
              <a:t>Something that is broken or does not work properly in ZIMS</a:t>
            </a:r>
          </a:p>
          <a:p>
            <a:pPr lvl="1"/>
            <a:r>
              <a:rPr lang="en-US" sz="2000" dirty="0" smtClean="0"/>
              <a:t>Stops you from performing part of your data entry or reporting tasks in ZIMS</a:t>
            </a:r>
          </a:p>
          <a:p>
            <a:r>
              <a:rPr lang="en-US" sz="2400" dirty="0" smtClean="0"/>
              <a:t>Our goal is to have no Bugs and we try to fix Bugs as soon as possible</a:t>
            </a:r>
          </a:p>
        </p:txBody>
      </p:sp>
      <p:sp>
        <p:nvSpPr>
          <p:cNvPr id="4" name="Slide Number Placeholder 3"/>
          <p:cNvSpPr>
            <a:spLocks noGrp="1"/>
          </p:cNvSpPr>
          <p:nvPr>
            <p:ph type="sldNum" sz="quarter" idx="12"/>
          </p:nvPr>
        </p:nvSpPr>
        <p:spPr/>
        <p:txBody>
          <a:bodyPr/>
          <a:lstStyle/>
          <a:p>
            <a:fld id="{F653D845-87D6-4E2D-87A9-740235A144E6}" type="slidenum">
              <a:rPr lang="en-US" smtClean="0"/>
              <a:pPr/>
              <a:t>10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05" y="457200"/>
            <a:ext cx="1981200" cy="1981200"/>
          </a:xfrm>
          <a:prstGeom prst="rect">
            <a:avLst/>
          </a:prstGeom>
          <a:effectLst>
            <a:softEdge rad="127000"/>
          </a:effectLst>
        </p:spPr>
      </p:pic>
      <p:pic>
        <p:nvPicPr>
          <p:cNvPr id="2050" name="Picture 2" descr="Image result for bug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57200"/>
            <a:ext cx="1691181" cy="1870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11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 I Send a Bug To?</a:t>
            </a:r>
            <a:endParaRPr lang="en-US" dirty="0"/>
          </a:p>
        </p:txBody>
      </p:sp>
      <p:sp>
        <p:nvSpPr>
          <p:cNvPr id="4" name="Content Placeholder 3"/>
          <p:cNvSpPr>
            <a:spLocks noGrp="1"/>
          </p:cNvSpPr>
          <p:nvPr>
            <p:ph idx="1"/>
          </p:nvPr>
        </p:nvSpPr>
        <p:spPr>
          <a:xfrm>
            <a:off x="457200" y="1600200"/>
            <a:ext cx="8229600" cy="5121275"/>
          </a:xfrm>
        </p:spPr>
        <p:txBody>
          <a:bodyPr>
            <a:normAutofit/>
          </a:bodyPr>
          <a:lstStyle/>
          <a:p>
            <a:r>
              <a:rPr lang="en-US" sz="2400" dirty="0" smtClean="0"/>
              <a:t>Send an email to </a:t>
            </a:r>
            <a:r>
              <a:rPr lang="en-US" sz="2400" dirty="0" smtClean="0">
                <a:hlinkClick r:id="rId2"/>
              </a:rPr>
              <a:t>support@Species360.org</a:t>
            </a:r>
            <a:r>
              <a:rPr lang="en-US" sz="2400" dirty="0" smtClean="0"/>
              <a:t> </a:t>
            </a:r>
          </a:p>
          <a:p>
            <a:r>
              <a:rPr lang="en-US" sz="2400" dirty="0" smtClean="0"/>
              <a:t>Do NOT send directly to your Support person’s personal email</a:t>
            </a:r>
          </a:p>
          <a:p>
            <a:pPr lvl="1"/>
            <a:r>
              <a:rPr lang="en-US" dirty="0" smtClean="0"/>
              <a:t>This may delay a response due to high volume</a:t>
            </a:r>
          </a:p>
          <a:p>
            <a:r>
              <a:rPr lang="en-US" sz="2400" dirty="0" smtClean="0"/>
              <a:t>Sending to Support assists with tracking and passing on to the development team to be fixed</a:t>
            </a:r>
          </a:p>
          <a:p>
            <a:r>
              <a:rPr lang="en-US" sz="2400" dirty="0" smtClean="0"/>
              <a:t>Institutions are also auto-assigned to their Support person so they will receive it in a timely manner</a:t>
            </a:r>
          </a:p>
          <a:p>
            <a:r>
              <a:rPr lang="en-US" sz="2400" dirty="0" smtClean="0"/>
              <a:t>If your Support person is out others check and take their issues to get them started without delay</a:t>
            </a:r>
          </a:p>
        </p:txBody>
      </p:sp>
      <p:sp>
        <p:nvSpPr>
          <p:cNvPr id="3" name="Slide Number Placeholder 2"/>
          <p:cNvSpPr>
            <a:spLocks noGrp="1"/>
          </p:cNvSpPr>
          <p:nvPr>
            <p:ph type="sldNum" sz="quarter" idx="12"/>
          </p:nvPr>
        </p:nvSpPr>
        <p:spPr/>
        <p:txBody>
          <a:bodyPr/>
          <a:lstStyle/>
          <a:p>
            <a:fld id="{F653D845-87D6-4E2D-87A9-740235A144E6}" type="slidenum">
              <a:rPr lang="en-US" smtClean="0"/>
              <a:pPr/>
              <a:t>11</a:t>
            </a:fld>
            <a:endParaRPr lang="en-US" dirty="0"/>
          </a:p>
        </p:txBody>
      </p:sp>
    </p:spTree>
    <p:extLst>
      <p:ext uri="{BB962C8B-B14F-4D97-AF65-F5344CB8AC3E}">
        <p14:creationId xmlns:p14="http://schemas.microsoft.com/office/powerpoint/2010/main" val="1505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to </a:t>
            </a:r>
            <a:r>
              <a:rPr lang="en-US" dirty="0" err="1" smtClean="0"/>
              <a:t>Listservs</a:t>
            </a:r>
            <a:endParaRPr lang="en-US" dirty="0"/>
          </a:p>
        </p:txBody>
      </p:sp>
      <p:sp>
        <p:nvSpPr>
          <p:cNvPr id="3" name="Content Placeholder 2"/>
          <p:cNvSpPr>
            <a:spLocks noGrp="1"/>
          </p:cNvSpPr>
          <p:nvPr>
            <p:ph idx="1"/>
          </p:nvPr>
        </p:nvSpPr>
        <p:spPr>
          <a:xfrm>
            <a:off x="152400" y="1356519"/>
            <a:ext cx="8229600" cy="5257800"/>
          </a:xfrm>
        </p:spPr>
        <p:txBody>
          <a:bodyPr>
            <a:normAutofit/>
          </a:bodyPr>
          <a:lstStyle/>
          <a:p>
            <a:r>
              <a:rPr lang="en-US" dirty="0"/>
              <a:t>What if I just send to one of the records </a:t>
            </a:r>
            <a:r>
              <a:rPr lang="en-US" dirty="0" err="1" smtClean="0"/>
              <a:t>listservs</a:t>
            </a:r>
            <a:r>
              <a:rPr lang="en-US" dirty="0" smtClean="0"/>
              <a:t> for an answer?</a:t>
            </a:r>
            <a:endParaRPr lang="en-US" dirty="0"/>
          </a:p>
          <a:p>
            <a:pPr lvl="1"/>
            <a:r>
              <a:rPr lang="en-US" dirty="0" smtClean="0"/>
              <a:t>Does </a:t>
            </a:r>
            <a:r>
              <a:rPr lang="en-US" dirty="0"/>
              <a:t>help you to know if others are experiencing the same </a:t>
            </a:r>
            <a:r>
              <a:rPr lang="en-US" dirty="0" smtClean="0"/>
              <a:t>issue </a:t>
            </a:r>
            <a:endParaRPr lang="en-US" dirty="0"/>
          </a:p>
          <a:p>
            <a:pPr lvl="1"/>
            <a:r>
              <a:rPr lang="en-US" dirty="0"/>
              <a:t>However, this will not get the Bug </a:t>
            </a:r>
            <a:r>
              <a:rPr lang="en-US" dirty="0" smtClean="0"/>
              <a:t>fixed!!</a:t>
            </a:r>
          </a:p>
          <a:p>
            <a:pPr lvl="1"/>
            <a:r>
              <a:rPr lang="en-US" dirty="0" smtClean="0"/>
              <a:t>Species360 staff are on the </a:t>
            </a:r>
            <a:r>
              <a:rPr lang="en-US" dirty="0" err="1" smtClean="0"/>
              <a:t>listservs</a:t>
            </a:r>
            <a:r>
              <a:rPr lang="en-US" dirty="0" smtClean="0"/>
              <a:t> but not always monitoring them</a:t>
            </a:r>
          </a:p>
          <a:p>
            <a:pPr lvl="1"/>
            <a:r>
              <a:rPr lang="en-US" dirty="0" smtClean="0"/>
              <a:t>Misinformation can be quickly spread!!!</a:t>
            </a:r>
            <a:endParaRPr lang="en-US" dirty="0"/>
          </a:p>
          <a:p>
            <a:pPr lvl="1"/>
            <a:r>
              <a:rPr lang="en-US" dirty="0"/>
              <a:t>The </a:t>
            </a:r>
            <a:r>
              <a:rPr lang="en-US" dirty="0" smtClean="0"/>
              <a:t>quickest </a:t>
            </a:r>
            <a:r>
              <a:rPr lang="en-US" dirty="0"/>
              <a:t>way to get assistance </a:t>
            </a:r>
            <a:r>
              <a:rPr lang="en-US" dirty="0" smtClean="0"/>
              <a:t>with a Bug is </a:t>
            </a:r>
            <a:r>
              <a:rPr lang="en-US" dirty="0"/>
              <a:t>to submit to your Support </a:t>
            </a:r>
            <a:r>
              <a:rPr lang="en-US" dirty="0" smtClean="0"/>
              <a:t>person</a:t>
            </a:r>
          </a:p>
          <a:p>
            <a:pPr lvl="2"/>
            <a:r>
              <a:rPr lang="en-US" dirty="0" smtClean="0"/>
              <a:t>They will create a ticket and track</a:t>
            </a:r>
            <a:endParaRPr lang="en-US" dirty="0"/>
          </a:p>
          <a:p>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12</a:t>
            </a:fld>
            <a:endParaRPr lang="en-US" dirty="0"/>
          </a:p>
        </p:txBody>
      </p:sp>
    </p:spTree>
    <p:extLst>
      <p:ext uri="{BB962C8B-B14F-4D97-AF65-F5344CB8AC3E}">
        <p14:creationId xmlns:p14="http://schemas.microsoft.com/office/powerpoint/2010/main" val="264294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Put in the Subject Line?</a:t>
            </a:r>
            <a:endParaRPr lang="en-US" dirty="0"/>
          </a:p>
        </p:txBody>
      </p:sp>
      <p:sp>
        <p:nvSpPr>
          <p:cNvPr id="4" name="Content Placeholder 3"/>
          <p:cNvSpPr>
            <a:spLocks noGrp="1"/>
          </p:cNvSpPr>
          <p:nvPr>
            <p:ph idx="1"/>
          </p:nvPr>
        </p:nvSpPr>
        <p:spPr/>
        <p:txBody>
          <a:bodyPr>
            <a:normAutofit lnSpcReduction="10000"/>
          </a:bodyPr>
          <a:lstStyle/>
          <a:p>
            <a:r>
              <a:rPr lang="en-US" sz="2400" dirty="0" smtClean="0"/>
              <a:t>The main module that the Bug is in</a:t>
            </a:r>
          </a:p>
          <a:p>
            <a:pPr lvl="1"/>
            <a:r>
              <a:rPr lang="en-US" dirty="0" smtClean="0"/>
              <a:t>Husbandry</a:t>
            </a:r>
          </a:p>
          <a:p>
            <a:pPr lvl="1"/>
            <a:r>
              <a:rPr lang="en-US" dirty="0" smtClean="0"/>
              <a:t>Medical</a:t>
            </a:r>
          </a:p>
          <a:p>
            <a:pPr lvl="1"/>
            <a:r>
              <a:rPr lang="en-US" dirty="0" smtClean="0"/>
              <a:t>Studbooks</a:t>
            </a:r>
          </a:p>
          <a:p>
            <a:r>
              <a:rPr lang="en-US" sz="2400" dirty="0" smtClean="0"/>
              <a:t>The sub-module it is found in (Animal, Enclosure, Treatments, Institution, Reports, etc.)</a:t>
            </a:r>
          </a:p>
          <a:p>
            <a:r>
              <a:rPr lang="en-US" sz="2400" dirty="0" smtClean="0"/>
              <a:t>The title of the screen the Bug is found in</a:t>
            </a:r>
          </a:p>
          <a:p>
            <a:r>
              <a:rPr lang="en-US" sz="2400" dirty="0" smtClean="0"/>
              <a:t>Brief description of the Bug</a:t>
            </a:r>
          </a:p>
          <a:p>
            <a:r>
              <a:rPr lang="en-US" sz="2400" dirty="0" smtClean="0"/>
              <a:t>This helps Support to quickly identify related Bugs that have been previously submitted so they can be associated together</a:t>
            </a:r>
          </a:p>
          <a:p>
            <a:endParaRPr lang="en-US" dirty="0" smtClean="0"/>
          </a:p>
        </p:txBody>
      </p:sp>
      <p:sp>
        <p:nvSpPr>
          <p:cNvPr id="3" name="Slide Number Placeholder 2"/>
          <p:cNvSpPr>
            <a:spLocks noGrp="1"/>
          </p:cNvSpPr>
          <p:nvPr>
            <p:ph type="sldNum" sz="quarter" idx="12"/>
          </p:nvPr>
        </p:nvSpPr>
        <p:spPr/>
        <p:txBody>
          <a:bodyPr/>
          <a:lstStyle/>
          <a:p>
            <a:fld id="{F653D845-87D6-4E2D-87A9-740235A144E6}" type="slidenum">
              <a:rPr lang="en-US" smtClean="0"/>
              <a:pPr/>
              <a:t>13</a:t>
            </a:fld>
            <a:endParaRPr lang="en-US" dirty="0"/>
          </a:p>
        </p:txBody>
      </p:sp>
    </p:spTree>
    <p:extLst>
      <p:ext uri="{BB962C8B-B14F-4D97-AF65-F5344CB8AC3E}">
        <p14:creationId xmlns:p14="http://schemas.microsoft.com/office/powerpoint/2010/main" val="203654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fade">
                                      <p:cBhvr>
                                        <p:cTn id="14" dur="1000"/>
                                        <p:tgtEl>
                                          <p:spTgt spid="4">
                                            <p:txEl>
                                              <p:pRg st="5" end="5"/>
                                            </p:txEl>
                                          </p:spTgt>
                                        </p:tgtEl>
                                      </p:cBhvr>
                                    </p:animEffect>
                                    <p:anim calcmode="lin" valueType="num">
                                      <p:cBhvr>
                                        <p:cTn id="1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Subject Lines</a:t>
            </a:r>
            <a:endParaRPr lang="en-US" dirty="0"/>
          </a:p>
        </p:txBody>
      </p:sp>
      <p:sp>
        <p:nvSpPr>
          <p:cNvPr id="3" name="Content Placeholder 2"/>
          <p:cNvSpPr>
            <a:spLocks noGrp="1"/>
          </p:cNvSpPr>
          <p:nvPr>
            <p:ph idx="1"/>
          </p:nvPr>
        </p:nvSpPr>
        <p:spPr/>
        <p:txBody>
          <a:bodyPr/>
          <a:lstStyle/>
          <a:p>
            <a:r>
              <a:rPr lang="en-US" dirty="0" smtClean="0">
                <a:solidFill>
                  <a:srgbClr val="FF0000"/>
                </a:solidFill>
              </a:rPr>
              <a:t>THE BAD: </a:t>
            </a:r>
            <a:r>
              <a:rPr lang="en-US" dirty="0" smtClean="0"/>
              <a:t>Add New Enclosure is busted</a:t>
            </a:r>
          </a:p>
          <a:p>
            <a:r>
              <a:rPr lang="en-US" dirty="0" smtClean="0">
                <a:solidFill>
                  <a:srgbClr val="00B050"/>
                </a:solidFill>
              </a:rPr>
              <a:t>THE GOOD: </a:t>
            </a:r>
            <a:r>
              <a:rPr lang="en-US" dirty="0" smtClean="0"/>
              <a:t>Husbandry, Enclosure module, Add New will not Save</a:t>
            </a:r>
          </a:p>
          <a:p>
            <a:endParaRPr lang="en-US" dirty="0"/>
          </a:p>
          <a:p>
            <a:r>
              <a:rPr lang="en-US" dirty="0" smtClean="0">
                <a:solidFill>
                  <a:srgbClr val="FF0000"/>
                </a:solidFill>
              </a:rPr>
              <a:t>THE BAD: </a:t>
            </a:r>
            <a:r>
              <a:rPr lang="en-US" dirty="0" smtClean="0"/>
              <a:t>Can’t add a Prescription</a:t>
            </a:r>
          </a:p>
          <a:p>
            <a:r>
              <a:rPr lang="en-US" dirty="0" smtClean="0">
                <a:solidFill>
                  <a:srgbClr val="00B050"/>
                </a:solidFill>
              </a:rPr>
              <a:t>THE GOOD: </a:t>
            </a:r>
            <a:r>
              <a:rPr lang="en-US" dirty="0" smtClean="0"/>
              <a:t>Medical, Add Quick Prescription, Batch Prescription checkbox not working</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F653D845-87D6-4E2D-87A9-740235A144E6}" type="slidenum">
              <a:rPr lang="en-US" smtClean="0"/>
              <a:pPr/>
              <a:t>14</a:t>
            </a:fld>
            <a:endParaRPr lang="en-US" dirty="0"/>
          </a:p>
        </p:txBody>
      </p:sp>
    </p:spTree>
    <p:extLst>
      <p:ext uri="{BB962C8B-B14F-4D97-AF65-F5344CB8AC3E}">
        <p14:creationId xmlns:p14="http://schemas.microsoft.com/office/powerpoint/2010/main" val="172943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Record the Steps to Recreate the Bug</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15</a:t>
            </a:fld>
            <a:endParaRPr lang="en-US" dirty="0"/>
          </a:p>
        </p:txBody>
      </p:sp>
      <p:pic>
        <p:nvPicPr>
          <p:cNvPr id="7" name="Picture 6"/>
          <p:cNvPicPr>
            <a:picLocks noChangeAspect="1"/>
          </p:cNvPicPr>
          <p:nvPr/>
        </p:nvPicPr>
        <p:blipFill>
          <a:blip r:embed="rId2"/>
          <a:stretch>
            <a:fillRect/>
          </a:stretch>
        </p:blipFill>
        <p:spPr>
          <a:xfrm>
            <a:off x="637907" y="1647923"/>
            <a:ext cx="6668240" cy="4004024"/>
          </a:xfrm>
          <a:prstGeom prst="rect">
            <a:avLst/>
          </a:prstGeom>
          <a:ln>
            <a:solidFill>
              <a:schemeClr val="tx1"/>
            </a:solidFill>
          </a:ln>
        </p:spPr>
      </p:pic>
    </p:spTree>
    <p:extLst>
      <p:ext uri="{BB962C8B-B14F-4D97-AF65-F5344CB8AC3E}">
        <p14:creationId xmlns:p14="http://schemas.microsoft.com/office/powerpoint/2010/main" val="1421793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t>
            </a:r>
            <a:r>
              <a:rPr lang="en-US" dirty="0"/>
              <a:t>C</a:t>
            </a:r>
            <a:r>
              <a:rPr lang="en-US" dirty="0" smtClean="0"/>
              <a:t>areful with Screen Shots</a:t>
            </a:r>
            <a:endParaRPr lang="en-US" dirty="0"/>
          </a:p>
        </p:txBody>
      </p:sp>
      <p:sp>
        <p:nvSpPr>
          <p:cNvPr id="4" name="Content Placeholder 3"/>
          <p:cNvSpPr>
            <a:spLocks noGrp="1"/>
          </p:cNvSpPr>
          <p:nvPr>
            <p:ph idx="1"/>
          </p:nvPr>
        </p:nvSpPr>
        <p:spPr/>
        <p:txBody>
          <a:bodyPr>
            <a:normAutofit/>
          </a:bodyPr>
          <a:lstStyle/>
          <a:p>
            <a:r>
              <a:rPr lang="en-US" sz="2000" dirty="0" smtClean="0"/>
              <a:t>Sometimes arrow/box/circle formatting is not correct when received</a:t>
            </a:r>
          </a:p>
          <a:p>
            <a:pPr lvl="1"/>
            <a:r>
              <a:rPr lang="en-US" sz="2000" dirty="0" smtClean="0"/>
              <a:t>MS Paint is free and may be an option</a:t>
            </a:r>
          </a:p>
          <a:p>
            <a:pPr lvl="1"/>
            <a:r>
              <a:rPr lang="en-US" sz="2000" dirty="0" smtClean="0"/>
              <a:t>Snag It can be trialed and purchased</a:t>
            </a:r>
          </a:p>
          <a:p>
            <a:endParaRPr lang="en-US" sz="2000" dirty="0" smtClean="0"/>
          </a:p>
          <a:p>
            <a:endParaRPr lang="en-US" sz="2000" dirty="0"/>
          </a:p>
          <a:p>
            <a:endParaRPr lang="en-US" sz="2000" dirty="0" smtClean="0"/>
          </a:p>
          <a:p>
            <a:r>
              <a:rPr lang="en-US" sz="2000" dirty="0" smtClean="0"/>
              <a:t>Image in signature can interfere with interpreting screen shots</a:t>
            </a:r>
          </a:p>
          <a:p>
            <a:r>
              <a:rPr lang="en-US" sz="2000" dirty="0" smtClean="0"/>
              <a:t>Often they are too </a:t>
            </a:r>
            <a:r>
              <a:rPr lang="en-US" sz="2000" dirty="0"/>
              <a:t>small to </a:t>
            </a:r>
            <a:r>
              <a:rPr lang="en-US" sz="2000" dirty="0" smtClean="0"/>
              <a:t>read</a:t>
            </a:r>
          </a:p>
          <a:p>
            <a:r>
              <a:rPr lang="en-US" sz="2000" dirty="0" smtClean="0"/>
              <a:t>If referencing a screen shot include the name </a:t>
            </a:r>
            <a:r>
              <a:rPr lang="en-US" sz="2000" dirty="0"/>
              <a:t>of the file and what to look at</a:t>
            </a:r>
          </a:p>
          <a:p>
            <a:pPr lvl="1"/>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fld id="{F653D845-87D6-4E2D-87A9-740235A144E6}" type="slidenum">
              <a:rPr lang="en-US" smtClean="0"/>
              <a:pPr/>
              <a:t>16</a:t>
            </a:fld>
            <a:endParaRPr lang="en-US" dirty="0"/>
          </a:p>
        </p:txBody>
      </p:sp>
      <p:pic>
        <p:nvPicPr>
          <p:cNvPr id="5" name="Picture 4"/>
          <p:cNvPicPr>
            <a:picLocks noChangeAspect="1"/>
          </p:cNvPicPr>
          <p:nvPr/>
        </p:nvPicPr>
        <p:blipFill>
          <a:blip r:embed="rId2"/>
          <a:stretch>
            <a:fillRect/>
          </a:stretch>
        </p:blipFill>
        <p:spPr>
          <a:xfrm>
            <a:off x="869386" y="3202668"/>
            <a:ext cx="7097666" cy="1122530"/>
          </a:xfrm>
          <a:prstGeom prst="rect">
            <a:avLst/>
          </a:prstGeom>
          <a:ln>
            <a:solidFill>
              <a:schemeClr val="tx1"/>
            </a:solidFill>
          </a:ln>
        </p:spPr>
      </p:pic>
    </p:spTree>
    <p:extLst>
      <p:ext uri="{BB962C8B-B14F-4D97-AF65-F5344CB8AC3E}">
        <p14:creationId xmlns:p14="http://schemas.microsoft.com/office/powerpoint/2010/main" val="358004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1000"/>
                                        <p:tgtEl>
                                          <p:spTgt spid="4">
                                            <p:txEl>
                                              <p:pRg st="6" end="6"/>
                                            </p:txEl>
                                          </p:spTgt>
                                        </p:tgtEl>
                                      </p:cBhvr>
                                    </p:animEffect>
                                    <p:anim calcmode="lin" valueType="num">
                                      <p:cBhvr>
                                        <p:cTn id="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7" end="7"/>
                                            </p:txEl>
                                          </p:spTgt>
                                        </p:tgtEl>
                                        <p:attrNameLst>
                                          <p:attrName>style.visibility</p:attrName>
                                        </p:attrNameLst>
                                      </p:cBhvr>
                                      <p:to>
                                        <p:strVal val="visible"/>
                                      </p:to>
                                    </p:set>
                                    <p:animEffect transition="in" filter="fade">
                                      <p:cBhvr>
                                        <p:cTn id="14" dur="1000"/>
                                        <p:tgtEl>
                                          <p:spTgt spid="4">
                                            <p:txEl>
                                              <p:pRg st="7" end="7"/>
                                            </p:txEl>
                                          </p:spTgt>
                                        </p:tgtEl>
                                      </p:cBhvr>
                                    </p:animEffect>
                                    <p:anim calcmode="lin" valueType="num">
                                      <p:cBhvr>
                                        <p:cTn id="1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1000"/>
                                        <p:tgtEl>
                                          <p:spTgt spid="4">
                                            <p:txEl>
                                              <p:pRg st="8" end="8"/>
                                            </p:txEl>
                                          </p:spTgt>
                                        </p:tgtEl>
                                      </p:cBhvr>
                                    </p:animEffect>
                                    <p:anim calcmode="lin" valueType="num">
                                      <p:cBhvr>
                                        <p:cTn id="2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Including an Email Chain</a:t>
            </a:r>
            <a:endParaRPr lang="en-US" dirty="0"/>
          </a:p>
        </p:txBody>
      </p:sp>
      <p:sp>
        <p:nvSpPr>
          <p:cNvPr id="3" name="Content Placeholder 2"/>
          <p:cNvSpPr>
            <a:spLocks noGrp="1"/>
          </p:cNvSpPr>
          <p:nvPr>
            <p:ph idx="1"/>
          </p:nvPr>
        </p:nvSpPr>
        <p:spPr>
          <a:xfrm>
            <a:off x="457200" y="1417638"/>
            <a:ext cx="8229600" cy="4525963"/>
          </a:xfrm>
        </p:spPr>
        <p:txBody>
          <a:bodyPr>
            <a:normAutofit/>
          </a:bodyPr>
          <a:lstStyle/>
          <a:p>
            <a:r>
              <a:rPr lang="en-US" dirty="0" smtClean="0"/>
              <a:t>You can include an email chain as supportive documentation only, especially if several institutions are involved</a:t>
            </a:r>
          </a:p>
          <a:p>
            <a:r>
              <a:rPr lang="en-US" dirty="0" smtClean="0"/>
              <a:t>You still need to provide exactly what the issue is in your description, including replication </a:t>
            </a:r>
            <a:r>
              <a:rPr lang="en-US" dirty="0" smtClean="0"/>
              <a:t>steps</a:t>
            </a:r>
          </a:p>
          <a:p>
            <a:pPr lvl="1"/>
            <a:r>
              <a:rPr lang="en-US" dirty="0" smtClean="0"/>
              <a:t>If your Bug cannot be replicated by support it cannot be forwarded to developers for fixing</a:t>
            </a:r>
            <a:endParaRPr lang="en-US" dirty="0" smtClean="0"/>
          </a:p>
          <a:p>
            <a:r>
              <a:rPr lang="en-US" dirty="0" smtClean="0"/>
              <a:t>It will slow down response time considerably if Support has to read through a dozen emails to get what the Bug is, plus they may misinterpret what you are actually asking for! </a:t>
            </a:r>
          </a:p>
        </p:txBody>
      </p:sp>
      <p:sp>
        <p:nvSpPr>
          <p:cNvPr id="4" name="Slide Number Placeholder 3"/>
          <p:cNvSpPr>
            <a:spLocks noGrp="1"/>
          </p:cNvSpPr>
          <p:nvPr>
            <p:ph type="sldNum" sz="quarter" idx="12"/>
          </p:nvPr>
        </p:nvSpPr>
        <p:spPr/>
        <p:txBody>
          <a:bodyPr/>
          <a:lstStyle/>
          <a:p>
            <a:fld id="{F653D845-87D6-4E2D-87A9-740235A144E6}" type="slidenum">
              <a:rPr lang="en-US" smtClean="0"/>
              <a:pPr/>
              <a:t>17</a:t>
            </a:fld>
            <a:endParaRPr lang="en-US" dirty="0"/>
          </a:p>
        </p:txBody>
      </p:sp>
    </p:spTree>
    <p:extLst>
      <p:ext uri="{BB962C8B-B14F-4D97-AF65-F5344CB8AC3E}">
        <p14:creationId xmlns:p14="http://schemas.microsoft.com/office/powerpoint/2010/main" val="109312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More Helpful Hints</a:t>
            </a:r>
            <a:endParaRPr lang="en-US" dirty="0"/>
          </a:p>
        </p:txBody>
      </p:sp>
      <p:sp>
        <p:nvSpPr>
          <p:cNvPr id="4" name="Content Placeholder 3"/>
          <p:cNvSpPr>
            <a:spLocks noGrp="1"/>
          </p:cNvSpPr>
          <p:nvPr>
            <p:ph idx="1"/>
          </p:nvPr>
        </p:nvSpPr>
        <p:spPr>
          <a:xfrm>
            <a:off x="628650" y="1508753"/>
            <a:ext cx="7886700" cy="4351338"/>
          </a:xfrm>
        </p:spPr>
        <p:txBody>
          <a:bodyPr>
            <a:normAutofit fontScale="77500" lnSpcReduction="20000"/>
          </a:bodyPr>
          <a:lstStyle/>
          <a:p>
            <a:r>
              <a:rPr lang="en-US" dirty="0" smtClean="0"/>
              <a:t>If the Bug is Animal related, type out the GAN</a:t>
            </a:r>
          </a:p>
          <a:p>
            <a:pPr lvl="1"/>
            <a:r>
              <a:rPr lang="en-US" dirty="0" smtClean="0"/>
              <a:t>Allows for quick cut and paste option for support</a:t>
            </a:r>
          </a:p>
          <a:p>
            <a:r>
              <a:rPr lang="en-US" dirty="0" smtClean="0"/>
              <a:t>If you have Parent/Child institution relationships reference which institution the problem is occurring in</a:t>
            </a:r>
          </a:p>
          <a:p>
            <a:r>
              <a:rPr lang="en-US" dirty="0"/>
              <a:t>If dates are part of your Bug write the month and year out, 03/07/99 could be anything from 7 March 1899 (yes we have ZIMS records going back that far!) to 3 July </a:t>
            </a:r>
            <a:r>
              <a:rPr lang="en-US" dirty="0" smtClean="0"/>
              <a:t>1999</a:t>
            </a:r>
          </a:p>
          <a:p>
            <a:r>
              <a:rPr lang="en-US" dirty="0" smtClean="0"/>
              <a:t>Include your Log In information as sometimes Support needs to pretend they are you! If they cannot replicate the Bug for the developers, it makes it very difficult to fix it</a:t>
            </a:r>
          </a:p>
          <a:p>
            <a:r>
              <a:rPr lang="en-US" dirty="0" smtClean="0"/>
              <a:t>Include what Browser you are using</a:t>
            </a:r>
            <a:endParaRPr lang="en-US" dirty="0"/>
          </a:p>
          <a:p>
            <a:r>
              <a:rPr lang="en-US" dirty="0" smtClean="0"/>
              <a:t>Support will let you know when the Bug is fixed</a:t>
            </a:r>
          </a:p>
          <a:p>
            <a:r>
              <a:rPr lang="en-US" dirty="0" smtClean="0"/>
              <a:t>Check ZIMS and let Support know your findings– they cannot Close the issue otherwise</a:t>
            </a:r>
          </a:p>
        </p:txBody>
      </p:sp>
      <p:sp>
        <p:nvSpPr>
          <p:cNvPr id="3" name="Slide Number Placeholder 2"/>
          <p:cNvSpPr>
            <a:spLocks noGrp="1"/>
          </p:cNvSpPr>
          <p:nvPr>
            <p:ph type="sldNum" sz="quarter" idx="12"/>
          </p:nvPr>
        </p:nvSpPr>
        <p:spPr/>
        <p:txBody>
          <a:bodyPr/>
          <a:lstStyle/>
          <a:p>
            <a:fld id="{F653D845-87D6-4E2D-87A9-740235A144E6}" type="slidenum">
              <a:rPr lang="en-US" smtClean="0"/>
              <a:pPr/>
              <a:t>18</a:t>
            </a:fld>
            <a:endParaRPr lang="en-US" dirty="0"/>
          </a:p>
        </p:txBody>
      </p:sp>
    </p:spTree>
    <p:extLst>
      <p:ext uri="{BB962C8B-B14F-4D97-AF65-F5344CB8AC3E}">
        <p14:creationId xmlns:p14="http://schemas.microsoft.com/office/powerpoint/2010/main" val="312916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275" y="59620"/>
            <a:ext cx="8229600" cy="1143000"/>
          </a:xfrm>
        </p:spPr>
        <p:txBody>
          <a:bodyPr/>
          <a:lstStyle/>
          <a:p>
            <a:r>
              <a:rPr lang="en-US" dirty="0" smtClean="0"/>
              <a:t>Life Cycle of a Bug</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19</a:t>
            </a:fld>
            <a:endParaRPr lang="en-US" dirty="0"/>
          </a:p>
        </p:txBody>
      </p:sp>
      <p:pic>
        <p:nvPicPr>
          <p:cNvPr id="7" name="Picture 6"/>
          <p:cNvPicPr>
            <a:picLocks noChangeAspect="1"/>
          </p:cNvPicPr>
          <p:nvPr/>
        </p:nvPicPr>
        <p:blipFill>
          <a:blip r:embed="rId2"/>
          <a:stretch>
            <a:fillRect/>
          </a:stretch>
        </p:blipFill>
        <p:spPr>
          <a:xfrm>
            <a:off x="5422719" y="3039621"/>
            <a:ext cx="1990476" cy="1171429"/>
          </a:xfrm>
          <a:prstGeom prst="rect">
            <a:avLst/>
          </a:prstGeom>
        </p:spPr>
      </p:pic>
      <p:pic>
        <p:nvPicPr>
          <p:cNvPr id="8" name="Picture 7"/>
          <p:cNvPicPr>
            <a:picLocks noChangeAspect="1"/>
          </p:cNvPicPr>
          <p:nvPr/>
        </p:nvPicPr>
        <p:blipFill>
          <a:blip r:embed="rId3"/>
          <a:stretch>
            <a:fillRect/>
          </a:stretch>
        </p:blipFill>
        <p:spPr>
          <a:xfrm>
            <a:off x="3672433" y="3717393"/>
            <a:ext cx="1895238" cy="1742857"/>
          </a:xfrm>
          <a:prstGeom prst="rect">
            <a:avLst/>
          </a:prstGeom>
        </p:spPr>
      </p:pic>
      <p:pic>
        <p:nvPicPr>
          <p:cNvPr id="9" name="Picture 8"/>
          <p:cNvPicPr>
            <a:picLocks noChangeAspect="1"/>
          </p:cNvPicPr>
          <p:nvPr/>
        </p:nvPicPr>
        <p:blipFill>
          <a:blip r:embed="rId4"/>
          <a:stretch>
            <a:fillRect/>
          </a:stretch>
        </p:blipFill>
        <p:spPr>
          <a:xfrm>
            <a:off x="2133065" y="3076934"/>
            <a:ext cx="1761905" cy="1190476"/>
          </a:xfrm>
          <a:prstGeom prst="rect">
            <a:avLst/>
          </a:prstGeom>
        </p:spPr>
      </p:pic>
      <p:pic>
        <p:nvPicPr>
          <p:cNvPr id="10" name="Picture 9"/>
          <p:cNvPicPr>
            <a:picLocks noChangeAspect="1"/>
          </p:cNvPicPr>
          <p:nvPr/>
        </p:nvPicPr>
        <p:blipFill>
          <a:blip r:embed="rId5"/>
          <a:stretch>
            <a:fillRect/>
          </a:stretch>
        </p:blipFill>
        <p:spPr>
          <a:xfrm>
            <a:off x="3775422" y="2131125"/>
            <a:ext cx="1704762" cy="1238095"/>
          </a:xfrm>
          <a:prstGeom prst="rect">
            <a:avLst/>
          </a:prstGeom>
        </p:spPr>
      </p:pic>
      <p:sp>
        <p:nvSpPr>
          <p:cNvPr id="12" name="Bent Arrow 11"/>
          <p:cNvSpPr/>
          <p:nvPr/>
        </p:nvSpPr>
        <p:spPr>
          <a:xfrm rot="10800000">
            <a:off x="5722076" y="4285605"/>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ent Arrow 12"/>
          <p:cNvSpPr/>
          <p:nvPr/>
        </p:nvSpPr>
        <p:spPr>
          <a:xfrm rot="16200000">
            <a:off x="2805324" y="4375115"/>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a:off x="2859781" y="2023347"/>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7003914" y="1977549"/>
            <a:ext cx="1864100"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1.Bug is identified</a:t>
            </a:r>
          </a:p>
          <a:p>
            <a:r>
              <a:rPr lang="en-US" dirty="0"/>
              <a:t>b</a:t>
            </a:r>
            <a:r>
              <a:rPr lang="en-US" dirty="0" smtClean="0"/>
              <a:t>y a User and</a:t>
            </a:r>
          </a:p>
          <a:p>
            <a:r>
              <a:rPr lang="en-US" dirty="0"/>
              <a:t>s</a:t>
            </a:r>
            <a:r>
              <a:rPr lang="en-US" dirty="0" smtClean="0"/>
              <a:t>ubmitted to </a:t>
            </a:r>
          </a:p>
          <a:p>
            <a:r>
              <a:rPr lang="en-US" dirty="0" smtClean="0"/>
              <a:t>Support</a:t>
            </a:r>
            <a:endParaRPr lang="en-US" dirty="0"/>
          </a:p>
        </p:txBody>
      </p:sp>
      <p:sp>
        <p:nvSpPr>
          <p:cNvPr id="5" name="TextBox 4"/>
          <p:cNvSpPr txBox="1"/>
          <p:nvPr/>
        </p:nvSpPr>
        <p:spPr>
          <a:xfrm>
            <a:off x="2398302" y="5553923"/>
            <a:ext cx="2722990"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2.Support tests to replicate</a:t>
            </a:r>
          </a:p>
          <a:p>
            <a:r>
              <a:rPr lang="en-US" dirty="0"/>
              <a:t>a</a:t>
            </a:r>
            <a:r>
              <a:rPr lang="en-US" dirty="0" smtClean="0"/>
              <a:t>nd submits to the</a:t>
            </a:r>
          </a:p>
          <a:p>
            <a:r>
              <a:rPr lang="en-US" dirty="0" smtClean="0"/>
              <a:t>Development Team</a:t>
            </a:r>
            <a:endParaRPr lang="en-US" dirty="0"/>
          </a:p>
        </p:txBody>
      </p:sp>
      <p:sp>
        <p:nvSpPr>
          <p:cNvPr id="6" name="TextBox 5"/>
          <p:cNvSpPr txBox="1"/>
          <p:nvPr/>
        </p:nvSpPr>
        <p:spPr>
          <a:xfrm>
            <a:off x="169814" y="3483793"/>
            <a:ext cx="2011769"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3.The Development</a:t>
            </a:r>
          </a:p>
          <a:p>
            <a:r>
              <a:rPr lang="en-US" dirty="0" smtClean="0"/>
              <a:t>Team fixes the Bug</a:t>
            </a:r>
            <a:endParaRPr lang="en-US" dirty="0"/>
          </a:p>
        </p:txBody>
      </p:sp>
      <p:sp>
        <p:nvSpPr>
          <p:cNvPr id="16" name="TextBox 15"/>
          <p:cNvSpPr txBox="1"/>
          <p:nvPr/>
        </p:nvSpPr>
        <p:spPr>
          <a:xfrm>
            <a:off x="1538918" y="1021729"/>
            <a:ext cx="4473008"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4.Support notifies the User the Bug is fixed. User tests and reports back to Support so the</a:t>
            </a:r>
          </a:p>
          <a:p>
            <a:r>
              <a:rPr lang="en-US" dirty="0"/>
              <a:t>i</a:t>
            </a:r>
            <a:r>
              <a:rPr lang="en-US" dirty="0" smtClean="0"/>
              <a:t>ssue can be Closed</a:t>
            </a:r>
            <a:endParaRPr lang="en-US" dirty="0"/>
          </a:p>
        </p:txBody>
      </p:sp>
    </p:spTree>
    <p:extLst>
      <p:ext uri="{BB962C8B-B14F-4D97-AF65-F5344CB8AC3E}">
        <p14:creationId xmlns:p14="http://schemas.microsoft.com/office/powerpoint/2010/main" val="284494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5" grpId="0" animBg="1"/>
      <p:bldP spid="6"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129" y="293864"/>
            <a:ext cx="8229600" cy="1143000"/>
          </a:xfrm>
        </p:spPr>
        <p:txBody>
          <a:bodyPr/>
          <a:lstStyle/>
          <a:p>
            <a:r>
              <a:rPr lang="en-US" dirty="0" smtClean="0"/>
              <a:t>Help Made Fast and Easy</a:t>
            </a:r>
            <a:endParaRPr lang="en-US" dirty="0"/>
          </a:p>
        </p:txBody>
      </p:sp>
      <p:sp>
        <p:nvSpPr>
          <p:cNvPr id="3" name="Content Placeholder 2"/>
          <p:cNvSpPr>
            <a:spLocks noGrp="1"/>
          </p:cNvSpPr>
          <p:nvPr>
            <p:ph idx="1"/>
          </p:nvPr>
        </p:nvSpPr>
        <p:spPr>
          <a:xfrm>
            <a:off x="457200" y="1196356"/>
            <a:ext cx="8229600" cy="4525963"/>
          </a:xfrm>
        </p:spPr>
        <p:txBody>
          <a:bodyPr>
            <a:normAutofit/>
          </a:bodyPr>
          <a:lstStyle/>
          <a:p>
            <a:r>
              <a:rPr lang="en-US" sz="2800" dirty="0" smtClean="0"/>
              <a:t>Hopefully everyone gets help with their ZIMS questions, but why do some seem to get answers faster than others?</a:t>
            </a:r>
          </a:p>
          <a:p>
            <a:r>
              <a:rPr lang="en-US" sz="2800" dirty="0" smtClean="0"/>
              <a:t>This session will provide some hints to help avoid potential roadblocks and make getting ZIMS help swift and easy for you</a:t>
            </a:r>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129" y="3695346"/>
            <a:ext cx="4186120" cy="2781686"/>
          </a:xfrm>
          <a:prstGeom prst="rect">
            <a:avLst/>
          </a:prstGeom>
          <a:effectLst>
            <a:softEdge rad="127000"/>
          </a:effectLst>
        </p:spPr>
      </p:pic>
    </p:spTree>
    <p:extLst>
      <p:ext uri="{BB962C8B-B14F-4D97-AF65-F5344CB8AC3E}">
        <p14:creationId xmlns:p14="http://schemas.microsoft.com/office/powerpoint/2010/main" val="285086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How to Submit a Data Standard Addition</a:t>
            </a:r>
            <a:endParaRPr lang="en-US" sz="4000" dirty="0"/>
          </a:p>
        </p:txBody>
      </p:sp>
      <p:sp>
        <p:nvSpPr>
          <p:cNvPr id="5" name="Content Placeholder 4"/>
          <p:cNvSpPr>
            <a:spLocks noGrp="1"/>
          </p:cNvSpPr>
          <p:nvPr>
            <p:ph idx="1"/>
          </p:nvPr>
        </p:nvSpPr>
        <p:spPr>
          <a:xfrm>
            <a:off x="628650" y="1690689"/>
            <a:ext cx="8207532" cy="4351338"/>
          </a:xfrm>
        </p:spPr>
        <p:txBody>
          <a:bodyPr>
            <a:normAutofit fontScale="85000" lnSpcReduction="10000"/>
          </a:bodyPr>
          <a:lstStyle/>
          <a:p>
            <a:r>
              <a:rPr lang="en-US" dirty="0" smtClean="0"/>
              <a:t>Often Users find that they need a new term added to a Data Standard</a:t>
            </a:r>
          </a:p>
          <a:p>
            <a:r>
              <a:rPr lang="en-US" dirty="0" smtClean="0"/>
              <a:t>This can also be submitted to </a:t>
            </a:r>
            <a:r>
              <a:rPr lang="en-US" dirty="0" smtClean="0">
                <a:hlinkClick r:id="rId2"/>
              </a:rPr>
              <a:t>support@Species360.org</a:t>
            </a:r>
            <a:endParaRPr lang="en-US" dirty="0" smtClean="0"/>
          </a:p>
          <a:p>
            <a:pPr lvl="1"/>
            <a:r>
              <a:rPr lang="en-US" dirty="0" smtClean="0"/>
              <a:t>Include the data entry screen title</a:t>
            </a:r>
          </a:p>
          <a:p>
            <a:pPr lvl="1"/>
            <a:r>
              <a:rPr lang="en-US" dirty="0" smtClean="0"/>
              <a:t>Include the field title the Data Standard is in</a:t>
            </a:r>
          </a:p>
          <a:p>
            <a:pPr lvl="1"/>
            <a:r>
              <a:rPr lang="en-US" dirty="0" smtClean="0"/>
              <a:t>Include the Term you desire</a:t>
            </a:r>
          </a:p>
          <a:p>
            <a:pPr lvl="1"/>
            <a:r>
              <a:rPr lang="en-US" dirty="0" smtClean="0"/>
              <a:t>Always include a definition of the Term</a:t>
            </a:r>
          </a:p>
          <a:p>
            <a:pPr lvl="2"/>
            <a:r>
              <a:rPr lang="en-US" dirty="0" smtClean="0"/>
              <a:t>Slows the process as we have to go back to you</a:t>
            </a:r>
          </a:p>
          <a:p>
            <a:pPr lvl="2"/>
            <a:r>
              <a:rPr lang="en-US" dirty="0" smtClean="0"/>
              <a:t>Makes sure we are interpreting correctly</a:t>
            </a:r>
          </a:p>
          <a:p>
            <a:pPr lvl="1"/>
            <a:r>
              <a:rPr lang="en-US" dirty="0" smtClean="0"/>
              <a:t>An idea of how often it would be used by yourself and others</a:t>
            </a:r>
          </a:p>
          <a:p>
            <a:r>
              <a:rPr lang="en-US" dirty="0" smtClean="0"/>
              <a:t>Support will notify you if rejected or implemented</a:t>
            </a:r>
          </a:p>
          <a:p>
            <a:r>
              <a:rPr lang="en-US" dirty="0" smtClean="0"/>
              <a:t>Please check and let Support know that all is well – they cannot Close the issue otherwise</a:t>
            </a:r>
          </a:p>
          <a:p>
            <a:endParaRPr lang="en-US" dirty="0"/>
          </a:p>
        </p:txBody>
      </p:sp>
      <p:sp>
        <p:nvSpPr>
          <p:cNvPr id="3" name="Slide Number Placeholder 2"/>
          <p:cNvSpPr>
            <a:spLocks noGrp="1"/>
          </p:cNvSpPr>
          <p:nvPr>
            <p:ph type="sldNum" sz="quarter" idx="12"/>
          </p:nvPr>
        </p:nvSpPr>
        <p:spPr/>
        <p:txBody>
          <a:bodyPr/>
          <a:lstStyle/>
          <a:p>
            <a:fld id="{F653D845-87D6-4E2D-87A9-740235A144E6}" type="slidenum">
              <a:rPr lang="en-US" smtClean="0"/>
              <a:pPr/>
              <a:t>20</a:t>
            </a:fld>
            <a:endParaRPr lang="en-US" dirty="0"/>
          </a:p>
        </p:txBody>
      </p:sp>
    </p:spTree>
    <p:extLst>
      <p:ext uri="{BB962C8B-B14F-4D97-AF65-F5344CB8AC3E}">
        <p14:creationId xmlns:p14="http://schemas.microsoft.com/office/powerpoint/2010/main" val="127003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1000"/>
                                        <p:tgtEl>
                                          <p:spTgt spid="5">
                                            <p:txEl>
                                              <p:pRg st="6" end="6"/>
                                            </p:txEl>
                                          </p:spTgt>
                                        </p:tgtEl>
                                      </p:cBhvr>
                                    </p:animEffect>
                                    <p:anim calcmode="lin" valueType="num">
                                      <p:cBhvr>
                                        <p:cTn id="2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1000"/>
                                        <p:tgtEl>
                                          <p:spTgt spid="5">
                                            <p:txEl>
                                              <p:pRg st="7" end="7"/>
                                            </p:txEl>
                                          </p:spTgt>
                                        </p:tgtEl>
                                      </p:cBhvr>
                                    </p:animEffect>
                                    <p:anim calcmode="lin" valueType="num">
                                      <p:cBhvr>
                                        <p:cTn id="3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fade">
                                      <p:cBhvr>
                                        <p:cTn id="38" dur="1000"/>
                                        <p:tgtEl>
                                          <p:spTgt spid="5">
                                            <p:txEl>
                                              <p:pRg st="8" end="8"/>
                                            </p:txEl>
                                          </p:spTgt>
                                        </p:tgtEl>
                                      </p:cBhvr>
                                    </p:animEffect>
                                    <p:anim calcmode="lin" valueType="num">
                                      <p:cBhvr>
                                        <p:cTn id="3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Effect transition="in" filter="fade">
                                      <p:cBhvr>
                                        <p:cTn id="45" dur="1000"/>
                                        <p:tgtEl>
                                          <p:spTgt spid="5">
                                            <p:txEl>
                                              <p:pRg st="9" end="9"/>
                                            </p:txEl>
                                          </p:spTgt>
                                        </p:tgtEl>
                                      </p:cBhvr>
                                    </p:animEffect>
                                    <p:anim calcmode="lin" valueType="num">
                                      <p:cBhvr>
                                        <p:cTn id="46"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
                                            <p:txEl>
                                              <p:pRg st="10" end="10"/>
                                            </p:txEl>
                                          </p:spTgt>
                                        </p:tgtEl>
                                        <p:attrNameLst>
                                          <p:attrName>style.visibility</p:attrName>
                                        </p:attrNameLst>
                                      </p:cBhvr>
                                      <p:to>
                                        <p:strVal val="visible"/>
                                      </p:to>
                                    </p:set>
                                    <p:animEffect transition="in" filter="fade">
                                      <p:cBhvr>
                                        <p:cTn id="50" dur="1000"/>
                                        <p:tgtEl>
                                          <p:spTgt spid="5">
                                            <p:txEl>
                                              <p:pRg st="10" end="10"/>
                                            </p:txEl>
                                          </p:spTgt>
                                        </p:tgtEl>
                                      </p:cBhvr>
                                    </p:animEffect>
                                    <p:anim calcmode="lin" valueType="num">
                                      <p:cBhvr>
                                        <p:cTn id="51"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Data Fix?</a:t>
            </a:r>
            <a:endParaRPr lang="en-US" dirty="0"/>
          </a:p>
        </p:txBody>
      </p:sp>
      <p:sp>
        <p:nvSpPr>
          <p:cNvPr id="3" name="Content Placeholder 2"/>
          <p:cNvSpPr>
            <a:spLocks noGrp="1"/>
          </p:cNvSpPr>
          <p:nvPr>
            <p:ph idx="1"/>
          </p:nvPr>
        </p:nvSpPr>
        <p:spPr/>
        <p:txBody>
          <a:bodyPr>
            <a:normAutofit/>
          </a:bodyPr>
          <a:lstStyle/>
          <a:p>
            <a:r>
              <a:rPr lang="en-US" dirty="0" smtClean="0"/>
              <a:t>A Data Fix means that Species360 is needed to make the corrections</a:t>
            </a:r>
          </a:p>
          <a:p>
            <a:r>
              <a:rPr lang="en-US" dirty="0" smtClean="0"/>
              <a:t>Common Examples </a:t>
            </a:r>
          </a:p>
          <a:p>
            <a:pPr lvl="1"/>
            <a:r>
              <a:rPr lang="en-US" dirty="0" smtClean="0"/>
              <a:t>Local ID needs to be edited</a:t>
            </a:r>
          </a:p>
          <a:p>
            <a:pPr lvl="1"/>
            <a:r>
              <a:rPr lang="en-US" dirty="0" smtClean="0"/>
              <a:t>Splitting/Copying records</a:t>
            </a:r>
          </a:p>
          <a:p>
            <a:pPr lvl="2"/>
            <a:r>
              <a:rPr lang="en-US" dirty="0" smtClean="0"/>
              <a:t>Info from one into another</a:t>
            </a:r>
          </a:p>
          <a:p>
            <a:pPr lvl="1"/>
            <a:r>
              <a:rPr lang="en-US" dirty="0" smtClean="0"/>
              <a:t>Pending Transaction Loops</a:t>
            </a:r>
          </a:p>
          <a:p>
            <a:pPr lvl="1"/>
            <a:r>
              <a:rPr lang="en-US" dirty="0" smtClean="0"/>
              <a:t>Records Merges</a:t>
            </a:r>
          </a:p>
        </p:txBody>
      </p:sp>
      <p:sp>
        <p:nvSpPr>
          <p:cNvPr id="4" name="Slide Number Placeholder 3"/>
          <p:cNvSpPr>
            <a:spLocks noGrp="1"/>
          </p:cNvSpPr>
          <p:nvPr>
            <p:ph type="sldNum" sz="quarter" idx="12"/>
          </p:nvPr>
        </p:nvSpPr>
        <p:spPr/>
        <p:txBody>
          <a:bodyPr/>
          <a:lstStyle/>
          <a:p>
            <a:fld id="{F653D845-87D6-4E2D-87A9-740235A144E6}" type="slidenum">
              <a:rPr lang="en-US" smtClean="0"/>
              <a:pPr/>
              <a:t>21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209800"/>
            <a:ext cx="2562650" cy="2522504"/>
          </a:xfrm>
          <a:prstGeom prst="rect">
            <a:avLst/>
          </a:prstGeom>
        </p:spPr>
      </p:pic>
    </p:spTree>
    <p:extLst>
      <p:ext uri="{BB962C8B-B14F-4D97-AF65-F5344CB8AC3E}">
        <p14:creationId xmlns:p14="http://schemas.microsoft.com/office/powerpoint/2010/main" val="199664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Help for a Data Fix</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Submit to Support</a:t>
            </a:r>
          </a:p>
          <a:p>
            <a:r>
              <a:rPr lang="en-US" dirty="0" smtClean="0"/>
              <a:t>Include the GAN if appropriate</a:t>
            </a:r>
          </a:p>
          <a:p>
            <a:r>
              <a:rPr lang="en-US" dirty="0" smtClean="0"/>
              <a:t>For Local ID edit identify the current Local ID and the correct one desired</a:t>
            </a:r>
          </a:p>
          <a:p>
            <a:r>
              <a:rPr lang="en-US" dirty="0" smtClean="0"/>
              <a:t>Communicate with other institution if appropriate</a:t>
            </a:r>
          </a:p>
          <a:p>
            <a:pPr lvl="1"/>
            <a:r>
              <a:rPr lang="en-US" dirty="0" smtClean="0"/>
              <a:t>Can copy them in Species360 email</a:t>
            </a:r>
          </a:p>
          <a:p>
            <a:r>
              <a:rPr lang="en-US" dirty="0" smtClean="0"/>
              <a:t>For splitting/copying information export a Specimen Report and highlight information you want copied</a:t>
            </a:r>
          </a:p>
          <a:p>
            <a:r>
              <a:rPr lang="en-US" dirty="0" smtClean="0"/>
              <a:t>For Pending loops include the GAN and which transaction is the problem</a:t>
            </a:r>
          </a:p>
          <a:p>
            <a:r>
              <a:rPr lang="en-US" dirty="0" smtClean="0"/>
              <a:t>For Inventory miscounts include the taxonomy, the report parameters, any changing/evolving numbers and the count you are expecting</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22</a:t>
            </a:fld>
            <a:endParaRPr lang="en-US" dirty="0"/>
          </a:p>
        </p:txBody>
      </p:sp>
    </p:spTree>
    <p:extLst>
      <p:ext uri="{BB962C8B-B14F-4D97-AF65-F5344CB8AC3E}">
        <p14:creationId xmlns:p14="http://schemas.microsoft.com/office/powerpoint/2010/main" val="315864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Request a Merge</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Two animals in the database and should be only one</a:t>
            </a:r>
          </a:p>
          <a:p>
            <a:r>
              <a:rPr lang="en-US" dirty="0"/>
              <a:t>Confirmation </a:t>
            </a:r>
            <a:r>
              <a:rPr lang="en-US" dirty="0" smtClean="0"/>
              <a:t>is usually required </a:t>
            </a:r>
            <a:r>
              <a:rPr lang="en-US" dirty="0"/>
              <a:t>from all institutions</a:t>
            </a:r>
          </a:p>
          <a:p>
            <a:r>
              <a:rPr lang="en-US" dirty="0" smtClean="0"/>
              <a:t>Two approaches</a:t>
            </a:r>
          </a:p>
          <a:p>
            <a:pPr lvl="1"/>
            <a:r>
              <a:rPr lang="en-US" dirty="0" smtClean="0"/>
              <a:t>Communicate with other institution then submit to Species360</a:t>
            </a:r>
          </a:p>
          <a:p>
            <a:pPr lvl="1"/>
            <a:r>
              <a:rPr lang="en-US" dirty="0" smtClean="0"/>
              <a:t>Communicate with other institution and Species360 simultaneously</a:t>
            </a:r>
          </a:p>
          <a:p>
            <a:r>
              <a:rPr lang="en-US" dirty="0" smtClean="0"/>
              <a:t>Include BOTH GANs !!!</a:t>
            </a:r>
          </a:p>
          <a:p>
            <a:r>
              <a:rPr lang="en-US" dirty="0" smtClean="0"/>
              <a:t>Usually the original GAN, or that of the first holder, is kept.</a:t>
            </a:r>
          </a:p>
          <a:p>
            <a:r>
              <a:rPr lang="en-US" dirty="0" smtClean="0"/>
              <a:t>The other is redirected to the retained record as an Old Accession Number identifier</a:t>
            </a:r>
          </a:p>
          <a:p>
            <a:r>
              <a:rPr lang="en-US" dirty="0" smtClean="0"/>
              <a:t>No confirmation needed if the following match:</a:t>
            </a:r>
          </a:p>
          <a:p>
            <a:pPr lvl="1"/>
            <a:r>
              <a:rPr lang="en-US" dirty="0" smtClean="0"/>
              <a:t>Taxonomy</a:t>
            </a:r>
          </a:p>
          <a:p>
            <a:pPr lvl="1"/>
            <a:r>
              <a:rPr lang="en-US" dirty="0" smtClean="0"/>
              <a:t>Date of Birth</a:t>
            </a:r>
          </a:p>
          <a:p>
            <a:pPr lvl="1"/>
            <a:r>
              <a:rPr lang="en-US" dirty="0" smtClean="0"/>
              <a:t>Sex</a:t>
            </a:r>
          </a:p>
          <a:p>
            <a:pPr lvl="1"/>
            <a:r>
              <a:rPr lang="en-US" dirty="0" smtClean="0"/>
              <a:t>Birth Location</a:t>
            </a:r>
          </a:p>
          <a:p>
            <a:pPr lvl="1"/>
            <a:r>
              <a:rPr lang="en-US" dirty="0" smtClean="0"/>
              <a:t>And one of these:</a:t>
            </a:r>
          </a:p>
          <a:p>
            <a:pPr lvl="2"/>
            <a:r>
              <a:rPr lang="en-US" dirty="0" smtClean="0"/>
              <a:t>House Name</a:t>
            </a:r>
          </a:p>
          <a:p>
            <a:pPr lvl="2"/>
            <a:r>
              <a:rPr lang="en-US" dirty="0" smtClean="0"/>
              <a:t>Studbook number</a:t>
            </a:r>
          </a:p>
          <a:p>
            <a:pPr lvl="2"/>
            <a:r>
              <a:rPr lang="en-US" dirty="0" smtClean="0"/>
              <a:t>Transponder</a:t>
            </a:r>
          </a:p>
          <a:p>
            <a:r>
              <a:rPr lang="en-US" dirty="0" smtClean="0"/>
              <a:t>Let Support know all is well after the merge</a:t>
            </a:r>
          </a:p>
          <a:p>
            <a:pPr lvl="1"/>
            <a:r>
              <a:rPr lang="en-US" dirty="0" smtClean="0"/>
              <a:t>Merge is correct</a:t>
            </a:r>
          </a:p>
          <a:p>
            <a:pPr lvl="1"/>
            <a:r>
              <a:rPr lang="en-US" dirty="0" smtClean="0"/>
              <a:t>All info is there</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3912" y="1553420"/>
            <a:ext cx="1951779" cy="1951779"/>
          </a:xfrm>
          <a:prstGeom prst="rect">
            <a:avLst/>
          </a:prstGeom>
          <a:effectLst>
            <a:softEdge rad="1270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394" y="4115979"/>
            <a:ext cx="2382566" cy="1589153"/>
          </a:xfrm>
          <a:prstGeom prst="rect">
            <a:avLst/>
          </a:prstGeom>
          <a:effectLst>
            <a:softEdge rad="127000"/>
          </a:effectLst>
        </p:spPr>
      </p:pic>
      <p:sp>
        <p:nvSpPr>
          <p:cNvPr id="7" name="Down Arrow 6"/>
          <p:cNvSpPr/>
          <p:nvPr/>
        </p:nvSpPr>
        <p:spPr>
          <a:xfrm>
            <a:off x="7255221" y="3417524"/>
            <a:ext cx="76200" cy="761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98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1000"/>
                                        <p:tgtEl>
                                          <p:spTgt spid="3">
                                            <p:txEl>
                                              <p:pRg st="9" end="9"/>
                                            </p:txEl>
                                          </p:spTgt>
                                        </p:tgtEl>
                                      </p:cBhvr>
                                    </p:animEffect>
                                    <p:anim calcmode="lin" valueType="num">
                                      <p:cBhvr>
                                        <p:cTn id="5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1000"/>
                                        <p:tgtEl>
                                          <p:spTgt spid="3">
                                            <p:txEl>
                                              <p:pRg st="10" end="10"/>
                                            </p:txEl>
                                          </p:spTgt>
                                        </p:tgtEl>
                                      </p:cBhvr>
                                    </p:animEffect>
                                    <p:anim calcmode="lin" valueType="num">
                                      <p:cBhvr>
                                        <p:cTn id="6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1000"/>
                                        <p:tgtEl>
                                          <p:spTgt spid="3">
                                            <p:txEl>
                                              <p:pRg st="11" end="11"/>
                                            </p:txEl>
                                          </p:spTgt>
                                        </p:tgtEl>
                                      </p:cBhvr>
                                    </p:animEffect>
                                    <p:anim calcmode="lin" valueType="num">
                                      <p:cBhvr>
                                        <p:cTn id="6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1000"/>
                                        <p:tgtEl>
                                          <p:spTgt spid="3">
                                            <p:txEl>
                                              <p:pRg st="12" end="12"/>
                                            </p:txEl>
                                          </p:spTgt>
                                        </p:tgtEl>
                                      </p:cBhvr>
                                    </p:animEffect>
                                    <p:anim calcmode="lin" valueType="num">
                                      <p:cBhvr>
                                        <p:cTn id="7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fade">
                                      <p:cBhvr>
                                        <p:cTn id="77" dur="1000"/>
                                        <p:tgtEl>
                                          <p:spTgt spid="3">
                                            <p:txEl>
                                              <p:pRg st="13" end="13"/>
                                            </p:txEl>
                                          </p:spTgt>
                                        </p:tgtEl>
                                      </p:cBhvr>
                                    </p:animEffect>
                                    <p:anim calcmode="lin" valueType="num">
                                      <p:cBhvr>
                                        <p:cTn id="7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fade">
                                      <p:cBhvr>
                                        <p:cTn id="82" dur="1000"/>
                                        <p:tgtEl>
                                          <p:spTgt spid="3">
                                            <p:txEl>
                                              <p:pRg st="14" end="14"/>
                                            </p:txEl>
                                          </p:spTgt>
                                        </p:tgtEl>
                                      </p:cBhvr>
                                    </p:animEffect>
                                    <p:anim calcmode="lin" valueType="num">
                                      <p:cBhvr>
                                        <p:cTn id="8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Effect transition="in" filter="fade">
                                      <p:cBhvr>
                                        <p:cTn id="87" dur="1000"/>
                                        <p:tgtEl>
                                          <p:spTgt spid="3">
                                            <p:txEl>
                                              <p:pRg st="15" end="15"/>
                                            </p:txEl>
                                          </p:spTgt>
                                        </p:tgtEl>
                                      </p:cBhvr>
                                    </p:animEffect>
                                    <p:anim calcmode="lin" valueType="num">
                                      <p:cBhvr>
                                        <p:cTn id="88"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3">
                                            <p:txEl>
                                              <p:pRg st="16" end="16"/>
                                            </p:txEl>
                                          </p:spTgt>
                                        </p:tgtEl>
                                        <p:attrNameLst>
                                          <p:attrName>style.visibility</p:attrName>
                                        </p:attrNameLst>
                                      </p:cBhvr>
                                      <p:to>
                                        <p:strVal val="visible"/>
                                      </p:to>
                                    </p:set>
                                    <p:animEffect transition="in" filter="fade">
                                      <p:cBhvr>
                                        <p:cTn id="92" dur="1000"/>
                                        <p:tgtEl>
                                          <p:spTgt spid="3">
                                            <p:txEl>
                                              <p:pRg st="16" end="16"/>
                                            </p:txEl>
                                          </p:spTgt>
                                        </p:tgtEl>
                                      </p:cBhvr>
                                    </p:animEffect>
                                    <p:anim calcmode="lin" valueType="num">
                                      <p:cBhvr>
                                        <p:cTn id="93"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94"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3">
                                            <p:txEl>
                                              <p:pRg st="17" end="17"/>
                                            </p:txEl>
                                          </p:spTgt>
                                        </p:tgtEl>
                                        <p:attrNameLst>
                                          <p:attrName>style.visibility</p:attrName>
                                        </p:attrNameLst>
                                      </p:cBhvr>
                                      <p:to>
                                        <p:strVal val="visible"/>
                                      </p:to>
                                    </p:set>
                                    <p:animEffect transition="in" filter="fade">
                                      <p:cBhvr>
                                        <p:cTn id="99" dur="1000"/>
                                        <p:tgtEl>
                                          <p:spTgt spid="3">
                                            <p:txEl>
                                              <p:pRg st="17" end="17"/>
                                            </p:txEl>
                                          </p:spTgt>
                                        </p:tgtEl>
                                      </p:cBhvr>
                                    </p:animEffect>
                                    <p:anim calcmode="lin" valueType="num">
                                      <p:cBhvr>
                                        <p:cTn id="100"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01"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3">
                                            <p:txEl>
                                              <p:pRg st="18" end="18"/>
                                            </p:txEl>
                                          </p:spTgt>
                                        </p:tgtEl>
                                        <p:attrNameLst>
                                          <p:attrName>style.visibility</p:attrName>
                                        </p:attrNameLst>
                                      </p:cBhvr>
                                      <p:to>
                                        <p:strVal val="visible"/>
                                      </p:to>
                                    </p:set>
                                    <p:animEffect transition="in" filter="fade">
                                      <p:cBhvr>
                                        <p:cTn id="104" dur="1000"/>
                                        <p:tgtEl>
                                          <p:spTgt spid="3">
                                            <p:txEl>
                                              <p:pRg st="18" end="18"/>
                                            </p:txEl>
                                          </p:spTgt>
                                        </p:tgtEl>
                                      </p:cBhvr>
                                    </p:animEffect>
                                    <p:anim calcmode="lin" valueType="num">
                                      <p:cBhvr>
                                        <p:cTn id="105"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06" dur="1000" fill="hold"/>
                                        <p:tgtEl>
                                          <p:spTgt spid="3">
                                            <p:txEl>
                                              <p:pRg st="18" end="18"/>
                                            </p:txEl>
                                          </p:spTgt>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3">
                                            <p:txEl>
                                              <p:pRg st="19" end="19"/>
                                            </p:txEl>
                                          </p:spTgt>
                                        </p:tgtEl>
                                        <p:attrNameLst>
                                          <p:attrName>style.visibility</p:attrName>
                                        </p:attrNameLst>
                                      </p:cBhvr>
                                      <p:to>
                                        <p:strVal val="visible"/>
                                      </p:to>
                                    </p:set>
                                    <p:animEffect transition="in" filter="fade">
                                      <p:cBhvr>
                                        <p:cTn id="109" dur="1000"/>
                                        <p:tgtEl>
                                          <p:spTgt spid="3">
                                            <p:txEl>
                                              <p:pRg st="19" end="19"/>
                                            </p:txEl>
                                          </p:spTgt>
                                        </p:tgtEl>
                                      </p:cBhvr>
                                    </p:animEffect>
                                    <p:anim calcmode="lin" valueType="num">
                                      <p:cBhvr>
                                        <p:cTn id="110"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11" dur="1000" fill="hold"/>
                                        <p:tgtEl>
                                          <p:spTgt spid="3">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Requesting Tests</a:t>
            </a:r>
            <a:endParaRPr lang="en-US" dirty="0"/>
          </a:p>
        </p:txBody>
      </p:sp>
      <p:sp>
        <p:nvSpPr>
          <p:cNvPr id="7" name="Content Placeholder 6"/>
          <p:cNvSpPr>
            <a:spLocks noGrp="1"/>
          </p:cNvSpPr>
          <p:nvPr>
            <p:ph idx="1"/>
          </p:nvPr>
        </p:nvSpPr>
        <p:spPr>
          <a:xfrm>
            <a:off x="457200" y="1420412"/>
            <a:ext cx="8229600" cy="4525963"/>
          </a:xfrm>
        </p:spPr>
        <p:txBody>
          <a:bodyPr/>
          <a:lstStyle/>
          <a:p>
            <a:r>
              <a:rPr lang="en-US" sz="2000" dirty="0" smtClean="0"/>
              <a:t>If you want to request a new test in the Medical module use the Help Menu to get the Request Global Test form </a:t>
            </a:r>
          </a:p>
          <a:p>
            <a:r>
              <a:rPr lang="en-US" sz="2000" dirty="0" smtClean="0"/>
              <a:t>Complete and submit to Support</a:t>
            </a:r>
          </a:p>
          <a:p>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24</a:t>
            </a:fld>
            <a:endParaRPr lang="en-US" dirty="0"/>
          </a:p>
        </p:txBody>
      </p:sp>
      <p:pic>
        <p:nvPicPr>
          <p:cNvPr id="3" name="Picture 2"/>
          <p:cNvPicPr>
            <a:picLocks noChangeAspect="1"/>
          </p:cNvPicPr>
          <p:nvPr/>
        </p:nvPicPr>
        <p:blipFill>
          <a:blip r:embed="rId2"/>
          <a:stretch>
            <a:fillRect/>
          </a:stretch>
        </p:blipFill>
        <p:spPr>
          <a:xfrm>
            <a:off x="872941" y="2779552"/>
            <a:ext cx="4713048" cy="3420465"/>
          </a:xfrm>
          <a:prstGeom prst="rect">
            <a:avLst/>
          </a:prstGeom>
          <a:ln>
            <a:solidFill>
              <a:schemeClr val="tx1"/>
            </a:solidFill>
          </a:ln>
        </p:spPr>
      </p:pic>
      <p:pic>
        <p:nvPicPr>
          <p:cNvPr id="1026" name="Picture 2" descr="Image result for zoo veterinary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9136" y="2194148"/>
            <a:ext cx="3112726" cy="229563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569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with Someone Other Than Your Regular Support Rep?</a:t>
            </a:r>
            <a:endParaRPr lang="en-US" dirty="0"/>
          </a:p>
        </p:txBody>
      </p:sp>
      <p:sp>
        <p:nvSpPr>
          <p:cNvPr id="3" name="Content Placeholder 2"/>
          <p:cNvSpPr>
            <a:spLocks noGrp="1"/>
          </p:cNvSpPr>
          <p:nvPr>
            <p:ph idx="1"/>
          </p:nvPr>
        </p:nvSpPr>
        <p:spPr>
          <a:xfrm>
            <a:off x="628650" y="1754484"/>
            <a:ext cx="7886700" cy="4351338"/>
          </a:xfrm>
        </p:spPr>
        <p:txBody>
          <a:bodyPr>
            <a:normAutofit/>
          </a:bodyPr>
          <a:lstStyle/>
          <a:p>
            <a:r>
              <a:rPr lang="en-US" sz="2200" dirty="0"/>
              <a:t>I</a:t>
            </a:r>
            <a:r>
              <a:rPr lang="en-US" sz="2200" dirty="0" smtClean="0"/>
              <a:t>f working </a:t>
            </a:r>
            <a:r>
              <a:rPr lang="en-US" sz="2200" dirty="0"/>
              <a:t>with someone </a:t>
            </a:r>
            <a:r>
              <a:rPr lang="en-US" sz="2200" dirty="0" smtClean="0"/>
              <a:t>who ISN’T </a:t>
            </a:r>
            <a:r>
              <a:rPr lang="en-US" sz="2200" dirty="0"/>
              <a:t>your regular S</a:t>
            </a:r>
            <a:r>
              <a:rPr lang="en-US" sz="2200" dirty="0" smtClean="0"/>
              <a:t>upport person </a:t>
            </a:r>
            <a:r>
              <a:rPr lang="en-US" sz="2200" dirty="0"/>
              <a:t>on </a:t>
            </a:r>
            <a:r>
              <a:rPr lang="en-US" sz="2200" dirty="0" smtClean="0"/>
              <a:t>an issue </a:t>
            </a:r>
            <a:r>
              <a:rPr lang="en-US" sz="2200" dirty="0"/>
              <a:t>that came in while they were out, DO </a:t>
            </a:r>
            <a:r>
              <a:rPr lang="en-US" sz="2200" dirty="0" smtClean="0"/>
              <a:t>put </a:t>
            </a:r>
            <a:r>
              <a:rPr lang="en-US" sz="2200" dirty="0"/>
              <a:t>ATTN: </a:t>
            </a:r>
            <a:r>
              <a:rPr lang="en-US" sz="2200" dirty="0" smtClean="0"/>
              <a:t>“Name of not your Support person” in the subject line</a:t>
            </a:r>
          </a:p>
          <a:p>
            <a:endParaRPr lang="en-US" sz="2200" dirty="0" smtClean="0"/>
          </a:p>
          <a:p>
            <a:r>
              <a:rPr lang="en-US" sz="2200" dirty="0" smtClean="0"/>
              <a:t>Include the </a:t>
            </a:r>
            <a:r>
              <a:rPr lang="en-US" sz="2200" dirty="0"/>
              <a:t>issue </a:t>
            </a:r>
            <a:r>
              <a:rPr lang="en-US" sz="2200" dirty="0" smtClean="0"/>
              <a:t>number in </a:t>
            </a:r>
            <a:r>
              <a:rPr lang="en-US" sz="2200" dirty="0"/>
              <a:t>the subject line </a:t>
            </a:r>
          </a:p>
          <a:p>
            <a:endParaRPr lang="en-US" sz="2200" dirty="0" smtClean="0"/>
          </a:p>
          <a:p>
            <a:r>
              <a:rPr lang="en-US" sz="2200" dirty="0" smtClean="0"/>
              <a:t>Be especially specific. Do not say "</a:t>
            </a:r>
            <a:r>
              <a:rPr lang="en-US" sz="2200" dirty="0"/>
              <a:t>been playing with that thing from last week and this is happening </a:t>
            </a:r>
            <a:r>
              <a:rPr lang="en-US" sz="2200" dirty="0" smtClean="0"/>
              <a:t>now“. Your Support person may not know what you are talking about as someone else helped you out</a:t>
            </a:r>
          </a:p>
          <a:p>
            <a:endParaRPr lang="en-US" dirty="0"/>
          </a:p>
          <a:p>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25</a:t>
            </a:fld>
            <a:endParaRPr lang="en-US" dirty="0"/>
          </a:p>
        </p:txBody>
      </p:sp>
    </p:spTree>
    <p:extLst>
      <p:ext uri="{BB962C8B-B14F-4D97-AF65-F5344CB8AC3E}">
        <p14:creationId xmlns:p14="http://schemas.microsoft.com/office/powerpoint/2010/main" val="220931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648" y="162962"/>
            <a:ext cx="8229600" cy="1143000"/>
          </a:xfrm>
        </p:spPr>
        <p:txBody>
          <a:bodyPr/>
          <a:lstStyle/>
          <a:p>
            <a:r>
              <a:rPr lang="en-US" dirty="0" smtClean="0"/>
              <a:t>A Help Review</a:t>
            </a:r>
            <a:endParaRPr lang="en-US" dirty="0"/>
          </a:p>
        </p:txBody>
      </p:sp>
      <p:sp>
        <p:nvSpPr>
          <p:cNvPr id="3" name="Content Placeholder 2"/>
          <p:cNvSpPr>
            <a:spLocks noGrp="1"/>
          </p:cNvSpPr>
          <p:nvPr>
            <p:ph idx="1"/>
          </p:nvPr>
        </p:nvSpPr>
        <p:spPr>
          <a:xfrm>
            <a:off x="400616" y="1154503"/>
            <a:ext cx="8229600" cy="5365750"/>
          </a:xfrm>
        </p:spPr>
        <p:txBody>
          <a:bodyPr>
            <a:noAutofit/>
          </a:bodyPr>
          <a:lstStyle/>
          <a:p>
            <a:r>
              <a:rPr lang="en-US" sz="1800" dirty="0" smtClean="0"/>
              <a:t>Check if the site is active</a:t>
            </a:r>
          </a:p>
          <a:p>
            <a:r>
              <a:rPr lang="en-US" sz="1800" dirty="0" smtClean="0"/>
              <a:t>Use the Help Menu</a:t>
            </a:r>
          </a:p>
          <a:p>
            <a:r>
              <a:rPr lang="en-US" sz="1800" dirty="0"/>
              <a:t>Clear your cache on a daily basis</a:t>
            </a:r>
          </a:p>
          <a:p>
            <a:pPr lvl="1"/>
            <a:r>
              <a:rPr lang="en-US" sz="1800" dirty="0"/>
              <a:t>Minimal prior to Bug Submission</a:t>
            </a:r>
          </a:p>
          <a:p>
            <a:r>
              <a:rPr lang="en-US" sz="1800" dirty="0" smtClean="0"/>
              <a:t>If you do have a Bug</a:t>
            </a:r>
          </a:p>
          <a:p>
            <a:pPr lvl="1"/>
            <a:r>
              <a:rPr lang="en-US" sz="1400" dirty="0" smtClean="0"/>
              <a:t>Submit to </a:t>
            </a:r>
            <a:r>
              <a:rPr lang="en-US" sz="1400" dirty="0" smtClean="0">
                <a:hlinkClick r:id="rId2"/>
              </a:rPr>
              <a:t>support@species360.org</a:t>
            </a:r>
            <a:endParaRPr lang="en-US" sz="1400" dirty="0" smtClean="0"/>
          </a:p>
          <a:p>
            <a:pPr lvl="1"/>
            <a:r>
              <a:rPr lang="en-US" sz="1400" dirty="0" smtClean="0"/>
              <a:t>Do not send directly to your support person’s personal email</a:t>
            </a:r>
          </a:p>
          <a:p>
            <a:pPr lvl="1"/>
            <a:r>
              <a:rPr lang="en-US" sz="1400" dirty="0" smtClean="0"/>
              <a:t>Always include the GAN if Animal related</a:t>
            </a:r>
          </a:p>
          <a:p>
            <a:pPr lvl="1"/>
            <a:r>
              <a:rPr lang="en-US" sz="1400" dirty="0" smtClean="0"/>
              <a:t>Subject </a:t>
            </a:r>
            <a:r>
              <a:rPr lang="en-US" sz="1400" dirty="0"/>
              <a:t>line should be </a:t>
            </a:r>
            <a:r>
              <a:rPr lang="en-US" sz="1400" dirty="0" smtClean="0"/>
              <a:t>helpful</a:t>
            </a:r>
          </a:p>
          <a:p>
            <a:pPr lvl="1"/>
            <a:r>
              <a:rPr lang="en-US" sz="1400" dirty="0" smtClean="0"/>
              <a:t>Don’t </a:t>
            </a:r>
            <a:r>
              <a:rPr lang="en-US" sz="1400" dirty="0"/>
              <a:t>say I want it to work better, provide details on how you actually want it to work</a:t>
            </a:r>
            <a:r>
              <a:rPr lang="en-US" sz="1400" dirty="0" smtClean="0"/>
              <a:t>.</a:t>
            </a:r>
          </a:p>
          <a:p>
            <a:pPr lvl="1"/>
            <a:r>
              <a:rPr lang="en-US" sz="1400" dirty="0" smtClean="0"/>
              <a:t>Include your login details</a:t>
            </a:r>
          </a:p>
          <a:p>
            <a:pPr lvl="1"/>
            <a:r>
              <a:rPr lang="en-US" sz="1400" dirty="0" smtClean="0"/>
              <a:t>Include the Browser you are using</a:t>
            </a:r>
            <a:endParaRPr lang="en-US" sz="1400" dirty="0"/>
          </a:p>
          <a:p>
            <a:pPr lvl="1"/>
            <a:r>
              <a:rPr lang="en-US" sz="1400" dirty="0" smtClean="0"/>
              <a:t>Once submitted no need to re-submit</a:t>
            </a:r>
          </a:p>
          <a:p>
            <a:r>
              <a:rPr lang="en-US" sz="1800" dirty="0" smtClean="0"/>
              <a:t>Reply to original issue if you have questions, do not submit a new issue</a:t>
            </a:r>
          </a:p>
          <a:p>
            <a:r>
              <a:rPr lang="en-US" sz="1800" dirty="0" smtClean="0"/>
              <a:t>Confirm to Support that the Bug is fixed</a:t>
            </a:r>
          </a:p>
        </p:txBody>
      </p:sp>
      <p:sp>
        <p:nvSpPr>
          <p:cNvPr id="4" name="Slide Number Placeholder 3"/>
          <p:cNvSpPr>
            <a:spLocks noGrp="1"/>
          </p:cNvSpPr>
          <p:nvPr>
            <p:ph type="sldNum" sz="quarter" idx="12"/>
          </p:nvPr>
        </p:nvSpPr>
        <p:spPr/>
        <p:txBody>
          <a:bodyPr/>
          <a:lstStyle/>
          <a:p>
            <a:fld id="{F653D845-87D6-4E2D-87A9-740235A144E6}" type="slidenum">
              <a:rPr lang="en-US" smtClean="0"/>
              <a:pPr/>
              <a:t>26</a:t>
            </a:fld>
            <a:endParaRPr lang="en-US" dirty="0"/>
          </a:p>
        </p:txBody>
      </p:sp>
      <p:pic>
        <p:nvPicPr>
          <p:cNvPr id="2050" name="Picture 2" descr="Image result for checklis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414" y="734462"/>
            <a:ext cx="3469869" cy="200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44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 calcmode="lin" valueType="num">
                                      <p:cBhvr additive="base">
                                        <p:cTn id="7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771" y="3713163"/>
            <a:ext cx="7772400" cy="1470025"/>
          </a:xfrm>
        </p:spPr>
        <p:txBody>
          <a:bodyPr/>
          <a:lstStyle/>
          <a:p>
            <a:r>
              <a:rPr lang="en-US" dirty="0" smtClean="0"/>
              <a:t>Any Questions?</a:t>
            </a:r>
            <a:endParaRPr lang="en-US" dirty="0"/>
          </a:p>
        </p:txBody>
      </p:sp>
      <p:sp>
        <p:nvSpPr>
          <p:cNvPr id="3" name="Subtitle 2"/>
          <p:cNvSpPr>
            <a:spLocks noGrp="1"/>
          </p:cNvSpPr>
          <p:nvPr>
            <p:ph type="subTitle" idx="1"/>
          </p:nvPr>
        </p:nvSpPr>
        <p:spPr>
          <a:xfrm>
            <a:off x="1381124" y="5211763"/>
            <a:ext cx="6400800" cy="1752600"/>
          </a:xfrm>
        </p:spPr>
        <p:txBody>
          <a:bodyPr>
            <a:normAutofit/>
          </a:bodyPr>
          <a:lstStyle/>
          <a:p>
            <a:r>
              <a:rPr lang="en-US" dirty="0" smtClean="0"/>
              <a:t>On Getting Help</a:t>
            </a:r>
          </a:p>
        </p:txBody>
      </p:sp>
      <p:sp>
        <p:nvSpPr>
          <p:cNvPr id="4" name="Slide Number Placeholder 3"/>
          <p:cNvSpPr>
            <a:spLocks noGrp="1"/>
          </p:cNvSpPr>
          <p:nvPr>
            <p:ph type="sldNum" sz="quarter" idx="12"/>
          </p:nvPr>
        </p:nvSpPr>
        <p:spPr/>
        <p:txBody>
          <a:bodyPr/>
          <a:lstStyle/>
          <a:p>
            <a:fld id="{F653D845-87D6-4E2D-87A9-740235A144E6}" type="slidenum">
              <a:rPr lang="en-US" smtClean="0"/>
              <a:pPr/>
              <a:t>27</a:t>
            </a:fld>
            <a:endParaRPr lang="en-US" dirty="0"/>
          </a:p>
        </p:txBody>
      </p:sp>
      <p:pic>
        <p:nvPicPr>
          <p:cNvPr id="5" name="Picture 4"/>
          <p:cNvPicPr>
            <a:picLocks noChangeAspect="1"/>
          </p:cNvPicPr>
          <p:nvPr/>
        </p:nvPicPr>
        <p:blipFill>
          <a:blip r:embed="rId2"/>
          <a:stretch>
            <a:fillRect/>
          </a:stretch>
        </p:blipFill>
        <p:spPr>
          <a:xfrm>
            <a:off x="1038780" y="927643"/>
            <a:ext cx="6738381" cy="3199830"/>
          </a:xfrm>
          <a:prstGeom prst="rect">
            <a:avLst/>
          </a:prstGeom>
          <a:effectLst>
            <a:softEdge rad="127000"/>
          </a:effectLst>
        </p:spPr>
      </p:pic>
    </p:spTree>
    <p:extLst>
      <p:ext uri="{BB962C8B-B14F-4D97-AF65-F5344CB8AC3E}">
        <p14:creationId xmlns:p14="http://schemas.microsoft.com/office/powerpoint/2010/main" val="91695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the Site</a:t>
            </a:r>
            <a:endParaRPr lang="en-US" dirty="0"/>
          </a:p>
        </p:txBody>
      </p:sp>
      <p:sp>
        <p:nvSpPr>
          <p:cNvPr id="3" name="Content Placeholder 2"/>
          <p:cNvSpPr>
            <a:spLocks noGrp="1"/>
          </p:cNvSpPr>
          <p:nvPr>
            <p:ph idx="1"/>
          </p:nvPr>
        </p:nvSpPr>
        <p:spPr>
          <a:xfrm>
            <a:off x="628650" y="1544968"/>
            <a:ext cx="7886700" cy="4351338"/>
          </a:xfrm>
        </p:spPr>
        <p:txBody>
          <a:bodyPr>
            <a:normAutofit/>
          </a:bodyPr>
          <a:lstStyle/>
          <a:p>
            <a:r>
              <a:rPr lang="en-US" sz="2400" dirty="0" smtClean="0"/>
              <a:t>ZIMS is being </a:t>
            </a:r>
            <a:r>
              <a:rPr lang="en-US" sz="2400" dirty="0" err="1" smtClean="0"/>
              <a:t>soooooo</a:t>
            </a:r>
            <a:r>
              <a:rPr lang="en-US" sz="2400" dirty="0" smtClean="0"/>
              <a:t> very slow</a:t>
            </a:r>
          </a:p>
          <a:p>
            <a:r>
              <a:rPr lang="en-US" sz="2400" dirty="0" smtClean="0"/>
              <a:t>You can check if the site is having problems or if it is at your end</a:t>
            </a:r>
          </a:p>
          <a:p>
            <a:r>
              <a:rPr lang="en-US" sz="2400" dirty="0" smtClean="0"/>
              <a:t>Go to </a:t>
            </a:r>
            <a:r>
              <a:rPr lang="en-US" sz="2400" dirty="0">
                <a:hlinkClick r:id="rId2"/>
              </a:rPr>
              <a:t>http://training.species360.org/zimsdown</a:t>
            </a:r>
            <a:r>
              <a:rPr lang="en-US" sz="2400" dirty="0" smtClean="0">
                <a:hlinkClick r:id="rId2"/>
              </a:rPr>
              <a:t>/</a:t>
            </a:r>
            <a:endParaRPr lang="en-US" sz="2400" dirty="0" smtClean="0"/>
          </a:p>
          <a:p>
            <a:r>
              <a:rPr lang="en-US" sz="2400" dirty="0" smtClean="0"/>
              <a:t>It will let you know if it is really down or if it is at your end</a:t>
            </a:r>
          </a:p>
          <a:p>
            <a:endParaRPr lang="en-US" dirty="0"/>
          </a:p>
        </p:txBody>
      </p:sp>
      <p:pic>
        <p:nvPicPr>
          <p:cNvPr id="5" name="Picture 4"/>
          <p:cNvPicPr>
            <a:picLocks noChangeAspect="1"/>
          </p:cNvPicPr>
          <p:nvPr/>
        </p:nvPicPr>
        <p:blipFill>
          <a:blip r:embed="rId3"/>
          <a:stretch>
            <a:fillRect/>
          </a:stretch>
        </p:blipFill>
        <p:spPr>
          <a:xfrm>
            <a:off x="1475834" y="4228137"/>
            <a:ext cx="5683494" cy="1249210"/>
          </a:xfrm>
          <a:prstGeom prst="rect">
            <a:avLst/>
          </a:prstGeom>
          <a:ln>
            <a:solidFill>
              <a:schemeClr val="tx1"/>
            </a:solidFill>
          </a:ln>
        </p:spPr>
      </p:pic>
    </p:spTree>
    <p:extLst>
      <p:ext uri="{BB962C8B-B14F-4D97-AF65-F5344CB8AC3E}">
        <p14:creationId xmlns:p14="http://schemas.microsoft.com/office/powerpoint/2010/main" val="368122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78" y="274591"/>
            <a:ext cx="7886700" cy="1325563"/>
          </a:xfrm>
        </p:spPr>
        <p:txBody>
          <a:bodyPr/>
          <a:lstStyle/>
          <a:p>
            <a:r>
              <a:rPr lang="en-US" dirty="0" smtClean="0"/>
              <a:t>Try the Help Menu</a:t>
            </a:r>
            <a:endParaRPr lang="en-US" dirty="0"/>
          </a:p>
        </p:txBody>
      </p:sp>
      <p:sp>
        <p:nvSpPr>
          <p:cNvPr id="3" name="Content Placeholder 2"/>
          <p:cNvSpPr>
            <a:spLocks noGrp="1"/>
          </p:cNvSpPr>
          <p:nvPr>
            <p:ph idx="1"/>
          </p:nvPr>
        </p:nvSpPr>
        <p:spPr>
          <a:xfrm>
            <a:off x="637703" y="1402154"/>
            <a:ext cx="7886700" cy="4351338"/>
          </a:xfrm>
        </p:spPr>
        <p:txBody>
          <a:bodyPr>
            <a:normAutofit/>
          </a:bodyPr>
          <a:lstStyle/>
          <a:p>
            <a:r>
              <a:rPr lang="en-US" sz="2400" dirty="0" smtClean="0"/>
              <a:t>Maybe you do not know the steps for what you need to do or you may be trying to do something in a way that ZIMS is not designed for</a:t>
            </a:r>
          </a:p>
          <a:p>
            <a:r>
              <a:rPr lang="en-US" sz="2400" dirty="0" smtClean="0"/>
              <a:t>Try finding the topic in the Help Menu</a:t>
            </a:r>
          </a:p>
          <a:p>
            <a:r>
              <a:rPr lang="en-US" sz="2400" dirty="0" smtClean="0"/>
              <a:t>You can type your topic into the search box or expand the various Topics</a:t>
            </a:r>
          </a:p>
          <a:p>
            <a:r>
              <a:rPr lang="en-US" sz="2400" dirty="0" smtClean="0"/>
              <a:t>Here we have expanded the Husbandry Topics</a:t>
            </a:r>
            <a:endParaRPr lang="en-US" sz="2400" dirty="0"/>
          </a:p>
        </p:txBody>
      </p:sp>
      <p:pic>
        <p:nvPicPr>
          <p:cNvPr id="4" name="Picture 3"/>
          <p:cNvPicPr>
            <a:picLocks noChangeAspect="1"/>
          </p:cNvPicPr>
          <p:nvPr/>
        </p:nvPicPr>
        <p:blipFill>
          <a:blip r:embed="rId2"/>
          <a:stretch>
            <a:fillRect/>
          </a:stretch>
        </p:blipFill>
        <p:spPr>
          <a:xfrm>
            <a:off x="1265479" y="4255129"/>
            <a:ext cx="2229545" cy="2229545"/>
          </a:xfrm>
          <a:prstGeom prst="rect">
            <a:avLst/>
          </a:prstGeom>
        </p:spPr>
      </p:pic>
      <p:pic>
        <p:nvPicPr>
          <p:cNvPr id="5" name="Picture 4"/>
          <p:cNvPicPr>
            <a:picLocks noChangeAspect="1"/>
          </p:cNvPicPr>
          <p:nvPr/>
        </p:nvPicPr>
        <p:blipFill>
          <a:blip r:embed="rId3"/>
          <a:stretch>
            <a:fillRect/>
          </a:stretch>
        </p:blipFill>
        <p:spPr>
          <a:xfrm>
            <a:off x="4983331" y="4255129"/>
            <a:ext cx="1933517" cy="1498363"/>
          </a:xfrm>
          <a:prstGeom prst="rect">
            <a:avLst/>
          </a:prstGeom>
        </p:spPr>
      </p:pic>
      <p:cxnSp>
        <p:nvCxnSpPr>
          <p:cNvPr id="8" name="Straight Arrow Connector 7"/>
          <p:cNvCxnSpPr/>
          <p:nvPr/>
        </p:nvCxnSpPr>
        <p:spPr>
          <a:xfrm flipV="1">
            <a:off x="3490713" y="4372824"/>
            <a:ext cx="1492618" cy="112505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24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Menu icons</a:t>
            </a:r>
            <a:endParaRPr lang="en-US" dirty="0"/>
          </a:p>
        </p:txBody>
      </p:sp>
      <p:sp>
        <p:nvSpPr>
          <p:cNvPr id="5" name="Content Placeholder 4"/>
          <p:cNvSpPr>
            <a:spLocks noGrp="1"/>
          </p:cNvSpPr>
          <p:nvPr>
            <p:ph idx="1"/>
          </p:nvPr>
        </p:nvSpPr>
        <p:spPr>
          <a:xfrm>
            <a:off x="628650" y="1690689"/>
            <a:ext cx="7886700" cy="4351338"/>
          </a:xfrm>
        </p:spPr>
        <p:txBody>
          <a:bodyPr/>
          <a:lstStyle/>
          <a:p>
            <a:r>
              <a:rPr lang="en-US" dirty="0" err="1" smtClean="0"/>
              <a:t>WalkMe</a:t>
            </a:r>
            <a:endParaRPr lang="en-US" dirty="0" smtClean="0"/>
          </a:p>
          <a:p>
            <a:pPr lvl="1"/>
            <a:r>
              <a:rPr lang="en-US" dirty="0" smtClean="0"/>
              <a:t> ZIMS will guide you through the actual steps to accomplish your task</a:t>
            </a:r>
          </a:p>
          <a:p>
            <a:endParaRPr lang="en-US" dirty="0" smtClean="0"/>
          </a:p>
          <a:p>
            <a:r>
              <a:rPr lang="en-US" dirty="0" smtClean="0"/>
              <a:t>Document</a:t>
            </a:r>
          </a:p>
          <a:p>
            <a:pPr lvl="1"/>
            <a:r>
              <a:rPr lang="en-US" dirty="0" smtClean="0"/>
              <a:t>Written help documents on the </a:t>
            </a:r>
            <a:r>
              <a:rPr lang="en-US" dirty="0" smtClean="0"/>
              <a:t>topic or a PPT</a:t>
            </a:r>
            <a:endParaRPr lang="en-US" dirty="0" smtClean="0"/>
          </a:p>
          <a:p>
            <a:pPr lvl="1"/>
            <a:endParaRPr lang="en-US" dirty="0" smtClean="0"/>
          </a:p>
          <a:p>
            <a:r>
              <a:rPr lang="en-US" dirty="0" smtClean="0"/>
              <a:t>Video</a:t>
            </a:r>
          </a:p>
          <a:p>
            <a:pPr lvl="1"/>
            <a:r>
              <a:rPr lang="en-US" dirty="0" smtClean="0"/>
              <a:t>A short instructional audio video</a:t>
            </a:r>
          </a:p>
          <a:p>
            <a:pPr lvl="1"/>
            <a:endParaRPr lang="en-US" dirty="0"/>
          </a:p>
        </p:txBody>
      </p:sp>
      <p:pic>
        <p:nvPicPr>
          <p:cNvPr id="6" name="Picture 5"/>
          <p:cNvPicPr>
            <a:picLocks noChangeAspect="1"/>
          </p:cNvPicPr>
          <p:nvPr/>
        </p:nvPicPr>
        <p:blipFill>
          <a:blip r:embed="rId2"/>
          <a:stretch>
            <a:fillRect/>
          </a:stretch>
        </p:blipFill>
        <p:spPr>
          <a:xfrm>
            <a:off x="2810511" y="3265592"/>
            <a:ext cx="548324" cy="561698"/>
          </a:xfrm>
          <a:prstGeom prst="rect">
            <a:avLst/>
          </a:prstGeom>
        </p:spPr>
      </p:pic>
      <p:pic>
        <p:nvPicPr>
          <p:cNvPr id="7" name="Picture 6"/>
          <p:cNvPicPr>
            <a:picLocks noChangeAspect="1"/>
          </p:cNvPicPr>
          <p:nvPr/>
        </p:nvPicPr>
        <p:blipFill>
          <a:blip r:embed="rId3"/>
          <a:stretch>
            <a:fillRect/>
          </a:stretch>
        </p:blipFill>
        <p:spPr>
          <a:xfrm>
            <a:off x="2521026" y="1593716"/>
            <a:ext cx="578971" cy="522486"/>
          </a:xfrm>
          <a:prstGeom prst="rect">
            <a:avLst/>
          </a:prstGeom>
        </p:spPr>
      </p:pic>
      <p:pic>
        <p:nvPicPr>
          <p:cNvPr id="8" name="Picture 7"/>
          <p:cNvPicPr>
            <a:picLocks noChangeAspect="1"/>
          </p:cNvPicPr>
          <p:nvPr/>
        </p:nvPicPr>
        <p:blipFill>
          <a:blip r:embed="rId4"/>
          <a:stretch>
            <a:fillRect/>
          </a:stretch>
        </p:blipFill>
        <p:spPr>
          <a:xfrm>
            <a:off x="1962855" y="4584196"/>
            <a:ext cx="558171" cy="558171"/>
          </a:xfrm>
          <a:prstGeom prst="rect">
            <a:avLst/>
          </a:prstGeom>
        </p:spPr>
      </p:pic>
    </p:spTree>
    <p:extLst>
      <p:ext uri="{BB962C8B-B14F-4D97-AF65-F5344CB8AC3E}">
        <p14:creationId xmlns:p14="http://schemas.microsoft.com/office/powerpoint/2010/main" val="48829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 calcmode="lin" valueType="num">
                                      <p:cBhvr additive="base">
                                        <p:cTn id="2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 calcmode="lin" valueType="num">
                                      <p:cBhvr additive="base">
                                        <p:cTn id="26"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More Help Options</a:t>
            </a:r>
            <a:endParaRPr lang="en-US" dirty="0"/>
          </a:p>
        </p:txBody>
      </p:sp>
      <p:sp>
        <p:nvSpPr>
          <p:cNvPr id="3" name="Content Placeholder 2"/>
          <p:cNvSpPr>
            <a:spLocks noGrp="1"/>
          </p:cNvSpPr>
          <p:nvPr>
            <p:ph idx="1"/>
          </p:nvPr>
        </p:nvSpPr>
        <p:spPr>
          <a:xfrm>
            <a:off x="628650" y="1517807"/>
            <a:ext cx="7886700" cy="4351338"/>
          </a:xfrm>
        </p:spPr>
        <p:txBody>
          <a:bodyPr/>
          <a:lstStyle/>
          <a:p>
            <a:r>
              <a:rPr lang="en-US" dirty="0" smtClean="0"/>
              <a:t>Hover over the “?”</a:t>
            </a:r>
          </a:p>
          <a:p>
            <a:endParaRPr lang="en-US" dirty="0"/>
          </a:p>
          <a:p>
            <a:endParaRPr lang="en-US" dirty="0" smtClean="0"/>
          </a:p>
          <a:p>
            <a:endParaRPr lang="en-US" dirty="0"/>
          </a:p>
          <a:p>
            <a:endParaRPr lang="en-US" dirty="0" smtClean="0"/>
          </a:p>
          <a:p>
            <a:r>
              <a:rPr lang="en-US" dirty="0" smtClean="0"/>
              <a:t>Read the Data Standard Definitions</a:t>
            </a:r>
            <a:endParaRPr lang="en-US" dirty="0"/>
          </a:p>
        </p:txBody>
      </p:sp>
      <p:pic>
        <p:nvPicPr>
          <p:cNvPr id="4" name="Picture 3"/>
          <p:cNvPicPr>
            <a:picLocks noChangeAspect="1"/>
          </p:cNvPicPr>
          <p:nvPr/>
        </p:nvPicPr>
        <p:blipFill>
          <a:blip r:embed="rId2"/>
          <a:stretch>
            <a:fillRect/>
          </a:stretch>
        </p:blipFill>
        <p:spPr>
          <a:xfrm>
            <a:off x="2150425" y="2078106"/>
            <a:ext cx="3517044" cy="1747078"/>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797048" y="4600832"/>
            <a:ext cx="3485714" cy="1857143"/>
          </a:xfrm>
          <a:prstGeom prst="rect">
            <a:avLst/>
          </a:prstGeom>
          <a:ln>
            <a:solidFill>
              <a:schemeClr val="tx1"/>
            </a:solidFill>
          </a:ln>
        </p:spPr>
      </p:pic>
    </p:spTree>
    <p:extLst>
      <p:ext uri="{BB962C8B-B14F-4D97-AF65-F5344CB8AC3E}">
        <p14:creationId xmlns:p14="http://schemas.microsoft.com/office/powerpoint/2010/main" val="217402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78" y="265537"/>
            <a:ext cx="7886700" cy="1325563"/>
          </a:xfrm>
        </p:spPr>
        <p:txBody>
          <a:bodyPr/>
          <a:lstStyle/>
          <a:p>
            <a:r>
              <a:rPr lang="en-US" dirty="0" smtClean="0"/>
              <a:t>Quick Support Contact</a:t>
            </a:r>
            <a:endParaRPr lang="en-US" dirty="0"/>
          </a:p>
        </p:txBody>
      </p:sp>
      <p:sp>
        <p:nvSpPr>
          <p:cNvPr id="5" name="Content Placeholder 4"/>
          <p:cNvSpPr>
            <a:spLocks noGrp="1"/>
          </p:cNvSpPr>
          <p:nvPr>
            <p:ph idx="1"/>
          </p:nvPr>
        </p:nvSpPr>
        <p:spPr>
          <a:xfrm>
            <a:off x="628650" y="1409166"/>
            <a:ext cx="7886700" cy="4351338"/>
          </a:xfrm>
        </p:spPr>
        <p:txBody>
          <a:bodyPr>
            <a:normAutofit/>
          </a:bodyPr>
          <a:lstStyle/>
          <a:p>
            <a:r>
              <a:rPr lang="en-US" sz="2000" dirty="0" smtClean="0"/>
              <a:t>A quick way to contact support should you need additional help or clarification of something in the Help Menu is found right at the bottom of the Help Menu</a:t>
            </a:r>
          </a:p>
          <a:p>
            <a:r>
              <a:rPr lang="en-US" sz="2000" dirty="0" smtClean="0"/>
              <a:t>This will open an email already addressed to support</a:t>
            </a:r>
          </a:p>
          <a:p>
            <a:r>
              <a:rPr lang="en-US" sz="2000" dirty="0" smtClean="0"/>
              <a:t>Remember to give a brief description of your question in the subject </a:t>
            </a:r>
            <a:r>
              <a:rPr lang="en-US" sz="2000" dirty="0" smtClean="0"/>
              <a:t>line</a:t>
            </a:r>
            <a:endParaRPr lang="en-US" sz="2000" dirty="0"/>
          </a:p>
        </p:txBody>
      </p:sp>
      <p:pic>
        <p:nvPicPr>
          <p:cNvPr id="6" name="Picture 5"/>
          <p:cNvPicPr>
            <a:picLocks noChangeAspect="1"/>
          </p:cNvPicPr>
          <p:nvPr/>
        </p:nvPicPr>
        <p:blipFill>
          <a:blip r:embed="rId2"/>
          <a:stretch>
            <a:fillRect/>
          </a:stretch>
        </p:blipFill>
        <p:spPr>
          <a:xfrm>
            <a:off x="923858" y="3477935"/>
            <a:ext cx="2570780" cy="2699028"/>
          </a:xfrm>
          <a:prstGeom prst="rect">
            <a:avLst/>
          </a:prstGeom>
        </p:spPr>
      </p:pic>
      <p:pic>
        <p:nvPicPr>
          <p:cNvPr id="7" name="Picture 6"/>
          <p:cNvPicPr>
            <a:picLocks noChangeAspect="1"/>
          </p:cNvPicPr>
          <p:nvPr/>
        </p:nvPicPr>
        <p:blipFill>
          <a:blip r:embed="rId3"/>
          <a:stretch>
            <a:fillRect/>
          </a:stretch>
        </p:blipFill>
        <p:spPr>
          <a:xfrm>
            <a:off x="3839160" y="4310534"/>
            <a:ext cx="4676190" cy="1514286"/>
          </a:xfrm>
          <a:prstGeom prst="rect">
            <a:avLst/>
          </a:prstGeom>
          <a:ln>
            <a:solidFill>
              <a:schemeClr val="tx1"/>
            </a:solidFill>
          </a:ln>
        </p:spPr>
      </p:pic>
    </p:spTree>
    <p:extLst>
      <p:ext uri="{BB962C8B-B14F-4D97-AF65-F5344CB8AC3E}">
        <p14:creationId xmlns:p14="http://schemas.microsoft.com/office/powerpoint/2010/main" val="347363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Your Cache!</a:t>
            </a:r>
            <a:endParaRPr lang="en-US" dirty="0"/>
          </a:p>
        </p:txBody>
      </p:sp>
      <p:sp>
        <p:nvSpPr>
          <p:cNvPr id="3" name="Content Placeholder 2"/>
          <p:cNvSpPr>
            <a:spLocks noGrp="1"/>
          </p:cNvSpPr>
          <p:nvPr>
            <p:ph idx="1"/>
          </p:nvPr>
        </p:nvSpPr>
        <p:spPr>
          <a:xfrm>
            <a:off x="628650" y="1481593"/>
            <a:ext cx="7886700" cy="4351338"/>
          </a:xfrm>
        </p:spPr>
        <p:txBody>
          <a:bodyPr>
            <a:normAutofit/>
          </a:bodyPr>
          <a:lstStyle/>
          <a:p>
            <a:r>
              <a:rPr lang="en-US" sz="2000" dirty="0" smtClean="0"/>
              <a:t>ZIMS is misbehaving! It could be that it is confused</a:t>
            </a:r>
          </a:p>
          <a:p>
            <a:r>
              <a:rPr lang="en-US" sz="2000" dirty="0" smtClean="0"/>
              <a:t>Clearing Your Cache will clear ZIMS thinking</a:t>
            </a:r>
          </a:p>
          <a:p>
            <a:r>
              <a:rPr lang="en-US" sz="2000" dirty="0" smtClean="0"/>
              <a:t>To find out how go to the Help Menu and type Clear in the search field</a:t>
            </a:r>
          </a:p>
          <a:p>
            <a:r>
              <a:rPr lang="en-US" sz="2000" dirty="0" smtClean="0"/>
              <a:t>There is a pdf and an external link to guide you through the process</a:t>
            </a:r>
          </a:p>
          <a:p>
            <a:r>
              <a:rPr lang="en-US" sz="2000" dirty="0" smtClean="0"/>
              <a:t>We are looking in to why clearing your cache fixes issues, so hopefully this is just a temporary need.</a:t>
            </a:r>
            <a:endParaRPr lang="en-US" sz="2000" dirty="0"/>
          </a:p>
        </p:txBody>
      </p:sp>
      <p:pic>
        <p:nvPicPr>
          <p:cNvPr id="4" name="Picture 3"/>
          <p:cNvPicPr>
            <a:picLocks noChangeAspect="1"/>
          </p:cNvPicPr>
          <p:nvPr/>
        </p:nvPicPr>
        <p:blipFill>
          <a:blip r:embed="rId2"/>
          <a:stretch>
            <a:fillRect/>
          </a:stretch>
        </p:blipFill>
        <p:spPr>
          <a:xfrm>
            <a:off x="3057124" y="4328656"/>
            <a:ext cx="2239153" cy="2192932"/>
          </a:xfrm>
          <a:prstGeom prst="rect">
            <a:avLst/>
          </a:prstGeom>
        </p:spPr>
      </p:pic>
      <p:pic>
        <p:nvPicPr>
          <p:cNvPr id="5" name="Picture 4"/>
          <p:cNvPicPr>
            <a:picLocks noChangeAspect="1"/>
          </p:cNvPicPr>
          <p:nvPr/>
        </p:nvPicPr>
        <p:blipFill>
          <a:blip r:embed="rId3"/>
          <a:stretch>
            <a:fillRect/>
          </a:stretch>
        </p:blipFill>
        <p:spPr>
          <a:xfrm>
            <a:off x="447964" y="4486394"/>
            <a:ext cx="2295235" cy="895702"/>
          </a:xfrm>
          <a:prstGeom prst="rect">
            <a:avLst/>
          </a:prstGeom>
          <a:ln>
            <a:solidFill>
              <a:schemeClr val="tx1"/>
            </a:solidFill>
          </a:ln>
        </p:spPr>
      </p:pic>
    </p:spTree>
    <p:extLst>
      <p:ext uri="{BB962C8B-B14F-4D97-AF65-F5344CB8AC3E}">
        <p14:creationId xmlns:p14="http://schemas.microsoft.com/office/powerpoint/2010/main" val="172880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147" y="202163"/>
            <a:ext cx="7886700" cy="1325563"/>
          </a:xfrm>
        </p:spPr>
        <p:txBody>
          <a:bodyPr/>
          <a:lstStyle/>
          <a:p>
            <a:r>
              <a:rPr lang="en-US" dirty="0" smtClean="0"/>
              <a:t>Maybe You Have a Bug</a:t>
            </a:r>
            <a:endParaRPr lang="en-US" dirty="0"/>
          </a:p>
        </p:txBody>
      </p:sp>
      <p:sp>
        <p:nvSpPr>
          <p:cNvPr id="3" name="Content Placeholder 2"/>
          <p:cNvSpPr>
            <a:spLocks noGrp="1"/>
          </p:cNvSpPr>
          <p:nvPr>
            <p:ph idx="1"/>
          </p:nvPr>
        </p:nvSpPr>
        <p:spPr>
          <a:xfrm>
            <a:off x="628650" y="1445379"/>
            <a:ext cx="7886700" cy="4351338"/>
          </a:xfrm>
        </p:spPr>
        <p:txBody>
          <a:bodyPr/>
          <a:lstStyle/>
          <a:p>
            <a:r>
              <a:rPr lang="en-US" dirty="0" smtClean="0"/>
              <a:t>So you have:</a:t>
            </a:r>
          </a:p>
          <a:p>
            <a:pPr lvl="1"/>
            <a:r>
              <a:rPr lang="en-US" dirty="0" smtClean="0"/>
              <a:t>Checked the ZIMS Site</a:t>
            </a:r>
          </a:p>
          <a:p>
            <a:pPr lvl="1"/>
            <a:r>
              <a:rPr lang="en-US" dirty="0" smtClean="0"/>
              <a:t>Followed the Help instructions</a:t>
            </a:r>
          </a:p>
          <a:p>
            <a:pPr lvl="1"/>
            <a:r>
              <a:rPr lang="en-US" dirty="0"/>
              <a:t>Cleared Your Cache</a:t>
            </a:r>
          </a:p>
          <a:p>
            <a:pPr lvl="1"/>
            <a:r>
              <a:rPr lang="en-US" dirty="0" smtClean="0"/>
              <a:t>And it still doesn’t work!</a:t>
            </a:r>
          </a:p>
          <a:p>
            <a:endParaRPr lang="en-US" dirty="0" smtClean="0"/>
          </a:p>
          <a:p>
            <a:r>
              <a:rPr lang="en-US" dirty="0" smtClean="0"/>
              <a:t>You probably have a Bug</a:t>
            </a:r>
            <a:endParaRPr lang="en-US" dirty="0"/>
          </a:p>
        </p:txBody>
      </p:sp>
      <p:pic>
        <p:nvPicPr>
          <p:cNvPr id="1026" name="Picture 2" descr="Image result for bu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1065" y="1852306"/>
            <a:ext cx="2668359" cy="338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60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 xsi:nil="true"/>
    <Review xmlns="00558959-21e2-49b6-8bc1-d46e8fb3ce16">false</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8D1E1EE8-E5EF-4B38-8214-4FFF62260D4C}"/>
</file>

<file path=customXml/itemProps2.xml><?xml version="1.0" encoding="utf-8"?>
<ds:datastoreItem xmlns:ds="http://schemas.openxmlformats.org/officeDocument/2006/customXml" ds:itemID="{C6D8C16A-2269-4DBD-A133-E06CE3E37FA6}"/>
</file>

<file path=customXml/itemProps3.xml><?xml version="1.0" encoding="utf-8"?>
<ds:datastoreItem xmlns:ds="http://schemas.openxmlformats.org/officeDocument/2006/customXml" ds:itemID="{31E48E9C-A1C0-4AB8-A511-37CA29311415}"/>
</file>

<file path=docProps/app.xml><?xml version="1.0" encoding="utf-8"?>
<Properties xmlns="http://schemas.openxmlformats.org/officeDocument/2006/extended-properties" xmlns:vt="http://schemas.openxmlformats.org/officeDocument/2006/docPropsVTypes">
  <Template/>
  <TotalTime>449</TotalTime>
  <Words>1673</Words>
  <Application>Microsoft Office PowerPoint</Application>
  <PresentationFormat>On-screen Show (4:3)</PresentationFormat>
  <Paragraphs>220</Paragraphs>
  <Slides>27</Slides>
  <Notes>0</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27</vt:i4>
      </vt:variant>
    </vt:vector>
  </HeadingPairs>
  <TitlesOfParts>
    <vt:vector size="45"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ZIMS Help!</vt:lpstr>
      <vt:lpstr>Help Made Fast and Easy</vt:lpstr>
      <vt:lpstr>Check the Site</vt:lpstr>
      <vt:lpstr>Try the Help Menu</vt:lpstr>
      <vt:lpstr>Help Menu icons</vt:lpstr>
      <vt:lpstr>Some More Help Options</vt:lpstr>
      <vt:lpstr>Quick Support Contact</vt:lpstr>
      <vt:lpstr>Clear Your Cache!</vt:lpstr>
      <vt:lpstr>Maybe You Have a Bug</vt:lpstr>
      <vt:lpstr>What is a Bug?</vt:lpstr>
      <vt:lpstr>Who Do I Send a Bug To?</vt:lpstr>
      <vt:lpstr>Sending to Listservs</vt:lpstr>
      <vt:lpstr>What do I Put in the Subject Line?</vt:lpstr>
      <vt:lpstr>Examples of Subject Lines</vt:lpstr>
      <vt:lpstr>Record the Steps to Recreate the Bug</vt:lpstr>
      <vt:lpstr>Be Careful with Screen Shots</vt:lpstr>
      <vt:lpstr>Including an Email Chain</vt:lpstr>
      <vt:lpstr>Some More Helpful Hints</vt:lpstr>
      <vt:lpstr>Life Cycle of a Bug</vt:lpstr>
      <vt:lpstr>How to Submit a Data Standard Addition</vt:lpstr>
      <vt:lpstr>What is a Data Fix?</vt:lpstr>
      <vt:lpstr>How to Get Help for a Data Fix</vt:lpstr>
      <vt:lpstr>How to Request a Merge</vt:lpstr>
      <vt:lpstr>Requesting Tests</vt:lpstr>
      <vt:lpstr>Working with Someone Other Than Your Regular Support Rep?</vt:lpstr>
      <vt:lpstr>A Help Review</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Adrienne Miller</cp:lastModifiedBy>
  <cp:revision>21</cp:revision>
  <dcterms:created xsi:type="dcterms:W3CDTF">2016-07-26T18:48:10Z</dcterms:created>
  <dcterms:modified xsi:type="dcterms:W3CDTF">2017-06-21T14:30:29Z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racked">
    <vt:lpwstr>false</vt:lpwstr>
  </property>
  <property fmtid="{D5CDD505-2E9C-101B-9397-08002B2CF9AE}" pid="3" name="Metrics URL">
    <vt:lpwstr/>
  </property>
  <property fmtid="{D5CDD505-2E9C-101B-9397-08002B2CF9AE}" pid="4" name="Tracking URL">
    <vt:lpwstr/>
  </property>
</Properties>
</file>