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87.xml" ContentType="application/vnd.openxmlformats-officedocument.presentationml.slideLayout+xml"/>
  <Override PartName="/ppt/theme/theme10.xml" ContentType="application/vnd.openxmlformats-officedocument.theme+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34.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customXml/itemProps1.xml" ContentType="application/vnd.openxmlformats-officedocument.customXmlProperties+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docProps/custom.xml" ContentType="application/vnd.openxmlformats-officedocument.custom-properties+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58.xml" ContentType="application/vnd.openxmlformats-officedocument.presentationml.slideLayout+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Default Extension="rels" ContentType="application/vnd.openxmlformats-package.relationships+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63.xml" ContentType="application/vnd.openxmlformats-officedocument.presentationml.slideLayout+xml"/>
  <Override PartName="/ppt/slideLayouts/slideLayout10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4" r:id="rId2"/>
    <p:sldMasterId id="2147483704" r:id="rId3"/>
    <p:sldMasterId id="2147483714" r:id="rId4"/>
    <p:sldMasterId id="2147483724" r:id="rId5"/>
    <p:sldMasterId id="2147483734" r:id="rId6"/>
    <p:sldMasterId id="2147483744" r:id="rId7"/>
    <p:sldMasterId id="2147483764" r:id="rId8"/>
    <p:sldMasterId id="2147483754" r:id="rId9"/>
    <p:sldMasterId id="2147483774" r:id="rId10"/>
    <p:sldMasterId id="2147483784" r:id="rId11"/>
    <p:sldMasterId id="2147483794" r:id="rId12"/>
    <p:sldMasterId id="2147483814" r:id="rId13"/>
    <p:sldMasterId id="2147483804" r:id="rId14"/>
    <p:sldMasterId id="2147483834" r:id="rId15"/>
    <p:sldMasterId id="2147483824" r:id="rId16"/>
  </p:sldMasterIdLst>
  <p:sldIdLst>
    <p:sldId id="294" r:id="rId17"/>
    <p:sldId id="256" r:id="rId18"/>
    <p:sldId id="257" r:id="rId19"/>
    <p:sldId id="258" r:id="rId20"/>
    <p:sldId id="259" r:id="rId21"/>
    <p:sldId id="260" r:id="rId22"/>
    <p:sldId id="261" r:id="rId23"/>
    <p:sldId id="262" r:id="rId24"/>
    <p:sldId id="263" r:id="rId25"/>
    <p:sldId id="264" r:id="rId26"/>
    <p:sldId id="265" r:id="rId27"/>
    <p:sldId id="266" r:id="rId28"/>
    <p:sldId id="267" r:id="rId29"/>
    <p:sldId id="268" r:id="rId30"/>
    <p:sldId id="270" r:id="rId31"/>
    <p:sldId id="269" r:id="rId32"/>
    <p:sldId id="271" r:id="rId33"/>
    <p:sldId id="272" r:id="rId34"/>
    <p:sldId id="273" r:id="rId35"/>
    <p:sldId id="274" r:id="rId36"/>
    <p:sldId id="275" r:id="rId37"/>
    <p:sldId id="276" r:id="rId38"/>
    <p:sldId id="277" r:id="rId39"/>
    <p:sldId id="278" r:id="rId40"/>
    <p:sldId id="298" r:id="rId41"/>
    <p:sldId id="297" r:id="rId42"/>
    <p:sldId id="279" r:id="rId43"/>
    <p:sldId id="280" r:id="rId44"/>
    <p:sldId id="285" r:id="rId45"/>
    <p:sldId id="299" r:id="rId46"/>
    <p:sldId id="304" r:id="rId47"/>
    <p:sldId id="300" r:id="rId48"/>
    <p:sldId id="301" r:id="rId49"/>
    <p:sldId id="302" r:id="rId50"/>
    <p:sldId id="303" r:id="rId51"/>
    <p:sldId id="306" r:id="rId52"/>
    <p:sldId id="305" r:id="rId53"/>
    <p:sldId id="307" r:id="rId54"/>
    <p:sldId id="308" r:id="rId55"/>
    <p:sldId id="290" r:id="rId56"/>
    <p:sldId id="287" r:id="rId57"/>
    <p:sldId id="310" r:id="rId58"/>
    <p:sldId id="309" r:id="rId59"/>
    <p:sldId id="288" r:id="rId60"/>
    <p:sldId id="295" r:id="rId61"/>
    <p:sldId id="296"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DD136"/>
    <a:srgbClr val="41C7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4" autoAdjust="0"/>
    <p:restoredTop sz="94660"/>
  </p:normalViewPr>
  <p:slideViewPr>
    <p:cSldViewPr snapToGrid="0" showGuides="1">
      <p:cViewPr varScale="1">
        <p:scale>
          <a:sx n="74" d="100"/>
          <a:sy n="74" d="100"/>
        </p:scale>
        <p:origin x="1242" y="72"/>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0.xml"/><Relationship Id="rId21" Type="http://schemas.openxmlformats.org/officeDocument/2006/relationships/slide" Target="slides/slide5.xml"/><Relationship Id="rId42" Type="http://schemas.openxmlformats.org/officeDocument/2006/relationships/slide" Target="slides/slide26.xml"/><Relationship Id="rId47" Type="http://schemas.openxmlformats.org/officeDocument/2006/relationships/slide" Target="slides/slide31.xml"/><Relationship Id="rId63" Type="http://schemas.openxmlformats.org/officeDocument/2006/relationships/presProps" Target="presProps.xml"/><Relationship Id="rId68" Type="http://schemas.openxmlformats.org/officeDocument/2006/relationships/customXml" Target="../customXml/item2.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3.xml"/><Relationship Id="rId11" Type="http://schemas.openxmlformats.org/officeDocument/2006/relationships/slideMaster" Target="slideMasters/slideMaster11.xml"/><Relationship Id="rId24" Type="http://schemas.openxmlformats.org/officeDocument/2006/relationships/slide" Target="slides/slide8.xml"/><Relationship Id="rId32" Type="http://schemas.openxmlformats.org/officeDocument/2006/relationships/slide" Target="slides/slide16.xml"/><Relationship Id="rId37" Type="http://schemas.openxmlformats.org/officeDocument/2006/relationships/slide" Target="slides/slide21.xml"/><Relationship Id="rId40" Type="http://schemas.openxmlformats.org/officeDocument/2006/relationships/slide" Target="slides/slide24.xml"/><Relationship Id="rId45" Type="http://schemas.openxmlformats.org/officeDocument/2006/relationships/slide" Target="slides/slide29.xml"/><Relationship Id="rId53" Type="http://schemas.openxmlformats.org/officeDocument/2006/relationships/slide" Target="slides/slide37.xml"/><Relationship Id="rId58" Type="http://schemas.openxmlformats.org/officeDocument/2006/relationships/slide" Target="slides/slide42.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5.xml"/><Relationship Id="rId19" Type="http://schemas.openxmlformats.org/officeDocument/2006/relationships/slide" Target="slides/slide3.xml"/><Relationship Id="rId14" Type="http://schemas.openxmlformats.org/officeDocument/2006/relationships/slideMaster" Target="slideMasters/slideMaster14.xml"/><Relationship Id="rId22" Type="http://schemas.openxmlformats.org/officeDocument/2006/relationships/slide" Target="slides/slide6.xml"/><Relationship Id="rId27" Type="http://schemas.openxmlformats.org/officeDocument/2006/relationships/slide" Target="slides/slide11.xml"/><Relationship Id="rId30" Type="http://schemas.openxmlformats.org/officeDocument/2006/relationships/slide" Target="slides/slide14.xml"/><Relationship Id="rId35" Type="http://schemas.openxmlformats.org/officeDocument/2006/relationships/slide" Target="slides/slide19.xml"/><Relationship Id="rId43" Type="http://schemas.openxmlformats.org/officeDocument/2006/relationships/slide" Target="slides/slide27.xml"/><Relationship Id="rId48" Type="http://schemas.openxmlformats.org/officeDocument/2006/relationships/slide" Target="slides/slide32.xml"/><Relationship Id="rId56" Type="http://schemas.openxmlformats.org/officeDocument/2006/relationships/slide" Target="slides/slide40.xml"/><Relationship Id="rId64" Type="http://schemas.openxmlformats.org/officeDocument/2006/relationships/viewProps" Target="viewProps.xml"/><Relationship Id="rId69" Type="http://schemas.openxmlformats.org/officeDocument/2006/relationships/customXml" Target="../customXml/item3.xml"/><Relationship Id="rId8" Type="http://schemas.openxmlformats.org/officeDocument/2006/relationships/slideMaster" Target="slideMasters/slideMaster8.xml"/><Relationship Id="rId51" Type="http://schemas.openxmlformats.org/officeDocument/2006/relationships/slide" Target="slides/slide35.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1.xml"/><Relationship Id="rId25" Type="http://schemas.openxmlformats.org/officeDocument/2006/relationships/slide" Target="slides/slide9.xml"/><Relationship Id="rId33" Type="http://schemas.openxmlformats.org/officeDocument/2006/relationships/slide" Target="slides/slide17.xml"/><Relationship Id="rId38" Type="http://schemas.openxmlformats.org/officeDocument/2006/relationships/slide" Target="slides/slide22.xml"/><Relationship Id="rId46" Type="http://schemas.openxmlformats.org/officeDocument/2006/relationships/slide" Target="slides/slide30.xml"/><Relationship Id="rId59" Type="http://schemas.openxmlformats.org/officeDocument/2006/relationships/slide" Target="slides/slide43.xml"/><Relationship Id="rId67" Type="http://schemas.openxmlformats.org/officeDocument/2006/relationships/customXml" Target="../customXml/item1.xml"/><Relationship Id="rId20" Type="http://schemas.openxmlformats.org/officeDocument/2006/relationships/slide" Target="slides/slide4.xml"/><Relationship Id="rId41" Type="http://schemas.openxmlformats.org/officeDocument/2006/relationships/slide" Target="slides/slide25.xml"/><Relationship Id="rId54" Type="http://schemas.openxmlformats.org/officeDocument/2006/relationships/slide" Target="slides/slide38.xml"/><Relationship Id="rId62" Type="http://schemas.openxmlformats.org/officeDocument/2006/relationships/slide" Target="slides/slide46.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7.xml"/><Relationship Id="rId28" Type="http://schemas.openxmlformats.org/officeDocument/2006/relationships/slide" Target="slides/slide12.xml"/><Relationship Id="rId36" Type="http://schemas.openxmlformats.org/officeDocument/2006/relationships/slide" Target="slides/slide20.xml"/><Relationship Id="rId49" Type="http://schemas.openxmlformats.org/officeDocument/2006/relationships/slide" Target="slides/slide33.xml"/><Relationship Id="rId57" Type="http://schemas.openxmlformats.org/officeDocument/2006/relationships/slide" Target="slides/slide41.xml"/><Relationship Id="rId10" Type="http://schemas.openxmlformats.org/officeDocument/2006/relationships/slideMaster" Target="slideMasters/slideMaster10.xml"/><Relationship Id="rId31" Type="http://schemas.openxmlformats.org/officeDocument/2006/relationships/slide" Target="slides/slide15.xml"/><Relationship Id="rId44" Type="http://schemas.openxmlformats.org/officeDocument/2006/relationships/slide" Target="slides/slide28.xml"/><Relationship Id="rId52" Type="http://schemas.openxmlformats.org/officeDocument/2006/relationships/slide" Target="slides/slide36.xml"/><Relationship Id="rId60" Type="http://schemas.openxmlformats.org/officeDocument/2006/relationships/slide" Target="slides/slide44.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2.xml"/><Relationship Id="rId39" Type="http://schemas.openxmlformats.org/officeDocument/2006/relationships/slide" Target="slides/slide23.xml"/><Relationship Id="rId34" Type="http://schemas.openxmlformats.org/officeDocument/2006/relationships/slide" Target="slides/slide18.xml"/><Relationship Id="rId50" Type="http://schemas.openxmlformats.org/officeDocument/2006/relationships/slide" Target="slides/slide34.xml"/><Relationship Id="rId55"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1924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31960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9517025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87156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9409115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048418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598272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513249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4641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62686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3303092"/>
      </p:ext>
    </p:extLst>
  </p:cSld>
  <p:clrMapOvr>
    <a:masterClrMapping/>
  </p:clrMapOvr>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3292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47706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34387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62902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69203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05383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857837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839602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171001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01468212"/>
      </p:ext>
    </p:extLst>
  </p:cSld>
  <p:clrMapOvr>
    <a:masterClrMapping/>
  </p:clrMapOvr>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720027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59843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1813680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056948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591065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523170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1824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8744701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5545359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8886162"/>
      </p:ext>
    </p:extLst>
  </p:cSld>
  <p:clrMapOvr>
    <a:masterClrMapping/>
  </p:clrMapOvr>
  <p:timing>
    <p:tnLst>
      <p:par>
        <p:cT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354953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2226155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0523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5496378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356320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72892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078726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0666719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88710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2417822"/>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4217393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8274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604574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42383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76959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317650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0183166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8845621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121170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97972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432124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2706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79326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933388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3646048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47104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603576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93620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16765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85040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63172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16478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0375252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4507786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68368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35599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1086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864783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48758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3086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08962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002732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8405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40036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5938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892375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0876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333271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131888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89956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982063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6057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571052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067765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43248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808877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958455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505306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0297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245719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1571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5053184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3969812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8665880"/>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0099745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4567890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236330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94035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6023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823682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895519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0607606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7768433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65628293"/>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661937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976110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1407755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032254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126811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4990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872939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825212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5625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3990754"/>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1054117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7140478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961048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610108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7049648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545409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02534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6405415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069028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82585057"/>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414848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2516662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686682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391453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3032246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99769271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68694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947553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9337568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5622663"/>
      </p:ext>
    </p:extLst>
  </p:cSld>
  <p:clrMapOvr>
    <a:masterClrMapping/>
  </p:clrMapOvr>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86728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622948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9125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196420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740751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87414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127119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1874965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8427587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75792347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596540121"/>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861788492"/>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145065308"/>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092862204"/>
      </p:ext>
    </p:extLst>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044197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17963318"/>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73390948"/>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11755013"/>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81" r="4575"/>
          <a:stretch/>
        </p:blipFill>
        <p:spPr>
          <a:xfrm>
            <a:off x="48128" y="5486401"/>
            <a:ext cx="1973154" cy="1240464"/>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221623"/>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1521" t="9069" r="8974" b="8111"/>
          <a:stretch/>
        </p:blipFill>
        <p:spPr>
          <a:xfrm>
            <a:off x="183160" y="5069192"/>
            <a:ext cx="1755332" cy="1621028"/>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47781664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5204"/>
          <a:stretch/>
        </p:blipFill>
        <p:spPr>
          <a:xfrm>
            <a:off x="108358" y="4812632"/>
            <a:ext cx="1546375" cy="1949116"/>
          </a:xfrm>
          <a:prstGeom prst="rect">
            <a:avLst/>
          </a:prstGeom>
        </p:spPr>
      </p:pic>
      <p:sp>
        <p:nvSpPr>
          <p:cNvPr id="10" name="Rectangle 9"/>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userDrawn="1"/>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25107798"/>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l="10804" t="7741" r="19843"/>
          <a:stretch/>
        </p:blipFill>
        <p:spPr>
          <a:xfrm>
            <a:off x="89233" y="4941460"/>
            <a:ext cx="1992230" cy="1768739"/>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89471280"/>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7769"/>
          <a:stretch/>
        </p:blipFill>
        <p:spPr>
          <a:xfrm>
            <a:off x="97315" y="4728411"/>
            <a:ext cx="1425357" cy="2020106"/>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593935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13580" b="5102"/>
          <a:stretch/>
        </p:blipFill>
        <p:spPr>
          <a:xfrm>
            <a:off x="106645" y="5612725"/>
            <a:ext cx="2059039" cy="1120857"/>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32154526"/>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userDrawn="1"/>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rotWithShape="1">
          <a:blip r:embed="rId11" cstate="print">
            <a:extLst>
              <a:ext uri="{28A0092B-C50C-407E-A947-70E740481C1C}">
                <a14:useLocalDpi xmlns:a14="http://schemas.microsoft.com/office/drawing/2010/main" val="0"/>
              </a:ext>
            </a:extLst>
          </a:blip>
          <a:srcRect t="22047"/>
          <a:stretch/>
        </p:blipFill>
        <p:spPr>
          <a:xfrm>
            <a:off x="78521" y="5534879"/>
            <a:ext cx="2219512" cy="1153712"/>
          </a:xfrm>
          <a:prstGeom prst="rect">
            <a:avLst/>
          </a:prstGeom>
        </p:spPr>
      </p:pic>
      <p:sp>
        <p:nvSpPr>
          <p:cNvPr id="9" name="Rectangle 8"/>
          <p:cNvSpPr/>
          <p:nvPr userDrawn="1"/>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2/1/2017</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75391461"/>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7.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8.xml"/></Relationships>
</file>

<file path=ppt/slides/_rels/slide12.xml.rels><?xml version="1.0" encoding="UTF-8" standalone="yes"?>
<Relationships xmlns="http://schemas.openxmlformats.org/package/2006/relationships"><Relationship Id="rId3" Type="http://schemas.openxmlformats.org/officeDocument/2006/relationships/hyperlink" Target="mailto:support@species360.org" TargetMode="External"/><Relationship Id="rId2" Type="http://schemas.openxmlformats.org/officeDocument/2006/relationships/image" Target="../media/image26.png"/><Relationship Id="rId1" Type="http://schemas.openxmlformats.org/officeDocument/2006/relationships/slideLayout" Target="../slideLayouts/slideLayout105.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3.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1.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5" Type="http://schemas.openxmlformats.org/officeDocument/2006/relationships/image" Target="../media/image53.png"/><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5873" y="-519040"/>
            <a:ext cx="8838127" cy="2387600"/>
          </a:xfrm>
        </p:spPr>
        <p:txBody>
          <a:bodyPr>
            <a:normAutofit/>
          </a:bodyPr>
          <a:lstStyle/>
          <a:p>
            <a:r>
              <a:rPr lang="en-US" sz="4800" dirty="0" smtClean="0"/>
              <a:t>February 2017 Tips &amp; Tricks</a:t>
            </a:r>
            <a:endParaRPr lang="en-US" sz="4800" dirty="0"/>
          </a:p>
        </p:txBody>
      </p:sp>
      <p:sp>
        <p:nvSpPr>
          <p:cNvPr id="3" name="Subtitle 2"/>
          <p:cNvSpPr>
            <a:spLocks noGrp="1"/>
          </p:cNvSpPr>
          <p:nvPr>
            <p:ph type="subTitle" idx="1"/>
          </p:nvPr>
        </p:nvSpPr>
        <p:spPr>
          <a:xfrm>
            <a:off x="1295936" y="2019474"/>
            <a:ext cx="6858000" cy="1655762"/>
          </a:xfrm>
        </p:spPr>
        <p:txBody>
          <a:bodyPr/>
          <a:lstStyle/>
          <a:p>
            <a:r>
              <a:rPr lang="en-US" dirty="0" smtClean="0"/>
              <a:t>ZIMS Release January 30, 2017</a:t>
            </a:r>
            <a:endParaRPr lang="en-US" dirty="0"/>
          </a:p>
        </p:txBody>
      </p:sp>
      <p:pic>
        <p:nvPicPr>
          <p:cNvPr id="4" name="Picture 3"/>
          <p:cNvPicPr>
            <a:picLocks noChangeAspect="1"/>
          </p:cNvPicPr>
          <p:nvPr/>
        </p:nvPicPr>
        <p:blipFill>
          <a:blip r:embed="rId2"/>
          <a:stretch>
            <a:fillRect/>
          </a:stretch>
        </p:blipFill>
        <p:spPr>
          <a:xfrm>
            <a:off x="870044" y="2847355"/>
            <a:ext cx="3101245" cy="3165128"/>
          </a:xfrm>
          <a:prstGeom prst="rect">
            <a:avLst/>
          </a:prstGeom>
        </p:spPr>
      </p:pic>
    </p:spTree>
    <p:extLst>
      <p:ext uri="{BB962C8B-B14F-4D97-AF65-F5344CB8AC3E}">
        <p14:creationId xmlns:p14="http://schemas.microsoft.com/office/powerpoint/2010/main" val="3931621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Entering Historical Data</a:t>
            </a:r>
            <a:endParaRPr lang="en-US" dirty="0"/>
          </a:p>
        </p:txBody>
      </p:sp>
      <p:pic>
        <p:nvPicPr>
          <p:cNvPr id="3" name="Picture 2"/>
          <p:cNvPicPr>
            <a:picLocks noChangeAspect="1"/>
          </p:cNvPicPr>
          <p:nvPr/>
        </p:nvPicPr>
        <p:blipFill>
          <a:blip r:embed="rId2"/>
          <a:stretch>
            <a:fillRect/>
          </a:stretch>
        </p:blipFill>
        <p:spPr>
          <a:xfrm>
            <a:off x="1882714" y="1561900"/>
            <a:ext cx="5095238" cy="1600000"/>
          </a:xfrm>
          <a:prstGeom prst="rect">
            <a:avLst/>
          </a:prstGeom>
          <a:ln>
            <a:solidFill>
              <a:schemeClr val="tx1"/>
            </a:solidFill>
          </a:ln>
        </p:spPr>
      </p:pic>
      <p:sp>
        <p:nvSpPr>
          <p:cNvPr id="4" name="TextBox 3"/>
          <p:cNvSpPr txBox="1"/>
          <p:nvPr/>
        </p:nvSpPr>
        <p:spPr>
          <a:xfrm>
            <a:off x="1481071" y="3481511"/>
            <a:ext cx="7034279" cy="2031325"/>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You then have the option to select if you do not want to receive notifications for measurements taken in a previous time frame. If you are catching up on older readings you will not be bombarded with notifications that are out of date. You can chose not to have alerts sent of measurements that are older than 7, 14 or 30 days. Or, you can request to always send alerts. Just as in the previous slide, this selection applies to all staff members listed for notification for the Enclosure. </a:t>
            </a:r>
            <a:endParaRPr lang="en-US" dirty="0"/>
          </a:p>
        </p:txBody>
      </p:sp>
    </p:spTree>
    <p:extLst>
      <p:ext uri="{BB962C8B-B14F-4D97-AF65-F5344CB8AC3E}">
        <p14:creationId xmlns:p14="http://schemas.microsoft.com/office/powerpoint/2010/main" val="23667129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pic>
        <p:nvPicPr>
          <p:cNvPr id="3" name="Picture 2"/>
          <p:cNvPicPr>
            <a:picLocks noChangeAspect="1"/>
          </p:cNvPicPr>
          <p:nvPr/>
        </p:nvPicPr>
        <p:blipFill>
          <a:blip r:embed="rId2"/>
          <a:stretch>
            <a:fillRect/>
          </a:stretch>
        </p:blipFill>
        <p:spPr>
          <a:xfrm>
            <a:off x="1088648" y="1690689"/>
            <a:ext cx="7426702" cy="1696455"/>
          </a:xfrm>
          <a:prstGeom prst="rect">
            <a:avLst/>
          </a:prstGeom>
          <a:ln>
            <a:solidFill>
              <a:schemeClr val="tx1"/>
            </a:solidFill>
          </a:ln>
        </p:spPr>
      </p:pic>
      <p:sp>
        <p:nvSpPr>
          <p:cNvPr id="4" name="TextBox 3"/>
          <p:cNvSpPr txBox="1"/>
          <p:nvPr/>
        </p:nvSpPr>
        <p:spPr>
          <a:xfrm>
            <a:off x="1552904" y="3786389"/>
            <a:ext cx="6038191" cy="1200329"/>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The Disclaimer is simply a reminder that Species360 cannot be</a:t>
            </a:r>
          </a:p>
          <a:p>
            <a:r>
              <a:rPr lang="en-US" dirty="0"/>
              <a:t>t</a:t>
            </a:r>
            <a:r>
              <a:rPr lang="en-US" dirty="0" smtClean="0"/>
              <a:t>asked with making sure your operating procedures are good.</a:t>
            </a:r>
          </a:p>
          <a:p>
            <a:r>
              <a:rPr lang="en-US" dirty="0" smtClean="0"/>
              <a:t>We can only give you the information for you to decide what</a:t>
            </a:r>
          </a:p>
          <a:p>
            <a:r>
              <a:rPr lang="en-US" dirty="0" smtClean="0"/>
              <a:t>actions you want to take, if any.</a:t>
            </a:r>
            <a:endParaRPr lang="en-US" dirty="0"/>
          </a:p>
        </p:txBody>
      </p:sp>
    </p:spTree>
    <p:extLst>
      <p:ext uri="{BB962C8B-B14F-4D97-AF65-F5344CB8AC3E}">
        <p14:creationId xmlns:p14="http://schemas.microsoft.com/office/powerpoint/2010/main" val="12853263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0330"/>
            <a:ext cx="7886700" cy="1325563"/>
          </a:xfrm>
        </p:spPr>
        <p:txBody>
          <a:bodyPr/>
          <a:lstStyle/>
          <a:p>
            <a:r>
              <a:rPr lang="en-US" dirty="0" smtClean="0"/>
              <a:t>The Email</a:t>
            </a:r>
            <a:endParaRPr lang="en-US" dirty="0"/>
          </a:p>
        </p:txBody>
      </p:sp>
      <p:pic>
        <p:nvPicPr>
          <p:cNvPr id="3" name="Picture 2"/>
          <p:cNvPicPr/>
          <p:nvPr/>
        </p:nvPicPr>
        <p:blipFill>
          <a:blip r:embed="rId2"/>
          <a:stretch>
            <a:fillRect/>
          </a:stretch>
        </p:blipFill>
        <p:spPr>
          <a:xfrm>
            <a:off x="1774601" y="1188413"/>
            <a:ext cx="5594797" cy="2800031"/>
          </a:xfrm>
          <a:prstGeom prst="rect">
            <a:avLst/>
          </a:prstGeom>
          <a:ln>
            <a:solidFill>
              <a:schemeClr val="tx1"/>
            </a:solidFill>
          </a:ln>
        </p:spPr>
      </p:pic>
      <p:sp>
        <p:nvSpPr>
          <p:cNvPr id="4" name="TextBox 3"/>
          <p:cNvSpPr txBox="1"/>
          <p:nvPr/>
        </p:nvSpPr>
        <p:spPr>
          <a:xfrm>
            <a:off x="1491266" y="4189364"/>
            <a:ext cx="4239834" cy="1754326"/>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When you receive an Email notification</a:t>
            </a:r>
          </a:p>
          <a:p>
            <a:r>
              <a:rPr lang="en-US" dirty="0"/>
              <a:t>i</a:t>
            </a:r>
            <a:r>
              <a:rPr lang="en-US" dirty="0" smtClean="0"/>
              <a:t>t will be from </a:t>
            </a:r>
            <a:r>
              <a:rPr lang="en-US" dirty="0" smtClean="0">
                <a:hlinkClick r:id="rId3"/>
              </a:rPr>
              <a:t>support@species360.org</a:t>
            </a:r>
            <a:r>
              <a:rPr lang="en-US" dirty="0" smtClean="0"/>
              <a:t>.</a:t>
            </a:r>
          </a:p>
          <a:p>
            <a:r>
              <a:rPr lang="en-US" dirty="0" smtClean="0"/>
              <a:t>The topic will be Measurement Out of</a:t>
            </a:r>
          </a:p>
          <a:p>
            <a:r>
              <a:rPr lang="en-US" dirty="0" smtClean="0"/>
              <a:t>Range Alert.  Please make sure your email is configured to accept emails from a species360.org address.</a:t>
            </a:r>
            <a:endParaRPr lang="en-US" dirty="0"/>
          </a:p>
        </p:txBody>
      </p:sp>
    </p:spTree>
    <p:extLst>
      <p:ext uri="{BB962C8B-B14F-4D97-AF65-F5344CB8AC3E}">
        <p14:creationId xmlns:p14="http://schemas.microsoft.com/office/powerpoint/2010/main" val="3407297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Instant Notification View</a:t>
            </a:r>
            <a:endParaRPr lang="en-US" dirty="0"/>
          </a:p>
        </p:txBody>
      </p:sp>
      <p:pic>
        <p:nvPicPr>
          <p:cNvPr id="4" name="Picture 3"/>
          <p:cNvPicPr/>
          <p:nvPr/>
        </p:nvPicPr>
        <p:blipFill>
          <a:blip r:embed="rId2"/>
          <a:stretch>
            <a:fillRect/>
          </a:stretch>
        </p:blipFill>
        <p:spPr>
          <a:xfrm>
            <a:off x="1841678" y="1326376"/>
            <a:ext cx="5370489" cy="2923652"/>
          </a:xfrm>
          <a:prstGeom prst="rect">
            <a:avLst/>
          </a:prstGeom>
          <a:ln>
            <a:solidFill>
              <a:schemeClr val="tx1"/>
            </a:solidFill>
          </a:ln>
        </p:spPr>
      </p:pic>
      <p:sp>
        <p:nvSpPr>
          <p:cNvPr id="5" name="TextBox 4"/>
          <p:cNvSpPr txBox="1"/>
          <p:nvPr/>
        </p:nvSpPr>
        <p:spPr>
          <a:xfrm>
            <a:off x="1648495" y="4481847"/>
            <a:ext cx="6748529" cy="1200329"/>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The Instant Notification View will display as above. The measurement, the reading, the Enclosure, the date, who was Responsible (or who</a:t>
            </a:r>
          </a:p>
          <a:p>
            <a:r>
              <a:rPr lang="en-US" dirty="0"/>
              <a:t>r</a:t>
            </a:r>
            <a:r>
              <a:rPr lang="en-US" dirty="0" smtClean="0"/>
              <a:t>ecorded the measurement if no Responsible Party was indicated),</a:t>
            </a:r>
          </a:p>
          <a:p>
            <a:r>
              <a:rPr lang="en-US" dirty="0" smtClean="0"/>
              <a:t>and the desired range are noted.</a:t>
            </a:r>
            <a:endParaRPr lang="en-US" dirty="0"/>
          </a:p>
        </p:txBody>
      </p:sp>
    </p:spTree>
    <p:extLst>
      <p:ext uri="{BB962C8B-B14F-4D97-AF65-F5344CB8AC3E}">
        <p14:creationId xmlns:p14="http://schemas.microsoft.com/office/powerpoint/2010/main" val="31132100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Daily Summary View</a:t>
            </a:r>
            <a:endParaRPr lang="en-US" dirty="0"/>
          </a:p>
        </p:txBody>
      </p:sp>
      <p:pic>
        <p:nvPicPr>
          <p:cNvPr id="4" name="Picture 3"/>
          <p:cNvPicPr/>
          <p:nvPr/>
        </p:nvPicPr>
        <p:blipFill>
          <a:blip r:embed="rId2"/>
          <a:stretch>
            <a:fillRect/>
          </a:stretch>
        </p:blipFill>
        <p:spPr>
          <a:xfrm>
            <a:off x="1493949" y="1690689"/>
            <a:ext cx="5472180" cy="3199085"/>
          </a:xfrm>
          <a:prstGeom prst="rect">
            <a:avLst/>
          </a:prstGeom>
          <a:ln>
            <a:solidFill>
              <a:schemeClr val="tx1"/>
            </a:solidFill>
          </a:ln>
        </p:spPr>
      </p:pic>
      <p:sp>
        <p:nvSpPr>
          <p:cNvPr id="5" name="TextBox 4"/>
          <p:cNvSpPr txBox="1"/>
          <p:nvPr/>
        </p:nvSpPr>
        <p:spPr>
          <a:xfrm>
            <a:off x="1996225" y="5293217"/>
            <a:ext cx="3555782" cy="646331"/>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The Daily Summary View displays as</a:t>
            </a:r>
          </a:p>
          <a:p>
            <a:r>
              <a:rPr lang="en-US" dirty="0"/>
              <a:t>a</a:t>
            </a:r>
            <a:r>
              <a:rPr lang="en-US" dirty="0" smtClean="0"/>
              <a:t> grid with the same information.</a:t>
            </a:r>
            <a:endParaRPr lang="en-US" dirty="0"/>
          </a:p>
        </p:txBody>
      </p:sp>
    </p:spTree>
    <p:extLst>
      <p:ext uri="{BB962C8B-B14F-4D97-AF65-F5344CB8AC3E}">
        <p14:creationId xmlns:p14="http://schemas.microsoft.com/office/powerpoint/2010/main" val="131325556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49" y="3743"/>
            <a:ext cx="7886700" cy="1325563"/>
          </a:xfrm>
        </p:spPr>
        <p:txBody>
          <a:bodyPr/>
          <a:lstStyle/>
          <a:p>
            <a:r>
              <a:rPr lang="en-US" dirty="0" smtClean="0"/>
              <a:t>UOM Conversions</a:t>
            </a:r>
            <a:endParaRPr lang="en-US" dirty="0"/>
          </a:p>
        </p:txBody>
      </p:sp>
      <p:pic>
        <p:nvPicPr>
          <p:cNvPr id="3" name="Picture 2"/>
          <p:cNvPicPr>
            <a:picLocks noChangeAspect="1"/>
          </p:cNvPicPr>
          <p:nvPr/>
        </p:nvPicPr>
        <p:blipFill>
          <a:blip r:embed="rId2"/>
          <a:stretch>
            <a:fillRect/>
          </a:stretch>
        </p:blipFill>
        <p:spPr>
          <a:xfrm>
            <a:off x="411697" y="965917"/>
            <a:ext cx="8320603" cy="3226226"/>
          </a:xfrm>
          <a:prstGeom prst="rect">
            <a:avLst/>
          </a:prstGeom>
          <a:ln>
            <a:solidFill>
              <a:schemeClr val="tx1"/>
            </a:solidFill>
          </a:ln>
        </p:spPr>
      </p:pic>
      <p:sp>
        <p:nvSpPr>
          <p:cNvPr id="4" name="TextBox 3"/>
          <p:cNvSpPr txBox="1"/>
          <p:nvPr/>
        </p:nvSpPr>
        <p:spPr>
          <a:xfrm>
            <a:off x="1001867" y="4295173"/>
            <a:ext cx="6944398" cy="1477328"/>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When measurements are entered with a UOM that is different from the UOM selected in the measurement range template, ZIMS will convert them if possible.  Any measurements that are not converted will be included in the alert to highlight the entry for possible errors or valid out of range measurements.</a:t>
            </a:r>
            <a:endParaRPr lang="en-US" dirty="0"/>
          </a:p>
        </p:txBody>
      </p:sp>
    </p:spTree>
    <p:extLst>
      <p:ext uri="{BB962C8B-B14F-4D97-AF65-F5344CB8AC3E}">
        <p14:creationId xmlns:p14="http://schemas.microsoft.com/office/powerpoint/2010/main" val="34079942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Any Questions?</a:t>
            </a:r>
            <a:endParaRPr lang="en-US" dirty="0"/>
          </a:p>
        </p:txBody>
      </p:sp>
      <p:sp>
        <p:nvSpPr>
          <p:cNvPr id="3" name="Subtitle 2"/>
          <p:cNvSpPr>
            <a:spLocks noGrp="1"/>
          </p:cNvSpPr>
          <p:nvPr>
            <p:ph type="subTitle" idx="1"/>
          </p:nvPr>
        </p:nvSpPr>
        <p:spPr/>
        <p:txBody>
          <a:bodyPr/>
          <a:lstStyle/>
          <a:p>
            <a:r>
              <a:rPr lang="en-US" dirty="0" smtClean="0"/>
              <a:t>On Email Notifications</a:t>
            </a:r>
            <a:endParaRPr lang="en-US" dirty="0"/>
          </a:p>
        </p:txBody>
      </p:sp>
    </p:spTree>
    <p:extLst>
      <p:ext uri="{BB962C8B-B14F-4D97-AF65-F5344CB8AC3E}">
        <p14:creationId xmlns:p14="http://schemas.microsoft.com/office/powerpoint/2010/main" val="7260252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64797"/>
            <a:ext cx="7772400" cy="2387600"/>
          </a:xfrm>
        </p:spPr>
        <p:txBody>
          <a:bodyPr/>
          <a:lstStyle/>
          <a:p>
            <a:r>
              <a:rPr lang="en-US" dirty="0" smtClean="0"/>
              <a:t>New Charts and Data Quality Features</a:t>
            </a:r>
            <a:endParaRPr lang="en-US" dirty="0"/>
          </a:p>
        </p:txBody>
      </p:sp>
      <p:sp>
        <p:nvSpPr>
          <p:cNvPr id="3" name="Subtitle 2"/>
          <p:cNvSpPr>
            <a:spLocks noGrp="1"/>
          </p:cNvSpPr>
          <p:nvPr>
            <p:ph type="subTitle" idx="1"/>
          </p:nvPr>
        </p:nvSpPr>
        <p:spPr>
          <a:xfrm>
            <a:off x="1143000" y="5144753"/>
            <a:ext cx="6858000" cy="1655762"/>
          </a:xfrm>
        </p:spPr>
        <p:txBody>
          <a:bodyPr/>
          <a:lstStyle/>
          <a:p>
            <a:endParaRPr lang="en-US" dirty="0"/>
          </a:p>
        </p:txBody>
      </p:sp>
      <p:pic>
        <p:nvPicPr>
          <p:cNvPr id="4" name="Picture 3"/>
          <p:cNvPicPr>
            <a:picLocks noChangeAspect="1"/>
          </p:cNvPicPr>
          <p:nvPr/>
        </p:nvPicPr>
        <p:blipFill>
          <a:blip r:embed="rId2"/>
          <a:stretch>
            <a:fillRect/>
          </a:stretch>
        </p:blipFill>
        <p:spPr>
          <a:xfrm>
            <a:off x="3095920" y="685487"/>
            <a:ext cx="2636665" cy="2588475"/>
          </a:xfrm>
          <a:prstGeom prst="rect">
            <a:avLst/>
          </a:prstGeom>
        </p:spPr>
      </p:pic>
    </p:spTree>
    <p:extLst>
      <p:ext uri="{BB962C8B-B14F-4D97-AF65-F5344CB8AC3E}">
        <p14:creationId xmlns:p14="http://schemas.microsoft.com/office/powerpoint/2010/main" val="20068262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Taxonomy/IUCN at Risk %</a:t>
            </a:r>
            <a:endParaRPr lang="en-US" dirty="0"/>
          </a:p>
        </p:txBody>
      </p:sp>
      <p:pic>
        <p:nvPicPr>
          <p:cNvPr id="3" name="Picture 2"/>
          <p:cNvPicPr>
            <a:picLocks noChangeAspect="1"/>
          </p:cNvPicPr>
          <p:nvPr/>
        </p:nvPicPr>
        <p:blipFill>
          <a:blip r:embed="rId2"/>
          <a:stretch>
            <a:fillRect/>
          </a:stretch>
        </p:blipFill>
        <p:spPr>
          <a:xfrm>
            <a:off x="308284" y="1690689"/>
            <a:ext cx="4626739" cy="3452790"/>
          </a:xfrm>
          <a:prstGeom prst="rect">
            <a:avLst/>
          </a:prstGeom>
          <a:ln>
            <a:solidFill>
              <a:schemeClr val="tx1"/>
            </a:solidFill>
          </a:ln>
        </p:spPr>
      </p:pic>
      <p:sp>
        <p:nvSpPr>
          <p:cNvPr id="4" name="TextBox 3"/>
          <p:cNvSpPr txBox="1"/>
          <p:nvPr/>
        </p:nvSpPr>
        <p:spPr>
          <a:xfrm>
            <a:off x="5166676" y="1458870"/>
            <a:ext cx="3404843" cy="4247317"/>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Found under Start&gt;Animals&gt;</a:t>
            </a:r>
          </a:p>
          <a:p>
            <a:r>
              <a:rPr lang="en-US" dirty="0" smtClean="0"/>
              <a:t>Charts we have added a tab for </a:t>
            </a:r>
          </a:p>
          <a:p>
            <a:r>
              <a:rPr lang="en-US" dirty="0" smtClean="0"/>
              <a:t>Taxonomy/IUCN At Risk %. If your </a:t>
            </a:r>
          </a:p>
          <a:p>
            <a:r>
              <a:rPr lang="en-US" dirty="0" smtClean="0"/>
              <a:t>collection is </a:t>
            </a:r>
            <a:r>
              <a:rPr lang="en-US" dirty="0"/>
              <a:t>representing </a:t>
            </a:r>
            <a:r>
              <a:rPr lang="en-US" dirty="0" smtClean="0"/>
              <a:t>the </a:t>
            </a:r>
          </a:p>
          <a:p>
            <a:r>
              <a:rPr lang="en-US" dirty="0" smtClean="0"/>
              <a:t>average</a:t>
            </a:r>
            <a:r>
              <a:rPr lang="en-US" dirty="0"/>
              <a:t>, your red would be </a:t>
            </a:r>
            <a:r>
              <a:rPr lang="en-US" dirty="0" smtClean="0"/>
              <a:t>the </a:t>
            </a:r>
          </a:p>
          <a:p>
            <a:r>
              <a:rPr lang="en-US" dirty="0" smtClean="0"/>
              <a:t>same </a:t>
            </a:r>
            <a:r>
              <a:rPr lang="en-US" dirty="0"/>
              <a:t>as the IUCN average. </a:t>
            </a:r>
            <a:r>
              <a:rPr lang="en-US" dirty="0" smtClean="0"/>
              <a:t>The</a:t>
            </a:r>
          </a:p>
          <a:p>
            <a:r>
              <a:rPr lang="en-US" dirty="0" smtClean="0"/>
              <a:t>higher </a:t>
            </a:r>
            <a:r>
              <a:rPr lang="en-US" dirty="0"/>
              <a:t>yours is, relative to </a:t>
            </a:r>
            <a:r>
              <a:rPr lang="en-US" dirty="0" smtClean="0"/>
              <a:t>the </a:t>
            </a:r>
          </a:p>
          <a:p>
            <a:r>
              <a:rPr lang="en-US" dirty="0" smtClean="0"/>
              <a:t>average</a:t>
            </a:r>
            <a:r>
              <a:rPr lang="en-US" dirty="0"/>
              <a:t>, the more your </a:t>
            </a:r>
            <a:r>
              <a:rPr lang="en-US" dirty="0" smtClean="0"/>
              <a:t>collection </a:t>
            </a:r>
          </a:p>
          <a:p>
            <a:r>
              <a:rPr lang="en-US" dirty="0" smtClean="0"/>
              <a:t>represents </a:t>
            </a:r>
            <a:r>
              <a:rPr lang="en-US" dirty="0"/>
              <a:t>at risk </a:t>
            </a:r>
            <a:r>
              <a:rPr lang="en-US" dirty="0" smtClean="0"/>
              <a:t>animals or </a:t>
            </a:r>
          </a:p>
          <a:p>
            <a:r>
              <a:rPr lang="en-US" dirty="0" smtClean="0"/>
              <a:t>species. This collection houses a </a:t>
            </a:r>
          </a:p>
          <a:p>
            <a:r>
              <a:rPr lang="en-US" dirty="0" smtClean="0"/>
              <a:t>higher than average number of </a:t>
            </a:r>
          </a:p>
          <a:p>
            <a:r>
              <a:rPr lang="en-US" dirty="0" smtClean="0"/>
              <a:t>birds and mammals that are At </a:t>
            </a:r>
          </a:p>
          <a:p>
            <a:r>
              <a:rPr lang="en-US" dirty="0" smtClean="0"/>
              <a:t>Risk than the average. This can be </a:t>
            </a:r>
          </a:p>
          <a:p>
            <a:r>
              <a:rPr lang="en-US" dirty="0" smtClean="0"/>
              <a:t>graphed by your Institution or All </a:t>
            </a:r>
          </a:p>
          <a:p>
            <a:r>
              <a:rPr lang="en-US" dirty="0" smtClean="0"/>
              <a:t>ZIMS and by Animals or Species</a:t>
            </a:r>
            <a:endParaRPr lang="en-US" dirty="0"/>
          </a:p>
        </p:txBody>
      </p:sp>
    </p:spTree>
    <p:extLst>
      <p:ext uri="{BB962C8B-B14F-4D97-AF65-F5344CB8AC3E}">
        <p14:creationId xmlns:p14="http://schemas.microsoft.com/office/powerpoint/2010/main" val="21611715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Event History Movie</a:t>
            </a:r>
            <a:endParaRPr lang="en-US" dirty="0"/>
          </a:p>
        </p:txBody>
      </p:sp>
      <p:pic>
        <p:nvPicPr>
          <p:cNvPr id="3" name="Picture 2"/>
          <p:cNvPicPr>
            <a:picLocks noChangeAspect="1"/>
          </p:cNvPicPr>
          <p:nvPr/>
        </p:nvPicPr>
        <p:blipFill>
          <a:blip r:embed="rId2"/>
          <a:stretch>
            <a:fillRect/>
          </a:stretch>
        </p:blipFill>
        <p:spPr>
          <a:xfrm>
            <a:off x="3245476" y="1811194"/>
            <a:ext cx="5501694" cy="3572814"/>
          </a:xfrm>
          <a:prstGeom prst="rect">
            <a:avLst/>
          </a:prstGeom>
          <a:ln>
            <a:solidFill>
              <a:schemeClr val="tx1"/>
            </a:solidFill>
          </a:ln>
        </p:spPr>
      </p:pic>
      <p:sp>
        <p:nvSpPr>
          <p:cNvPr id="4" name="TextBox 3"/>
          <p:cNvSpPr txBox="1"/>
          <p:nvPr/>
        </p:nvSpPr>
        <p:spPr>
          <a:xfrm>
            <a:off x="476519" y="1690689"/>
            <a:ext cx="2575774" cy="3693319"/>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Found under Reports,</a:t>
            </a:r>
          </a:p>
          <a:p>
            <a:r>
              <a:rPr lang="en-US" dirty="0" smtClean="0"/>
              <a:t>the Species Event History</a:t>
            </a:r>
          </a:p>
          <a:p>
            <a:r>
              <a:rPr lang="en-US" dirty="0" smtClean="0"/>
              <a:t>Movie is a graphic display</a:t>
            </a:r>
          </a:p>
          <a:p>
            <a:r>
              <a:rPr lang="en-US" dirty="0"/>
              <a:t>b</a:t>
            </a:r>
            <a:r>
              <a:rPr lang="en-US" dirty="0" smtClean="0"/>
              <a:t>y year of Births, Wild</a:t>
            </a:r>
          </a:p>
          <a:p>
            <a:r>
              <a:rPr lang="en-US" dirty="0" smtClean="0"/>
              <a:t>Captures and Moves.</a:t>
            </a:r>
          </a:p>
          <a:p>
            <a:r>
              <a:rPr lang="en-US" dirty="0" smtClean="0"/>
              <a:t>Please read the Limitations document found when you set your filters for the Movie to better understand the display. This screen shows the number of Births in 2009.</a:t>
            </a:r>
            <a:endParaRPr lang="en-US" dirty="0"/>
          </a:p>
        </p:txBody>
      </p:sp>
    </p:spTree>
    <p:extLst>
      <p:ext uri="{BB962C8B-B14F-4D97-AF65-F5344CB8AC3E}">
        <p14:creationId xmlns:p14="http://schemas.microsoft.com/office/powerpoint/2010/main" val="30456064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40346" y="1920854"/>
            <a:ext cx="7772400" cy="2387600"/>
          </a:xfrm>
        </p:spPr>
        <p:txBody>
          <a:bodyPr/>
          <a:lstStyle/>
          <a:p>
            <a:r>
              <a:rPr lang="en-US" dirty="0" smtClean="0"/>
              <a:t>Email Notifications</a:t>
            </a:r>
            <a:endParaRPr lang="en-US" dirty="0"/>
          </a:p>
        </p:txBody>
      </p:sp>
      <p:sp>
        <p:nvSpPr>
          <p:cNvPr id="3" name="Subtitle 2"/>
          <p:cNvSpPr>
            <a:spLocks noGrp="1"/>
          </p:cNvSpPr>
          <p:nvPr>
            <p:ph type="subTitle" idx="1"/>
          </p:nvPr>
        </p:nvSpPr>
        <p:spPr>
          <a:xfrm>
            <a:off x="1297546" y="4426286"/>
            <a:ext cx="6858000" cy="1655762"/>
          </a:xfrm>
        </p:spPr>
        <p:txBody>
          <a:bodyPr/>
          <a:lstStyle/>
          <a:p>
            <a:r>
              <a:rPr lang="en-US" dirty="0" smtClean="0"/>
              <a:t>For Out of Range Environmental and Water Quality Measurements</a:t>
            </a:r>
            <a:endParaRPr lang="en-US" dirty="0"/>
          </a:p>
        </p:txBody>
      </p:sp>
      <p:pic>
        <p:nvPicPr>
          <p:cNvPr id="1026" name="Picture 2" descr="Image result for email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7546" y="374272"/>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1334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Species Event History Movie</a:t>
            </a:r>
            <a:endParaRPr lang="en-US" dirty="0"/>
          </a:p>
        </p:txBody>
      </p:sp>
      <p:pic>
        <p:nvPicPr>
          <p:cNvPr id="3" name="Picture 2"/>
          <p:cNvPicPr>
            <a:picLocks noChangeAspect="1"/>
          </p:cNvPicPr>
          <p:nvPr/>
        </p:nvPicPr>
        <p:blipFill>
          <a:blip r:embed="rId2"/>
          <a:stretch>
            <a:fillRect/>
          </a:stretch>
        </p:blipFill>
        <p:spPr>
          <a:xfrm>
            <a:off x="3493691" y="1693995"/>
            <a:ext cx="5258932" cy="3504514"/>
          </a:xfrm>
          <a:prstGeom prst="rect">
            <a:avLst/>
          </a:prstGeom>
          <a:ln>
            <a:solidFill>
              <a:schemeClr val="tx1"/>
            </a:solidFill>
          </a:ln>
        </p:spPr>
      </p:pic>
      <p:sp>
        <p:nvSpPr>
          <p:cNvPr id="4" name="TextBox 3"/>
          <p:cNvSpPr txBox="1"/>
          <p:nvPr/>
        </p:nvSpPr>
        <p:spPr>
          <a:xfrm>
            <a:off x="347730" y="1884583"/>
            <a:ext cx="3017173" cy="313932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Regions with extensive data</a:t>
            </a:r>
          </a:p>
          <a:p>
            <a:r>
              <a:rPr lang="en-US" dirty="0"/>
              <a:t>i</a:t>
            </a:r>
            <a:r>
              <a:rPr lang="en-US" dirty="0" smtClean="0"/>
              <a:t>n ZIMS are darker grey than</a:t>
            </a:r>
          </a:p>
          <a:p>
            <a:r>
              <a:rPr lang="en-US" dirty="0"/>
              <a:t>t</a:t>
            </a:r>
            <a:r>
              <a:rPr lang="en-US" dirty="0" smtClean="0"/>
              <a:t>hose regions with limited</a:t>
            </a:r>
          </a:p>
          <a:p>
            <a:r>
              <a:rPr lang="en-US" dirty="0"/>
              <a:t>d</a:t>
            </a:r>
            <a:r>
              <a:rPr lang="en-US" dirty="0" smtClean="0"/>
              <a:t>ata in ZIMS. You can filter </a:t>
            </a:r>
          </a:p>
          <a:p>
            <a:r>
              <a:rPr lang="en-US" dirty="0" smtClean="0"/>
              <a:t>this report by various scopes </a:t>
            </a:r>
          </a:p>
          <a:p>
            <a:r>
              <a:rPr lang="en-US" dirty="0" smtClean="0"/>
              <a:t>(Global to My Institution) and </a:t>
            </a:r>
          </a:p>
          <a:p>
            <a:r>
              <a:rPr lang="en-US" dirty="0" smtClean="0"/>
              <a:t>Taxonomy. This capture shows</a:t>
            </a:r>
          </a:p>
          <a:p>
            <a:r>
              <a:rPr lang="en-US" dirty="0"/>
              <a:t>t</a:t>
            </a:r>
            <a:r>
              <a:rPr lang="en-US" dirty="0" smtClean="0"/>
              <a:t>he Moves in 2004. Pick your</a:t>
            </a:r>
          </a:p>
          <a:p>
            <a:r>
              <a:rPr lang="en-US" dirty="0"/>
              <a:t>f</a:t>
            </a:r>
            <a:r>
              <a:rPr lang="en-US" dirty="0" smtClean="0"/>
              <a:t>avorite species, grab</a:t>
            </a:r>
          </a:p>
          <a:p>
            <a:r>
              <a:rPr lang="en-US" dirty="0"/>
              <a:t>s</a:t>
            </a:r>
            <a:r>
              <a:rPr lang="en-US" dirty="0" smtClean="0"/>
              <a:t>ome popcorn and watch</a:t>
            </a:r>
          </a:p>
          <a:p>
            <a:r>
              <a:rPr lang="en-US" dirty="0"/>
              <a:t>a</a:t>
            </a:r>
            <a:r>
              <a:rPr lang="en-US" dirty="0" smtClean="0"/>
              <a:t> few!</a:t>
            </a:r>
            <a:endParaRPr lang="en-US" dirty="0"/>
          </a:p>
        </p:txBody>
      </p:sp>
    </p:spTree>
    <p:extLst>
      <p:ext uri="{BB962C8B-B14F-4D97-AF65-F5344CB8AC3E}">
        <p14:creationId xmlns:p14="http://schemas.microsoft.com/office/powerpoint/2010/main" val="2370201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3226" cy="1325563"/>
          </a:xfrm>
        </p:spPr>
        <p:txBody>
          <a:bodyPr/>
          <a:lstStyle/>
          <a:p>
            <a:r>
              <a:rPr lang="en-US" dirty="0" smtClean="0"/>
              <a:t>Data Quality “Congratulations?”</a:t>
            </a:r>
            <a:endParaRPr lang="en-US" dirty="0"/>
          </a:p>
        </p:txBody>
      </p:sp>
      <p:pic>
        <p:nvPicPr>
          <p:cNvPr id="3" name="Picture 2"/>
          <p:cNvPicPr>
            <a:picLocks noChangeAspect="1"/>
          </p:cNvPicPr>
          <p:nvPr/>
        </p:nvPicPr>
        <p:blipFill>
          <a:blip r:embed="rId2"/>
          <a:stretch>
            <a:fillRect/>
          </a:stretch>
        </p:blipFill>
        <p:spPr>
          <a:xfrm>
            <a:off x="3766609" y="1538406"/>
            <a:ext cx="4810721" cy="3611040"/>
          </a:xfrm>
          <a:prstGeom prst="rect">
            <a:avLst/>
          </a:prstGeom>
          <a:ln>
            <a:solidFill>
              <a:schemeClr val="tx1"/>
            </a:solidFill>
          </a:ln>
        </p:spPr>
      </p:pic>
      <p:sp>
        <p:nvSpPr>
          <p:cNvPr id="4" name="TextBox 3"/>
          <p:cNvSpPr txBox="1"/>
          <p:nvPr/>
        </p:nvSpPr>
        <p:spPr>
          <a:xfrm>
            <a:off x="332436" y="2369713"/>
            <a:ext cx="3129255"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Found under Start&gt;Institution&gt;</a:t>
            </a:r>
          </a:p>
          <a:p>
            <a:r>
              <a:rPr lang="en-US" dirty="0" smtClean="0"/>
              <a:t>Data Management&gt;Data</a:t>
            </a:r>
          </a:p>
          <a:p>
            <a:r>
              <a:rPr lang="en-US" dirty="0" smtClean="0"/>
              <a:t>Quality we have added a piece </a:t>
            </a:r>
          </a:p>
          <a:p>
            <a:r>
              <a:rPr lang="en-US" dirty="0" smtClean="0"/>
              <a:t>of the pie for possible </a:t>
            </a:r>
          </a:p>
          <a:p>
            <a:r>
              <a:rPr lang="en-US" dirty="0" smtClean="0"/>
              <a:t>Congratulations! for holding</a:t>
            </a:r>
          </a:p>
          <a:p>
            <a:r>
              <a:rPr lang="en-US" dirty="0"/>
              <a:t>t</a:t>
            </a:r>
            <a:r>
              <a:rPr lang="en-US" dirty="0" smtClean="0"/>
              <a:t>he oldest animal of </a:t>
            </a:r>
            <a:r>
              <a:rPr lang="en-US" smtClean="0"/>
              <a:t>a species.</a:t>
            </a:r>
            <a:endParaRPr lang="en-US" dirty="0"/>
          </a:p>
        </p:txBody>
      </p:sp>
    </p:spTree>
    <p:extLst>
      <p:ext uri="{BB962C8B-B14F-4D97-AF65-F5344CB8AC3E}">
        <p14:creationId xmlns:p14="http://schemas.microsoft.com/office/powerpoint/2010/main" val="22514211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a:t>
            </a:r>
            <a:endParaRPr lang="en-US" dirty="0"/>
          </a:p>
        </p:txBody>
      </p:sp>
      <p:pic>
        <p:nvPicPr>
          <p:cNvPr id="3" name="Picture 2"/>
          <p:cNvPicPr>
            <a:picLocks noChangeAspect="1"/>
          </p:cNvPicPr>
          <p:nvPr/>
        </p:nvPicPr>
        <p:blipFill>
          <a:blip r:embed="rId2"/>
          <a:stretch>
            <a:fillRect/>
          </a:stretch>
        </p:blipFill>
        <p:spPr>
          <a:xfrm>
            <a:off x="3271367" y="1463418"/>
            <a:ext cx="5460509" cy="3968756"/>
          </a:xfrm>
          <a:prstGeom prst="rect">
            <a:avLst/>
          </a:prstGeom>
          <a:ln>
            <a:solidFill>
              <a:schemeClr val="tx1"/>
            </a:solidFill>
          </a:ln>
        </p:spPr>
      </p:pic>
      <p:sp>
        <p:nvSpPr>
          <p:cNvPr id="4" name="TextBox 3"/>
          <p:cNvSpPr txBox="1"/>
          <p:nvPr/>
        </p:nvSpPr>
        <p:spPr>
          <a:xfrm>
            <a:off x="321710" y="2788981"/>
            <a:ext cx="3256597" cy="2308324"/>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Selecting the Congratulations?</a:t>
            </a:r>
          </a:p>
          <a:p>
            <a:r>
              <a:rPr lang="en-US" dirty="0"/>
              <a:t>h</a:t>
            </a:r>
            <a:r>
              <a:rPr lang="en-US" dirty="0" smtClean="0"/>
              <a:t>yperlink will take you to a</a:t>
            </a:r>
          </a:p>
          <a:p>
            <a:r>
              <a:rPr lang="en-US" dirty="0"/>
              <a:t>n</a:t>
            </a:r>
            <a:r>
              <a:rPr lang="en-US" dirty="0" smtClean="0"/>
              <a:t>ew pie displaying the number</a:t>
            </a:r>
          </a:p>
          <a:p>
            <a:r>
              <a:rPr lang="en-US" dirty="0"/>
              <a:t>o</a:t>
            </a:r>
            <a:r>
              <a:rPr lang="en-US" dirty="0" smtClean="0"/>
              <a:t>f records currently or</a:t>
            </a:r>
          </a:p>
          <a:p>
            <a:r>
              <a:rPr lang="en-US" dirty="0"/>
              <a:t>h</a:t>
            </a:r>
            <a:r>
              <a:rPr lang="en-US" dirty="0" smtClean="0"/>
              <a:t>istorically. This institution is</a:t>
            </a:r>
          </a:p>
          <a:p>
            <a:r>
              <a:rPr lang="en-US" dirty="0"/>
              <a:t>c</a:t>
            </a:r>
            <a:r>
              <a:rPr lang="en-US" dirty="0" smtClean="0"/>
              <a:t>urrently holding what may be</a:t>
            </a:r>
          </a:p>
          <a:p>
            <a:r>
              <a:rPr lang="en-US" dirty="0" smtClean="0"/>
              <a:t>15 of the oldest animals for their</a:t>
            </a:r>
          </a:p>
          <a:p>
            <a:r>
              <a:rPr lang="en-US" dirty="0"/>
              <a:t>s</a:t>
            </a:r>
            <a:r>
              <a:rPr lang="en-US" dirty="0" smtClean="0"/>
              <a:t>pecies.  </a:t>
            </a:r>
            <a:endParaRPr lang="en-US" dirty="0"/>
          </a:p>
        </p:txBody>
      </p:sp>
    </p:spTree>
    <p:extLst>
      <p:ext uri="{BB962C8B-B14F-4D97-AF65-F5344CB8AC3E}">
        <p14:creationId xmlns:p14="http://schemas.microsoft.com/office/powerpoint/2010/main" val="41900035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a:t>
            </a:r>
            <a:endParaRPr lang="en-US" dirty="0"/>
          </a:p>
        </p:txBody>
      </p:sp>
      <p:pic>
        <p:nvPicPr>
          <p:cNvPr id="4" name="Picture 3"/>
          <p:cNvPicPr>
            <a:picLocks noChangeAspect="1"/>
          </p:cNvPicPr>
          <p:nvPr/>
        </p:nvPicPr>
        <p:blipFill>
          <a:blip r:embed="rId2"/>
          <a:stretch>
            <a:fillRect/>
          </a:stretch>
        </p:blipFill>
        <p:spPr>
          <a:xfrm>
            <a:off x="879976" y="1378039"/>
            <a:ext cx="7384048" cy="3354960"/>
          </a:xfrm>
          <a:prstGeom prst="rect">
            <a:avLst/>
          </a:prstGeom>
          <a:ln>
            <a:solidFill>
              <a:schemeClr val="tx1"/>
            </a:solidFill>
          </a:ln>
        </p:spPr>
      </p:pic>
      <p:sp>
        <p:nvSpPr>
          <p:cNvPr id="5" name="TextBox 4"/>
          <p:cNvSpPr txBox="1"/>
          <p:nvPr/>
        </p:nvSpPr>
        <p:spPr>
          <a:xfrm>
            <a:off x="1880315" y="4945487"/>
            <a:ext cx="3482043" cy="1477328"/>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Double clicking the piece of the pie</a:t>
            </a:r>
          </a:p>
          <a:p>
            <a:r>
              <a:rPr lang="en-US" dirty="0"/>
              <a:t>w</a:t>
            </a:r>
            <a:r>
              <a:rPr lang="en-US" dirty="0" smtClean="0"/>
              <a:t>ill display a results grid with the</a:t>
            </a:r>
          </a:p>
          <a:p>
            <a:r>
              <a:rPr lang="en-US" dirty="0"/>
              <a:t>a</a:t>
            </a:r>
            <a:r>
              <a:rPr lang="en-US" dirty="0" smtClean="0"/>
              <a:t>nimals and a message to please</a:t>
            </a:r>
          </a:p>
          <a:p>
            <a:r>
              <a:rPr lang="en-US" dirty="0"/>
              <a:t>c</a:t>
            </a:r>
            <a:r>
              <a:rPr lang="en-US" dirty="0" smtClean="0"/>
              <a:t>heck the records and correct if</a:t>
            </a:r>
          </a:p>
          <a:p>
            <a:r>
              <a:rPr lang="en-US" dirty="0"/>
              <a:t>a</a:t>
            </a:r>
            <a:r>
              <a:rPr lang="en-US" dirty="0" smtClean="0"/>
              <a:t>ppropriate.</a:t>
            </a:r>
            <a:endParaRPr lang="en-US" dirty="0"/>
          </a:p>
        </p:txBody>
      </p:sp>
    </p:spTree>
    <p:extLst>
      <p:ext uri="{BB962C8B-B14F-4D97-AF65-F5344CB8AC3E}">
        <p14:creationId xmlns:p14="http://schemas.microsoft.com/office/powerpoint/2010/main" val="309679144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Quality for IUCN Red List</a:t>
            </a:r>
            <a:endParaRPr lang="en-US" dirty="0"/>
          </a:p>
        </p:txBody>
      </p:sp>
      <p:pic>
        <p:nvPicPr>
          <p:cNvPr id="4" name="Picture 3"/>
          <p:cNvPicPr>
            <a:picLocks noChangeAspect="1"/>
          </p:cNvPicPr>
          <p:nvPr/>
        </p:nvPicPr>
        <p:blipFill>
          <a:blip r:embed="rId2"/>
          <a:stretch>
            <a:fillRect/>
          </a:stretch>
        </p:blipFill>
        <p:spPr>
          <a:xfrm>
            <a:off x="3067794" y="1690689"/>
            <a:ext cx="5125456" cy="3824871"/>
          </a:xfrm>
          <a:prstGeom prst="rect">
            <a:avLst/>
          </a:prstGeom>
          <a:ln>
            <a:solidFill>
              <a:schemeClr val="tx1"/>
            </a:solidFill>
          </a:ln>
        </p:spPr>
      </p:pic>
      <p:sp>
        <p:nvSpPr>
          <p:cNvPr id="5" name="TextBox 4"/>
          <p:cNvSpPr txBox="1"/>
          <p:nvPr/>
        </p:nvSpPr>
        <p:spPr>
          <a:xfrm>
            <a:off x="875763" y="3603124"/>
            <a:ext cx="2550122"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also filter your</a:t>
            </a:r>
          </a:p>
          <a:p>
            <a:r>
              <a:rPr lang="en-US" dirty="0" smtClean="0"/>
              <a:t>Data Quality issues to</a:t>
            </a:r>
          </a:p>
          <a:p>
            <a:r>
              <a:rPr lang="en-US" dirty="0"/>
              <a:t>o</a:t>
            </a:r>
            <a:r>
              <a:rPr lang="en-US" dirty="0" smtClean="0"/>
              <a:t>nly those species of</a:t>
            </a:r>
          </a:p>
          <a:p>
            <a:r>
              <a:rPr lang="en-US" dirty="0" smtClean="0"/>
              <a:t>High Priority to IUCN.</a:t>
            </a:r>
          </a:p>
          <a:p>
            <a:r>
              <a:rPr lang="en-US" dirty="0" smtClean="0"/>
              <a:t>This may help you decide</a:t>
            </a:r>
          </a:p>
          <a:p>
            <a:r>
              <a:rPr lang="en-US" dirty="0"/>
              <a:t>w</a:t>
            </a:r>
            <a:r>
              <a:rPr lang="en-US" dirty="0" smtClean="0"/>
              <a:t>hich data quality issues </a:t>
            </a:r>
          </a:p>
          <a:p>
            <a:r>
              <a:rPr lang="en-US" dirty="0"/>
              <a:t>y</a:t>
            </a:r>
            <a:r>
              <a:rPr lang="en-US" dirty="0" smtClean="0"/>
              <a:t>ou want to address first.</a:t>
            </a:r>
            <a:endParaRPr lang="en-US" dirty="0"/>
          </a:p>
        </p:txBody>
      </p:sp>
    </p:spTree>
    <p:extLst>
      <p:ext uri="{BB962C8B-B14F-4D97-AF65-F5344CB8AC3E}">
        <p14:creationId xmlns:p14="http://schemas.microsoft.com/office/powerpoint/2010/main" val="2547573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Consistency Warnings</a:t>
            </a:r>
            <a:endParaRPr lang="en-US" dirty="0"/>
          </a:p>
        </p:txBody>
      </p:sp>
      <p:pic>
        <p:nvPicPr>
          <p:cNvPr id="3" name="Picture 2"/>
          <p:cNvPicPr>
            <a:picLocks noChangeAspect="1"/>
          </p:cNvPicPr>
          <p:nvPr/>
        </p:nvPicPr>
        <p:blipFill>
          <a:blip r:embed="rId2"/>
          <a:stretch>
            <a:fillRect/>
          </a:stretch>
        </p:blipFill>
        <p:spPr>
          <a:xfrm>
            <a:off x="1262476" y="3722297"/>
            <a:ext cx="6619048" cy="1628571"/>
          </a:xfrm>
          <a:prstGeom prst="rect">
            <a:avLst/>
          </a:prstGeom>
          <a:ln>
            <a:solidFill>
              <a:schemeClr val="tx1"/>
            </a:solidFill>
          </a:ln>
        </p:spPr>
      </p:pic>
      <p:sp>
        <p:nvSpPr>
          <p:cNvPr id="4" name="TextBox 3"/>
          <p:cNvSpPr txBox="1"/>
          <p:nvPr/>
        </p:nvSpPr>
        <p:spPr>
          <a:xfrm>
            <a:off x="1082519" y="1690689"/>
            <a:ext cx="6978962"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Health status and Clinical Diagnosis records are separate but related</a:t>
            </a:r>
          </a:p>
          <a:p>
            <a:r>
              <a:rPr lang="en-US" dirty="0"/>
              <a:t>i</a:t>
            </a:r>
            <a:r>
              <a:rPr lang="en-US" dirty="0" smtClean="0"/>
              <a:t>nformation. When you have an animal in focus that may have a possible</a:t>
            </a:r>
          </a:p>
          <a:p>
            <a:r>
              <a:rPr lang="en-US" dirty="0"/>
              <a:t>c</a:t>
            </a:r>
            <a:r>
              <a:rPr lang="en-US" dirty="0" smtClean="0"/>
              <a:t>onflict between the two you are given a warning and the opportunity</a:t>
            </a:r>
          </a:p>
          <a:p>
            <a:r>
              <a:rPr lang="en-US" dirty="0" smtClean="0"/>
              <a:t>to resolve the conflict. This animal has a normal health status but also</a:t>
            </a:r>
          </a:p>
          <a:p>
            <a:r>
              <a:rPr lang="en-US" dirty="0"/>
              <a:t>a</a:t>
            </a:r>
            <a:r>
              <a:rPr lang="en-US" dirty="0" smtClean="0"/>
              <a:t>n active medical problem. You can choose to continue on or go right</a:t>
            </a:r>
          </a:p>
          <a:p>
            <a:r>
              <a:rPr lang="en-US" dirty="0"/>
              <a:t>i</a:t>
            </a:r>
            <a:r>
              <a:rPr lang="en-US" dirty="0" smtClean="0"/>
              <a:t>nto Health Status and update it.</a:t>
            </a:r>
            <a:endParaRPr lang="en-US" dirty="0"/>
          </a:p>
        </p:txBody>
      </p:sp>
    </p:spTree>
    <p:extLst>
      <p:ext uri="{BB962C8B-B14F-4D97-AF65-F5344CB8AC3E}">
        <p14:creationId xmlns:p14="http://schemas.microsoft.com/office/powerpoint/2010/main" val="34455452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Anesthesia Data Quality</a:t>
            </a:r>
            <a:endParaRPr lang="en-US" dirty="0"/>
          </a:p>
        </p:txBody>
      </p:sp>
      <p:pic>
        <p:nvPicPr>
          <p:cNvPr id="3" name="Picture 2"/>
          <p:cNvPicPr>
            <a:picLocks noChangeAspect="1"/>
          </p:cNvPicPr>
          <p:nvPr/>
        </p:nvPicPr>
        <p:blipFill>
          <a:blip r:embed="rId2"/>
          <a:stretch>
            <a:fillRect/>
          </a:stretch>
        </p:blipFill>
        <p:spPr>
          <a:xfrm>
            <a:off x="833255" y="1690689"/>
            <a:ext cx="4572069" cy="3899869"/>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5711499" y="3640623"/>
            <a:ext cx="2497676" cy="2102239"/>
          </a:xfrm>
          <a:prstGeom prst="rect">
            <a:avLst/>
          </a:prstGeom>
          <a:ln>
            <a:solidFill>
              <a:schemeClr val="tx1"/>
            </a:solidFill>
          </a:ln>
        </p:spPr>
      </p:pic>
      <p:sp>
        <p:nvSpPr>
          <p:cNvPr id="5" name="TextBox 4"/>
          <p:cNvSpPr txBox="1"/>
          <p:nvPr/>
        </p:nvSpPr>
        <p:spPr>
          <a:xfrm>
            <a:off x="5620196" y="1394474"/>
            <a:ext cx="3099759"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In Medical Records&gt;Anesthesia</a:t>
            </a:r>
          </a:p>
          <a:p>
            <a:r>
              <a:rPr lang="en-US" dirty="0"/>
              <a:t>t</a:t>
            </a:r>
            <a:r>
              <a:rPr lang="en-US" dirty="0" smtClean="0"/>
              <a:t>here is a new tool that allows</a:t>
            </a:r>
          </a:p>
          <a:p>
            <a:r>
              <a:rPr lang="en-US" dirty="0"/>
              <a:t>y</a:t>
            </a:r>
            <a:r>
              <a:rPr lang="en-US" dirty="0" smtClean="0"/>
              <a:t>ou to easily find your partially</a:t>
            </a:r>
          </a:p>
          <a:p>
            <a:r>
              <a:rPr lang="en-US" dirty="0"/>
              <a:t>c</a:t>
            </a:r>
            <a:r>
              <a:rPr lang="en-US" dirty="0" smtClean="0"/>
              <a:t>ompleted anesthesia records</a:t>
            </a:r>
          </a:p>
          <a:p>
            <a:r>
              <a:rPr lang="en-US" dirty="0"/>
              <a:t>t</a:t>
            </a:r>
            <a:r>
              <a:rPr lang="en-US" dirty="0" smtClean="0"/>
              <a:t>o finish data entry. Clicking on</a:t>
            </a:r>
          </a:p>
          <a:p>
            <a:r>
              <a:rPr lang="en-US" dirty="0"/>
              <a:t>t</a:t>
            </a:r>
            <a:r>
              <a:rPr lang="en-US" dirty="0" smtClean="0"/>
              <a:t>he pie piece will display a list</a:t>
            </a:r>
          </a:p>
          <a:p>
            <a:r>
              <a:rPr lang="en-US" dirty="0"/>
              <a:t>o</a:t>
            </a:r>
            <a:r>
              <a:rPr lang="en-US" dirty="0" smtClean="0"/>
              <a:t>f the appropriate records.</a:t>
            </a:r>
            <a:endParaRPr lang="en-US" dirty="0"/>
          </a:p>
        </p:txBody>
      </p:sp>
    </p:spTree>
    <p:extLst>
      <p:ext uri="{BB962C8B-B14F-4D97-AF65-F5344CB8AC3E}">
        <p14:creationId xmlns:p14="http://schemas.microsoft.com/office/powerpoint/2010/main" val="3409356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Any Questions?</a:t>
            </a:r>
            <a:endParaRPr lang="en-US" dirty="0"/>
          </a:p>
        </p:txBody>
      </p:sp>
      <p:sp>
        <p:nvSpPr>
          <p:cNvPr id="3" name="Subtitle 2"/>
          <p:cNvSpPr>
            <a:spLocks noGrp="1"/>
          </p:cNvSpPr>
          <p:nvPr>
            <p:ph type="subTitle" idx="1"/>
          </p:nvPr>
        </p:nvSpPr>
        <p:spPr/>
        <p:txBody>
          <a:bodyPr/>
          <a:lstStyle/>
          <a:p>
            <a:r>
              <a:rPr lang="en-US" dirty="0" smtClean="0"/>
              <a:t>On the new charts and data quality features</a:t>
            </a:r>
            <a:endParaRPr lang="en-US" dirty="0"/>
          </a:p>
        </p:txBody>
      </p:sp>
    </p:spTree>
    <p:extLst>
      <p:ext uri="{BB962C8B-B14F-4D97-AF65-F5344CB8AC3E}">
        <p14:creationId xmlns:p14="http://schemas.microsoft.com/office/powerpoint/2010/main" val="21991293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08151" y="2504817"/>
            <a:ext cx="5972578" cy="1543564"/>
          </a:xfrm>
        </p:spPr>
        <p:txBody>
          <a:bodyPr>
            <a:normAutofit/>
          </a:bodyPr>
          <a:lstStyle/>
          <a:p>
            <a:r>
              <a:rPr lang="en-US" sz="3600" dirty="0" smtClean="0"/>
              <a:t>New Medical Resources</a:t>
            </a:r>
            <a:endParaRPr lang="en-US" sz="3600" dirty="0"/>
          </a:p>
        </p:txBody>
      </p:sp>
      <p:sp>
        <p:nvSpPr>
          <p:cNvPr id="3" name="Subtitle 2"/>
          <p:cNvSpPr>
            <a:spLocks noGrp="1"/>
          </p:cNvSpPr>
          <p:nvPr>
            <p:ph type="subTitle" idx="1"/>
          </p:nvPr>
        </p:nvSpPr>
        <p:spPr>
          <a:xfrm>
            <a:off x="972355" y="4190048"/>
            <a:ext cx="8171645" cy="2335123"/>
          </a:xfrm>
        </p:spPr>
        <p:txBody>
          <a:bodyPr>
            <a:normAutofit/>
          </a:bodyPr>
          <a:lstStyle/>
          <a:p>
            <a:r>
              <a:rPr lang="en-US" dirty="0" smtClean="0"/>
              <a:t>Including IMLS Grant Funded Resources</a:t>
            </a:r>
            <a:endParaRPr lang="en-GB" dirty="0"/>
          </a:p>
          <a:p>
            <a:endParaRPr lang="en-US" dirty="0"/>
          </a:p>
        </p:txBody>
      </p:sp>
      <p:pic>
        <p:nvPicPr>
          <p:cNvPr id="1026" name="Picture 2" descr="Image result for medical dictiona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2726" y="979928"/>
            <a:ext cx="2990850" cy="1990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89458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6674" y="500062"/>
            <a:ext cx="8270651" cy="1325563"/>
          </a:xfrm>
        </p:spPr>
        <p:txBody>
          <a:bodyPr/>
          <a:lstStyle/>
          <a:p>
            <a:r>
              <a:rPr lang="en-US" dirty="0" smtClean="0"/>
              <a:t>Mortality and Morbidity Analysis</a:t>
            </a:r>
            <a:endParaRPr lang="en-US" dirty="0"/>
          </a:p>
        </p:txBody>
      </p:sp>
      <p:sp>
        <p:nvSpPr>
          <p:cNvPr id="3" name="Content Placeholder 2"/>
          <p:cNvSpPr>
            <a:spLocks noGrp="1"/>
          </p:cNvSpPr>
          <p:nvPr>
            <p:ph idx="1"/>
          </p:nvPr>
        </p:nvSpPr>
        <p:spPr>
          <a:xfrm>
            <a:off x="628649" y="1606684"/>
            <a:ext cx="7886700" cy="4351338"/>
          </a:xfrm>
        </p:spPr>
        <p:txBody>
          <a:bodyPr>
            <a:normAutofit fontScale="92500" lnSpcReduction="10000"/>
          </a:bodyPr>
          <a:lstStyle/>
          <a:p>
            <a:pPr marL="0" indent="0">
              <a:buNone/>
            </a:pPr>
            <a:r>
              <a:rPr lang="en-US" dirty="0" smtClean="0"/>
              <a:t>A new Medical Resource feature funded by IMLS.</a:t>
            </a:r>
          </a:p>
          <a:p>
            <a:pPr marL="0" indent="0">
              <a:buNone/>
            </a:pPr>
            <a:r>
              <a:rPr lang="en-US" dirty="0" smtClean="0"/>
              <a:t>You can filter by:</a:t>
            </a:r>
          </a:p>
          <a:p>
            <a:r>
              <a:rPr lang="en-US" dirty="0" smtClean="0"/>
              <a:t>Most common clinical issues</a:t>
            </a:r>
          </a:p>
          <a:p>
            <a:endParaRPr lang="en-US" dirty="0" smtClean="0"/>
          </a:p>
          <a:p>
            <a:r>
              <a:rPr lang="en-US" dirty="0" smtClean="0"/>
              <a:t>Relevant death information </a:t>
            </a:r>
            <a:br>
              <a:rPr lang="en-US" dirty="0" smtClean="0"/>
            </a:br>
            <a:r>
              <a:rPr lang="en-US" dirty="0" smtClean="0"/>
              <a:t>analysis</a:t>
            </a:r>
          </a:p>
          <a:p>
            <a:endParaRPr lang="en-US" dirty="0" smtClean="0"/>
          </a:p>
          <a:p>
            <a:r>
              <a:rPr lang="en-US" dirty="0" smtClean="0"/>
              <a:t>Test results</a:t>
            </a:r>
            <a:endParaRPr lang="en-US" dirty="0"/>
          </a:p>
          <a:p>
            <a:endParaRPr lang="en-US" dirty="0" smtClean="0"/>
          </a:p>
          <a:p>
            <a:r>
              <a:rPr lang="en-US" dirty="0" smtClean="0"/>
              <a:t>Taxonomy (including taxonomy below)</a:t>
            </a:r>
            <a:endParaRPr lang="en-US" dirty="0"/>
          </a:p>
        </p:txBody>
      </p:sp>
      <p:pic>
        <p:nvPicPr>
          <p:cNvPr id="7" name="Picture 6"/>
          <p:cNvPicPr>
            <a:picLocks noChangeAspect="1"/>
          </p:cNvPicPr>
          <p:nvPr/>
        </p:nvPicPr>
        <p:blipFill>
          <a:blip r:embed="rId2"/>
          <a:stretch>
            <a:fillRect/>
          </a:stretch>
        </p:blipFill>
        <p:spPr>
          <a:xfrm>
            <a:off x="5308501" y="2464872"/>
            <a:ext cx="3064730" cy="2493494"/>
          </a:xfrm>
          <a:prstGeom prst="rect">
            <a:avLst/>
          </a:prstGeom>
          <a:ln>
            <a:solidFill>
              <a:schemeClr val="tx1"/>
            </a:solidFill>
          </a:ln>
        </p:spPr>
      </p:pic>
    </p:spTree>
    <p:extLst>
      <p:ext uri="{BB962C8B-B14F-4D97-AF65-F5344CB8AC3E}">
        <p14:creationId xmlns:p14="http://schemas.microsoft.com/office/powerpoint/2010/main" val="26918878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Role Requirements</a:t>
            </a:r>
            <a:endParaRPr lang="en-US" dirty="0"/>
          </a:p>
        </p:txBody>
      </p:sp>
      <p:sp>
        <p:nvSpPr>
          <p:cNvPr id="4" name="Content Placeholder 3"/>
          <p:cNvSpPr>
            <a:spLocks noGrp="1"/>
          </p:cNvSpPr>
          <p:nvPr>
            <p:ph idx="1"/>
          </p:nvPr>
        </p:nvSpPr>
        <p:spPr/>
        <p:txBody>
          <a:bodyPr/>
          <a:lstStyle/>
          <a:p>
            <a:r>
              <a:rPr lang="en-US" dirty="0" smtClean="0"/>
              <a:t>You must have Search/View access to Enclosure and/or Life Support Measurements to receive an email</a:t>
            </a:r>
          </a:p>
          <a:p>
            <a:r>
              <a:rPr lang="en-US" dirty="0" smtClean="0"/>
              <a:t>To edit the Email notifications contact list you must have Edit access to Enclosure and/or Life Support Measurements</a:t>
            </a:r>
          </a:p>
        </p:txBody>
      </p:sp>
    </p:spTree>
    <p:extLst>
      <p:ext uri="{BB962C8B-B14F-4D97-AF65-F5344CB8AC3E}">
        <p14:creationId xmlns:p14="http://schemas.microsoft.com/office/powerpoint/2010/main" val="902673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 &amp; M – Most Common Clinical Issues</a:t>
            </a:r>
            <a:endParaRPr lang="en-US" dirty="0"/>
          </a:p>
        </p:txBody>
      </p:sp>
      <p:pic>
        <p:nvPicPr>
          <p:cNvPr id="3" name="Picture 2"/>
          <p:cNvPicPr>
            <a:picLocks noChangeAspect="1"/>
          </p:cNvPicPr>
          <p:nvPr/>
        </p:nvPicPr>
        <p:blipFill>
          <a:blip r:embed="rId2"/>
          <a:stretch>
            <a:fillRect/>
          </a:stretch>
        </p:blipFill>
        <p:spPr>
          <a:xfrm>
            <a:off x="628650" y="1690689"/>
            <a:ext cx="6749247" cy="3374624"/>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741469" y="5135265"/>
            <a:ext cx="2040368" cy="1255611"/>
          </a:xfrm>
          <a:prstGeom prst="rect">
            <a:avLst/>
          </a:prstGeom>
          <a:ln>
            <a:solidFill>
              <a:schemeClr val="tx1"/>
            </a:solidFill>
          </a:ln>
        </p:spPr>
      </p:pic>
      <p:cxnSp>
        <p:nvCxnSpPr>
          <p:cNvPr id="6" name="Straight Arrow Connector 5"/>
          <p:cNvCxnSpPr/>
          <p:nvPr/>
        </p:nvCxnSpPr>
        <p:spPr>
          <a:xfrm flipH="1">
            <a:off x="2836571" y="4810514"/>
            <a:ext cx="450761" cy="57955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715554" y="3582923"/>
            <a:ext cx="5042080" cy="2031325"/>
          </a:xfrm>
          <a:prstGeom prst="rect">
            <a:avLst/>
          </a:prstGeom>
          <a:solidFill>
            <a:schemeClr val="accent1">
              <a:lumMod val="20000"/>
              <a:lumOff val="80000"/>
            </a:schemeClr>
          </a:solidFill>
          <a:ln>
            <a:solidFill>
              <a:schemeClr val="tx1"/>
            </a:solidFill>
          </a:ln>
        </p:spPr>
        <p:txBody>
          <a:bodyPr wrap="square" rtlCol="0">
            <a:spAutoFit/>
          </a:bodyPr>
          <a:lstStyle/>
          <a:p>
            <a:r>
              <a:rPr lang="en-US" dirty="0" smtClean="0"/>
              <a:t>Most Common Clinical Issues is a summary of the most commonly reported medical problems for a species along with duration data for each clinical issue. The information is extracted from member clinical diagnosis records. The  number of resolved cases and the number of active cases are indicated. The graphs can be expanded by hovering over.</a:t>
            </a:r>
            <a:endParaRPr lang="en-US" dirty="0"/>
          </a:p>
        </p:txBody>
      </p:sp>
    </p:spTree>
    <p:extLst>
      <p:ext uri="{BB962C8B-B14F-4D97-AF65-F5344CB8AC3E}">
        <p14:creationId xmlns:p14="http://schemas.microsoft.com/office/powerpoint/2010/main" val="32155798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 &amp; M – Most Common Clinical Issues</a:t>
            </a:r>
            <a:endParaRPr lang="en-US" dirty="0"/>
          </a:p>
        </p:txBody>
      </p:sp>
      <p:pic>
        <p:nvPicPr>
          <p:cNvPr id="5" name="Picture 4"/>
          <p:cNvPicPr>
            <a:picLocks noChangeAspect="1"/>
          </p:cNvPicPr>
          <p:nvPr/>
        </p:nvPicPr>
        <p:blipFill>
          <a:blip r:embed="rId2"/>
          <a:stretch>
            <a:fillRect/>
          </a:stretch>
        </p:blipFill>
        <p:spPr>
          <a:xfrm>
            <a:off x="729806" y="1787689"/>
            <a:ext cx="6070240" cy="3734782"/>
          </a:xfrm>
          <a:prstGeom prst="rect">
            <a:avLst/>
          </a:prstGeom>
          <a:ln>
            <a:solidFill>
              <a:schemeClr val="tx1"/>
            </a:solidFill>
          </a:ln>
        </p:spPr>
      </p:pic>
      <p:sp>
        <p:nvSpPr>
          <p:cNvPr id="4" name="TextBox 3"/>
          <p:cNvSpPr txBox="1"/>
          <p:nvPr/>
        </p:nvSpPr>
        <p:spPr>
          <a:xfrm>
            <a:off x="4378817" y="4005330"/>
            <a:ext cx="3376437"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also view this information</a:t>
            </a:r>
          </a:p>
          <a:p>
            <a:r>
              <a:rPr lang="en-US" dirty="0"/>
              <a:t>i</a:t>
            </a:r>
            <a:r>
              <a:rPr lang="en-US" dirty="0" smtClean="0"/>
              <a:t>n a Graphical View.</a:t>
            </a:r>
            <a:endParaRPr lang="en-US" dirty="0"/>
          </a:p>
        </p:txBody>
      </p:sp>
    </p:spTree>
    <p:extLst>
      <p:ext uri="{BB962C8B-B14F-4D97-AF65-F5344CB8AC3E}">
        <p14:creationId xmlns:p14="http://schemas.microsoft.com/office/powerpoint/2010/main" val="14214343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 &amp; M – Relevant Death Info</a:t>
            </a:r>
            <a:endParaRPr lang="en-US" dirty="0"/>
          </a:p>
        </p:txBody>
      </p:sp>
      <p:pic>
        <p:nvPicPr>
          <p:cNvPr id="3" name="Picture 2"/>
          <p:cNvPicPr>
            <a:picLocks noChangeAspect="1"/>
          </p:cNvPicPr>
          <p:nvPr/>
        </p:nvPicPr>
        <p:blipFill>
          <a:blip r:embed="rId2"/>
          <a:stretch>
            <a:fillRect/>
          </a:stretch>
        </p:blipFill>
        <p:spPr>
          <a:xfrm>
            <a:off x="1005333" y="1565684"/>
            <a:ext cx="7133333" cy="2619048"/>
          </a:xfrm>
          <a:prstGeom prst="rect">
            <a:avLst/>
          </a:prstGeom>
          <a:ln>
            <a:solidFill>
              <a:schemeClr val="tx1"/>
            </a:solidFill>
          </a:ln>
        </p:spPr>
      </p:pic>
      <p:sp>
        <p:nvSpPr>
          <p:cNvPr id="4" name="TextBox 3"/>
          <p:cNvSpPr txBox="1"/>
          <p:nvPr/>
        </p:nvSpPr>
        <p:spPr>
          <a:xfrm>
            <a:off x="579496" y="4449081"/>
            <a:ext cx="7985006"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Relevant Death Information performs real-time analysis on the Relevant Death</a:t>
            </a:r>
          </a:p>
          <a:p>
            <a:r>
              <a:rPr lang="en-US" dirty="0" smtClean="0"/>
              <a:t>Information associated with the Husbandry death records. There are more filtering </a:t>
            </a:r>
          </a:p>
          <a:p>
            <a:r>
              <a:rPr lang="en-US" dirty="0" smtClean="0"/>
              <a:t>options for this analysis. In addition to Taxonomy you can chose the scope, what </a:t>
            </a:r>
          </a:p>
          <a:p>
            <a:r>
              <a:rPr lang="en-US" dirty="0" smtClean="0"/>
              <a:t>entities you want to include, and a date of death range.</a:t>
            </a:r>
            <a:endParaRPr lang="en-US" dirty="0"/>
          </a:p>
        </p:txBody>
      </p:sp>
    </p:spTree>
    <p:extLst>
      <p:ext uri="{BB962C8B-B14F-4D97-AF65-F5344CB8AC3E}">
        <p14:creationId xmlns:p14="http://schemas.microsoft.com/office/powerpoint/2010/main" val="3965026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3458"/>
            <a:ext cx="7886700" cy="1325563"/>
          </a:xfrm>
        </p:spPr>
        <p:txBody>
          <a:bodyPr/>
          <a:lstStyle/>
          <a:p>
            <a:r>
              <a:rPr lang="en-US" dirty="0" smtClean="0"/>
              <a:t>M &amp; M – Relevant Death Info</a:t>
            </a:r>
            <a:endParaRPr lang="en-US" dirty="0"/>
          </a:p>
        </p:txBody>
      </p:sp>
      <p:pic>
        <p:nvPicPr>
          <p:cNvPr id="3" name="Picture 2"/>
          <p:cNvPicPr>
            <a:picLocks noChangeAspect="1"/>
          </p:cNvPicPr>
          <p:nvPr/>
        </p:nvPicPr>
        <p:blipFill>
          <a:blip r:embed="rId2"/>
          <a:stretch>
            <a:fillRect/>
          </a:stretch>
        </p:blipFill>
        <p:spPr>
          <a:xfrm>
            <a:off x="851886" y="1145675"/>
            <a:ext cx="7220845" cy="4521029"/>
          </a:xfrm>
          <a:prstGeom prst="rect">
            <a:avLst/>
          </a:prstGeom>
          <a:ln>
            <a:solidFill>
              <a:schemeClr val="tx1"/>
            </a:solidFill>
          </a:ln>
        </p:spPr>
      </p:pic>
      <p:sp>
        <p:nvSpPr>
          <p:cNvPr id="4" name="TextBox 3"/>
          <p:cNvSpPr txBox="1"/>
          <p:nvPr/>
        </p:nvSpPr>
        <p:spPr>
          <a:xfrm>
            <a:off x="4108360" y="3116687"/>
            <a:ext cx="4660956" cy="2031325"/>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The analysis output is an interactive bar</a:t>
            </a:r>
          </a:p>
          <a:p>
            <a:r>
              <a:rPr lang="en-US" dirty="0"/>
              <a:t>g</a:t>
            </a:r>
            <a:r>
              <a:rPr lang="en-US" dirty="0" smtClean="0"/>
              <a:t>raph that starts at the highest analysis level.</a:t>
            </a:r>
          </a:p>
          <a:p>
            <a:r>
              <a:rPr lang="en-US" dirty="0" smtClean="0"/>
              <a:t>This first graph displays the numbers of records </a:t>
            </a:r>
          </a:p>
          <a:p>
            <a:r>
              <a:rPr lang="en-US" dirty="0" smtClean="0"/>
              <a:t>that have Uninformative RDI records, Useful </a:t>
            </a:r>
          </a:p>
          <a:p>
            <a:r>
              <a:rPr lang="en-US" dirty="0" smtClean="0"/>
              <a:t>RDI records and Conflicting, Suspect or </a:t>
            </a:r>
          </a:p>
          <a:p>
            <a:r>
              <a:rPr lang="en-US" dirty="0" smtClean="0"/>
              <a:t>Incomplete RDI records. If the label for the bar</a:t>
            </a:r>
          </a:p>
          <a:p>
            <a:r>
              <a:rPr lang="en-US" dirty="0"/>
              <a:t>i</a:t>
            </a:r>
            <a:r>
              <a:rPr lang="en-US" dirty="0" smtClean="0"/>
              <a:t>s underlined, clicking on the bar…….</a:t>
            </a:r>
            <a:endParaRPr lang="en-US" dirty="0"/>
          </a:p>
        </p:txBody>
      </p:sp>
    </p:spTree>
    <p:extLst>
      <p:ext uri="{BB962C8B-B14F-4D97-AF65-F5344CB8AC3E}">
        <p14:creationId xmlns:p14="http://schemas.microsoft.com/office/powerpoint/2010/main" val="5293931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 &amp; M –Relevant Death Info</a:t>
            </a:r>
            <a:endParaRPr lang="en-US" dirty="0"/>
          </a:p>
        </p:txBody>
      </p:sp>
      <p:pic>
        <p:nvPicPr>
          <p:cNvPr id="5" name="Picture 4"/>
          <p:cNvPicPr>
            <a:picLocks noChangeAspect="1"/>
          </p:cNvPicPr>
          <p:nvPr/>
        </p:nvPicPr>
        <p:blipFill>
          <a:blip r:embed="rId2"/>
          <a:stretch>
            <a:fillRect/>
          </a:stretch>
        </p:blipFill>
        <p:spPr>
          <a:xfrm>
            <a:off x="1092289" y="1466291"/>
            <a:ext cx="6618728" cy="4186927"/>
          </a:xfrm>
          <a:prstGeom prst="rect">
            <a:avLst/>
          </a:prstGeom>
          <a:ln>
            <a:solidFill>
              <a:schemeClr val="tx1"/>
            </a:solidFill>
          </a:ln>
        </p:spPr>
      </p:pic>
      <p:sp>
        <p:nvSpPr>
          <p:cNvPr id="4" name="TextBox 3"/>
          <p:cNvSpPr txBox="1"/>
          <p:nvPr/>
        </p:nvSpPr>
        <p:spPr>
          <a:xfrm>
            <a:off x="3889334" y="3953813"/>
            <a:ext cx="5095819"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…opens a new graph showing the finer resolution</a:t>
            </a:r>
          </a:p>
          <a:p>
            <a:r>
              <a:rPr lang="en-US" dirty="0"/>
              <a:t>d</a:t>
            </a:r>
            <a:r>
              <a:rPr lang="en-US" dirty="0" smtClean="0"/>
              <a:t>ata that was used to create the previous bar.</a:t>
            </a:r>
          </a:p>
          <a:p>
            <a:r>
              <a:rPr lang="en-US" dirty="0" smtClean="0"/>
              <a:t>Here it displays a screen with the various causes of </a:t>
            </a:r>
          </a:p>
          <a:p>
            <a:r>
              <a:rPr lang="en-US" dirty="0" smtClean="0"/>
              <a:t>death. Trauma appears to be the number one cause </a:t>
            </a:r>
          </a:p>
          <a:p>
            <a:r>
              <a:rPr lang="en-US" dirty="0" smtClean="0"/>
              <a:t>of death for gray wolves. Any numbers that </a:t>
            </a:r>
          </a:p>
          <a:p>
            <a:r>
              <a:rPr lang="en-US" dirty="0" smtClean="0"/>
              <a:t>are underlined are hyperlinks to……….</a:t>
            </a:r>
            <a:endParaRPr lang="en-US" dirty="0"/>
          </a:p>
        </p:txBody>
      </p:sp>
    </p:spTree>
    <p:extLst>
      <p:ext uri="{BB962C8B-B14F-4D97-AF65-F5344CB8AC3E}">
        <p14:creationId xmlns:p14="http://schemas.microsoft.com/office/powerpoint/2010/main" val="3892702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 &amp; M – Relevant Death Info</a:t>
            </a:r>
            <a:endParaRPr lang="en-US" dirty="0"/>
          </a:p>
        </p:txBody>
      </p:sp>
      <p:pic>
        <p:nvPicPr>
          <p:cNvPr id="3" name="Picture 2"/>
          <p:cNvPicPr>
            <a:picLocks noChangeAspect="1"/>
          </p:cNvPicPr>
          <p:nvPr/>
        </p:nvPicPr>
        <p:blipFill>
          <a:blip r:embed="rId2"/>
          <a:stretch>
            <a:fillRect/>
          </a:stretch>
        </p:blipFill>
        <p:spPr>
          <a:xfrm>
            <a:off x="723636" y="1565433"/>
            <a:ext cx="6784746" cy="4313122"/>
          </a:xfrm>
          <a:prstGeom prst="rect">
            <a:avLst/>
          </a:prstGeom>
          <a:ln>
            <a:solidFill>
              <a:schemeClr val="tx1"/>
            </a:solidFill>
          </a:ln>
        </p:spPr>
      </p:pic>
      <p:sp>
        <p:nvSpPr>
          <p:cNvPr id="4" name="TextBox 3"/>
          <p:cNvSpPr txBox="1"/>
          <p:nvPr/>
        </p:nvSpPr>
        <p:spPr>
          <a:xfrm>
            <a:off x="3412901" y="3721994"/>
            <a:ext cx="3799566"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 further details regarding that cause</a:t>
            </a:r>
          </a:p>
          <a:p>
            <a:r>
              <a:rPr lang="en-US" dirty="0"/>
              <a:t>o</a:t>
            </a:r>
            <a:r>
              <a:rPr lang="en-US" dirty="0" smtClean="0"/>
              <a:t>f death. Every level has a back button</a:t>
            </a:r>
          </a:p>
          <a:p>
            <a:r>
              <a:rPr lang="en-US" dirty="0" smtClean="0"/>
              <a:t>(upper left) to return to the previous</a:t>
            </a:r>
          </a:p>
          <a:p>
            <a:r>
              <a:rPr lang="en-US" dirty="0" smtClean="0"/>
              <a:t>Analysis level.</a:t>
            </a:r>
            <a:endParaRPr lang="en-US" dirty="0"/>
          </a:p>
        </p:txBody>
      </p:sp>
    </p:spTree>
    <p:extLst>
      <p:ext uri="{BB962C8B-B14F-4D97-AF65-F5344CB8AC3E}">
        <p14:creationId xmlns:p14="http://schemas.microsoft.com/office/powerpoint/2010/main" val="170570979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 &amp; M – Relevant Death Info</a:t>
            </a:r>
            <a:endParaRPr lang="en-US" dirty="0"/>
          </a:p>
        </p:txBody>
      </p:sp>
      <p:pic>
        <p:nvPicPr>
          <p:cNvPr id="4" name="Picture 3"/>
          <p:cNvPicPr>
            <a:picLocks noChangeAspect="1"/>
          </p:cNvPicPr>
          <p:nvPr/>
        </p:nvPicPr>
        <p:blipFill>
          <a:blip r:embed="rId2"/>
          <a:stretch>
            <a:fillRect/>
          </a:stretch>
        </p:blipFill>
        <p:spPr>
          <a:xfrm>
            <a:off x="628650" y="1469665"/>
            <a:ext cx="3608499" cy="2303844"/>
          </a:xfrm>
          <a:prstGeom prst="rect">
            <a:avLst/>
          </a:prstGeom>
          <a:ln>
            <a:solidFill>
              <a:schemeClr val="tx1"/>
            </a:solidFill>
          </a:ln>
        </p:spPr>
      </p:pic>
      <p:pic>
        <p:nvPicPr>
          <p:cNvPr id="6" name="Picture 5"/>
          <p:cNvPicPr>
            <a:picLocks noChangeAspect="1"/>
          </p:cNvPicPr>
          <p:nvPr/>
        </p:nvPicPr>
        <p:blipFill>
          <a:blip r:embed="rId3"/>
          <a:stretch>
            <a:fillRect/>
          </a:stretch>
        </p:blipFill>
        <p:spPr>
          <a:xfrm>
            <a:off x="628650" y="4017880"/>
            <a:ext cx="3434127" cy="2214144"/>
          </a:xfrm>
          <a:prstGeom prst="rect">
            <a:avLst/>
          </a:prstGeom>
          <a:ln>
            <a:solidFill>
              <a:schemeClr val="tx1"/>
            </a:solidFill>
          </a:ln>
        </p:spPr>
      </p:pic>
      <p:pic>
        <p:nvPicPr>
          <p:cNvPr id="5" name="Picture 4"/>
          <p:cNvPicPr>
            <a:picLocks noChangeAspect="1"/>
          </p:cNvPicPr>
          <p:nvPr/>
        </p:nvPicPr>
        <p:blipFill>
          <a:blip r:embed="rId4"/>
          <a:stretch>
            <a:fillRect/>
          </a:stretch>
        </p:blipFill>
        <p:spPr>
          <a:xfrm>
            <a:off x="4578639" y="1443031"/>
            <a:ext cx="3628554" cy="2303844"/>
          </a:xfrm>
          <a:prstGeom prst="rect">
            <a:avLst/>
          </a:prstGeom>
          <a:ln>
            <a:solidFill>
              <a:schemeClr val="tx1"/>
            </a:solidFill>
          </a:ln>
        </p:spPr>
      </p:pic>
      <p:pic>
        <p:nvPicPr>
          <p:cNvPr id="7" name="Picture 6"/>
          <p:cNvPicPr>
            <a:picLocks noChangeAspect="1"/>
          </p:cNvPicPr>
          <p:nvPr/>
        </p:nvPicPr>
        <p:blipFill>
          <a:blip r:embed="rId5"/>
          <a:stretch>
            <a:fillRect/>
          </a:stretch>
        </p:blipFill>
        <p:spPr>
          <a:xfrm>
            <a:off x="4622071" y="3901312"/>
            <a:ext cx="3541690" cy="1732348"/>
          </a:xfrm>
          <a:prstGeom prst="rect">
            <a:avLst/>
          </a:prstGeom>
          <a:ln>
            <a:solidFill>
              <a:schemeClr val="tx1"/>
            </a:solidFill>
          </a:ln>
        </p:spPr>
      </p:pic>
      <p:cxnSp>
        <p:nvCxnSpPr>
          <p:cNvPr id="10" name="Straight Arrow Connector 9"/>
          <p:cNvCxnSpPr/>
          <p:nvPr/>
        </p:nvCxnSpPr>
        <p:spPr>
          <a:xfrm>
            <a:off x="3802357" y="2141786"/>
            <a:ext cx="1068946" cy="39354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802357" y="4767486"/>
            <a:ext cx="1068946" cy="1622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3649957" y="2321722"/>
            <a:ext cx="1744145" cy="2005579"/>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857305" y="2585889"/>
            <a:ext cx="3054875"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Running this feature at the </a:t>
            </a:r>
          </a:p>
          <a:p>
            <a:r>
              <a:rPr lang="en-US" dirty="0"/>
              <a:t>My Institution level can help </a:t>
            </a:r>
          </a:p>
          <a:p>
            <a:r>
              <a:rPr lang="en-US" dirty="0" smtClean="0"/>
              <a:t>you </a:t>
            </a:r>
            <a:r>
              <a:rPr lang="en-US" dirty="0"/>
              <a:t>clean up your RDI records</a:t>
            </a:r>
            <a:r>
              <a:rPr lang="en-US" dirty="0" smtClean="0"/>
              <a:t>!</a:t>
            </a:r>
            <a:endParaRPr lang="en-US" dirty="0"/>
          </a:p>
        </p:txBody>
      </p:sp>
    </p:spTree>
    <p:extLst>
      <p:ext uri="{BB962C8B-B14F-4D97-AF65-F5344CB8AC3E}">
        <p14:creationId xmlns:p14="http://schemas.microsoft.com/office/powerpoint/2010/main" val="339996272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1175" y="-19205"/>
            <a:ext cx="7886700" cy="1325563"/>
          </a:xfrm>
        </p:spPr>
        <p:txBody>
          <a:bodyPr/>
          <a:lstStyle/>
          <a:p>
            <a:r>
              <a:rPr lang="en-US" dirty="0" smtClean="0"/>
              <a:t>M &amp; M – Test Results</a:t>
            </a:r>
            <a:endParaRPr lang="en-US" dirty="0"/>
          </a:p>
        </p:txBody>
      </p:sp>
      <p:sp>
        <p:nvSpPr>
          <p:cNvPr id="4" name="TextBox 3"/>
          <p:cNvSpPr txBox="1"/>
          <p:nvPr/>
        </p:nvSpPr>
        <p:spPr>
          <a:xfrm>
            <a:off x="185662" y="3970243"/>
            <a:ext cx="8740150" cy="1754326"/>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If you select the Test Results search you have even more filters available. The requirements </a:t>
            </a:r>
          </a:p>
          <a:p>
            <a:r>
              <a:rPr lang="en-US" dirty="0" smtClean="0"/>
              <a:t>for display on the Test Results report/graph are not as stringent as they are to be shown</a:t>
            </a:r>
          </a:p>
          <a:p>
            <a:r>
              <a:rPr lang="en-US" dirty="0" smtClean="0"/>
              <a:t>in the Global Reference Intervals. This new, anonymous reporting function provides some </a:t>
            </a:r>
          </a:p>
          <a:p>
            <a:r>
              <a:rPr lang="en-US" dirty="0" smtClean="0"/>
              <a:t>access to the rest of the ZIMS test results data. You have just measured your first B-type </a:t>
            </a:r>
          </a:p>
          <a:p>
            <a:r>
              <a:rPr lang="en-US" dirty="0" smtClean="0"/>
              <a:t>natriuretic peptide (BNP) level in a gorilla and you want to see what related information </a:t>
            </a:r>
          </a:p>
          <a:p>
            <a:r>
              <a:rPr lang="en-US" dirty="0" smtClean="0"/>
              <a:t>has been entered.</a:t>
            </a:r>
            <a:endParaRPr lang="en-US" dirty="0"/>
          </a:p>
        </p:txBody>
      </p:sp>
      <p:pic>
        <p:nvPicPr>
          <p:cNvPr id="6" name="Picture 5"/>
          <p:cNvPicPr>
            <a:picLocks noChangeAspect="1"/>
          </p:cNvPicPr>
          <p:nvPr/>
        </p:nvPicPr>
        <p:blipFill>
          <a:blip r:embed="rId2"/>
          <a:stretch>
            <a:fillRect/>
          </a:stretch>
        </p:blipFill>
        <p:spPr>
          <a:xfrm>
            <a:off x="592418" y="1009251"/>
            <a:ext cx="8184213" cy="2809699"/>
          </a:xfrm>
          <a:prstGeom prst="rect">
            <a:avLst/>
          </a:prstGeom>
          <a:ln>
            <a:solidFill>
              <a:schemeClr val="tx1"/>
            </a:solidFill>
          </a:ln>
        </p:spPr>
      </p:pic>
    </p:spTree>
    <p:extLst>
      <p:ext uri="{BB962C8B-B14F-4D97-AF65-F5344CB8AC3E}">
        <p14:creationId xmlns:p14="http://schemas.microsoft.com/office/powerpoint/2010/main" val="39617762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 &amp; M – Tests Results Report</a:t>
            </a:r>
            <a:endParaRPr lang="en-US" dirty="0"/>
          </a:p>
        </p:txBody>
      </p:sp>
      <p:pic>
        <p:nvPicPr>
          <p:cNvPr id="3" name="Picture 2"/>
          <p:cNvPicPr>
            <a:picLocks noChangeAspect="1"/>
          </p:cNvPicPr>
          <p:nvPr/>
        </p:nvPicPr>
        <p:blipFill>
          <a:blip r:embed="rId2"/>
          <a:stretch>
            <a:fillRect/>
          </a:stretch>
        </p:blipFill>
        <p:spPr>
          <a:xfrm>
            <a:off x="628650" y="1690689"/>
            <a:ext cx="5330527" cy="3973555"/>
          </a:xfrm>
          <a:prstGeom prst="rect">
            <a:avLst/>
          </a:prstGeom>
          <a:ln>
            <a:solidFill>
              <a:schemeClr val="tx1"/>
            </a:solidFill>
          </a:ln>
        </p:spPr>
      </p:pic>
      <p:sp>
        <p:nvSpPr>
          <p:cNvPr id="4" name="TextBox 3"/>
          <p:cNvSpPr txBox="1"/>
          <p:nvPr/>
        </p:nvSpPr>
        <p:spPr>
          <a:xfrm>
            <a:off x="6270953" y="2537138"/>
            <a:ext cx="2244397"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select to view</a:t>
            </a:r>
          </a:p>
          <a:p>
            <a:r>
              <a:rPr lang="en-US" dirty="0"/>
              <a:t>t</a:t>
            </a:r>
            <a:r>
              <a:rPr lang="en-US" dirty="0" smtClean="0"/>
              <a:t>he information in a </a:t>
            </a:r>
          </a:p>
          <a:p>
            <a:r>
              <a:rPr lang="en-US" dirty="0" smtClean="0"/>
              <a:t>Report form.</a:t>
            </a:r>
            <a:endParaRPr lang="en-US" dirty="0"/>
          </a:p>
        </p:txBody>
      </p:sp>
    </p:spTree>
    <p:extLst>
      <p:ext uri="{BB962C8B-B14F-4D97-AF65-F5344CB8AC3E}">
        <p14:creationId xmlns:p14="http://schemas.microsoft.com/office/powerpoint/2010/main" val="4700306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 &amp; M – Tests Results Graph</a:t>
            </a:r>
            <a:endParaRPr lang="en-US" dirty="0"/>
          </a:p>
        </p:txBody>
      </p:sp>
      <p:pic>
        <p:nvPicPr>
          <p:cNvPr id="3" name="Picture 2"/>
          <p:cNvPicPr>
            <a:picLocks noChangeAspect="1"/>
          </p:cNvPicPr>
          <p:nvPr/>
        </p:nvPicPr>
        <p:blipFill>
          <a:blip r:embed="rId2"/>
          <a:stretch>
            <a:fillRect/>
          </a:stretch>
        </p:blipFill>
        <p:spPr>
          <a:xfrm>
            <a:off x="873203" y="1690689"/>
            <a:ext cx="7397594" cy="2948032"/>
          </a:xfrm>
          <a:prstGeom prst="rect">
            <a:avLst/>
          </a:prstGeom>
          <a:ln>
            <a:solidFill>
              <a:schemeClr val="tx1"/>
            </a:solidFill>
          </a:ln>
        </p:spPr>
      </p:pic>
      <p:sp>
        <p:nvSpPr>
          <p:cNvPr id="4" name="TextBox 3"/>
          <p:cNvSpPr txBox="1"/>
          <p:nvPr/>
        </p:nvSpPr>
        <p:spPr>
          <a:xfrm>
            <a:off x="1725769" y="5087155"/>
            <a:ext cx="5272277" cy="369332"/>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Or, you can chose to create a graph of the information.</a:t>
            </a:r>
            <a:endParaRPr lang="en-US" dirty="0"/>
          </a:p>
        </p:txBody>
      </p:sp>
    </p:spTree>
    <p:extLst>
      <p:ext uri="{BB962C8B-B14F-4D97-AF65-F5344CB8AC3E}">
        <p14:creationId xmlns:p14="http://schemas.microsoft.com/office/powerpoint/2010/main" val="24571606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Requirements</a:t>
            </a:r>
            <a:endParaRPr lang="en-US" dirty="0"/>
          </a:p>
        </p:txBody>
      </p:sp>
      <p:sp>
        <p:nvSpPr>
          <p:cNvPr id="3" name="Content Placeholder 2"/>
          <p:cNvSpPr>
            <a:spLocks noGrp="1"/>
          </p:cNvSpPr>
          <p:nvPr>
            <p:ph idx="1"/>
          </p:nvPr>
        </p:nvSpPr>
        <p:spPr/>
        <p:txBody>
          <a:bodyPr/>
          <a:lstStyle/>
          <a:p>
            <a:r>
              <a:rPr lang="en-US" dirty="0"/>
              <a:t>Emails will be sent to your Communications email – make sure it is up-to-date!</a:t>
            </a:r>
          </a:p>
          <a:p>
            <a:r>
              <a:rPr lang="en-US" dirty="0" smtClean="0"/>
              <a:t>You must have a Measurement Range Template created for the Enclosure/Life Support</a:t>
            </a:r>
          </a:p>
          <a:p>
            <a:pPr lvl="1"/>
            <a:r>
              <a:rPr lang="en-US" dirty="0" smtClean="0"/>
              <a:t>This is the template created under Start&gt;Tools&gt; Measurement Range Template. It is not a Batch Measurement Template.</a:t>
            </a:r>
            <a:endParaRPr lang="en-US" dirty="0"/>
          </a:p>
        </p:txBody>
      </p:sp>
    </p:spTree>
    <p:extLst>
      <p:ext uri="{BB962C8B-B14F-4D97-AF65-F5344CB8AC3E}">
        <p14:creationId xmlns:p14="http://schemas.microsoft.com/office/powerpoint/2010/main" val="400217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Drug Usage Extract</a:t>
            </a:r>
            <a:endParaRPr lang="en-US" dirty="0"/>
          </a:p>
        </p:txBody>
      </p:sp>
      <p:pic>
        <p:nvPicPr>
          <p:cNvPr id="5" name="Picture 4"/>
          <p:cNvPicPr>
            <a:picLocks noChangeAspect="1"/>
          </p:cNvPicPr>
          <p:nvPr/>
        </p:nvPicPr>
        <p:blipFill>
          <a:blip r:embed="rId2"/>
          <a:stretch>
            <a:fillRect/>
          </a:stretch>
        </p:blipFill>
        <p:spPr>
          <a:xfrm>
            <a:off x="1220273" y="1407354"/>
            <a:ext cx="6703453" cy="3307759"/>
          </a:xfrm>
          <a:prstGeom prst="rect">
            <a:avLst/>
          </a:prstGeom>
          <a:ln>
            <a:solidFill>
              <a:schemeClr val="tx1"/>
            </a:solidFill>
          </a:ln>
        </p:spPr>
      </p:pic>
      <p:sp>
        <p:nvSpPr>
          <p:cNvPr id="6" name="TextBox 5"/>
          <p:cNvSpPr txBox="1"/>
          <p:nvPr/>
        </p:nvSpPr>
        <p:spPr>
          <a:xfrm>
            <a:off x="1220273" y="4834011"/>
            <a:ext cx="6635343"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In addition to providing users with the range of drug dosages, the</a:t>
            </a:r>
          </a:p>
          <a:p>
            <a:r>
              <a:rPr lang="en-US" dirty="0" smtClean="0"/>
              <a:t>Global Drug Usage Extract now also displays the distribution of those</a:t>
            </a:r>
          </a:p>
          <a:p>
            <a:r>
              <a:rPr lang="en-US" dirty="0"/>
              <a:t>d</a:t>
            </a:r>
            <a:r>
              <a:rPr lang="en-US" dirty="0" smtClean="0"/>
              <a:t>osages by hovering over the Range.</a:t>
            </a:r>
            <a:endParaRPr lang="en-US" dirty="0"/>
          </a:p>
        </p:txBody>
      </p:sp>
    </p:spTree>
    <p:extLst>
      <p:ext uri="{BB962C8B-B14F-4D97-AF65-F5344CB8AC3E}">
        <p14:creationId xmlns:p14="http://schemas.microsoft.com/office/powerpoint/2010/main" val="7189935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Anesthesia Summaries</a:t>
            </a:r>
            <a:endParaRPr lang="en-US" dirty="0"/>
          </a:p>
        </p:txBody>
      </p:sp>
      <p:pic>
        <p:nvPicPr>
          <p:cNvPr id="6" name="Picture 5"/>
          <p:cNvPicPr>
            <a:picLocks noChangeAspect="1"/>
          </p:cNvPicPr>
          <p:nvPr/>
        </p:nvPicPr>
        <p:blipFill>
          <a:blip r:embed="rId2"/>
          <a:stretch>
            <a:fillRect/>
          </a:stretch>
        </p:blipFill>
        <p:spPr>
          <a:xfrm>
            <a:off x="628650" y="1522610"/>
            <a:ext cx="7790476" cy="2447619"/>
          </a:xfrm>
          <a:prstGeom prst="rect">
            <a:avLst/>
          </a:prstGeom>
          <a:ln>
            <a:solidFill>
              <a:schemeClr val="tx1"/>
            </a:solidFill>
          </a:ln>
        </p:spPr>
      </p:pic>
      <p:sp>
        <p:nvSpPr>
          <p:cNvPr id="7" name="TextBox 6"/>
          <p:cNvSpPr txBox="1"/>
          <p:nvPr/>
        </p:nvSpPr>
        <p:spPr>
          <a:xfrm>
            <a:off x="1064437" y="4224271"/>
            <a:ext cx="7015126"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Three new features have been added to the Global Anesthesia Summary.</a:t>
            </a:r>
          </a:p>
          <a:p>
            <a:r>
              <a:rPr lang="en-US" dirty="0" smtClean="0"/>
              <a:t>First, you can now search by the drug in addition to search by Taxonomy.</a:t>
            </a:r>
          </a:p>
          <a:p>
            <a:r>
              <a:rPr lang="en-US" dirty="0" smtClean="0"/>
              <a:t>This helps you find existing protocols as new anesthetic drugs become</a:t>
            </a:r>
          </a:p>
          <a:p>
            <a:r>
              <a:rPr lang="en-US" dirty="0"/>
              <a:t>a</a:t>
            </a:r>
            <a:r>
              <a:rPr lang="en-US" dirty="0" smtClean="0"/>
              <a:t>vailable.</a:t>
            </a:r>
            <a:endParaRPr lang="en-US" dirty="0"/>
          </a:p>
        </p:txBody>
      </p:sp>
    </p:spTree>
    <p:extLst>
      <p:ext uri="{BB962C8B-B14F-4D97-AF65-F5344CB8AC3E}">
        <p14:creationId xmlns:p14="http://schemas.microsoft.com/office/powerpoint/2010/main" val="14095826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4560" y="40793"/>
            <a:ext cx="7886700" cy="1325563"/>
          </a:xfrm>
        </p:spPr>
        <p:txBody>
          <a:bodyPr/>
          <a:lstStyle/>
          <a:p>
            <a:r>
              <a:rPr lang="en-US" dirty="0" smtClean="0"/>
              <a:t>Filter Anesthesia Summary</a:t>
            </a:r>
            <a:endParaRPr lang="en-US" dirty="0"/>
          </a:p>
        </p:txBody>
      </p:sp>
      <p:sp>
        <p:nvSpPr>
          <p:cNvPr id="6" name="TextBox 5"/>
          <p:cNvSpPr txBox="1"/>
          <p:nvPr/>
        </p:nvSpPr>
        <p:spPr>
          <a:xfrm>
            <a:off x="608112" y="4716840"/>
            <a:ext cx="7920117" cy="923330"/>
          </a:xfrm>
          <a:prstGeom prst="rect">
            <a:avLst/>
          </a:prstGeom>
          <a:solidFill>
            <a:schemeClr val="accent1">
              <a:lumMod val="20000"/>
              <a:lumOff val="80000"/>
            </a:schemeClr>
          </a:solidFill>
          <a:ln>
            <a:solidFill>
              <a:schemeClr val="tx1"/>
            </a:solidFill>
          </a:ln>
        </p:spPr>
        <p:txBody>
          <a:bodyPr wrap="none" rtlCol="0">
            <a:spAutoFit/>
          </a:bodyPr>
          <a:lstStyle/>
          <a:p>
            <a:r>
              <a:rPr lang="en-US" dirty="0"/>
              <a:t>The overall summary protocols displayed for a species can be refined by selecting </a:t>
            </a:r>
            <a:endParaRPr lang="en-US" dirty="0" smtClean="0"/>
          </a:p>
          <a:p>
            <a:r>
              <a:rPr lang="en-US" dirty="0" smtClean="0"/>
              <a:t>additional </a:t>
            </a:r>
            <a:r>
              <a:rPr lang="en-US" dirty="0"/>
              <a:t>filter options within the “Filter Anesthesia Summaries” panel above the </a:t>
            </a:r>
            <a:endParaRPr lang="en-US" dirty="0" smtClean="0"/>
          </a:p>
          <a:p>
            <a:r>
              <a:rPr lang="en-US" dirty="0" smtClean="0"/>
              <a:t>report </a:t>
            </a:r>
            <a:r>
              <a:rPr lang="en-US" dirty="0"/>
              <a:t>(panel may be collapsed</a:t>
            </a:r>
            <a:r>
              <a:rPr lang="en-US" dirty="0" smtClean="0"/>
              <a:t>).</a:t>
            </a:r>
            <a:endParaRPr lang="en-US" dirty="0"/>
          </a:p>
        </p:txBody>
      </p:sp>
      <p:pic>
        <p:nvPicPr>
          <p:cNvPr id="7" name="Picture 6"/>
          <p:cNvPicPr>
            <a:picLocks noChangeAspect="1"/>
          </p:cNvPicPr>
          <p:nvPr/>
        </p:nvPicPr>
        <p:blipFill>
          <a:blip r:embed="rId2"/>
          <a:stretch>
            <a:fillRect/>
          </a:stretch>
        </p:blipFill>
        <p:spPr>
          <a:xfrm>
            <a:off x="1109672" y="1337812"/>
            <a:ext cx="5710450" cy="3259946"/>
          </a:xfrm>
          <a:prstGeom prst="rect">
            <a:avLst/>
          </a:prstGeom>
        </p:spPr>
      </p:pic>
    </p:spTree>
    <p:extLst>
      <p:ext uri="{BB962C8B-B14F-4D97-AF65-F5344CB8AC3E}">
        <p14:creationId xmlns:p14="http://schemas.microsoft.com/office/powerpoint/2010/main" val="2676262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Anesthesia Summaries</a:t>
            </a:r>
            <a:endParaRPr lang="en-US" dirty="0"/>
          </a:p>
        </p:txBody>
      </p:sp>
      <p:sp>
        <p:nvSpPr>
          <p:cNvPr id="7" name="TextBox 6"/>
          <p:cNvSpPr txBox="1"/>
          <p:nvPr/>
        </p:nvSpPr>
        <p:spPr>
          <a:xfrm>
            <a:off x="819739" y="4550424"/>
            <a:ext cx="7901266" cy="1200329"/>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By hovering over the Drug Protocol number you can view a histogram of the usage</a:t>
            </a:r>
          </a:p>
          <a:p>
            <a:r>
              <a:rPr lang="en-US" dirty="0"/>
              <a:t>o</a:t>
            </a:r>
            <a:r>
              <a:rPr lang="en-US" dirty="0" smtClean="0"/>
              <a:t>ver the past 30 years and evaluate whether the protocol is gaining or waning in</a:t>
            </a:r>
          </a:p>
          <a:p>
            <a:r>
              <a:rPr lang="en-US" dirty="0"/>
              <a:t>u</a:t>
            </a:r>
            <a:r>
              <a:rPr lang="en-US" dirty="0" smtClean="0"/>
              <a:t>se. This drug combination is fairly recent. Hovering over any data that is under-</a:t>
            </a:r>
          </a:p>
          <a:p>
            <a:r>
              <a:rPr lang="en-US" dirty="0"/>
              <a:t>l</a:t>
            </a:r>
            <a:r>
              <a:rPr lang="en-US" dirty="0" smtClean="0"/>
              <a:t>ined will display additional information.</a:t>
            </a:r>
            <a:endParaRPr lang="en-US" dirty="0"/>
          </a:p>
        </p:txBody>
      </p:sp>
      <p:pic>
        <p:nvPicPr>
          <p:cNvPr id="3" name="Picture 2"/>
          <p:cNvPicPr>
            <a:picLocks noChangeAspect="1"/>
          </p:cNvPicPr>
          <p:nvPr/>
        </p:nvPicPr>
        <p:blipFill>
          <a:blip r:embed="rId2"/>
          <a:stretch>
            <a:fillRect/>
          </a:stretch>
        </p:blipFill>
        <p:spPr>
          <a:xfrm>
            <a:off x="1787273" y="1357655"/>
            <a:ext cx="5347623" cy="3099917"/>
          </a:xfrm>
          <a:prstGeom prst="rect">
            <a:avLst/>
          </a:prstGeom>
          <a:ln>
            <a:solidFill>
              <a:schemeClr val="tx1"/>
            </a:solidFill>
          </a:ln>
        </p:spPr>
      </p:pic>
    </p:spTree>
    <p:extLst>
      <p:ext uri="{BB962C8B-B14F-4D97-AF65-F5344CB8AC3E}">
        <p14:creationId xmlns:p14="http://schemas.microsoft.com/office/powerpoint/2010/main" val="40325404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Global Anesthesia </a:t>
            </a:r>
            <a:r>
              <a:rPr lang="en-US" dirty="0"/>
              <a:t>Summaries</a:t>
            </a:r>
          </a:p>
        </p:txBody>
      </p:sp>
      <p:pic>
        <p:nvPicPr>
          <p:cNvPr id="4" name="Picture 3"/>
          <p:cNvPicPr>
            <a:picLocks noChangeAspect="1"/>
          </p:cNvPicPr>
          <p:nvPr/>
        </p:nvPicPr>
        <p:blipFill>
          <a:blip r:embed="rId2"/>
          <a:stretch>
            <a:fillRect/>
          </a:stretch>
        </p:blipFill>
        <p:spPr>
          <a:xfrm>
            <a:off x="917987" y="1519707"/>
            <a:ext cx="7008959" cy="2889351"/>
          </a:xfrm>
          <a:prstGeom prst="rect">
            <a:avLst/>
          </a:prstGeom>
          <a:ln>
            <a:solidFill>
              <a:schemeClr val="tx1"/>
            </a:solidFill>
          </a:ln>
        </p:spPr>
      </p:pic>
      <p:sp>
        <p:nvSpPr>
          <p:cNvPr id="6" name="TextBox 5"/>
          <p:cNvSpPr txBox="1"/>
          <p:nvPr/>
        </p:nvSpPr>
        <p:spPr>
          <a:xfrm>
            <a:off x="1024933" y="4713668"/>
            <a:ext cx="6795065" cy="646331"/>
          </a:xfrm>
          <a:prstGeom prst="rect">
            <a:avLst/>
          </a:prstGeom>
          <a:solidFill>
            <a:schemeClr val="accent1">
              <a:lumMod val="20000"/>
              <a:lumOff val="80000"/>
            </a:schemeClr>
          </a:solidFill>
          <a:ln>
            <a:solidFill>
              <a:schemeClr val="tx1"/>
            </a:solidFill>
          </a:ln>
        </p:spPr>
        <p:txBody>
          <a:bodyPr wrap="none" rtlCol="0">
            <a:spAutoFit/>
          </a:bodyPr>
          <a:lstStyle/>
          <a:p>
            <a:r>
              <a:rPr lang="en-US" dirty="0" smtClean="0"/>
              <a:t>You can also hover over the histogram for the drug dosage and see the</a:t>
            </a:r>
          </a:p>
          <a:p>
            <a:r>
              <a:rPr lang="en-US" dirty="0"/>
              <a:t>d</a:t>
            </a:r>
            <a:r>
              <a:rPr lang="en-US" dirty="0" smtClean="0"/>
              <a:t>istribution of that drug dosage.</a:t>
            </a:r>
            <a:endParaRPr lang="en-US" dirty="0"/>
          </a:p>
        </p:txBody>
      </p:sp>
    </p:spTree>
    <p:extLst>
      <p:ext uri="{BB962C8B-B14F-4D97-AF65-F5344CB8AC3E}">
        <p14:creationId xmlns:p14="http://schemas.microsoft.com/office/powerpoint/2010/main" val="36962351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Any Questions?</a:t>
            </a:r>
            <a:endParaRPr lang="en-US" dirty="0"/>
          </a:p>
        </p:txBody>
      </p:sp>
      <p:sp>
        <p:nvSpPr>
          <p:cNvPr id="3" name="Subtitle 2"/>
          <p:cNvSpPr>
            <a:spLocks noGrp="1"/>
          </p:cNvSpPr>
          <p:nvPr>
            <p:ph type="subTitle" idx="1"/>
          </p:nvPr>
        </p:nvSpPr>
        <p:spPr/>
        <p:txBody>
          <a:bodyPr/>
          <a:lstStyle/>
          <a:p>
            <a:r>
              <a:rPr lang="en-US" dirty="0" smtClean="0"/>
              <a:t>On the new Medical features</a:t>
            </a:r>
            <a:endParaRPr lang="en-US" dirty="0"/>
          </a:p>
        </p:txBody>
      </p:sp>
    </p:spTree>
    <p:extLst>
      <p:ext uri="{BB962C8B-B14F-4D97-AF65-F5344CB8AC3E}">
        <p14:creationId xmlns:p14="http://schemas.microsoft.com/office/powerpoint/2010/main" val="390404164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pic>
        <p:nvPicPr>
          <p:cNvPr id="3" name="Picture 2"/>
          <p:cNvPicPr>
            <a:picLocks noChangeAspect="1"/>
          </p:cNvPicPr>
          <p:nvPr/>
        </p:nvPicPr>
        <p:blipFill>
          <a:blip r:embed="rId2"/>
          <a:stretch>
            <a:fillRect/>
          </a:stretch>
        </p:blipFill>
        <p:spPr>
          <a:xfrm>
            <a:off x="3444305" y="680696"/>
            <a:ext cx="5210298" cy="5800143"/>
          </a:xfrm>
          <a:prstGeom prst="rect">
            <a:avLst/>
          </a:prstGeom>
        </p:spPr>
      </p:pic>
    </p:spTree>
    <p:extLst>
      <p:ext uri="{BB962C8B-B14F-4D97-AF65-F5344CB8AC3E}">
        <p14:creationId xmlns:p14="http://schemas.microsoft.com/office/powerpoint/2010/main" val="6724398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Email Notification Activation</a:t>
            </a:r>
            <a:endParaRPr lang="en-US" dirty="0"/>
          </a:p>
        </p:txBody>
      </p:sp>
      <p:pic>
        <p:nvPicPr>
          <p:cNvPr id="3" name="Picture 2"/>
          <p:cNvPicPr>
            <a:picLocks noChangeAspect="1"/>
          </p:cNvPicPr>
          <p:nvPr/>
        </p:nvPicPr>
        <p:blipFill>
          <a:blip r:embed="rId2"/>
          <a:stretch>
            <a:fillRect/>
          </a:stretch>
        </p:blipFill>
        <p:spPr>
          <a:xfrm>
            <a:off x="3111945" y="3328895"/>
            <a:ext cx="5676190" cy="1771429"/>
          </a:xfrm>
          <a:prstGeom prst="rect">
            <a:avLst/>
          </a:prstGeom>
          <a:ln>
            <a:solidFill>
              <a:schemeClr val="tx1"/>
            </a:solidFill>
          </a:ln>
        </p:spPr>
      </p:pic>
      <p:pic>
        <p:nvPicPr>
          <p:cNvPr id="4" name="Picture 3"/>
          <p:cNvPicPr>
            <a:picLocks noChangeAspect="1"/>
          </p:cNvPicPr>
          <p:nvPr/>
        </p:nvPicPr>
        <p:blipFill>
          <a:blip r:embed="rId3"/>
          <a:stretch>
            <a:fillRect/>
          </a:stretch>
        </p:blipFill>
        <p:spPr>
          <a:xfrm>
            <a:off x="3083373" y="1726096"/>
            <a:ext cx="5704762" cy="952381"/>
          </a:xfrm>
          <a:prstGeom prst="rect">
            <a:avLst/>
          </a:prstGeom>
          <a:ln>
            <a:solidFill>
              <a:schemeClr val="tx1"/>
            </a:solidFill>
          </a:ln>
        </p:spPr>
      </p:pic>
      <p:sp>
        <p:nvSpPr>
          <p:cNvPr id="5" name="TextBox 4"/>
          <p:cNvSpPr txBox="1"/>
          <p:nvPr/>
        </p:nvSpPr>
        <p:spPr>
          <a:xfrm>
            <a:off x="412124" y="1897734"/>
            <a:ext cx="2550017" cy="2862322"/>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If you have not recorded any measurements the</a:t>
            </a:r>
          </a:p>
          <a:p>
            <a:r>
              <a:rPr lang="en-US" dirty="0" smtClean="0"/>
              <a:t>Email Notification will not be activated (top).</a:t>
            </a:r>
          </a:p>
          <a:p>
            <a:endParaRPr lang="en-US" dirty="0"/>
          </a:p>
          <a:p>
            <a:r>
              <a:rPr lang="en-US" dirty="0" smtClean="0"/>
              <a:t>Once you record at least</a:t>
            </a:r>
          </a:p>
          <a:p>
            <a:r>
              <a:rPr lang="en-US" dirty="0"/>
              <a:t>o</a:t>
            </a:r>
            <a:r>
              <a:rPr lang="en-US" dirty="0" smtClean="0"/>
              <a:t>ne measurement you</a:t>
            </a:r>
          </a:p>
          <a:p>
            <a:r>
              <a:rPr lang="en-US" dirty="0"/>
              <a:t>w</a:t>
            </a:r>
            <a:r>
              <a:rPr lang="en-US" dirty="0" smtClean="0"/>
              <a:t>ill see the Set Email</a:t>
            </a:r>
          </a:p>
          <a:p>
            <a:r>
              <a:rPr lang="en-US" dirty="0" smtClean="0"/>
              <a:t>Notification option (bottom).</a:t>
            </a:r>
            <a:endParaRPr lang="en-US" dirty="0"/>
          </a:p>
        </p:txBody>
      </p:sp>
    </p:spTree>
    <p:extLst>
      <p:ext uri="{BB962C8B-B14F-4D97-AF65-F5344CB8AC3E}">
        <p14:creationId xmlns:p14="http://schemas.microsoft.com/office/powerpoint/2010/main" val="3825516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Show Measurement Template</a:t>
            </a:r>
            <a:endParaRPr lang="en-US" dirty="0"/>
          </a:p>
        </p:txBody>
      </p:sp>
      <p:pic>
        <p:nvPicPr>
          <p:cNvPr id="5" name="Picture 4"/>
          <p:cNvPicPr>
            <a:picLocks noChangeAspect="1"/>
          </p:cNvPicPr>
          <p:nvPr/>
        </p:nvPicPr>
        <p:blipFill>
          <a:blip r:embed="rId2"/>
          <a:stretch>
            <a:fillRect/>
          </a:stretch>
        </p:blipFill>
        <p:spPr>
          <a:xfrm>
            <a:off x="4228621" y="1882323"/>
            <a:ext cx="3923706" cy="3608143"/>
          </a:xfrm>
          <a:prstGeom prst="rect">
            <a:avLst/>
          </a:prstGeom>
          <a:ln>
            <a:solidFill>
              <a:schemeClr val="tx1"/>
            </a:solidFill>
          </a:ln>
        </p:spPr>
      </p:pic>
      <p:sp>
        <p:nvSpPr>
          <p:cNvPr id="6" name="TextBox 5"/>
          <p:cNvSpPr txBox="1"/>
          <p:nvPr/>
        </p:nvSpPr>
        <p:spPr>
          <a:xfrm>
            <a:off x="461225" y="2215167"/>
            <a:ext cx="3572003" cy="2585323"/>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As mentioned, you have to have</a:t>
            </a:r>
          </a:p>
          <a:p>
            <a:r>
              <a:rPr lang="en-US" dirty="0"/>
              <a:t>a</a:t>
            </a:r>
            <a:r>
              <a:rPr lang="en-US" dirty="0" smtClean="0"/>
              <a:t> Measurement Range Template</a:t>
            </a:r>
          </a:p>
          <a:p>
            <a:r>
              <a:rPr lang="en-US" dirty="0"/>
              <a:t>s</a:t>
            </a:r>
            <a:r>
              <a:rPr lang="en-US" dirty="0" smtClean="0"/>
              <a:t>et for the Enclosure/Life Support.</a:t>
            </a:r>
          </a:p>
          <a:p>
            <a:r>
              <a:rPr lang="en-US" dirty="0" smtClean="0"/>
              <a:t>If Show Measurement Range </a:t>
            </a:r>
          </a:p>
          <a:p>
            <a:r>
              <a:rPr lang="en-US" dirty="0" smtClean="0"/>
              <a:t>Template is displayed you already </a:t>
            </a:r>
          </a:p>
          <a:p>
            <a:r>
              <a:rPr lang="en-US" dirty="0" smtClean="0"/>
              <a:t>have a template created. Selecting </a:t>
            </a:r>
          </a:p>
          <a:p>
            <a:r>
              <a:rPr lang="en-US" dirty="0"/>
              <a:t>t</a:t>
            </a:r>
            <a:r>
              <a:rPr lang="en-US" dirty="0" smtClean="0"/>
              <a:t>hat button will take you to a list of </a:t>
            </a:r>
          </a:p>
          <a:p>
            <a:r>
              <a:rPr lang="en-US" dirty="0"/>
              <a:t>a</a:t>
            </a:r>
            <a:r>
              <a:rPr lang="en-US" smtClean="0"/>
              <a:t>ll </a:t>
            </a:r>
            <a:r>
              <a:rPr lang="en-US" dirty="0" smtClean="0"/>
              <a:t>your range templates if you want</a:t>
            </a:r>
          </a:p>
          <a:p>
            <a:r>
              <a:rPr lang="en-US" dirty="0"/>
              <a:t>t</a:t>
            </a:r>
            <a:r>
              <a:rPr lang="en-US" dirty="0" smtClean="0"/>
              <a:t>o check it.</a:t>
            </a:r>
            <a:endParaRPr lang="en-US" dirty="0"/>
          </a:p>
        </p:txBody>
      </p:sp>
    </p:spTree>
    <p:extLst>
      <p:ext uri="{BB962C8B-B14F-4D97-AF65-F5344CB8AC3E}">
        <p14:creationId xmlns:p14="http://schemas.microsoft.com/office/powerpoint/2010/main" val="11761073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 New Range Template</a:t>
            </a:r>
            <a:endParaRPr lang="en-US" dirty="0"/>
          </a:p>
        </p:txBody>
      </p:sp>
      <p:pic>
        <p:nvPicPr>
          <p:cNvPr id="3" name="Picture 2"/>
          <p:cNvPicPr>
            <a:picLocks noChangeAspect="1"/>
          </p:cNvPicPr>
          <p:nvPr/>
        </p:nvPicPr>
        <p:blipFill>
          <a:blip r:embed="rId2"/>
          <a:stretch>
            <a:fillRect/>
          </a:stretch>
        </p:blipFill>
        <p:spPr>
          <a:xfrm>
            <a:off x="4400408" y="1790744"/>
            <a:ext cx="4114942" cy="3792688"/>
          </a:xfrm>
          <a:prstGeom prst="rect">
            <a:avLst/>
          </a:prstGeom>
          <a:ln>
            <a:solidFill>
              <a:schemeClr val="tx1"/>
            </a:solidFill>
          </a:ln>
        </p:spPr>
      </p:pic>
      <p:sp>
        <p:nvSpPr>
          <p:cNvPr id="4" name="TextBox 3"/>
          <p:cNvSpPr txBox="1"/>
          <p:nvPr/>
        </p:nvSpPr>
        <p:spPr>
          <a:xfrm>
            <a:off x="437882" y="2266681"/>
            <a:ext cx="3653116" cy="2031325"/>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If you do not have a Range Template</a:t>
            </a:r>
          </a:p>
          <a:p>
            <a:r>
              <a:rPr lang="en-US" dirty="0"/>
              <a:t>s</a:t>
            </a:r>
            <a:r>
              <a:rPr lang="en-US" dirty="0" smtClean="0"/>
              <a:t>et up for the Enclosure/Life Support</a:t>
            </a:r>
          </a:p>
          <a:p>
            <a:r>
              <a:rPr lang="en-US" dirty="0"/>
              <a:t>t</a:t>
            </a:r>
            <a:r>
              <a:rPr lang="en-US" smtClean="0"/>
              <a:t>he </a:t>
            </a:r>
            <a:r>
              <a:rPr lang="en-US" dirty="0" smtClean="0"/>
              <a:t>button will be Add New </a:t>
            </a:r>
          </a:p>
          <a:p>
            <a:r>
              <a:rPr lang="en-US" dirty="0" smtClean="0"/>
              <a:t>Measurement Range Template. </a:t>
            </a:r>
          </a:p>
          <a:p>
            <a:r>
              <a:rPr lang="en-US" dirty="0" smtClean="0"/>
              <a:t>Selecting that will take you into the </a:t>
            </a:r>
          </a:p>
          <a:p>
            <a:r>
              <a:rPr lang="en-US" dirty="0" smtClean="0"/>
              <a:t>screen to create the required </a:t>
            </a:r>
          </a:p>
          <a:p>
            <a:r>
              <a:rPr lang="en-US" dirty="0" smtClean="0"/>
              <a:t>Range Template.</a:t>
            </a:r>
            <a:endParaRPr lang="en-US" dirty="0"/>
          </a:p>
        </p:txBody>
      </p:sp>
    </p:spTree>
    <p:extLst>
      <p:ext uri="{BB962C8B-B14F-4D97-AF65-F5344CB8AC3E}">
        <p14:creationId xmlns:p14="http://schemas.microsoft.com/office/powerpoint/2010/main" val="25173943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54407" y="118261"/>
            <a:ext cx="7886700" cy="1325563"/>
          </a:xfrm>
        </p:spPr>
        <p:txBody>
          <a:bodyPr/>
          <a:lstStyle/>
          <a:p>
            <a:r>
              <a:rPr lang="en-US" dirty="0" smtClean="0"/>
              <a:t>Select the Email Contact</a:t>
            </a:r>
            <a:endParaRPr lang="en-US" dirty="0"/>
          </a:p>
        </p:txBody>
      </p:sp>
      <p:pic>
        <p:nvPicPr>
          <p:cNvPr id="4" name="Picture 3"/>
          <p:cNvPicPr>
            <a:picLocks noChangeAspect="1"/>
          </p:cNvPicPr>
          <p:nvPr/>
        </p:nvPicPr>
        <p:blipFill>
          <a:blip r:embed="rId2"/>
          <a:stretch>
            <a:fillRect/>
          </a:stretch>
        </p:blipFill>
        <p:spPr>
          <a:xfrm>
            <a:off x="1870856" y="1160489"/>
            <a:ext cx="5878806" cy="2676957"/>
          </a:xfrm>
          <a:prstGeom prst="rect">
            <a:avLst/>
          </a:prstGeom>
          <a:ln>
            <a:solidFill>
              <a:schemeClr val="tx1"/>
            </a:solidFill>
          </a:ln>
        </p:spPr>
      </p:pic>
      <p:sp>
        <p:nvSpPr>
          <p:cNvPr id="5" name="TextBox 4"/>
          <p:cNvSpPr txBox="1"/>
          <p:nvPr/>
        </p:nvSpPr>
        <p:spPr>
          <a:xfrm>
            <a:off x="1444848" y="4002511"/>
            <a:ext cx="7096259" cy="1477328"/>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You first need to select the staff member(s) who will receive the Email. Only Staff with access to at least Search/View Enclosures will display in the list. Currently if you select a Team none of the members receive an email</a:t>
            </a:r>
            <a:r>
              <a:rPr lang="en-US" dirty="0"/>
              <a:t> </a:t>
            </a:r>
            <a:r>
              <a:rPr lang="en-US" dirty="0" smtClean="0"/>
              <a:t>as we are working on Business Rules as Team members may have</a:t>
            </a:r>
          </a:p>
          <a:p>
            <a:r>
              <a:rPr lang="en-US" dirty="0"/>
              <a:t>v</a:t>
            </a:r>
            <a:r>
              <a:rPr lang="en-US" dirty="0" smtClean="0"/>
              <a:t>arying access. Right now select only individuals.</a:t>
            </a:r>
            <a:endParaRPr lang="en-US" dirty="0"/>
          </a:p>
        </p:txBody>
      </p:sp>
    </p:spTree>
    <p:extLst>
      <p:ext uri="{BB962C8B-B14F-4D97-AF65-F5344CB8AC3E}">
        <p14:creationId xmlns:p14="http://schemas.microsoft.com/office/powerpoint/2010/main" val="42417653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52477"/>
            <a:ext cx="7886700" cy="1325563"/>
          </a:xfrm>
        </p:spPr>
        <p:txBody>
          <a:bodyPr/>
          <a:lstStyle/>
          <a:p>
            <a:r>
              <a:rPr lang="en-US" dirty="0" smtClean="0"/>
              <a:t>Information Format Options</a:t>
            </a:r>
            <a:endParaRPr lang="en-US" dirty="0"/>
          </a:p>
        </p:txBody>
      </p:sp>
      <p:pic>
        <p:nvPicPr>
          <p:cNvPr id="3" name="Picture 2"/>
          <p:cNvPicPr>
            <a:picLocks noChangeAspect="1"/>
          </p:cNvPicPr>
          <p:nvPr/>
        </p:nvPicPr>
        <p:blipFill>
          <a:blip r:embed="rId2"/>
          <a:stretch>
            <a:fillRect/>
          </a:stretch>
        </p:blipFill>
        <p:spPr>
          <a:xfrm>
            <a:off x="446046" y="1158750"/>
            <a:ext cx="4125954" cy="1639969"/>
          </a:xfrm>
          <a:prstGeom prst="rect">
            <a:avLst/>
          </a:prstGeom>
          <a:ln>
            <a:solidFill>
              <a:schemeClr val="tx1"/>
            </a:solidFill>
          </a:ln>
        </p:spPr>
      </p:pic>
      <p:sp>
        <p:nvSpPr>
          <p:cNvPr id="4" name="TextBox 3"/>
          <p:cNvSpPr txBox="1"/>
          <p:nvPr/>
        </p:nvSpPr>
        <p:spPr>
          <a:xfrm>
            <a:off x="4662153" y="1133342"/>
            <a:ext cx="3624838" cy="4524315"/>
          </a:xfrm>
          <a:prstGeom prst="rect">
            <a:avLst/>
          </a:prstGeom>
          <a:solidFill>
            <a:schemeClr val="accent1">
              <a:lumMod val="40000"/>
              <a:lumOff val="60000"/>
            </a:schemeClr>
          </a:solidFill>
          <a:ln>
            <a:solidFill>
              <a:schemeClr val="tx1"/>
            </a:solidFill>
          </a:ln>
        </p:spPr>
        <p:txBody>
          <a:bodyPr wrap="none" rtlCol="0">
            <a:spAutoFit/>
          </a:bodyPr>
          <a:lstStyle/>
          <a:p>
            <a:r>
              <a:rPr lang="en-US" dirty="0" smtClean="0"/>
              <a:t>You then select the Information</a:t>
            </a:r>
          </a:p>
          <a:p>
            <a:r>
              <a:rPr lang="en-US" dirty="0" smtClean="0"/>
              <a:t>Format that you want. Daily</a:t>
            </a:r>
          </a:p>
          <a:p>
            <a:r>
              <a:rPr lang="en-US" dirty="0" smtClean="0"/>
              <a:t>Summary will send an email at</a:t>
            </a:r>
          </a:p>
          <a:p>
            <a:r>
              <a:rPr lang="en-US" dirty="0"/>
              <a:t>n</a:t>
            </a:r>
            <a:r>
              <a:rPr lang="en-US" dirty="0" smtClean="0"/>
              <a:t>oon your time zone for any</a:t>
            </a:r>
          </a:p>
          <a:p>
            <a:r>
              <a:rPr lang="en-US" dirty="0"/>
              <a:t>r</a:t>
            </a:r>
            <a:r>
              <a:rPr lang="en-US" dirty="0" smtClean="0"/>
              <a:t>eading outside the desired range in </a:t>
            </a:r>
          </a:p>
          <a:p>
            <a:r>
              <a:rPr lang="en-US" dirty="0"/>
              <a:t>t</a:t>
            </a:r>
            <a:r>
              <a:rPr lang="en-US" dirty="0" smtClean="0"/>
              <a:t>he last 24 hours. Noon was picked</a:t>
            </a:r>
          </a:p>
          <a:p>
            <a:r>
              <a:rPr lang="en-US" dirty="0"/>
              <a:t>b</a:t>
            </a:r>
            <a:r>
              <a:rPr lang="en-US" dirty="0" smtClean="0"/>
              <a:t>ecause that will allow your staff</a:t>
            </a:r>
          </a:p>
          <a:p>
            <a:r>
              <a:rPr lang="en-US" dirty="0"/>
              <a:t>t</a:t>
            </a:r>
            <a:r>
              <a:rPr lang="en-US" dirty="0" smtClean="0"/>
              <a:t>o take measurements in the</a:t>
            </a:r>
          </a:p>
          <a:p>
            <a:r>
              <a:rPr lang="en-US" dirty="0"/>
              <a:t>m</a:t>
            </a:r>
            <a:r>
              <a:rPr lang="en-US" dirty="0" smtClean="0"/>
              <a:t>orning and you can take steps to</a:t>
            </a:r>
          </a:p>
          <a:p>
            <a:r>
              <a:rPr lang="en-US" dirty="0"/>
              <a:t>c</a:t>
            </a:r>
            <a:r>
              <a:rPr lang="en-US" dirty="0" smtClean="0"/>
              <a:t>orrect in the afternoon. If you</a:t>
            </a:r>
          </a:p>
          <a:p>
            <a:r>
              <a:rPr lang="en-US" dirty="0"/>
              <a:t>w</a:t>
            </a:r>
            <a:r>
              <a:rPr lang="en-US" dirty="0" smtClean="0"/>
              <a:t>ant to receive the emails at a</a:t>
            </a:r>
          </a:p>
          <a:p>
            <a:r>
              <a:rPr lang="en-US" dirty="0"/>
              <a:t>d</a:t>
            </a:r>
            <a:r>
              <a:rPr lang="en-US" dirty="0" smtClean="0"/>
              <a:t>ifferent time you can adjust your</a:t>
            </a:r>
          </a:p>
          <a:p>
            <a:r>
              <a:rPr lang="en-US" dirty="0" smtClean="0"/>
              <a:t>Time Zone in Preferences. Instant</a:t>
            </a:r>
          </a:p>
          <a:p>
            <a:r>
              <a:rPr lang="en-US" dirty="0" smtClean="0"/>
              <a:t>Alert will send an email within 5</a:t>
            </a:r>
          </a:p>
          <a:p>
            <a:r>
              <a:rPr lang="en-US" dirty="0"/>
              <a:t>m</a:t>
            </a:r>
            <a:r>
              <a:rPr lang="en-US" dirty="0" smtClean="0"/>
              <a:t>inutes for each measurement </a:t>
            </a:r>
          </a:p>
          <a:p>
            <a:r>
              <a:rPr lang="en-US" dirty="0" smtClean="0"/>
              <a:t>recorded that is out of range.</a:t>
            </a:r>
            <a:endParaRPr lang="en-US" dirty="0"/>
          </a:p>
        </p:txBody>
      </p:sp>
      <p:sp>
        <p:nvSpPr>
          <p:cNvPr id="5" name="TextBox 4"/>
          <p:cNvSpPr txBox="1"/>
          <p:nvPr/>
        </p:nvSpPr>
        <p:spPr>
          <a:xfrm>
            <a:off x="550835" y="3168203"/>
            <a:ext cx="3766197" cy="2031325"/>
          </a:xfrm>
          <a:prstGeom prst="rect">
            <a:avLst/>
          </a:prstGeom>
          <a:solidFill>
            <a:schemeClr val="accent1">
              <a:lumMod val="40000"/>
              <a:lumOff val="60000"/>
            </a:schemeClr>
          </a:solidFill>
          <a:ln>
            <a:solidFill>
              <a:schemeClr val="tx1"/>
            </a:solidFill>
          </a:ln>
        </p:spPr>
        <p:txBody>
          <a:bodyPr wrap="square" rtlCol="0">
            <a:spAutoFit/>
          </a:bodyPr>
          <a:lstStyle/>
          <a:p>
            <a:r>
              <a:rPr lang="en-US" dirty="0" smtClean="0"/>
              <a:t>One thing to note: what is selected in</a:t>
            </a:r>
          </a:p>
          <a:p>
            <a:r>
              <a:rPr lang="en-US" dirty="0"/>
              <a:t>t</a:t>
            </a:r>
            <a:r>
              <a:rPr lang="en-US" dirty="0" smtClean="0"/>
              <a:t>his Format Options affects all the contacts assigned to receive notifications for this Enclosure. One staff person cannot receive Daily Summaries and the other receive Instant Notifications.</a:t>
            </a:r>
            <a:endParaRPr lang="en-US" dirty="0"/>
          </a:p>
        </p:txBody>
      </p:sp>
    </p:spTree>
    <p:extLst>
      <p:ext uri="{BB962C8B-B14F-4D97-AF65-F5344CB8AC3E}">
        <p14:creationId xmlns:p14="http://schemas.microsoft.com/office/powerpoint/2010/main" val="3908950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Language xmlns="00558959-21e2-49b6-8bc1-d46e8fb3ce16">EN</Language>
    <Module xmlns="00558959-21e2-49b6-8bc1-d46e8fb3ce16">TNT</Module>
    <Review xmlns="00558959-21e2-49b6-8bc1-d46e8fb3ce16">false</Review>
    <PublishingExpirationDate xmlns="http://schemas.microsoft.com/sharepoint/v3" xsi:nil="true"/>
    <Community_x0020_Author_x0020__x007c__x0020_Editor xmlns="00558959-21e2-49b6-8bc1-d46e8fb3ce16">
      <UserInfo>
        <DisplayName>FBA_Member:amiller</DisplayName>
        <AccountId>45</AccountId>
        <AccountType/>
      </UserInfo>
    </Community_x0020_Author_x0020__x007c__x0020_Editor>
    <PublishingStartDate xmlns="http://schemas.microsoft.com/sharepoint/v3" xsi:nil="true"/>
    <Best_x0020_Practices xmlns="00558959-21e2-49b6-8bc1-d46e8fb3ce16">false</Best_x0020_Practices>
    <Content_x0020_Last_x0020_Updated_x0020_on_x003a_ xmlns="00558959-21e2-49b6-8bc1-d46e8fb3ce16" xsi:nil="true"/>
    <Permalink xmlns="00558959-21e2-49b6-8bc1-d46e8fb3ce16">
      <Url xsi:nil="true"/>
      <Description xsi:nil="true"/>
    </Permalink>
  </documentManagement>
</p:properties>
</file>

<file path=customXml/itemProps1.xml><?xml version="1.0" encoding="utf-8"?>
<ds:datastoreItem xmlns:ds="http://schemas.openxmlformats.org/officeDocument/2006/customXml" ds:itemID="{37825522-B334-47AF-8B1F-F999DFCC84B3}"/>
</file>

<file path=customXml/itemProps2.xml><?xml version="1.0" encoding="utf-8"?>
<ds:datastoreItem xmlns:ds="http://schemas.openxmlformats.org/officeDocument/2006/customXml" ds:itemID="{B79D9965-A878-431C-B13E-5F0A2ED61135}"/>
</file>

<file path=customXml/itemProps3.xml><?xml version="1.0" encoding="utf-8"?>
<ds:datastoreItem xmlns:ds="http://schemas.openxmlformats.org/officeDocument/2006/customXml" ds:itemID="{6E2BD364-4ED3-4492-BDEE-FE90646C8A3A}"/>
</file>

<file path=docProps/app.xml><?xml version="1.0" encoding="utf-8"?>
<Properties xmlns="http://schemas.openxmlformats.org/officeDocument/2006/extended-properties" xmlns:vt="http://schemas.openxmlformats.org/officeDocument/2006/docPropsVTypes">
  <Template/>
  <TotalTime>573</TotalTime>
  <Words>1933</Words>
  <Application>Microsoft Office PowerPoint</Application>
  <PresentationFormat>On-screen Show (4:3)</PresentationFormat>
  <Paragraphs>248</Paragraphs>
  <Slides>46</Slides>
  <Notes>0</Notes>
  <HiddenSlides>0</HiddenSlides>
  <MMClips>0</MMClips>
  <ScaleCrop>false</ScaleCrop>
  <HeadingPairs>
    <vt:vector size="6" baseType="variant">
      <vt:variant>
        <vt:lpstr>Fonts Used</vt:lpstr>
      </vt:variant>
      <vt:variant>
        <vt:i4>2</vt:i4>
      </vt:variant>
      <vt:variant>
        <vt:lpstr>Theme</vt:lpstr>
      </vt:variant>
      <vt:variant>
        <vt:i4>16</vt:i4>
      </vt:variant>
      <vt:variant>
        <vt:lpstr>Slide Titles</vt:lpstr>
      </vt:variant>
      <vt:variant>
        <vt:i4>46</vt:i4>
      </vt:variant>
    </vt:vector>
  </HeadingPairs>
  <TitlesOfParts>
    <vt:vector size="64" baseType="lpstr">
      <vt:lpstr>Arial</vt:lpstr>
      <vt:lpstr>Calibri</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February 2017 Tips &amp; Tricks</vt:lpstr>
      <vt:lpstr>Email Notifications</vt:lpstr>
      <vt:lpstr>Role Requirements</vt:lpstr>
      <vt:lpstr>Other Requirements</vt:lpstr>
      <vt:lpstr>Email Notification Activation</vt:lpstr>
      <vt:lpstr>Show Measurement Template</vt:lpstr>
      <vt:lpstr>Add New Range Template</vt:lpstr>
      <vt:lpstr>Select the Email Contact</vt:lpstr>
      <vt:lpstr>Information Format Options</vt:lpstr>
      <vt:lpstr>Entering Historical Data</vt:lpstr>
      <vt:lpstr>Disclaimer</vt:lpstr>
      <vt:lpstr>The Email</vt:lpstr>
      <vt:lpstr>Instant Notification View</vt:lpstr>
      <vt:lpstr>Daily Summary View</vt:lpstr>
      <vt:lpstr>UOM Conversions</vt:lpstr>
      <vt:lpstr>Any Questions?</vt:lpstr>
      <vt:lpstr>New Charts and Data Quality Features</vt:lpstr>
      <vt:lpstr>Taxonomy/IUCN at Risk %</vt:lpstr>
      <vt:lpstr>Species Event History Movie</vt:lpstr>
      <vt:lpstr>Species Event History Movie</vt:lpstr>
      <vt:lpstr>Data Quality “Congratulations?”</vt:lpstr>
      <vt:lpstr>Congratulations?</vt:lpstr>
      <vt:lpstr>Congratulations?</vt:lpstr>
      <vt:lpstr>Data Quality for IUCN Red List</vt:lpstr>
      <vt:lpstr>Data Consistency Warnings</vt:lpstr>
      <vt:lpstr>Anesthesia Data Quality</vt:lpstr>
      <vt:lpstr>Any Questions?</vt:lpstr>
      <vt:lpstr>New Medical Resources</vt:lpstr>
      <vt:lpstr>Mortality and Morbidity Analysis</vt:lpstr>
      <vt:lpstr>M &amp; M – Most Common Clinical Issues</vt:lpstr>
      <vt:lpstr>M &amp; M – Most Common Clinical Issues</vt:lpstr>
      <vt:lpstr>M &amp; M – Relevant Death Info</vt:lpstr>
      <vt:lpstr>M &amp; M – Relevant Death Info</vt:lpstr>
      <vt:lpstr>M &amp; M –Relevant Death Info</vt:lpstr>
      <vt:lpstr>M &amp; M – Relevant Death Info</vt:lpstr>
      <vt:lpstr>M &amp; M – Relevant Death Info</vt:lpstr>
      <vt:lpstr>M &amp; M – Test Results</vt:lpstr>
      <vt:lpstr>M &amp; M – Tests Results Report</vt:lpstr>
      <vt:lpstr>M &amp; M – Tests Results Graph</vt:lpstr>
      <vt:lpstr>Drug Usage Extract</vt:lpstr>
      <vt:lpstr>Global Anesthesia Summaries</vt:lpstr>
      <vt:lpstr>Filter Anesthesia Summary</vt:lpstr>
      <vt:lpstr>Global Anesthesia Summaries</vt:lpstr>
      <vt:lpstr>Global Anesthesia Summaries</vt:lpstr>
      <vt:lpstr>Any Questions?</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Wright</dc:creator>
  <cp:lastModifiedBy>Adrienne Miller</cp:lastModifiedBy>
  <cp:revision>34</cp:revision>
  <dcterms:created xsi:type="dcterms:W3CDTF">2016-07-26T18:48:10Z</dcterms:created>
  <dcterms:modified xsi:type="dcterms:W3CDTF">2017-02-01T18:05:46Z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y fmtid="{D5CDD505-2E9C-101B-9397-08002B2CF9AE}" pid="3" name="Tracked">
    <vt:bool>false</vt:bool>
  </property>
  <property fmtid="{D5CDD505-2E9C-101B-9397-08002B2CF9AE}" pid="4" name="Tracking URL">
    <vt:lpwstr/>
  </property>
  <property fmtid="{D5CDD505-2E9C-101B-9397-08002B2CF9AE}" pid="5" name="Metrics URL">
    <vt:lpwstr/>
  </property>
  <property fmtid="{D5CDD505-2E9C-101B-9397-08002B2CF9AE}" pid="6" name="Updated on?">
    <vt:lpwstr>2018-07-04T06:15:11+00:00</vt:lpwstr>
  </property>
</Properties>
</file>