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gif"/></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gif"/></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21" y="2856963"/>
            <a:ext cx="7772400" cy="1543564"/>
          </a:xfrm>
        </p:spPr>
        <p:txBody>
          <a:bodyPr>
            <a:normAutofit/>
          </a:bodyPr>
          <a:lstStyle/>
          <a:p>
            <a:r>
              <a:rPr lang="en-US" sz="4400" dirty="0"/>
              <a:t>Tips and Tricks</a:t>
            </a:r>
            <a:br>
              <a:rPr lang="en-US" sz="4400" dirty="0"/>
            </a:br>
            <a:r>
              <a:rPr lang="en-US" sz="4400" dirty="0"/>
              <a:t>April 2015</a:t>
            </a:r>
            <a:endParaRPr lang="en-US" sz="4400" dirty="0"/>
          </a:p>
        </p:txBody>
      </p:sp>
      <p:sp>
        <p:nvSpPr>
          <p:cNvPr id="3" name="Subtitle 2"/>
          <p:cNvSpPr>
            <a:spLocks noGrp="1"/>
          </p:cNvSpPr>
          <p:nvPr>
            <p:ph type="subTitle" idx="1"/>
          </p:nvPr>
        </p:nvSpPr>
        <p:spPr>
          <a:xfrm>
            <a:off x="1130121" y="4400527"/>
            <a:ext cx="6858000" cy="2335123"/>
          </a:xfrm>
        </p:spPr>
        <p:txBody>
          <a:bodyPr>
            <a:normAutofit/>
          </a:bodyPr>
          <a:lstStyle/>
          <a:p>
            <a:r>
              <a:rPr lang="en-US" dirty="0"/>
              <a:t>I’m Lost!!</a:t>
            </a:r>
          </a:p>
          <a:p>
            <a:r>
              <a:rPr lang="en-US" dirty="0"/>
              <a:t>Successful Searches in ZIMS</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76275"/>
            <a:ext cx="3380971" cy="2108201"/>
          </a:xfrm>
          <a:prstGeom prst="rect">
            <a:avLst/>
          </a:prstGeom>
          <a:ln>
            <a:solidFill>
              <a:schemeClr val="tx1"/>
            </a:solidFill>
          </a:ln>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66" y="-124272"/>
            <a:ext cx="7886700" cy="1325563"/>
          </a:xfrm>
        </p:spPr>
        <p:txBody>
          <a:bodyPr>
            <a:normAutofit/>
          </a:bodyPr>
          <a:lstStyle/>
          <a:p>
            <a:pPr algn="ctr"/>
            <a:r>
              <a:rPr lang="en-US" sz="4000" dirty="0"/>
              <a:t>Remember to Reset!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922986"/>
            <a:ext cx="2347308" cy="4561943"/>
          </a:xfrm>
          <a:prstGeom prst="rect">
            <a:avLst/>
          </a:prstGeom>
          <a:ln>
            <a:solidFill>
              <a:schemeClr val="tx1"/>
            </a:solidFill>
          </a:ln>
        </p:spPr>
      </p:pic>
      <p:sp>
        <p:nvSpPr>
          <p:cNvPr id="5" name="TextBox 5"/>
          <p:cNvSpPr txBox="1"/>
          <p:nvPr/>
        </p:nvSpPr>
        <p:spPr>
          <a:xfrm>
            <a:off x="3492184" y="1201291"/>
            <a:ext cx="506645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all of the searches from the left hand search box</a:t>
            </a:r>
          </a:p>
          <a:p>
            <a:r>
              <a:rPr lang="en-US" dirty="0" smtClean="0">
                <a:solidFill>
                  <a:srgbClr val="FF0000"/>
                </a:solidFill>
              </a:rPr>
              <a:t>REMEMBER TO RESET </a:t>
            </a:r>
            <a:r>
              <a:rPr lang="en-US" dirty="0" smtClean="0"/>
              <a:t>before doing another search</a:t>
            </a:r>
          </a:p>
          <a:p>
            <a:r>
              <a:rPr lang="en-US" dirty="0"/>
              <a:t>i</a:t>
            </a:r>
            <a:r>
              <a:rPr lang="en-US" dirty="0" smtClean="0"/>
              <a:t>f you have not closed the Animals module </a:t>
            </a:r>
          </a:p>
          <a:p>
            <a:r>
              <a:rPr lang="en-US" dirty="0"/>
              <a:t>b</a:t>
            </a:r>
            <a:r>
              <a:rPr lang="en-US" dirty="0" smtClean="0"/>
              <a:t>etween searches. Your filters will remain (unless</a:t>
            </a:r>
          </a:p>
          <a:p>
            <a:r>
              <a:rPr lang="en-US" dirty="0"/>
              <a:t>y</a:t>
            </a:r>
            <a:r>
              <a:rPr lang="en-US" dirty="0" smtClean="0"/>
              <a:t>ou edit them) and you may get the No Animal</a:t>
            </a:r>
          </a:p>
          <a:p>
            <a:r>
              <a:rPr lang="en-US" dirty="0" smtClean="0"/>
              <a:t>Found message or incorrect search results.</a:t>
            </a:r>
            <a:endParaRPr lang="en-US" dirty="0"/>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404" y="3122729"/>
            <a:ext cx="2853202" cy="2362200"/>
          </a:xfrm>
          <a:prstGeom prst="rect">
            <a:avLst/>
          </a:prstGeom>
        </p:spPr>
      </p:pic>
    </p:spTree>
    <p:extLst>
      <p:ext uri="{BB962C8B-B14F-4D97-AF65-F5344CB8AC3E}">
        <p14:creationId xmlns:p14="http://schemas.microsoft.com/office/powerpoint/2010/main" val="162943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Lookup Assistance</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9"/>
          <p:cNvPicPr>
            <a:picLocks noChangeAspect="1"/>
          </p:cNvPicPr>
          <p:nvPr/>
        </p:nvPicPr>
        <p:blipFill>
          <a:blip r:embed="rId2"/>
          <a:stretch>
            <a:fillRect/>
          </a:stretch>
        </p:blipFill>
        <p:spPr>
          <a:xfrm>
            <a:off x="247650" y="990600"/>
            <a:ext cx="3547387" cy="2311979"/>
          </a:xfrm>
          <a:prstGeom prst="rect">
            <a:avLst/>
          </a:prstGeom>
          <a:ln>
            <a:solidFill>
              <a:schemeClr val="tx1"/>
            </a:solidFill>
          </a:ln>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4041">
            <a:off x="1189092" y="2890835"/>
            <a:ext cx="1876360" cy="2080079"/>
          </a:xfrm>
          <a:prstGeom prst="rect">
            <a:avLst/>
          </a:prstGeom>
        </p:spPr>
      </p:pic>
      <p:pic>
        <p:nvPicPr>
          <p:cNvPr id="6" name="Picture 6"/>
          <p:cNvPicPr>
            <a:picLocks noChangeAspect="1"/>
          </p:cNvPicPr>
          <p:nvPr/>
        </p:nvPicPr>
        <p:blipFill>
          <a:blip r:embed="rId4"/>
          <a:stretch>
            <a:fillRect/>
          </a:stretch>
        </p:blipFill>
        <p:spPr>
          <a:xfrm>
            <a:off x="460420" y="4180905"/>
            <a:ext cx="3881019" cy="2015038"/>
          </a:xfrm>
          <a:prstGeom prst="rect">
            <a:avLst/>
          </a:prstGeom>
          <a:ln>
            <a:solidFill>
              <a:schemeClr val="tx1"/>
            </a:solidFill>
          </a:ln>
        </p:spPr>
      </p:pic>
      <p:pic>
        <p:nvPicPr>
          <p:cNvPr id="7" name="Picture 10"/>
          <p:cNvPicPr>
            <a:picLocks noChangeAspect="1"/>
          </p:cNvPicPr>
          <p:nvPr/>
        </p:nvPicPr>
        <p:blipFill>
          <a:blip r:embed="rId5"/>
          <a:stretch>
            <a:fillRect/>
          </a:stretch>
        </p:blipFill>
        <p:spPr>
          <a:xfrm>
            <a:off x="4722439" y="3341871"/>
            <a:ext cx="3847619" cy="2438095"/>
          </a:xfrm>
          <a:prstGeom prst="rect">
            <a:avLst/>
          </a:prstGeom>
        </p:spPr>
      </p:pic>
      <p:sp>
        <p:nvSpPr>
          <p:cNvPr id="4" name="TextBox 8"/>
          <p:cNvSpPr txBox="1"/>
          <p:nvPr/>
        </p:nvSpPr>
        <p:spPr>
          <a:xfrm>
            <a:off x="3981719" y="880076"/>
            <a:ext cx="4946867" cy="2800767"/>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Wherever there is a magnifying glass it is a Lookup</a:t>
            </a:r>
          </a:p>
          <a:p>
            <a:r>
              <a:rPr lang="en-US" sz="1600" dirty="0" smtClean="0"/>
              <a:t>Assistant. Here we are creating a new Enclosure List </a:t>
            </a:r>
          </a:p>
          <a:p>
            <a:r>
              <a:rPr lang="en-US" sz="1600" dirty="0"/>
              <a:t>f</a:t>
            </a:r>
            <a:r>
              <a:rPr lang="en-US" sz="1600" dirty="0" smtClean="0"/>
              <a:t>or Some Terrestrial Enclosures. Selecting the magnifying </a:t>
            </a:r>
          </a:p>
          <a:p>
            <a:r>
              <a:rPr lang="en-US" sz="1600" dirty="0" smtClean="0"/>
              <a:t>Glass will bring up a screen where you can enter the</a:t>
            </a:r>
          </a:p>
          <a:p>
            <a:r>
              <a:rPr lang="en-US" sz="1600" dirty="0"/>
              <a:t>f</a:t>
            </a:r>
            <a:r>
              <a:rPr lang="en-US" sz="1600" dirty="0" smtClean="0"/>
              <a:t>ilters desired and then Search.</a:t>
            </a:r>
          </a:p>
          <a:p>
            <a:endParaRPr lang="en-US" sz="1600" dirty="0"/>
          </a:p>
          <a:p>
            <a:r>
              <a:rPr lang="en-US" sz="1600" dirty="0" smtClean="0"/>
              <a:t>The results will display. Check the appropriate items </a:t>
            </a:r>
          </a:p>
          <a:p>
            <a:r>
              <a:rPr lang="en-US" sz="1600" dirty="0" smtClean="0"/>
              <a:t>and then Select. </a:t>
            </a:r>
          </a:p>
          <a:p>
            <a:endParaRPr lang="en-US" sz="1600" dirty="0"/>
          </a:p>
          <a:p>
            <a:r>
              <a:rPr lang="en-US" sz="1600" dirty="0" smtClean="0"/>
              <a:t>Your selections will fill into the field where you</a:t>
            </a:r>
          </a:p>
          <a:p>
            <a:r>
              <a:rPr lang="en-US" sz="1600" dirty="0"/>
              <a:t>s</a:t>
            </a:r>
            <a:r>
              <a:rPr lang="en-US" sz="1600" dirty="0" smtClean="0"/>
              <a:t>tarted your search.</a:t>
            </a:r>
            <a:endParaRPr lang="en-US" sz="1600" dirty="0"/>
          </a:p>
        </p:txBody>
      </p:sp>
    </p:spTree>
    <p:extLst>
      <p:ext uri="{BB962C8B-B14F-4D97-AF65-F5344CB8AC3E}">
        <p14:creationId xmlns:p14="http://schemas.microsoft.com/office/powerpoint/2010/main" val="6197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Type Ahead Shortcuts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3607158" y="3043878"/>
            <a:ext cx="476720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Many fields are Type Ahead lookups and will</a:t>
            </a:r>
          </a:p>
          <a:p>
            <a:r>
              <a:rPr lang="en-US" dirty="0"/>
              <a:t>s</a:t>
            </a:r>
            <a:r>
              <a:rPr lang="en-US" dirty="0" smtClean="0"/>
              <a:t>tart offering possible selections as you type.</a:t>
            </a:r>
          </a:p>
          <a:p>
            <a:r>
              <a:rPr lang="en-US" dirty="0" smtClean="0"/>
              <a:t>Here we are looking for a taxonomy and have </a:t>
            </a:r>
          </a:p>
          <a:p>
            <a:r>
              <a:rPr lang="en-US" dirty="0" smtClean="0"/>
              <a:t>typed in “</a:t>
            </a:r>
            <a:r>
              <a:rPr lang="en-US" dirty="0" err="1" smtClean="0"/>
              <a:t>Ailu</a:t>
            </a:r>
            <a:r>
              <a:rPr lang="en-US" dirty="0" smtClean="0"/>
              <a:t>”.</a:t>
            </a:r>
          </a:p>
          <a:p>
            <a:endParaRPr lang="en-US" dirty="0"/>
          </a:p>
          <a:p>
            <a:r>
              <a:rPr lang="en-US" dirty="0" smtClean="0"/>
              <a:t>You can find things faster by typing in the</a:t>
            </a:r>
          </a:p>
          <a:p>
            <a:r>
              <a:rPr lang="en-US" dirty="0"/>
              <a:t>b</a:t>
            </a:r>
            <a:r>
              <a:rPr lang="en-US" dirty="0" smtClean="0"/>
              <a:t>eginning of the words. Here we have typed in</a:t>
            </a:r>
          </a:p>
          <a:p>
            <a:r>
              <a:rPr lang="en-US" dirty="0" smtClean="0"/>
              <a:t>“Ai </a:t>
            </a:r>
            <a:r>
              <a:rPr lang="en-US" dirty="0" err="1" smtClean="0"/>
              <a:t>fu</a:t>
            </a:r>
            <a:r>
              <a:rPr lang="en-US" dirty="0" smtClean="0"/>
              <a:t>” and our results are quickly further filtered</a:t>
            </a:r>
          </a:p>
          <a:p>
            <a:r>
              <a:rPr lang="en-US" dirty="0"/>
              <a:t>t</a:t>
            </a:r>
            <a:r>
              <a:rPr lang="en-US" dirty="0" smtClean="0"/>
              <a:t>o what we were looking for.</a:t>
            </a:r>
            <a:endParaRPr lang="en-US" dirty="0"/>
          </a:p>
        </p:txBody>
      </p:sp>
      <p:pic>
        <p:nvPicPr>
          <p:cNvPr id="5" name="Picture 5"/>
          <p:cNvPicPr>
            <a:picLocks noChangeAspect="1"/>
          </p:cNvPicPr>
          <p:nvPr/>
        </p:nvPicPr>
        <p:blipFill>
          <a:blip r:embed="rId2"/>
          <a:stretch>
            <a:fillRect/>
          </a:stretch>
        </p:blipFill>
        <p:spPr>
          <a:xfrm>
            <a:off x="755850" y="892583"/>
            <a:ext cx="2314286" cy="2542857"/>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633624" y="3770105"/>
            <a:ext cx="2314286" cy="2406858"/>
          </a:xfrm>
          <a:prstGeom prst="rect">
            <a:avLst/>
          </a:prstGeom>
          <a:ln>
            <a:solidFill>
              <a:schemeClr val="tx1"/>
            </a:solidFill>
          </a:ln>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378" y="1201292"/>
            <a:ext cx="1509713" cy="1825346"/>
          </a:xfrm>
          <a:prstGeom prst="rect">
            <a:avLst/>
          </a:prstGeom>
        </p:spPr>
      </p:pic>
    </p:spTree>
    <p:extLst>
      <p:ext uri="{BB962C8B-B14F-4D97-AF65-F5344CB8AC3E}">
        <p14:creationId xmlns:p14="http://schemas.microsoft.com/office/powerpoint/2010/main" val="11714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Wild Card</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3593206" y="3455598"/>
            <a:ext cx="4652364"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Many searches have Wild Card functionality.</a:t>
            </a:r>
          </a:p>
          <a:p>
            <a:r>
              <a:rPr lang="en-US" dirty="0" smtClean="0"/>
              <a:t>If you do not know the entire entry (here we</a:t>
            </a:r>
          </a:p>
          <a:p>
            <a:r>
              <a:rPr lang="en-US" dirty="0"/>
              <a:t>a</a:t>
            </a:r>
            <a:r>
              <a:rPr lang="en-US" dirty="0" smtClean="0"/>
              <a:t>re looking at identifiers) you can preface</a:t>
            </a:r>
          </a:p>
          <a:p>
            <a:r>
              <a:rPr lang="en-US" dirty="0"/>
              <a:t>w</a:t>
            </a:r>
            <a:r>
              <a:rPr lang="en-US" dirty="0" smtClean="0"/>
              <a:t>hat you do know with an asterisk (*). Above</a:t>
            </a:r>
          </a:p>
          <a:p>
            <a:r>
              <a:rPr lang="en-US" dirty="0"/>
              <a:t>w</a:t>
            </a:r>
            <a:r>
              <a:rPr lang="en-US" dirty="0" smtClean="0"/>
              <a:t>e used Animal Advanced Search to find bands</a:t>
            </a:r>
          </a:p>
          <a:p>
            <a:r>
              <a:rPr lang="en-US" dirty="0"/>
              <a:t>w</a:t>
            </a:r>
            <a:r>
              <a:rPr lang="en-US" dirty="0" smtClean="0"/>
              <a:t>ith the number “58” in them. On the left we</a:t>
            </a:r>
          </a:p>
          <a:p>
            <a:r>
              <a:rPr lang="en-US" dirty="0"/>
              <a:t>u</a:t>
            </a:r>
            <a:r>
              <a:rPr lang="en-US" dirty="0" smtClean="0"/>
              <a:t>sed the Start search to find a transponder</a:t>
            </a:r>
          </a:p>
          <a:p>
            <a:r>
              <a:rPr lang="en-US" dirty="0"/>
              <a:t>t</a:t>
            </a:r>
            <a:r>
              <a:rPr lang="en-US" dirty="0" smtClean="0"/>
              <a:t>hat included “06E1”</a:t>
            </a:r>
            <a:endParaRPr lang="en-US" dirty="0"/>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29" y="465265"/>
            <a:ext cx="2167301" cy="1720596"/>
          </a:xfrm>
          <a:prstGeom prst="rect">
            <a:avLst/>
          </a:prstGeom>
        </p:spPr>
      </p:pic>
      <p:pic>
        <p:nvPicPr>
          <p:cNvPr id="5" name="Picture 4"/>
          <p:cNvPicPr>
            <a:picLocks noChangeAspect="1"/>
          </p:cNvPicPr>
          <p:nvPr/>
        </p:nvPicPr>
        <p:blipFill>
          <a:blip r:embed="rId3"/>
          <a:stretch>
            <a:fillRect/>
          </a:stretch>
        </p:blipFill>
        <p:spPr>
          <a:xfrm>
            <a:off x="2331130" y="1325563"/>
            <a:ext cx="6481724" cy="1966733"/>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456993" y="3563670"/>
            <a:ext cx="2866433" cy="2613293"/>
          </a:xfrm>
          <a:prstGeom prst="rect">
            <a:avLst/>
          </a:prstGeom>
          <a:ln>
            <a:solidFill>
              <a:schemeClr val="tx1"/>
            </a:solidFill>
          </a:ln>
        </p:spPr>
      </p:pic>
    </p:spTree>
    <p:extLst>
      <p:ext uri="{BB962C8B-B14F-4D97-AF65-F5344CB8AC3E}">
        <p14:creationId xmlns:p14="http://schemas.microsoft.com/office/powerpoint/2010/main" val="348050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1598" y="120429"/>
            <a:ext cx="8360804" cy="1115944"/>
          </a:xfrm>
        </p:spPr>
        <p:txBody>
          <a:bodyPr>
            <a:normAutofit fontScale="90000"/>
          </a:bodyPr>
          <a:lstStyle/>
          <a:p>
            <a:pPr algn="ctr"/>
            <a:r>
              <a:rPr lang="en-US" sz="4000" dirty="0"/>
              <a:t>Institution Related Searches –</a:t>
            </a:r>
            <a:br>
              <a:rPr lang="en-US" sz="4000" dirty="0"/>
            </a:br>
            <a:r>
              <a:rPr lang="en-US" sz="4000" dirty="0"/>
              <a:t>All Institutions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55817">
            <a:off x="6146221" y="-50769"/>
            <a:ext cx="2643188" cy="2598159"/>
          </a:xfrm>
          <a:prstGeom prst="rect">
            <a:avLst/>
          </a:prstGeom>
        </p:spPr>
      </p:pic>
      <p:pic>
        <p:nvPicPr>
          <p:cNvPr id="4" name="Picture 7"/>
          <p:cNvPicPr>
            <a:picLocks noChangeAspect="1"/>
          </p:cNvPicPr>
          <p:nvPr/>
        </p:nvPicPr>
        <p:blipFill>
          <a:blip r:embed="rId3"/>
          <a:stretch>
            <a:fillRect/>
          </a:stretch>
        </p:blipFill>
        <p:spPr>
          <a:xfrm>
            <a:off x="257577" y="1109186"/>
            <a:ext cx="7521262" cy="3854269"/>
          </a:xfrm>
          <a:prstGeom prst="rect">
            <a:avLst/>
          </a:prstGeom>
        </p:spPr>
      </p:pic>
      <p:pic>
        <p:nvPicPr>
          <p:cNvPr id="5" name="Picture 8"/>
          <p:cNvPicPr>
            <a:picLocks noChangeAspect="1"/>
          </p:cNvPicPr>
          <p:nvPr/>
        </p:nvPicPr>
        <p:blipFill>
          <a:blip r:embed="rId4"/>
          <a:stretch>
            <a:fillRect/>
          </a:stretch>
        </p:blipFill>
        <p:spPr>
          <a:xfrm>
            <a:off x="3249471" y="2612645"/>
            <a:ext cx="5502931" cy="2350810"/>
          </a:xfrm>
          <a:prstGeom prst="rect">
            <a:avLst/>
          </a:prstGeom>
        </p:spPr>
      </p:pic>
      <p:sp>
        <p:nvSpPr>
          <p:cNvPr id="6" name="TextBox 6"/>
          <p:cNvSpPr txBox="1"/>
          <p:nvPr/>
        </p:nvSpPr>
        <p:spPr>
          <a:xfrm>
            <a:off x="304801" y="5092284"/>
            <a:ext cx="5413420" cy="1661993"/>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Searching by All Institutions will provide results for  globally added facilities and those locally added ones that you may have created. Here we have searched for all Biological Institutions in New Zealand.</a:t>
            </a:r>
          </a:p>
          <a:p>
            <a:endParaRPr lang="en-US" sz="1400" dirty="0"/>
          </a:p>
          <a:p>
            <a:r>
              <a:rPr lang="en-US" sz="1400" dirty="0" smtClean="0"/>
              <a:t>If you want to only find those New Zealand institutions using ZIMS you can further refine your search by checking the Species360 Members and ZIMS institution boxes</a:t>
            </a:r>
            <a:r>
              <a:rPr lang="en-US" dirty="0" smtClean="0"/>
              <a:t>.</a:t>
            </a:r>
            <a:endParaRPr lang="en-US" dirty="0"/>
          </a:p>
        </p:txBody>
      </p:sp>
    </p:spTree>
    <p:extLst>
      <p:ext uri="{BB962C8B-B14F-4D97-AF65-F5344CB8AC3E}">
        <p14:creationId xmlns:p14="http://schemas.microsoft.com/office/powerpoint/2010/main" val="246051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15" y="8094"/>
            <a:ext cx="8747170" cy="1325563"/>
          </a:xfrm>
        </p:spPr>
        <p:txBody>
          <a:bodyPr>
            <a:normAutofit/>
          </a:bodyPr>
          <a:lstStyle/>
          <a:p>
            <a:pPr algn="ctr"/>
            <a:r>
              <a:rPr lang="en-US" sz="3600" dirty="0"/>
              <a:t>Institution Related Searches –</a:t>
            </a:r>
            <a:br>
              <a:rPr lang="en-US" sz="3600" dirty="0"/>
            </a:br>
            <a:r>
              <a:rPr lang="en-US" sz="3600" dirty="0"/>
              <a:t>My Institutions</a:t>
            </a:r>
            <a:endParaRPr lang="en-GB" sz="3600" dirty="0"/>
          </a:p>
        </p:txBody>
      </p:sp>
      <p:sp>
        <p:nvSpPr>
          <p:cNvPr id="3" name="Tijdelijke aanduiding voor inhoud 2"/>
          <p:cNvSpPr>
            <a:spLocks noGrp="1"/>
          </p:cNvSpPr>
          <p:nvPr>
            <p:ph idx="1"/>
          </p:nvPr>
        </p:nvSpPr>
        <p:spPr/>
        <p:txBody>
          <a:bodyPr/>
          <a:lstStyle/>
          <a:p>
            <a:endParaRPr lang="en-GB" dirty="0"/>
          </a:p>
        </p:txBody>
      </p:sp>
      <p:pic>
        <p:nvPicPr>
          <p:cNvPr id="4" name="Picture 6"/>
          <p:cNvPicPr>
            <a:picLocks noChangeAspect="1"/>
          </p:cNvPicPr>
          <p:nvPr/>
        </p:nvPicPr>
        <p:blipFill>
          <a:blip r:embed="rId2"/>
          <a:stretch>
            <a:fillRect/>
          </a:stretch>
        </p:blipFill>
        <p:spPr>
          <a:xfrm>
            <a:off x="3901565" y="1242790"/>
            <a:ext cx="4817432" cy="4534928"/>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0146"/>
            <a:ext cx="3584232" cy="2600325"/>
          </a:xfrm>
          <a:prstGeom prst="rect">
            <a:avLst/>
          </a:prstGeom>
        </p:spPr>
      </p:pic>
      <p:sp>
        <p:nvSpPr>
          <p:cNvPr id="5" name="TextBox 4"/>
          <p:cNvSpPr txBox="1"/>
          <p:nvPr/>
        </p:nvSpPr>
        <p:spPr>
          <a:xfrm>
            <a:off x="555094" y="3510254"/>
            <a:ext cx="2989793"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Searching for My Institutions</a:t>
            </a:r>
          </a:p>
          <a:p>
            <a:r>
              <a:rPr lang="en-US" dirty="0"/>
              <a:t>w</a:t>
            </a:r>
            <a:r>
              <a:rPr lang="en-US" dirty="0" smtClean="0"/>
              <a:t>ill find only those local</a:t>
            </a:r>
          </a:p>
          <a:p>
            <a:r>
              <a:rPr lang="en-US" dirty="0" smtClean="0"/>
              <a:t>institutions that you have</a:t>
            </a:r>
          </a:p>
          <a:p>
            <a:r>
              <a:rPr lang="en-US" dirty="0"/>
              <a:t>a</a:t>
            </a:r>
            <a:r>
              <a:rPr lang="en-US" dirty="0" smtClean="0"/>
              <a:t>dded. These are commonly</a:t>
            </a:r>
          </a:p>
          <a:p>
            <a:r>
              <a:rPr lang="en-US" dirty="0"/>
              <a:t>l</a:t>
            </a:r>
            <a:r>
              <a:rPr lang="en-US" dirty="0" smtClean="0"/>
              <a:t>aboratories or local people</a:t>
            </a:r>
          </a:p>
          <a:p>
            <a:r>
              <a:rPr lang="en-US" dirty="0"/>
              <a:t>y</a:t>
            </a:r>
            <a:r>
              <a:rPr lang="en-US" dirty="0" smtClean="0"/>
              <a:t>ou have animal transactions</a:t>
            </a:r>
          </a:p>
          <a:p>
            <a:r>
              <a:rPr lang="en-US" dirty="0"/>
              <a:t>w</a:t>
            </a:r>
            <a:r>
              <a:rPr lang="en-US" dirty="0" smtClean="0"/>
              <a:t>ith. Here we have searched </a:t>
            </a:r>
          </a:p>
          <a:p>
            <a:r>
              <a:rPr lang="en-US" dirty="0"/>
              <a:t>a</a:t>
            </a:r>
            <a:r>
              <a:rPr lang="en-US" dirty="0" smtClean="0"/>
              <a:t>ll of our locally added</a:t>
            </a:r>
          </a:p>
          <a:p>
            <a:r>
              <a:rPr lang="en-US" dirty="0" smtClean="0"/>
              <a:t>laboratories</a:t>
            </a:r>
            <a:endParaRPr lang="en-US" dirty="0"/>
          </a:p>
        </p:txBody>
      </p:sp>
    </p:spTree>
    <p:extLst>
      <p:ext uri="{BB962C8B-B14F-4D97-AF65-F5344CB8AC3E}">
        <p14:creationId xmlns:p14="http://schemas.microsoft.com/office/powerpoint/2010/main" val="89265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119" y="0"/>
            <a:ext cx="7886700" cy="1325563"/>
          </a:xfrm>
        </p:spPr>
        <p:txBody>
          <a:bodyPr>
            <a:normAutofit/>
          </a:bodyPr>
          <a:lstStyle/>
          <a:p>
            <a:pPr algn="ctr"/>
            <a:r>
              <a:rPr lang="en-US" sz="4000" dirty="0"/>
              <a:t>Contact Directory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30121" y="971780"/>
            <a:ext cx="6531471" cy="3857425"/>
          </a:xfrm>
          <a:prstGeom prst="rect">
            <a:avLst/>
          </a:prstGeom>
          <a:ln>
            <a:solidFill>
              <a:schemeClr val="tx2"/>
            </a:solidFill>
          </a:ln>
        </p:spPr>
      </p:pic>
      <p:sp>
        <p:nvSpPr>
          <p:cNvPr id="5" name="TextBox 5"/>
          <p:cNvSpPr txBox="1"/>
          <p:nvPr/>
        </p:nvSpPr>
        <p:spPr>
          <a:xfrm>
            <a:off x="337443" y="4323657"/>
            <a:ext cx="8469113"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Searching the Contact Directory under My Institution can save you considerable</a:t>
            </a:r>
          </a:p>
          <a:p>
            <a:r>
              <a:rPr lang="en-US" dirty="0"/>
              <a:t>t</a:t>
            </a:r>
            <a:r>
              <a:rPr lang="en-US" dirty="0" smtClean="0"/>
              <a:t>ime finding colleagues. Selecting Species360 Contacts will find people marked as Visible</a:t>
            </a:r>
          </a:p>
          <a:p>
            <a:r>
              <a:rPr lang="en-US" dirty="0" smtClean="0"/>
              <a:t>Outside My Institution and are maintained by the institutions recording them.</a:t>
            </a:r>
          </a:p>
          <a:p>
            <a:r>
              <a:rPr lang="en-US" dirty="0" smtClean="0"/>
              <a:t>My Contacts are people who have been entered by you and not marked as Visible.</a:t>
            </a:r>
          </a:p>
          <a:p>
            <a:r>
              <a:rPr lang="en-US" dirty="0" smtClean="0"/>
              <a:t>They are visible only to your institution.</a:t>
            </a:r>
            <a:endParaRPr lang="en-US" dirty="0"/>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592" y="492915"/>
            <a:ext cx="1080259" cy="1082679"/>
          </a:xfrm>
          <a:prstGeom prst="rect">
            <a:avLst/>
          </a:prstGeom>
        </p:spPr>
      </p:pic>
    </p:spTree>
    <p:extLst>
      <p:ext uri="{BB962C8B-B14F-4D97-AF65-F5344CB8AC3E}">
        <p14:creationId xmlns:p14="http://schemas.microsoft.com/office/powerpoint/2010/main" val="322527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387" y="287854"/>
            <a:ext cx="9082020" cy="845488"/>
          </a:xfrm>
        </p:spPr>
        <p:txBody>
          <a:bodyPr>
            <a:normAutofit fontScale="90000"/>
          </a:bodyPr>
          <a:lstStyle/>
          <a:p>
            <a:pPr algn="ctr"/>
            <a:r>
              <a:rPr lang="en-US" sz="4000" dirty="0"/>
              <a:t>Institution Related Searches –</a:t>
            </a:r>
            <a:br>
              <a:rPr lang="en-US" sz="4000" dirty="0"/>
            </a:br>
            <a:r>
              <a:rPr lang="en-US" sz="4000" dirty="0"/>
              <a:t>Who has what Role</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4354132" y="1329376"/>
            <a:ext cx="4522905"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Staff Search Form allows you to find</a:t>
            </a:r>
          </a:p>
          <a:p>
            <a:r>
              <a:rPr lang="en-US" dirty="0"/>
              <a:t>a</a:t>
            </a:r>
            <a:r>
              <a:rPr lang="en-US" dirty="0" smtClean="0"/>
              <a:t> lot of information regarding your staff.</a:t>
            </a:r>
          </a:p>
          <a:p>
            <a:r>
              <a:rPr lang="en-US" dirty="0" smtClean="0"/>
              <a:t>Should you want to find everyone who has</a:t>
            </a:r>
          </a:p>
          <a:p>
            <a:r>
              <a:rPr lang="en-US" dirty="0"/>
              <a:t>b</a:t>
            </a:r>
            <a:r>
              <a:rPr lang="en-US" dirty="0" smtClean="0"/>
              <a:t>een assigned a specified Role this is where</a:t>
            </a:r>
          </a:p>
          <a:p>
            <a:r>
              <a:rPr lang="en-US" dirty="0"/>
              <a:t>y</a:t>
            </a:r>
            <a:r>
              <a:rPr lang="en-US" dirty="0" smtClean="0"/>
              <a:t>ou would go. You can also find staff that have</a:t>
            </a:r>
          </a:p>
          <a:p>
            <a:r>
              <a:rPr lang="en-US" dirty="0"/>
              <a:t>b</a:t>
            </a:r>
            <a:r>
              <a:rPr lang="en-US" dirty="0" smtClean="0"/>
              <a:t>een marked as Obsolete and restore them</a:t>
            </a:r>
          </a:p>
          <a:p>
            <a:r>
              <a:rPr lang="en-US" dirty="0"/>
              <a:t>a</a:t>
            </a:r>
            <a:r>
              <a:rPr lang="en-US" dirty="0" smtClean="0"/>
              <a:t>s Active. You can also search for what staff</a:t>
            </a:r>
          </a:p>
          <a:p>
            <a:r>
              <a:rPr lang="en-US" dirty="0" smtClean="0"/>
              <a:t>Members are currently logged into ZIMS.</a:t>
            </a:r>
            <a:endParaRPr lang="en-US" dirty="0"/>
          </a:p>
        </p:txBody>
      </p:sp>
      <p:pic>
        <p:nvPicPr>
          <p:cNvPr id="5" name="Picture 4"/>
          <p:cNvPicPr>
            <a:picLocks noChangeAspect="1"/>
          </p:cNvPicPr>
          <p:nvPr/>
        </p:nvPicPr>
        <p:blipFill>
          <a:blip r:embed="rId2"/>
          <a:stretch>
            <a:fillRect/>
          </a:stretch>
        </p:blipFill>
        <p:spPr>
          <a:xfrm>
            <a:off x="266963" y="1329376"/>
            <a:ext cx="4038600" cy="1817370"/>
          </a:xfrm>
          <a:prstGeom prst="rect">
            <a:avLst/>
          </a:prstGeom>
          <a:ln>
            <a:solidFill>
              <a:schemeClr val="tx1"/>
            </a:solidFill>
          </a:ln>
        </p:spPr>
      </p:pic>
      <p:pic>
        <p:nvPicPr>
          <p:cNvPr id="6" name="Picture 6"/>
          <p:cNvPicPr>
            <a:picLocks noChangeAspect="1"/>
          </p:cNvPicPr>
          <p:nvPr/>
        </p:nvPicPr>
        <p:blipFill>
          <a:blip r:embed="rId3"/>
          <a:stretch>
            <a:fillRect/>
          </a:stretch>
        </p:blipFill>
        <p:spPr>
          <a:xfrm>
            <a:off x="182989" y="3637700"/>
            <a:ext cx="6432595" cy="2108698"/>
          </a:xfrm>
          <a:prstGeom prst="rect">
            <a:avLst/>
          </a:prstGeom>
          <a:ln>
            <a:solidFill>
              <a:schemeClr val="tx1"/>
            </a:solidFill>
          </a:ln>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587" y="3833734"/>
            <a:ext cx="2076450" cy="1814817"/>
          </a:xfrm>
          <a:prstGeom prst="rect">
            <a:avLst/>
          </a:prstGeom>
        </p:spPr>
      </p:pic>
    </p:spTree>
    <p:extLst>
      <p:ext uri="{BB962C8B-B14F-4D97-AF65-F5344CB8AC3E}">
        <p14:creationId xmlns:p14="http://schemas.microsoft.com/office/powerpoint/2010/main" val="351111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3306"/>
            <a:ext cx="7886700" cy="1325563"/>
          </a:xfrm>
        </p:spPr>
        <p:txBody>
          <a:bodyPr>
            <a:normAutofit/>
          </a:bodyPr>
          <a:lstStyle/>
          <a:p>
            <a:pPr algn="ctr"/>
            <a:r>
              <a:rPr lang="en-US" sz="3600" dirty="0"/>
              <a:t>Institution Related Searches –</a:t>
            </a:r>
            <a:br>
              <a:rPr lang="en-US" sz="3600" dirty="0"/>
            </a:br>
            <a:r>
              <a:rPr lang="en-US" sz="3600" dirty="0"/>
              <a:t>Animals Available/Species Wanted</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616109" y="4586752"/>
            <a:ext cx="791178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default for the Animal Available and Species Wanted searches is the Regional</a:t>
            </a:r>
          </a:p>
          <a:p>
            <a:r>
              <a:rPr lang="en-US" dirty="0" smtClean="0"/>
              <a:t>Association that your institution is a member of. Any animals in your region will </a:t>
            </a:r>
          </a:p>
          <a:p>
            <a:r>
              <a:rPr lang="en-US" dirty="0" smtClean="0"/>
              <a:t>display in orange highlight. To change Associations or clear the filter use the down </a:t>
            </a:r>
          </a:p>
          <a:p>
            <a:r>
              <a:rPr lang="en-US" dirty="0" smtClean="0"/>
              <a:t>arrow and select or unselect as desired. If nothing is checked ALL will display.</a:t>
            </a:r>
            <a:endParaRPr lang="en-US" dirty="0"/>
          </a:p>
        </p:txBody>
      </p:sp>
      <p:pic>
        <p:nvPicPr>
          <p:cNvPr id="5" name="Picture 5"/>
          <p:cNvPicPr>
            <a:picLocks noChangeAspect="1"/>
          </p:cNvPicPr>
          <p:nvPr/>
        </p:nvPicPr>
        <p:blipFill>
          <a:blip r:embed="rId2"/>
          <a:stretch>
            <a:fillRect/>
          </a:stretch>
        </p:blipFill>
        <p:spPr>
          <a:xfrm>
            <a:off x="1977120" y="1268089"/>
            <a:ext cx="6550770" cy="3263973"/>
          </a:xfrm>
          <a:prstGeom prst="rect">
            <a:avLst/>
          </a:prstGeom>
          <a:ln>
            <a:solidFill>
              <a:schemeClr val="tx1"/>
            </a:solidFill>
          </a:ln>
        </p:spPr>
      </p:pic>
      <p:pic>
        <p:nvPicPr>
          <p:cNvPr id="6" name="Picture 6"/>
          <p:cNvPicPr>
            <a:picLocks noChangeAspect="1"/>
          </p:cNvPicPr>
          <p:nvPr/>
        </p:nvPicPr>
        <p:blipFill>
          <a:blip r:embed="rId3"/>
          <a:stretch>
            <a:fillRect/>
          </a:stretch>
        </p:blipFill>
        <p:spPr>
          <a:xfrm>
            <a:off x="4729474" y="2089377"/>
            <a:ext cx="3785876" cy="2497375"/>
          </a:xfrm>
          <a:prstGeom prst="rect">
            <a:avLst/>
          </a:prstGeom>
          <a:ln>
            <a:solidFill>
              <a:schemeClr val="tx1"/>
            </a:solidFill>
          </a:ln>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1" y="2333122"/>
            <a:ext cx="1733861" cy="2207783"/>
          </a:xfrm>
          <a:prstGeom prst="rect">
            <a:avLst/>
          </a:prstGeom>
        </p:spPr>
      </p:pic>
    </p:spTree>
    <p:extLst>
      <p:ext uri="{BB962C8B-B14F-4D97-AF65-F5344CB8AC3E}">
        <p14:creationId xmlns:p14="http://schemas.microsoft.com/office/powerpoint/2010/main" val="293164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325" y="171942"/>
            <a:ext cx="8515350" cy="1325563"/>
          </a:xfrm>
        </p:spPr>
        <p:txBody>
          <a:bodyPr>
            <a:normAutofit/>
          </a:bodyPr>
          <a:lstStyle/>
          <a:p>
            <a:pPr algn="ctr"/>
            <a:r>
              <a:rPr lang="en-US" sz="3600" dirty="0"/>
              <a:t>Institution Related Searches -Transponder</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628650" y="4001294"/>
            <a:ext cx="7942367"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From within the Transponders grid in My Institution you can search by many more</a:t>
            </a:r>
          </a:p>
          <a:p>
            <a:r>
              <a:rPr lang="en-US" dirty="0"/>
              <a:t>o</a:t>
            </a:r>
            <a:r>
              <a:rPr lang="en-US" dirty="0" smtClean="0"/>
              <a:t>ptions than you can in the Advanced Animal Search box. You can search for all</a:t>
            </a:r>
          </a:p>
          <a:p>
            <a:r>
              <a:rPr lang="en-US" dirty="0"/>
              <a:t>t</a:t>
            </a:r>
            <a:r>
              <a:rPr lang="en-US" dirty="0" smtClean="0"/>
              <a:t>ransponders with a specific status or by a specific maker. One thing that is very</a:t>
            </a:r>
          </a:p>
          <a:p>
            <a:r>
              <a:rPr lang="en-US" dirty="0"/>
              <a:t>i</a:t>
            </a:r>
            <a:r>
              <a:rPr lang="en-US" dirty="0" smtClean="0"/>
              <a:t>mportant to get the correct results is to check the Include Transponders in</a:t>
            </a:r>
          </a:p>
          <a:p>
            <a:r>
              <a:rPr lang="en-US" dirty="0" err="1" smtClean="0"/>
              <a:t>Dispositioned</a:t>
            </a:r>
            <a:r>
              <a:rPr lang="en-US" dirty="0" smtClean="0"/>
              <a:t> Animals if you are looking for one that may still be in an animal that</a:t>
            </a:r>
          </a:p>
          <a:p>
            <a:r>
              <a:rPr lang="en-US" dirty="0"/>
              <a:t>i</a:t>
            </a:r>
            <a:r>
              <a:rPr lang="en-US" dirty="0" smtClean="0"/>
              <a:t>s no longer at your facility or deceased.</a:t>
            </a:r>
            <a:endParaRPr lang="en-US" dirty="0"/>
          </a:p>
        </p:txBody>
      </p:sp>
      <p:pic>
        <p:nvPicPr>
          <p:cNvPr id="5" name="Picture 3"/>
          <p:cNvPicPr>
            <a:picLocks noChangeAspect="1"/>
          </p:cNvPicPr>
          <p:nvPr/>
        </p:nvPicPr>
        <p:blipFill>
          <a:blip r:embed="rId2"/>
          <a:stretch>
            <a:fillRect/>
          </a:stretch>
        </p:blipFill>
        <p:spPr>
          <a:xfrm>
            <a:off x="774878" y="1405944"/>
            <a:ext cx="5771429" cy="1942857"/>
          </a:xfrm>
          <a:prstGeom prst="rect">
            <a:avLst/>
          </a:prstGeom>
          <a:ln>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535" y="1084141"/>
            <a:ext cx="1691823" cy="1187096"/>
          </a:xfrm>
          <a:prstGeom prst="rect">
            <a:avLst/>
          </a:prstGeom>
        </p:spPr>
      </p:pic>
      <p:pic>
        <p:nvPicPr>
          <p:cNvPr id="6" name="Picture 4"/>
          <p:cNvPicPr>
            <a:picLocks noChangeAspect="1"/>
          </p:cNvPicPr>
          <p:nvPr/>
        </p:nvPicPr>
        <p:blipFill>
          <a:blip r:embed="rId4"/>
          <a:stretch>
            <a:fillRect/>
          </a:stretch>
        </p:blipFill>
        <p:spPr>
          <a:xfrm>
            <a:off x="3818573" y="1924855"/>
            <a:ext cx="4578452" cy="1977209"/>
          </a:xfrm>
          <a:prstGeom prst="rect">
            <a:avLst/>
          </a:prstGeom>
          <a:ln>
            <a:solidFill>
              <a:schemeClr val="tx1"/>
            </a:solidFill>
          </a:ln>
        </p:spPr>
      </p:pic>
    </p:spTree>
    <p:extLst>
      <p:ext uri="{BB962C8B-B14F-4D97-AF65-F5344CB8AC3E}">
        <p14:creationId xmlns:p14="http://schemas.microsoft.com/office/powerpoint/2010/main" val="304190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Start Menu</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7"/>
          <p:cNvSpPr txBox="1"/>
          <p:nvPr/>
        </p:nvSpPr>
        <p:spPr>
          <a:xfrm>
            <a:off x="374575" y="2902375"/>
            <a:ext cx="4038600"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Usually the quickest way to search for</a:t>
            </a:r>
          </a:p>
          <a:p>
            <a:r>
              <a:rPr lang="en-US" dirty="0"/>
              <a:t>y</a:t>
            </a:r>
            <a:r>
              <a:rPr lang="en-US" dirty="0" smtClean="0"/>
              <a:t>our animals (animals you have recorded</a:t>
            </a:r>
          </a:p>
          <a:p>
            <a:r>
              <a:rPr lang="en-US" dirty="0"/>
              <a:t>a</a:t>
            </a:r>
            <a:r>
              <a:rPr lang="en-US" dirty="0" smtClean="0"/>
              <a:t>s owning or holding at some time) is</a:t>
            </a:r>
          </a:p>
          <a:p>
            <a:r>
              <a:rPr lang="en-US" dirty="0"/>
              <a:t>t</a:t>
            </a:r>
            <a:r>
              <a:rPr lang="en-US" dirty="0" smtClean="0"/>
              <a:t>o use the “Search For Local Animals”</a:t>
            </a:r>
          </a:p>
          <a:p>
            <a:r>
              <a:rPr lang="en-US" dirty="0"/>
              <a:t>o</a:t>
            </a:r>
            <a:r>
              <a:rPr lang="en-US" dirty="0" smtClean="0"/>
              <a:t>ption under the Start menu. It is quicker</a:t>
            </a:r>
          </a:p>
          <a:p>
            <a:r>
              <a:rPr lang="en-US" dirty="0"/>
              <a:t>b</a:t>
            </a:r>
            <a:r>
              <a:rPr lang="en-US" dirty="0" smtClean="0"/>
              <a:t>ecause it has to look only Locally and</a:t>
            </a:r>
          </a:p>
          <a:p>
            <a:r>
              <a:rPr lang="en-US" dirty="0"/>
              <a:t>n</a:t>
            </a:r>
            <a:r>
              <a:rPr lang="en-US" dirty="0" smtClean="0"/>
              <a:t>ot Globally. It will start looking as soon</a:t>
            </a:r>
          </a:p>
          <a:p>
            <a:r>
              <a:rPr lang="en-US" dirty="0"/>
              <a:t>a</a:t>
            </a:r>
            <a:r>
              <a:rPr lang="en-US" dirty="0" smtClean="0"/>
              <a:t>s you start typing and display possible</a:t>
            </a:r>
          </a:p>
          <a:p>
            <a:r>
              <a:rPr lang="en-US" dirty="0"/>
              <a:t>m</a:t>
            </a:r>
            <a:r>
              <a:rPr lang="en-US" dirty="0" smtClean="0"/>
              <a:t>atches. Above we found by House Name. Below we found by Local ID or Studbook Number. In this search you do not indicate what identifier you are looking for.</a:t>
            </a:r>
            <a:endParaRPr lang="en-US" dirty="0"/>
          </a:p>
        </p:txBody>
      </p:sp>
      <p:pic>
        <p:nvPicPr>
          <p:cNvPr id="5" name="Picture 3"/>
          <p:cNvPicPr>
            <a:picLocks noChangeAspect="1"/>
          </p:cNvPicPr>
          <p:nvPr/>
        </p:nvPicPr>
        <p:blipFill>
          <a:blip r:embed="rId2"/>
          <a:stretch>
            <a:fillRect/>
          </a:stretch>
        </p:blipFill>
        <p:spPr>
          <a:xfrm>
            <a:off x="666278" y="213067"/>
            <a:ext cx="2590800" cy="2563527"/>
          </a:xfrm>
          <a:prstGeom prst="rect">
            <a:avLst/>
          </a:prstGeom>
          <a:ln>
            <a:solidFill>
              <a:schemeClr val="tx1"/>
            </a:solidFill>
          </a:ln>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780" y="952351"/>
            <a:ext cx="2233613" cy="2069858"/>
          </a:xfrm>
          <a:prstGeom prst="rect">
            <a:avLst/>
          </a:prstGeom>
        </p:spPr>
      </p:pic>
      <p:pic>
        <p:nvPicPr>
          <p:cNvPr id="7" name="Picture 6"/>
          <p:cNvPicPr>
            <a:picLocks noChangeAspect="1"/>
          </p:cNvPicPr>
          <p:nvPr/>
        </p:nvPicPr>
        <p:blipFill>
          <a:blip r:embed="rId4"/>
          <a:stretch>
            <a:fillRect/>
          </a:stretch>
        </p:blipFill>
        <p:spPr>
          <a:xfrm>
            <a:off x="5094214" y="4662602"/>
            <a:ext cx="2740097" cy="1071200"/>
          </a:xfrm>
          <a:prstGeom prst="rect">
            <a:avLst/>
          </a:prstGeom>
          <a:ln>
            <a:solidFill>
              <a:schemeClr val="tx1"/>
            </a:solidFill>
          </a:ln>
        </p:spPr>
      </p:pic>
      <p:pic>
        <p:nvPicPr>
          <p:cNvPr id="8" name="Picture 5"/>
          <p:cNvPicPr>
            <a:picLocks noChangeAspect="1"/>
          </p:cNvPicPr>
          <p:nvPr/>
        </p:nvPicPr>
        <p:blipFill>
          <a:blip r:embed="rId5"/>
          <a:stretch>
            <a:fillRect/>
          </a:stretch>
        </p:blipFill>
        <p:spPr>
          <a:xfrm>
            <a:off x="5899029" y="2219448"/>
            <a:ext cx="2499684" cy="2322150"/>
          </a:xfrm>
          <a:prstGeom prst="rect">
            <a:avLst/>
          </a:prstGeom>
          <a:ln>
            <a:solidFill>
              <a:schemeClr val="tx1"/>
            </a:solidFill>
          </a:ln>
        </p:spPr>
      </p:pic>
      <p:pic>
        <p:nvPicPr>
          <p:cNvPr id="9" name="Picture 4"/>
          <p:cNvPicPr>
            <a:picLocks noChangeAspect="1"/>
          </p:cNvPicPr>
          <p:nvPr/>
        </p:nvPicPr>
        <p:blipFill>
          <a:blip r:embed="rId6"/>
          <a:stretch>
            <a:fillRect/>
          </a:stretch>
        </p:blipFill>
        <p:spPr>
          <a:xfrm>
            <a:off x="5926019" y="505864"/>
            <a:ext cx="2895600" cy="1592580"/>
          </a:xfrm>
          <a:prstGeom prst="rect">
            <a:avLst/>
          </a:prstGeom>
          <a:ln>
            <a:solidFill>
              <a:schemeClr val="tx1"/>
            </a:solidFill>
          </a:ln>
        </p:spPr>
      </p:pic>
    </p:spTree>
    <p:extLst>
      <p:ext uri="{BB962C8B-B14F-4D97-AF65-F5344CB8AC3E}">
        <p14:creationId xmlns:p14="http://schemas.microsoft.com/office/powerpoint/2010/main" val="400513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Column Customization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4212305" y="1071317"/>
            <a:ext cx="4474495"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results of your searches usually</a:t>
            </a:r>
          </a:p>
          <a:p>
            <a:r>
              <a:rPr lang="en-US" dirty="0"/>
              <a:t>d</a:t>
            </a:r>
            <a:r>
              <a:rPr lang="en-US" dirty="0" smtClean="0"/>
              <a:t>isplay in results grids. All of these</a:t>
            </a:r>
          </a:p>
          <a:p>
            <a:r>
              <a:rPr lang="en-US" dirty="0"/>
              <a:t>g</a:t>
            </a:r>
            <a:r>
              <a:rPr lang="en-US" dirty="0" smtClean="0"/>
              <a:t>rids are customizable to some degree.</a:t>
            </a:r>
          </a:p>
          <a:p>
            <a:r>
              <a:rPr lang="en-US" dirty="0" smtClean="0"/>
              <a:t>What columns are set should be retained</a:t>
            </a:r>
          </a:p>
          <a:p>
            <a:r>
              <a:rPr lang="en-US" dirty="0"/>
              <a:t>w</a:t>
            </a:r>
            <a:r>
              <a:rPr lang="en-US" dirty="0" smtClean="0"/>
              <a:t>hen you close the module, so your Keepers </a:t>
            </a:r>
          </a:p>
          <a:p>
            <a:r>
              <a:rPr lang="en-US" dirty="0"/>
              <a:t>a</a:t>
            </a:r>
            <a:r>
              <a:rPr lang="en-US" dirty="0" smtClean="0"/>
              <a:t>nd Curators can each set their own columns </a:t>
            </a:r>
          </a:p>
          <a:p>
            <a:r>
              <a:rPr lang="en-US" dirty="0" smtClean="0"/>
              <a:t>as they need. If you ever want to go</a:t>
            </a:r>
          </a:p>
          <a:p>
            <a:r>
              <a:rPr lang="en-US" dirty="0"/>
              <a:t>b</a:t>
            </a:r>
            <a:r>
              <a:rPr lang="en-US" dirty="0" smtClean="0"/>
              <a:t>ack to the default columns simply</a:t>
            </a:r>
          </a:p>
          <a:p>
            <a:r>
              <a:rPr lang="en-US" dirty="0"/>
              <a:t>s</a:t>
            </a:r>
            <a:r>
              <a:rPr lang="en-US" dirty="0" smtClean="0"/>
              <a:t>elect the Reset Column Settings option.</a:t>
            </a:r>
          </a:p>
          <a:p>
            <a:r>
              <a:rPr lang="en-US" dirty="0" smtClean="0"/>
              <a:t>You can also resize the columns widths</a:t>
            </a:r>
          </a:p>
          <a:p>
            <a:r>
              <a:rPr lang="en-US" dirty="0"/>
              <a:t>b</a:t>
            </a:r>
            <a:r>
              <a:rPr lang="en-US" dirty="0" smtClean="0"/>
              <a:t>ut at this time this does not hold when</a:t>
            </a:r>
          </a:p>
          <a:p>
            <a:r>
              <a:rPr lang="en-US" dirty="0"/>
              <a:t>t</a:t>
            </a:r>
            <a:r>
              <a:rPr lang="en-US" dirty="0" smtClean="0"/>
              <a:t>he module is closed.</a:t>
            </a:r>
            <a:endParaRPr lang="en-US" dirty="0"/>
          </a:p>
        </p:txBody>
      </p:sp>
      <p:pic>
        <p:nvPicPr>
          <p:cNvPr id="5" name="Picture 6"/>
          <p:cNvPicPr>
            <a:picLocks noChangeAspect="1"/>
          </p:cNvPicPr>
          <p:nvPr/>
        </p:nvPicPr>
        <p:blipFill>
          <a:blip r:embed="rId2"/>
          <a:stretch>
            <a:fillRect/>
          </a:stretch>
        </p:blipFill>
        <p:spPr>
          <a:xfrm>
            <a:off x="457200" y="928240"/>
            <a:ext cx="3345216" cy="4666333"/>
          </a:xfrm>
          <a:prstGeom prst="rect">
            <a:avLst/>
          </a:prstGeom>
          <a:ln>
            <a:solidFill>
              <a:schemeClr val="tx1"/>
            </a:solidFill>
          </a:ln>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866" y="4607626"/>
            <a:ext cx="1676400" cy="1708433"/>
          </a:xfrm>
          <a:prstGeom prst="rect">
            <a:avLst/>
          </a:prstGeom>
        </p:spPr>
      </p:pic>
    </p:spTree>
    <p:extLst>
      <p:ext uri="{BB962C8B-B14F-4D97-AF65-F5344CB8AC3E}">
        <p14:creationId xmlns:p14="http://schemas.microsoft.com/office/powerpoint/2010/main" val="81587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1545"/>
            <a:ext cx="7886700" cy="1325563"/>
          </a:xfrm>
        </p:spPr>
        <p:txBody>
          <a:bodyPr>
            <a:normAutofit/>
          </a:bodyPr>
          <a:lstStyle/>
          <a:p>
            <a:pPr algn="ctr"/>
            <a:r>
              <a:rPr lang="en-US" sz="4000" dirty="0"/>
              <a:t>Column Order</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91047" y="741766"/>
            <a:ext cx="8561905" cy="2723809"/>
          </a:xfrm>
          <a:prstGeom prst="rect">
            <a:avLst/>
          </a:prstGeom>
          <a:ln>
            <a:solidFill>
              <a:schemeClr val="tx1"/>
            </a:solidFill>
          </a:ln>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999" y="3847802"/>
            <a:ext cx="1790700" cy="1847850"/>
          </a:xfrm>
          <a:prstGeom prst="rect">
            <a:avLst/>
          </a:prstGeom>
        </p:spPr>
      </p:pic>
      <p:pic>
        <p:nvPicPr>
          <p:cNvPr id="5" name="Picture 4"/>
          <p:cNvPicPr>
            <a:picLocks noChangeAspect="1"/>
          </p:cNvPicPr>
          <p:nvPr/>
        </p:nvPicPr>
        <p:blipFill>
          <a:blip r:embed="rId4"/>
          <a:stretch>
            <a:fillRect/>
          </a:stretch>
        </p:blipFill>
        <p:spPr>
          <a:xfrm>
            <a:off x="1193442" y="1639282"/>
            <a:ext cx="7062257" cy="2362012"/>
          </a:xfrm>
          <a:prstGeom prst="rect">
            <a:avLst/>
          </a:prstGeom>
          <a:ln>
            <a:solidFill>
              <a:schemeClr val="tx1"/>
            </a:solidFill>
          </a:ln>
        </p:spPr>
      </p:pic>
      <p:sp>
        <p:nvSpPr>
          <p:cNvPr id="6" name="TextBox 6"/>
          <p:cNvSpPr txBox="1"/>
          <p:nvPr/>
        </p:nvSpPr>
        <p:spPr>
          <a:xfrm>
            <a:off x="188016" y="4350464"/>
            <a:ext cx="550015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order of the columns can also be changed simply</a:t>
            </a:r>
          </a:p>
          <a:p>
            <a:r>
              <a:rPr lang="en-US" dirty="0"/>
              <a:t>b</a:t>
            </a:r>
            <a:r>
              <a:rPr lang="en-US" dirty="0" smtClean="0"/>
              <a:t>y dragging and dropping as desired. </a:t>
            </a:r>
          </a:p>
          <a:p>
            <a:endParaRPr lang="en-US" dirty="0"/>
          </a:p>
          <a:p>
            <a:r>
              <a:rPr lang="en-US" dirty="0" smtClean="0"/>
              <a:t>This change in order does hold when the module is closed.</a:t>
            </a:r>
            <a:endParaRPr lang="en-US" dirty="0"/>
          </a:p>
        </p:txBody>
      </p:sp>
    </p:spTree>
    <p:extLst>
      <p:ext uri="{BB962C8B-B14F-4D97-AF65-F5344CB8AC3E}">
        <p14:creationId xmlns:p14="http://schemas.microsoft.com/office/powerpoint/2010/main" val="14031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9709" y="0"/>
            <a:ext cx="7886700" cy="1325563"/>
          </a:xfrm>
        </p:spPr>
        <p:txBody>
          <a:bodyPr>
            <a:normAutofit/>
          </a:bodyPr>
          <a:lstStyle/>
          <a:p>
            <a:pPr algn="ctr"/>
            <a:r>
              <a:rPr lang="en-US" sz="4000" dirty="0"/>
              <a:t>Column Sorting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935470"/>
            <a:ext cx="4338320" cy="2523885"/>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219959" y="2928832"/>
            <a:ext cx="4295391" cy="2633088"/>
          </a:xfrm>
          <a:prstGeom prst="rect">
            <a:avLst/>
          </a:prstGeom>
          <a:ln>
            <a:solidFill>
              <a:schemeClr val="tx1"/>
            </a:solidFill>
          </a:ln>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257" y="744537"/>
            <a:ext cx="1710152" cy="2162175"/>
          </a:xfrm>
          <a:prstGeom prst="rect">
            <a:avLst/>
          </a:prstGeom>
        </p:spPr>
      </p:pic>
      <p:sp>
        <p:nvSpPr>
          <p:cNvPr id="7" name="TextBox 6"/>
          <p:cNvSpPr txBox="1"/>
          <p:nvPr/>
        </p:nvSpPr>
        <p:spPr>
          <a:xfrm>
            <a:off x="545147" y="4116172"/>
            <a:ext cx="341725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All columns can also be sorted by </a:t>
            </a:r>
          </a:p>
          <a:p>
            <a:r>
              <a:rPr lang="en-US" dirty="0" smtClean="0"/>
              <a:t>Ascending or Descending Order.</a:t>
            </a:r>
          </a:p>
          <a:p>
            <a:endParaRPr lang="en-US" dirty="0"/>
          </a:p>
          <a:p>
            <a:r>
              <a:rPr lang="en-US" dirty="0" smtClean="0"/>
              <a:t>This sort order change does hold when the module is closed.</a:t>
            </a:r>
            <a:endParaRPr lang="en-US" dirty="0"/>
          </a:p>
        </p:txBody>
      </p:sp>
    </p:spTree>
    <p:extLst>
      <p:ext uri="{BB962C8B-B14F-4D97-AF65-F5344CB8AC3E}">
        <p14:creationId xmlns:p14="http://schemas.microsoft.com/office/powerpoint/2010/main" val="3026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Export Search Results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11"/>
          <p:cNvSpPr txBox="1"/>
          <p:nvPr/>
        </p:nvSpPr>
        <p:spPr>
          <a:xfrm>
            <a:off x="997783" y="1196726"/>
            <a:ext cx="7202313"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All results grids can be exported to Excel or pdf. Although both exports will ask you to name the file, you are not required to name it.</a:t>
            </a:r>
            <a:endParaRPr lang="en-US" dirty="0"/>
          </a:p>
        </p:txBody>
      </p:sp>
      <p:pic>
        <p:nvPicPr>
          <p:cNvPr id="5" name="Picture 6"/>
          <p:cNvPicPr>
            <a:picLocks noChangeAspect="1"/>
          </p:cNvPicPr>
          <p:nvPr/>
        </p:nvPicPr>
        <p:blipFill>
          <a:blip r:embed="rId2"/>
          <a:stretch>
            <a:fillRect/>
          </a:stretch>
        </p:blipFill>
        <p:spPr>
          <a:xfrm>
            <a:off x="997783" y="1930630"/>
            <a:ext cx="4222572" cy="1183317"/>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291921" y="3310726"/>
            <a:ext cx="6223905" cy="2447237"/>
          </a:xfrm>
          <a:prstGeom prst="rect">
            <a:avLst/>
          </a:prstGeom>
          <a:ln>
            <a:solidFill>
              <a:schemeClr val="tx1"/>
            </a:solidFill>
          </a:ln>
        </p:spPr>
      </p:pic>
      <p:pic>
        <p:nvPicPr>
          <p:cNvPr id="7" name="Picture 5"/>
          <p:cNvPicPr>
            <a:picLocks noChangeAspect="1"/>
          </p:cNvPicPr>
          <p:nvPr/>
        </p:nvPicPr>
        <p:blipFill>
          <a:blip r:embed="rId4"/>
          <a:stretch>
            <a:fillRect/>
          </a:stretch>
        </p:blipFill>
        <p:spPr>
          <a:xfrm>
            <a:off x="2194102" y="3753747"/>
            <a:ext cx="6052505" cy="2004216"/>
          </a:xfrm>
          <a:prstGeom prst="rect">
            <a:avLst/>
          </a:prstGeom>
          <a:ln>
            <a:solidFill>
              <a:schemeClr val="tx1"/>
            </a:solidFill>
          </a:ln>
        </p:spPr>
      </p:pic>
      <p:cxnSp>
        <p:nvCxnSpPr>
          <p:cNvPr id="8" name="Straight Arrow Connector 8"/>
          <p:cNvCxnSpPr/>
          <p:nvPr/>
        </p:nvCxnSpPr>
        <p:spPr>
          <a:xfrm flipH="1">
            <a:off x="2768958" y="2743281"/>
            <a:ext cx="1440445" cy="6953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0"/>
          <p:cNvCxnSpPr/>
          <p:nvPr/>
        </p:nvCxnSpPr>
        <p:spPr>
          <a:xfrm>
            <a:off x="4732377" y="2778022"/>
            <a:ext cx="487977" cy="10501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375" y="1843057"/>
            <a:ext cx="1912755" cy="1980230"/>
          </a:xfrm>
          <a:prstGeom prst="rect">
            <a:avLst/>
          </a:prstGeom>
        </p:spPr>
      </p:pic>
    </p:spTree>
    <p:extLst>
      <p:ext uri="{BB962C8B-B14F-4D97-AF65-F5344CB8AC3E}">
        <p14:creationId xmlns:p14="http://schemas.microsoft.com/office/powerpoint/2010/main" val="403988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225" y="-137150"/>
            <a:ext cx="7886700" cy="1325563"/>
          </a:xfrm>
        </p:spPr>
        <p:txBody>
          <a:bodyPr>
            <a:normAutofit/>
          </a:bodyPr>
          <a:lstStyle/>
          <a:p>
            <a:pPr algn="ctr"/>
            <a:r>
              <a:rPr lang="en-US" sz="4000" dirty="0"/>
              <a:t>Enclosure Occupants</a:t>
            </a:r>
            <a:endParaRPr lang="en-GB" sz="4000"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9607" y="1825625"/>
            <a:ext cx="1735743" cy="1814274"/>
          </a:xfrm>
          <a:prstGeom prst="rect">
            <a:avLst/>
          </a:prstGeom>
        </p:spPr>
      </p:pic>
      <p:sp>
        <p:nvSpPr>
          <p:cNvPr id="3" name="Tijdelijke aanduiding voor inhoud 2"/>
          <p:cNvSpPr>
            <a:spLocks noGrp="1"/>
          </p:cNvSpPr>
          <p:nvPr>
            <p:ph idx="1"/>
          </p:nvPr>
        </p:nvSpPr>
        <p:spPr/>
        <p:txBody>
          <a:bodyPr/>
          <a:lstStyle/>
          <a:p>
            <a:endParaRPr lang="en-GB"/>
          </a:p>
        </p:txBody>
      </p:sp>
      <p:pic>
        <p:nvPicPr>
          <p:cNvPr id="4" name="Picture 7"/>
          <p:cNvPicPr>
            <a:picLocks noChangeAspect="1"/>
          </p:cNvPicPr>
          <p:nvPr/>
        </p:nvPicPr>
        <p:blipFill>
          <a:blip r:embed="rId3"/>
          <a:stretch>
            <a:fillRect/>
          </a:stretch>
        </p:blipFill>
        <p:spPr>
          <a:xfrm>
            <a:off x="766480" y="3567317"/>
            <a:ext cx="7276190" cy="213333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766480" y="709688"/>
            <a:ext cx="1676668" cy="2752738"/>
          </a:xfrm>
          <a:prstGeom prst="rect">
            <a:avLst/>
          </a:prstGeom>
          <a:ln>
            <a:solidFill>
              <a:schemeClr val="tx1"/>
            </a:solidFill>
          </a:ln>
        </p:spPr>
      </p:pic>
      <p:sp>
        <p:nvSpPr>
          <p:cNvPr id="6" name="TextBox 6"/>
          <p:cNvSpPr txBox="1"/>
          <p:nvPr/>
        </p:nvSpPr>
        <p:spPr>
          <a:xfrm>
            <a:off x="2893454" y="1336678"/>
            <a:ext cx="3579078"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If you have set up your Enclosure Tree with Parent enclosures that you don’t actually put animals into, when you look at the Occupants tab there will be No Record Found. This is correct.</a:t>
            </a:r>
            <a:endParaRPr lang="en-US" dirty="0"/>
          </a:p>
        </p:txBody>
      </p:sp>
    </p:spTree>
    <p:extLst>
      <p:ext uri="{BB962C8B-B14F-4D97-AF65-F5344CB8AC3E}">
        <p14:creationId xmlns:p14="http://schemas.microsoft.com/office/powerpoint/2010/main" val="298772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741" y="-124272"/>
            <a:ext cx="7886700" cy="1325563"/>
          </a:xfrm>
        </p:spPr>
        <p:txBody>
          <a:bodyPr>
            <a:normAutofit/>
          </a:bodyPr>
          <a:lstStyle/>
          <a:p>
            <a:pPr algn="ctr"/>
            <a:r>
              <a:rPr lang="en-US" sz="4000" dirty="0"/>
              <a:t>Include Sub Enclosure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12741" y="886554"/>
            <a:ext cx="6096000" cy="187814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035658" y="1995152"/>
            <a:ext cx="5257800" cy="2270610"/>
          </a:xfrm>
          <a:prstGeom prst="rect">
            <a:avLst/>
          </a:prstGeom>
          <a:ln>
            <a:solidFill>
              <a:schemeClr val="tx1"/>
            </a:solidFill>
          </a:ln>
        </p:spPr>
      </p:pic>
      <p:sp>
        <p:nvSpPr>
          <p:cNvPr id="6" name="TextBox 6"/>
          <p:cNvSpPr txBox="1"/>
          <p:nvPr/>
        </p:nvSpPr>
        <p:spPr>
          <a:xfrm>
            <a:off x="1170351" y="4443272"/>
            <a:ext cx="657147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What you will need to do is to open the search box using the double</a:t>
            </a:r>
          </a:p>
          <a:p>
            <a:r>
              <a:rPr lang="en-US" dirty="0"/>
              <a:t>a</a:t>
            </a:r>
            <a:r>
              <a:rPr lang="en-US" dirty="0" smtClean="0"/>
              <a:t>rrows to the right. If you are looking for specific taxonomy or date</a:t>
            </a:r>
          </a:p>
          <a:p>
            <a:r>
              <a:rPr lang="en-US" dirty="0"/>
              <a:t>r</a:t>
            </a:r>
            <a:r>
              <a:rPr lang="en-US" dirty="0" smtClean="0"/>
              <a:t>anges complete that information. Then remember to check the</a:t>
            </a:r>
          </a:p>
          <a:p>
            <a:r>
              <a:rPr lang="en-US" dirty="0" smtClean="0"/>
              <a:t>Include Sub Enclosure checkbox.</a:t>
            </a:r>
            <a:endParaRPr lang="en-US" dirty="0"/>
          </a:p>
        </p:txBody>
      </p:sp>
      <p:pic>
        <p:nvPicPr>
          <p:cNvPr id="7"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754" y="2642029"/>
            <a:ext cx="1828800" cy="1828800"/>
          </a:xfrm>
          <a:prstGeom prst="rect">
            <a:avLst/>
          </a:prstGeom>
        </p:spPr>
      </p:pic>
    </p:spTree>
    <p:extLst>
      <p:ext uri="{BB962C8B-B14F-4D97-AF65-F5344CB8AC3E}">
        <p14:creationId xmlns:p14="http://schemas.microsoft.com/office/powerpoint/2010/main" val="291342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392"/>
            <a:ext cx="7886700" cy="1325563"/>
          </a:xfrm>
        </p:spPr>
        <p:txBody>
          <a:bodyPr>
            <a:normAutofit/>
          </a:bodyPr>
          <a:lstStyle/>
          <a:p>
            <a:pPr algn="ctr"/>
            <a:r>
              <a:rPr lang="en-US" sz="4000" dirty="0"/>
              <a:t>Current Occupants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15727" y="770732"/>
            <a:ext cx="8099623" cy="3230562"/>
          </a:xfrm>
          <a:prstGeom prst="rect">
            <a:avLst/>
          </a:prstGeom>
          <a:ln>
            <a:solidFill>
              <a:schemeClr val="tx1"/>
            </a:solidFill>
          </a:ln>
        </p:spPr>
      </p:pic>
      <p:sp>
        <p:nvSpPr>
          <p:cNvPr id="5" name="TextBox 4"/>
          <p:cNvSpPr txBox="1"/>
          <p:nvPr/>
        </p:nvSpPr>
        <p:spPr>
          <a:xfrm>
            <a:off x="914400" y="5010955"/>
            <a:ext cx="687444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Your results will display the current occupants of all the Sub Enclosures.</a:t>
            </a:r>
          </a:p>
          <a:p>
            <a:r>
              <a:rPr lang="en-US" dirty="0" smtClean="0"/>
              <a:t>Sorting alphabetically will put them in order.</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634"/>
          <a:stretch/>
        </p:blipFill>
        <p:spPr>
          <a:xfrm>
            <a:off x="2181895" y="3442759"/>
            <a:ext cx="1371600" cy="1568196"/>
          </a:xfrm>
          <a:prstGeom prst="rect">
            <a:avLst/>
          </a:prstGeom>
        </p:spPr>
      </p:pic>
    </p:spTree>
    <p:extLst>
      <p:ext uri="{BB962C8B-B14F-4D97-AF65-F5344CB8AC3E}">
        <p14:creationId xmlns:p14="http://schemas.microsoft.com/office/powerpoint/2010/main" val="1972909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1057" y="236338"/>
            <a:ext cx="7886700" cy="1325563"/>
          </a:xfrm>
        </p:spPr>
        <p:txBody>
          <a:bodyPr>
            <a:normAutofit/>
          </a:bodyPr>
          <a:lstStyle/>
          <a:p>
            <a:pPr algn="ctr"/>
            <a:r>
              <a:rPr lang="en-US" sz="4000" dirty="0"/>
              <a:t>Enclosure Historical </a:t>
            </a:r>
            <a:br>
              <a:rPr lang="en-US" sz="4000" dirty="0"/>
            </a:br>
            <a:r>
              <a:rPr lang="en-US" sz="4000" dirty="0"/>
              <a:t>Occupant</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6778928" y="990600"/>
            <a:ext cx="2133599"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find Historical Occupants go back to the search screen</a:t>
            </a:r>
          </a:p>
          <a:p>
            <a:r>
              <a:rPr lang="en-US" dirty="0"/>
              <a:t>a</a:t>
            </a:r>
            <a:r>
              <a:rPr lang="en-US" dirty="0" smtClean="0"/>
              <a:t>nd check the Show Historical Records. If you want to see any deceased animals also check the Include Dead </a:t>
            </a:r>
          </a:p>
          <a:p>
            <a:r>
              <a:rPr lang="en-US" dirty="0"/>
              <a:t>c</a:t>
            </a:r>
            <a:r>
              <a:rPr lang="en-US" dirty="0" smtClean="0"/>
              <a:t>heckbox. There are two chickens that had been in the</a:t>
            </a:r>
          </a:p>
          <a:p>
            <a:r>
              <a:rPr lang="en-US" dirty="0"/>
              <a:t>e</a:t>
            </a:r>
            <a:r>
              <a:rPr lang="en-US" dirty="0" smtClean="0"/>
              <a:t>nclosure but are no longer. One is deceased but the</a:t>
            </a:r>
          </a:p>
          <a:p>
            <a:r>
              <a:rPr lang="en-US" dirty="0"/>
              <a:t>o</a:t>
            </a:r>
            <a:r>
              <a:rPr lang="en-US" dirty="0" smtClean="0"/>
              <a:t>ther is still alive.</a:t>
            </a:r>
            <a:endParaRPr lang="en-US" dirty="0"/>
          </a:p>
        </p:txBody>
      </p:sp>
      <p:pic>
        <p:nvPicPr>
          <p:cNvPr id="5" name="Picture 5"/>
          <p:cNvPicPr>
            <a:picLocks noChangeAspect="1"/>
          </p:cNvPicPr>
          <p:nvPr/>
        </p:nvPicPr>
        <p:blipFill>
          <a:blip r:embed="rId2"/>
          <a:stretch>
            <a:fillRect/>
          </a:stretch>
        </p:blipFill>
        <p:spPr>
          <a:xfrm>
            <a:off x="231473" y="3088784"/>
            <a:ext cx="6097734" cy="2657475"/>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2054528" y="1475674"/>
            <a:ext cx="4724400" cy="1481248"/>
          </a:xfrm>
          <a:prstGeom prst="rect">
            <a:avLst/>
          </a:prstGeom>
          <a:ln>
            <a:solidFill>
              <a:schemeClr val="tx1"/>
            </a:solidFill>
          </a:ln>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934" y="1624150"/>
            <a:ext cx="1145873" cy="1440767"/>
          </a:xfrm>
          <a:prstGeom prst="rect">
            <a:avLst/>
          </a:prstGeom>
        </p:spPr>
      </p:pic>
    </p:spTree>
    <p:extLst>
      <p:ext uri="{BB962C8B-B14F-4D97-AF65-F5344CB8AC3E}">
        <p14:creationId xmlns:p14="http://schemas.microsoft.com/office/powerpoint/2010/main" val="127038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6961" y="-175787"/>
            <a:ext cx="7886700" cy="1325563"/>
          </a:xfrm>
        </p:spPr>
        <p:txBody>
          <a:bodyPr>
            <a:normAutofit/>
          </a:bodyPr>
          <a:lstStyle/>
          <a:p>
            <a:pPr algn="ctr"/>
            <a:r>
              <a:rPr lang="en-US" sz="4000" dirty="0"/>
              <a:t>New Animal Search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457200" y="902483"/>
            <a:ext cx="5078858" cy="3992562"/>
          </a:xfrm>
          <a:prstGeom prst="rect">
            <a:avLst/>
          </a:prstGeom>
          <a:ln>
            <a:solidFill>
              <a:schemeClr val="tx1"/>
            </a:solidFill>
          </a:ln>
        </p:spPr>
      </p:pic>
      <p:sp>
        <p:nvSpPr>
          <p:cNvPr id="5" name="TextBox 4"/>
          <p:cNvSpPr txBox="1"/>
          <p:nvPr/>
        </p:nvSpPr>
        <p:spPr>
          <a:xfrm>
            <a:off x="2422302" y="1825625"/>
            <a:ext cx="6839180"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Sometimes you may receive an animal from a non-Species360 member</a:t>
            </a:r>
          </a:p>
          <a:p>
            <a:r>
              <a:rPr lang="en-US" dirty="0"/>
              <a:t>b</a:t>
            </a:r>
            <a:r>
              <a:rPr lang="en-US" dirty="0" smtClean="0"/>
              <a:t>ut you either know or suspect that it may have been at a Species360</a:t>
            </a:r>
          </a:p>
          <a:p>
            <a:r>
              <a:rPr lang="en-US" dirty="0" smtClean="0"/>
              <a:t>member previously. If you have an identifier to go on it is</a:t>
            </a:r>
          </a:p>
          <a:p>
            <a:r>
              <a:rPr lang="en-US" dirty="0"/>
              <a:t>e</a:t>
            </a:r>
            <a:r>
              <a:rPr lang="en-US" dirty="0" smtClean="0"/>
              <a:t>asy to do a search for the animal so you do not create a second</a:t>
            </a:r>
          </a:p>
          <a:p>
            <a:r>
              <a:rPr lang="en-US" dirty="0"/>
              <a:t>r</a:t>
            </a:r>
            <a:r>
              <a:rPr lang="en-US" dirty="0" smtClean="0"/>
              <a:t>ecord in the ZIMS database. However, sometimes you have less</a:t>
            </a:r>
          </a:p>
          <a:p>
            <a:r>
              <a:rPr lang="en-US" dirty="0"/>
              <a:t>t</a:t>
            </a:r>
            <a:r>
              <a:rPr lang="en-US" dirty="0" smtClean="0"/>
              <a:t>o go on. In this situation you have received a Saffron finch from</a:t>
            </a:r>
          </a:p>
          <a:p>
            <a:r>
              <a:rPr lang="en-US" dirty="0"/>
              <a:t>a</a:t>
            </a:r>
            <a:r>
              <a:rPr lang="en-US" dirty="0" smtClean="0"/>
              <a:t> non-Species360 member. They kindly let you know it had previously</a:t>
            </a:r>
          </a:p>
          <a:p>
            <a:r>
              <a:rPr lang="en-US" dirty="0"/>
              <a:t>b</a:t>
            </a:r>
            <a:r>
              <a:rPr lang="en-US" dirty="0" smtClean="0"/>
              <a:t>een at a Species360 member institution. We used the following filters</a:t>
            </a:r>
          </a:p>
          <a:p>
            <a:r>
              <a:rPr lang="en-US" dirty="0"/>
              <a:t>t</a:t>
            </a:r>
            <a:r>
              <a:rPr lang="en-US" dirty="0" smtClean="0"/>
              <a:t>o locate the animal:</a:t>
            </a:r>
          </a:p>
          <a:p>
            <a:pPr marL="285750" indent="-285750">
              <a:buFont typeface="Arial" panose="020B0604020202020204" pitchFamily="34" charset="0"/>
              <a:buChar char="•"/>
            </a:pPr>
            <a:r>
              <a:rPr lang="en-US" dirty="0" smtClean="0"/>
              <a:t>Global</a:t>
            </a:r>
          </a:p>
          <a:p>
            <a:pPr marL="285750" indent="-285750">
              <a:buFont typeface="Arial" panose="020B0604020202020204" pitchFamily="34" charset="0"/>
              <a:buChar char="•"/>
            </a:pPr>
            <a:r>
              <a:rPr lang="en-US" dirty="0" smtClean="0"/>
              <a:t>All Animals</a:t>
            </a:r>
          </a:p>
          <a:p>
            <a:pPr marL="285750" indent="-285750">
              <a:buFont typeface="Arial" panose="020B0604020202020204" pitchFamily="34" charset="0"/>
              <a:buChar char="•"/>
            </a:pPr>
            <a:r>
              <a:rPr lang="en-US" dirty="0" smtClean="0"/>
              <a:t>Institution (if known)</a:t>
            </a:r>
          </a:p>
          <a:p>
            <a:pPr marL="285750" indent="-285750">
              <a:buFont typeface="Arial" panose="020B0604020202020204" pitchFamily="34" charset="0"/>
              <a:buChar char="•"/>
            </a:pPr>
            <a:r>
              <a:rPr lang="en-US" dirty="0" smtClean="0"/>
              <a:t>Taxonomy</a:t>
            </a:r>
          </a:p>
          <a:p>
            <a:pPr marL="285750" indent="-285750">
              <a:buFont typeface="Arial" panose="020B0604020202020204" pitchFamily="34" charset="0"/>
              <a:buChar char="•"/>
            </a:pPr>
            <a:r>
              <a:rPr lang="en-US" dirty="0" smtClean="0"/>
              <a:t>Global Status of Und or </a:t>
            </a:r>
            <a:r>
              <a:rPr lang="en-US" dirty="0" err="1" smtClean="0"/>
              <a:t>Ind</a:t>
            </a:r>
            <a:r>
              <a:rPr lang="en-US" dirty="0" smtClean="0"/>
              <a:t> (Lost to follow up)</a:t>
            </a:r>
            <a:endParaRPr lang="en-US" dirty="0"/>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259" y="352568"/>
            <a:ext cx="2033091" cy="1473057"/>
          </a:xfrm>
          <a:prstGeom prst="rect">
            <a:avLst/>
          </a:prstGeom>
        </p:spPr>
      </p:pic>
    </p:spTree>
    <p:extLst>
      <p:ext uri="{BB962C8B-B14F-4D97-AF65-F5344CB8AC3E}">
        <p14:creationId xmlns:p14="http://schemas.microsoft.com/office/powerpoint/2010/main" val="183822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67" y="0"/>
            <a:ext cx="7886700" cy="1325563"/>
          </a:xfrm>
        </p:spPr>
        <p:txBody>
          <a:bodyPr>
            <a:normAutofit/>
          </a:bodyPr>
          <a:lstStyle/>
          <a:p>
            <a:pPr algn="ctr"/>
            <a:r>
              <a:rPr lang="en-US" sz="4000" dirty="0"/>
              <a:t>New Animal Search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4556" y="957035"/>
            <a:ext cx="6205033" cy="4757875"/>
          </a:xfrm>
          <a:prstGeom prst="rect">
            <a:avLst/>
          </a:prstGeom>
          <a:ln>
            <a:solidFill>
              <a:schemeClr val="tx1"/>
            </a:solidFill>
          </a:ln>
        </p:spPr>
      </p:pic>
      <p:sp>
        <p:nvSpPr>
          <p:cNvPr id="5" name="TextBox 4"/>
          <p:cNvSpPr txBox="1"/>
          <p:nvPr/>
        </p:nvSpPr>
        <p:spPr>
          <a:xfrm>
            <a:off x="2242853" y="2708632"/>
            <a:ext cx="684963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this example we do not know the Species360 member institution</a:t>
            </a:r>
          </a:p>
          <a:p>
            <a:r>
              <a:rPr lang="en-US" dirty="0"/>
              <a:t>t</a:t>
            </a:r>
            <a:r>
              <a:rPr lang="en-US" dirty="0" smtClean="0"/>
              <a:t>hat previously held the bird but we have added a couple new</a:t>
            </a:r>
          </a:p>
          <a:p>
            <a:r>
              <a:rPr lang="en-US" dirty="0"/>
              <a:t>f</a:t>
            </a:r>
            <a:r>
              <a:rPr lang="en-US" dirty="0" smtClean="0"/>
              <a:t>ilters to find it:</a:t>
            </a:r>
          </a:p>
          <a:p>
            <a:pPr marL="285750" indent="-285750">
              <a:buFont typeface="Arial" panose="020B0604020202020204" pitchFamily="34" charset="0"/>
              <a:buChar char="•"/>
            </a:pPr>
            <a:r>
              <a:rPr lang="en-US" dirty="0" smtClean="0"/>
              <a:t>Sex</a:t>
            </a:r>
          </a:p>
          <a:p>
            <a:pPr marL="285750" indent="-285750">
              <a:buFont typeface="Arial" panose="020B0604020202020204" pitchFamily="34" charset="0"/>
              <a:buChar char="•"/>
            </a:pPr>
            <a:r>
              <a:rPr lang="en-US" dirty="0" smtClean="0"/>
              <a:t>Disposition Date Range (the non-Species360 member received it</a:t>
            </a:r>
          </a:p>
          <a:p>
            <a:r>
              <a:rPr lang="en-US" dirty="0" smtClean="0"/>
              <a:t>      sometime in 2010 so the Species360 member probably would have </a:t>
            </a:r>
          </a:p>
          <a:p>
            <a:r>
              <a:rPr lang="en-US" dirty="0"/>
              <a:t> </a:t>
            </a:r>
            <a:r>
              <a:rPr lang="en-US" dirty="0" smtClean="0"/>
              <a:t>     </a:t>
            </a:r>
            <a:r>
              <a:rPr lang="en-US" dirty="0" err="1" smtClean="0"/>
              <a:t>dispositioned</a:t>
            </a:r>
            <a:r>
              <a:rPr lang="en-US" dirty="0" smtClean="0"/>
              <a:t> it in that year)</a:t>
            </a:r>
          </a:p>
          <a:p>
            <a:r>
              <a:rPr lang="en-US" dirty="0" smtClean="0"/>
              <a:t>In both situations you should confirm with the Species360 member</a:t>
            </a:r>
          </a:p>
          <a:p>
            <a:r>
              <a:rPr lang="en-US" dirty="0"/>
              <a:t>t</a:t>
            </a:r>
            <a:r>
              <a:rPr lang="en-US" dirty="0" smtClean="0"/>
              <a:t>hat you have the correct animal.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148" y="419630"/>
            <a:ext cx="1905000" cy="2226469"/>
          </a:xfrm>
          <a:prstGeom prst="rect">
            <a:avLst/>
          </a:prstGeom>
        </p:spPr>
      </p:pic>
    </p:spTree>
    <p:extLst>
      <p:ext uri="{BB962C8B-B14F-4D97-AF65-F5344CB8AC3E}">
        <p14:creationId xmlns:p14="http://schemas.microsoft.com/office/powerpoint/2010/main" val="177331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8"/>
            <a:ext cx="7886700" cy="1325563"/>
          </a:xfrm>
        </p:spPr>
        <p:txBody>
          <a:bodyPr>
            <a:normAutofit/>
          </a:bodyPr>
          <a:lstStyle/>
          <a:p>
            <a:pPr algn="ctr"/>
            <a:r>
              <a:rPr lang="en-US" sz="4000" dirty="0"/>
              <a:t>Search Animals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26479" y="835149"/>
            <a:ext cx="6438095" cy="1980952"/>
          </a:xfrm>
          <a:prstGeom prst="rect">
            <a:avLst/>
          </a:prstGeom>
          <a:ln>
            <a:solidFill>
              <a:schemeClr val="tx1"/>
            </a:solidFill>
          </a:ln>
        </p:spPr>
      </p:pic>
      <p:sp>
        <p:nvSpPr>
          <p:cNvPr id="5" name="TextBox 6"/>
          <p:cNvSpPr txBox="1"/>
          <p:nvPr/>
        </p:nvSpPr>
        <p:spPr>
          <a:xfrm>
            <a:off x="401526" y="2509764"/>
            <a:ext cx="338855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 quick way to look for animals</a:t>
            </a:r>
          </a:p>
          <a:p>
            <a:r>
              <a:rPr lang="en-US" dirty="0"/>
              <a:t>a</a:t>
            </a:r>
            <a:r>
              <a:rPr lang="en-US" dirty="0" smtClean="0"/>
              <a:t>t other facilities is to use the</a:t>
            </a:r>
          </a:p>
          <a:p>
            <a:r>
              <a:rPr lang="en-US" dirty="0" smtClean="0"/>
              <a:t>Search Animals By Identifier/GAN</a:t>
            </a:r>
          </a:p>
          <a:p>
            <a:r>
              <a:rPr lang="en-US" dirty="0" smtClean="0"/>
              <a:t>box in the upper left hand corner.</a:t>
            </a:r>
          </a:p>
          <a:p>
            <a:r>
              <a:rPr lang="en-US" dirty="0" smtClean="0"/>
              <a:t>You can further filter this field by</a:t>
            </a:r>
          </a:p>
          <a:p>
            <a:r>
              <a:rPr lang="en-US" dirty="0"/>
              <a:t>s</a:t>
            </a:r>
            <a:r>
              <a:rPr lang="en-US" dirty="0" smtClean="0"/>
              <a:t>electing a specific institution.</a:t>
            </a:r>
          </a:p>
          <a:p>
            <a:r>
              <a:rPr lang="en-US" dirty="0" smtClean="0"/>
              <a:t>Here we are looking for an animal</a:t>
            </a:r>
          </a:p>
          <a:p>
            <a:r>
              <a:rPr lang="en-US" dirty="0"/>
              <a:t>n</a:t>
            </a:r>
            <a:r>
              <a:rPr lang="en-US" dirty="0" smtClean="0"/>
              <a:t>amed Fred at the Toledo Zoo.</a:t>
            </a:r>
          </a:p>
          <a:p>
            <a:r>
              <a:rPr lang="en-US" dirty="0" smtClean="0"/>
              <a:t>This search will return results for</a:t>
            </a:r>
          </a:p>
          <a:p>
            <a:r>
              <a:rPr lang="en-US" dirty="0"/>
              <a:t>y</a:t>
            </a:r>
            <a:r>
              <a:rPr lang="en-US" dirty="0" smtClean="0"/>
              <a:t>our animals but they may not be</a:t>
            </a:r>
          </a:p>
          <a:p>
            <a:r>
              <a:rPr lang="en-US" dirty="0"/>
              <a:t>a</a:t>
            </a:r>
            <a:r>
              <a:rPr lang="en-US" dirty="0" smtClean="0"/>
              <a:t>t the top of the list, making them</a:t>
            </a:r>
          </a:p>
          <a:p>
            <a:r>
              <a:rPr lang="en-US" dirty="0"/>
              <a:t>h</a:t>
            </a:r>
            <a:r>
              <a:rPr lang="en-US" dirty="0" smtClean="0"/>
              <a:t>arder to find.</a:t>
            </a:r>
            <a:endParaRPr lang="en-US" dirty="0"/>
          </a:p>
        </p:txBody>
      </p:sp>
      <p:pic>
        <p:nvPicPr>
          <p:cNvPr id="6" name="Picture 5"/>
          <p:cNvPicPr>
            <a:picLocks noChangeAspect="1"/>
          </p:cNvPicPr>
          <p:nvPr/>
        </p:nvPicPr>
        <p:blipFill>
          <a:blip r:embed="rId3"/>
          <a:stretch>
            <a:fillRect/>
          </a:stretch>
        </p:blipFill>
        <p:spPr>
          <a:xfrm>
            <a:off x="3992297" y="3000326"/>
            <a:ext cx="4561824" cy="2435196"/>
          </a:xfrm>
          <a:prstGeom prst="rect">
            <a:avLst/>
          </a:prstGeom>
          <a:ln>
            <a:solidFill>
              <a:schemeClr val="tx1"/>
            </a:solidFill>
          </a:ln>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0578" y="778232"/>
            <a:ext cx="2008970" cy="1975487"/>
          </a:xfrm>
          <a:prstGeom prst="rect">
            <a:avLst/>
          </a:prstGeom>
        </p:spPr>
      </p:pic>
    </p:spTree>
    <p:extLst>
      <p:ext uri="{BB962C8B-B14F-4D97-AF65-F5344CB8AC3E}">
        <p14:creationId xmlns:p14="http://schemas.microsoft.com/office/powerpoint/2010/main" val="147930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Any Questions?</a:t>
            </a:r>
            <a:endParaRPr lang="en-GB" dirty="0"/>
          </a:p>
        </p:txBody>
      </p:sp>
      <p:sp>
        <p:nvSpPr>
          <p:cNvPr id="3" name="Tijdelijke aanduiding voor inhoud 2"/>
          <p:cNvSpPr>
            <a:spLocks noGrp="1"/>
          </p:cNvSpPr>
          <p:nvPr>
            <p:ph idx="1"/>
          </p:nvPr>
        </p:nvSpPr>
        <p:spPr>
          <a:xfrm>
            <a:off x="1877901" y="1426380"/>
            <a:ext cx="7886700" cy="4351338"/>
          </a:xfrm>
        </p:spPr>
        <p:txBody>
          <a:bodyPr/>
          <a:lstStyle/>
          <a:p>
            <a:pPr marL="0" indent="0">
              <a:buNone/>
            </a:pPr>
            <a:r>
              <a:rPr lang="en-US" dirty="0"/>
              <a:t>On Successful Searches in ZIMS</a:t>
            </a:r>
          </a:p>
          <a:p>
            <a:endParaRPr lang="en-GB"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7543" y="2249509"/>
            <a:ext cx="3352800" cy="3186440"/>
          </a:xfrm>
          <a:prstGeom prst="rect">
            <a:avLst/>
          </a:prstGeom>
        </p:spPr>
      </p:pic>
    </p:spTree>
    <p:extLst>
      <p:ext uri="{BB962C8B-B14F-4D97-AF65-F5344CB8AC3E}">
        <p14:creationId xmlns:p14="http://schemas.microsoft.com/office/powerpoint/2010/main" val="262450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030" y="365126"/>
            <a:ext cx="6722772" cy="768215"/>
          </a:xfrm>
        </p:spPr>
        <p:txBody>
          <a:bodyPr>
            <a:normAutofit fontScale="90000"/>
          </a:bodyPr>
          <a:lstStyle/>
          <a:p>
            <a:pPr algn="ctr"/>
            <a:r>
              <a:rPr lang="en-US" sz="4000" dirty="0"/>
              <a:t>Local Animal Simple Search –</a:t>
            </a:r>
            <a:br>
              <a:rPr lang="en-US" sz="4000" dirty="0"/>
            </a:br>
            <a:r>
              <a:rPr lang="en-US" sz="4000" dirty="0"/>
              <a:t>Current versus All</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5423204" y="749233"/>
            <a:ext cx="3604886" cy="4801314"/>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Animal Simple Search is</a:t>
            </a:r>
          </a:p>
          <a:p>
            <a:r>
              <a:rPr lang="en-US" dirty="0"/>
              <a:t>p</a:t>
            </a:r>
            <a:r>
              <a:rPr lang="en-US" dirty="0" smtClean="0"/>
              <a:t>robably the most common search tool used. In a Local search Current animals will find all animals your institution has reported that you currently hold and/or own.</a:t>
            </a:r>
          </a:p>
          <a:p>
            <a:endParaRPr lang="en-US" dirty="0"/>
          </a:p>
          <a:p>
            <a:r>
              <a:rPr lang="en-US" dirty="0" smtClean="0"/>
              <a:t>All animals will find all animals</a:t>
            </a:r>
          </a:p>
          <a:p>
            <a:r>
              <a:rPr lang="en-US" dirty="0"/>
              <a:t>t</a:t>
            </a:r>
            <a:r>
              <a:rPr lang="en-US" dirty="0" smtClean="0"/>
              <a:t>hat you ever reported as owning</a:t>
            </a:r>
          </a:p>
          <a:p>
            <a:r>
              <a:rPr lang="en-US" dirty="0" smtClean="0"/>
              <a:t>or holding. All Animals allows you to</a:t>
            </a:r>
          </a:p>
          <a:p>
            <a:r>
              <a:rPr lang="en-US" dirty="0"/>
              <a:t>i</a:t>
            </a:r>
            <a:r>
              <a:rPr lang="en-US" dirty="0" smtClean="0"/>
              <a:t>nclude Incomplete Accessions</a:t>
            </a:r>
          </a:p>
          <a:p>
            <a:r>
              <a:rPr lang="en-US" dirty="0" smtClean="0"/>
              <a:t>(default) and any dead animals.</a:t>
            </a:r>
          </a:p>
          <a:p>
            <a:r>
              <a:rPr lang="en-US" dirty="0" smtClean="0"/>
              <a:t>Include Dead Animals is NOT the</a:t>
            </a:r>
          </a:p>
          <a:p>
            <a:r>
              <a:rPr lang="en-US" dirty="0"/>
              <a:t>d</a:t>
            </a:r>
            <a:r>
              <a:rPr lang="en-US" dirty="0" smtClean="0"/>
              <a:t>efault and is often overlooked.</a:t>
            </a:r>
          </a:p>
          <a:p>
            <a:r>
              <a:rPr lang="en-US" dirty="0" smtClean="0"/>
              <a:t>Note that if you select All Animals</a:t>
            </a:r>
          </a:p>
          <a:p>
            <a:r>
              <a:rPr lang="en-US" dirty="0"/>
              <a:t>y</a:t>
            </a:r>
            <a:r>
              <a:rPr lang="en-US" dirty="0" smtClean="0"/>
              <a:t>ou do not have the option to</a:t>
            </a:r>
          </a:p>
          <a:p>
            <a:r>
              <a:rPr lang="en-US" dirty="0"/>
              <a:t>s</a:t>
            </a:r>
            <a:r>
              <a:rPr lang="en-US" dirty="0" smtClean="0"/>
              <a:t>earch by Current Collection.</a:t>
            </a:r>
            <a:endParaRPr lang="en-US" dirty="0"/>
          </a:p>
        </p:txBody>
      </p:sp>
      <p:pic>
        <p:nvPicPr>
          <p:cNvPr id="5" name="Picture 4"/>
          <p:cNvPicPr>
            <a:picLocks noChangeAspect="1"/>
          </p:cNvPicPr>
          <p:nvPr/>
        </p:nvPicPr>
        <p:blipFill>
          <a:blip r:embed="rId2"/>
          <a:stretch>
            <a:fillRect/>
          </a:stretch>
        </p:blipFill>
        <p:spPr>
          <a:xfrm>
            <a:off x="328411" y="1338730"/>
            <a:ext cx="2161905" cy="3914286"/>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2983871" y="1506155"/>
            <a:ext cx="2180952" cy="3190476"/>
          </a:xfrm>
          <a:prstGeom prst="rect">
            <a:avLst/>
          </a:prstGeom>
          <a:ln>
            <a:solidFill>
              <a:schemeClr val="tx1"/>
            </a:solidFill>
          </a:ln>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396" y="4806169"/>
            <a:ext cx="1752600" cy="1856568"/>
          </a:xfrm>
          <a:prstGeom prst="rect">
            <a:avLst/>
          </a:prstGeom>
        </p:spPr>
      </p:pic>
    </p:spTree>
    <p:extLst>
      <p:ext uri="{BB962C8B-B14F-4D97-AF65-F5344CB8AC3E}">
        <p14:creationId xmlns:p14="http://schemas.microsoft.com/office/powerpoint/2010/main" val="228017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526" y="171943"/>
            <a:ext cx="6596398" cy="1325563"/>
          </a:xfrm>
        </p:spPr>
        <p:txBody>
          <a:bodyPr>
            <a:normAutofit/>
          </a:bodyPr>
          <a:lstStyle/>
          <a:p>
            <a:pPr algn="ctr"/>
            <a:r>
              <a:rPr lang="en-US" sz="3600" dirty="0"/>
              <a:t>Global Animal Simple Search –</a:t>
            </a:r>
            <a:br>
              <a:rPr lang="en-US" sz="3600" dirty="0"/>
            </a:br>
            <a:r>
              <a:rPr lang="en-US" sz="3600" dirty="0"/>
              <a:t>Current versus All</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6"/>
          <p:cNvSpPr txBox="1"/>
          <p:nvPr/>
        </p:nvSpPr>
        <p:spPr>
          <a:xfrm>
            <a:off x="5331853" y="1184856"/>
            <a:ext cx="3689432"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meaning of a Current Animal</a:t>
            </a:r>
          </a:p>
          <a:p>
            <a:r>
              <a:rPr lang="en-US" dirty="0"/>
              <a:t>s</a:t>
            </a:r>
            <a:r>
              <a:rPr lang="en-US" dirty="0" smtClean="0"/>
              <a:t>earch when Global search is</a:t>
            </a:r>
          </a:p>
          <a:p>
            <a:r>
              <a:rPr lang="en-US" dirty="0"/>
              <a:t>s</a:t>
            </a:r>
            <a:r>
              <a:rPr lang="en-US" dirty="0" smtClean="0"/>
              <a:t>elected is slightly different. For</a:t>
            </a:r>
          </a:p>
          <a:p>
            <a:r>
              <a:rPr lang="en-US" dirty="0"/>
              <a:t>a</a:t>
            </a:r>
            <a:r>
              <a:rPr lang="en-US" dirty="0" smtClean="0"/>
              <a:t> Global search this will find all</a:t>
            </a:r>
          </a:p>
          <a:p>
            <a:r>
              <a:rPr lang="en-US" dirty="0"/>
              <a:t>a</a:t>
            </a:r>
            <a:r>
              <a:rPr lang="en-US" dirty="0" smtClean="0"/>
              <a:t>nimals currently held or owned by</a:t>
            </a:r>
          </a:p>
          <a:p>
            <a:r>
              <a:rPr lang="en-US" dirty="0" smtClean="0"/>
              <a:t>Species360 members or those animals</a:t>
            </a:r>
          </a:p>
          <a:p>
            <a:r>
              <a:rPr lang="en-US" dirty="0" smtClean="0"/>
              <a:t>In Transit between facilities. Note</a:t>
            </a:r>
          </a:p>
          <a:p>
            <a:r>
              <a:rPr lang="en-US" dirty="0"/>
              <a:t>t</a:t>
            </a:r>
            <a:r>
              <a:rPr lang="en-US" dirty="0" smtClean="0"/>
              <a:t>hat for Global searches there is</a:t>
            </a:r>
          </a:p>
          <a:p>
            <a:r>
              <a:rPr lang="en-US" dirty="0"/>
              <a:t>n</a:t>
            </a:r>
            <a:r>
              <a:rPr lang="en-US" dirty="0" smtClean="0"/>
              <a:t>o option to search by Current</a:t>
            </a:r>
          </a:p>
          <a:p>
            <a:r>
              <a:rPr lang="en-US" dirty="0" smtClean="0"/>
              <a:t>Collection.</a:t>
            </a:r>
          </a:p>
          <a:p>
            <a:endParaRPr lang="en-US" dirty="0"/>
          </a:p>
          <a:p>
            <a:r>
              <a:rPr lang="en-US" dirty="0" smtClean="0"/>
              <a:t>Selecting All Animals will bring up the</a:t>
            </a:r>
          </a:p>
          <a:p>
            <a:r>
              <a:rPr lang="en-US" dirty="0"/>
              <a:t>o</a:t>
            </a:r>
            <a:r>
              <a:rPr lang="en-US" dirty="0" smtClean="0"/>
              <a:t>ption to Include Dead Animals</a:t>
            </a:r>
          </a:p>
          <a:p>
            <a:r>
              <a:rPr lang="en-US" dirty="0"/>
              <a:t>w</a:t>
            </a:r>
            <a:r>
              <a:rPr lang="en-US" dirty="0" smtClean="0"/>
              <a:t>hich again is not the default and</a:t>
            </a:r>
          </a:p>
          <a:p>
            <a:r>
              <a:rPr lang="en-US" dirty="0"/>
              <a:t>o</a:t>
            </a:r>
            <a:r>
              <a:rPr lang="en-US" dirty="0" smtClean="0"/>
              <a:t>ften overlooked.</a:t>
            </a:r>
            <a:endParaRPr lang="en-US" dirty="0"/>
          </a:p>
        </p:txBody>
      </p:sp>
      <p:pic>
        <p:nvPicPr>
          <p:cNvPr id="5" name="Picture 3"/>
          <p:cNvPicPr>
            <a:picLocks noChangeAspect="1"/>
          </p:cNvPicPr>
          <p:nvPr/>
        </p:nvPicPr>
        <p:blipFill>
          <a:blip r:embed="rId2"/>
          <a:stretch>
            <a:fillRect/>
          </a:stretch>
        </p:blipFill>
        <p:spPr>
          <a:xfrm>
            <a:off x="457200" y="1718703"/>
            <a:ext cx="2219048" cy="2571429"/>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2904133" y="1676400"/>
            <a:ext cx="2219048" cy="2904762"/>
          </a:xfrm>
          <a:prstGeom prst="rect">
            <a:avLst/>
          </a:prstGeom>
          <a:ln>
            <a:solidFill>
              <a:schemeClr val="tx1"/>
            </a:solidFill>
          </a:ln>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17" y="4439357"/>
            <a:ext cx="1958373" cy="2159970"/>
          </a:xfrm>
          <a:prstGeom prst="rect">
            <a:avLst/>
          </a:prstGeom>
        </p:spPr>
      </p:pic>
    </p:spTree>
    <p:extLst>
      <p:ext uri="{BB962C8B-B14F-4D97-AF65-F5344CB8AC3E}">
        <p14:creationId xmlns:p14="http://schemas.microsoft.com/office/powerpoint/2010/main" val="12867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3950"/>
            <a:ext cx="7886700" cy="1325563"/>
          </a:xfrm>
        </p:spPr>
        <p:txBody>
          <a:bodyPr>
            <a:normAutofit/>
          </a:bodyPr>
          <a:lstStyle/>
          <a:p>
            <a:pPr algn="ctr"/>
            <a:r>
              <a:rPr lang="en-US" sz="4000" dirty="0"/>
              <a:t>Institution Filter in Local Search</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504975" y="980794"/>
            <a:ext cx="7762229" cy="279468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634630" y="2531506"/>
            <a:ext cx="4075982" cy="2129244"/>
          </a:xfrm>
          <a:prstGeom prst="rect">
            <a:avLst/>
          </a:prstGeom>
          <a:ln>
            <a:solidFill>
              <a:schemeClr val="tx1"/>
            </a:solidFill>
          </a:ln>
        </p:spPr>
      </p:pic>
      <p:sp>
        <p:nvSpPr>
          <p:cNvPr id="4" name="TextBox 6"/>
          <p:cNvSpPr txBox="1"/>
          <p:nvPr/>
        </p:nvSpPr>
        <p:spPr>
          <a:xfrm>
            <a:off x="1633503" y="3663919"/>
            <a:ext cx="5100627" cy="2031325"/>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Filtering by an Institution in a Local Search will give you results</a:t>
            </a:r>
          </a:p>
          <a:p>
            <a:r>
              <a:rPr lang="en-US" sz="1400" dirty="0"/>
              <a:t>f</a:t>
            </a:r>
            <a:r>
              <a:rPr lang="en-US" sz="1400" dirty="0" smtClean="0"/>
              <a:t>or animals that have either come from or gone to that facility.</a:t>
            </a:r>
          </a:p>
          <a:p>
            <a:r>
              <a:rPr lang="en-US" sz="1400" dirty="0" smtClean="0"/>
              <a:t>Here we are searching for animals involving Omaha’s Henry </a:t>
            </a:r>
            <a:r>
              <a:rPr lang="en-US" sz="1400" dirty="0" err="1" smtClean="0"/>
              <a:t>Doorly</a:t>
            </a:r>
            <a:endParaRPr lang="en-US" sz="1400" dirty="0" smtClean="0"/>
          </a:p>
          <a:p>
            <a:r>
              <a:rPr lang="en-US" sz="1400" dirty="0" smtClean="0"/>
              <a:t>Zoo. There is a </a:t>
            </a:r>
            <a:r>
              <a:rPr lang="en-US" sz="1400" dirty="0" err="1" smtClean="0"/>
              <a:t>Colobus</a:t>
            </a:r>
            <a:r>
              <a:rPr lang="en-US" sz="1400" dirty="0" smtClean="0"/>
              <a:t> monkey whose last owner and holder was</a:t>
            </a:r>
          </a:p>
          <a:p>
            <a:r>
              <a:rPr lang="en-US" sz="1400" dirty="0" smtClean="0"/>
              <a:t>Los Angeles.</a:t>
            </a:r>
          </a:p>
          <a:p>
            <a:endParaRPr lang="en-US" sz="1400" dirty="0"/>
          </a:p>
          <a:p>
            <a:r>
              <a:rPr lang="en-US" sz="1400" dirty="0" smtClean="0"/>
              <a:t>Opening that record and looking at the Physical Holder grid you can</a:t>
            </a:r>
          </a:p>
          <a:p>
            <a:r>
              <a:rPr lang="en-US" sz="1400" dirty="0"/>
              <a:t>s</a:t>
            </a:r>
            <a:r>
              <a:rPr lang="en-US" sz="1400" dirty="0" smtClean="0"/>
              <a:t>ee that it was born at Greenville, went to Omaha and then to Los </a:t>
            </a:r>
          </a:p>
          <a:p>
            <a:r>
              <a:rPr lang="en-US" sz="1400" dirty="0" smtClean="0"/>
              <a:t>Angeles.</a:t>
            </a:r>
            <a:endParaRPr lang="en-US" sz="1400"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31" y="4001294"/>
            <a:ext cx="1826514" cy="2080312"/>
          </a:xfrm>
          <a:prstGeom prst="rect">
            <a:avLst/>
          </a:prstGeom>
        </p:spPr>
      </p:pic>
    </p:spTree>
    <p:extLst>
      <p:ext uri="{BB962C8B-B14F-4D97-AF65-F5344CB8AC3E}">
        <p14:creationId xmlns:p14="http://schemas.microsoft.com/office/powerpoint/2010/main" val="155018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325" y="0"/>
            <a:ext cx="8515350" cy="1325563"/>
          </a:xfrm>
        </p:spPr>
        <p:txBody>
          <a:bodyPr>
            <a:normAutofit/>
          </a:bodyPr>
          <a:lstStyle/>
          <a:p>
            <a:pPr algn="ctr"/>
            <a:r>
              <a:rPr lang="en-US" sz="4000" dirty="0"/>
              <a:t>Animal Advanced Search -Identifiers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95837" y="944518"/>
            <a:ext cx="7424114" cy="3609240"/>
          </a:xfrm>
          <a:prstGeom prst="rect">
            <a:avLst/>
          </a:prstGeom>
          <a:ln>
            <a:solidFill>
              <a:schemeClr val="tx1"/>
            </a:solidFill>
          </a:ln>
        </p:spPr>
      </p:pic>
      <p:sp>
        <p:nvSpPr>
          <p:cNvPr id="5" name="TextBox 4"/>
          <p:cNvSpPr txBox="1"/>
          <p:nvPr/>
        </p:nvSpPr>
        <p:spPr>
          <a:xfrm>
            <a:off x="2590800" y="3429000"/>
            <a:ext cx="580684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Animal Advanced Search opens up almost a limitless</a:t>
            </a:r>
          </a:p>
          <a:p>
            <a:r>
              <a:rPr lang="en-US" dirty="0" smtClean="0"/>
              <a:t>Ability to search your animal collection. Your Bird Curator</a:t>
            </a:r>
          </a:p>
          <a:p>
            <a:r>
              <a:rPr lang="en-US" dirty="0" smtClean="0"/>
              <a:t>Wants all birds to have transponders. You can easily find</a:t>
            </a:r>
          </a:p>
          <a:p>
            <a:r>
              <a:rPr lang="en-US" dirty="0" smtClean="0"/>
              <a:t>Which ones have them already by doing on open search</a:t>
            </a:r>
          </a:p>
          <a:p>
            <a:r>
              <a:rPr lang="en-US" dirty="0" smtClean="0"/>
              <a:t>by Identifier Type = Transponder and Identifier = blank.</a:t>
            </a:r>
          </a:p>
          <a:p>
            <a:r>
              <a:rPr lang="en-US" dirty="0" smtClean="0"/>
              <a:t>If selecting a high level of taxonomy such as Aves remember</a:t>
            </a:r>
          </a:p>
          <a:p>
            <a:r>
              <a:rPr lang="en-US" dirty="0" smtClean="0"/>
              <a:t>To check the Include Taxon Below checkbox. Your results</a:t>
            </a:r>
          </a:p>
          <a:p>
            <a:r>
              <a:rPr lang="en-US" dirty="0" smtClean="0"/>
              <a:t>Grid displays all birds who currently have transponders.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45" y="4583162"/>
            <a:ext cx="1548602" cy="1872365"/>
          </a:xfrm>
          <a:prstGeom prst="rect">
            <a:avLst/>
          </a:prstGeom>
        </p:spPr>
      </p:pic>
    </p:spTree>
    <p:extLst>
      <p:ext uri="{BB962C8B-B14F-4D97-AF65-F5344CB8AC3E}">
        <p14:creationId xmlns:p14="http://schemas.microsoft.com/office/powerpoint/2010/main" val="256803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20428"/>
            <a:ext cx="8515350" cy="1325563"/>
          </a:xfrm>
        </p:spPr>
        <p:txBody>
          <a:bodyPr>
            <a:normAutofit/>
          </a:bodyPr>
          <a:lstStyle/>
          <a:p>
            <a:pPr algn="ctr"/>
            <a:r>
              <a:rPr lang="en-US" sz="4000" dirty="0"/>
              <a:t>Animal Advanced Search –</a:t>
            </a:r>
            <a:br>
              <a:rPr lang="en-US" sz="4000" dirty="0"/>
            </a:br>
            <a:r>
              <a:rPr lang="en-US" sz="4000" dirty="0"/>
              <a:t>Sire/Dam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7"/>
          <p:cNvPicPr>
            <a:picLocks noChangeAspect="1"/>
          </p:cNvPicPr>
          <p:nvPr/>
        </p:nvPicPr>
        <p:blipFill>
          <a:blip r:embed="rId2"/>
          <a:stretch>
            <a:fillRect/>
          </a:stretch>
        </p:blipFill>
        <p:spPr>
          <a:xfrm>
            <a:off x="343984" y="937229"/>
            <a:ext cx="2142857" cy="3600000"/>
          </a:xfrm>
          <a:prstGeom prst="rect">
            <a:avLst/>
          </a:prstGeom>
          <a:ln>
            <a:solidFill>
              <a:schemeClr val="tx1"/>
            </a:solidFill>
          </a:ln>
        </p:spPr>
      </p:pic>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603" y="1667328"/>
            <a:ext cx="2095500" cy="1676400"/>
          </a:xfrm>
          <a:prstGeom prst="rect">
            <a:avLst/>
          </a:prstGeom>
        </p:spPr>
      </p:pic>
      <p:sp>
        <p:nvSpPr>
          <p:cNvPr id="5" name="TextBox 8"/>
          <p:cNvSpPr txBox="1"/>
          <p:nvPr/>
        </p:nvSpPr>
        <p:spPr>
          <a:xfrm>
            <a:off x="2771507" y="1445991"/>
            <a:ext cx="440062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search by Sire/Dam to find any</a:t>
            </a:r>
          </a:p>
          <a:p>
            <a:r>
              <a:rPr lang="en-US" dirty="0"/>
              <a:t>o</a:t>
            </a:r>
            <a:r>
              <a:rPr lang="en-US" dirty="0" smtClean="0"/>
              <a:t>ffspring. The results are filtered by whether</a:t>
            </a:r>
          </a:p>
          <a:p>
            <a:r>
              <a:rPr lang="en-US" dirty="0"/>
              <a:t>y</a:t>
            </a:r>
            <a:r>
              <a:rPr lang="en-US" dirty="0" smtClean="0"/>
              <a:t>ou have chosen Local (Current or All) or</a:t>
            </a:r>
          </a:p>
          <a:p>
            <a:r>
              <a:rPr lang="en-US" dirty="0" smtClean="0"/>
              <a:t>Global (Current or All). Here we are looking</a:t>
            </a:r>
          </a:p>
          <a:p>
            <a:r>
              <a:rPr lang="en-US" dirty="0"/>
              <a:t>f</a:t>
            </a:r>
            <a:r>
              <a:rPr lang="en-US" dirty="0" smtClean="0"/>
              <a:t>or all the offspring from this animal that</a:t>
            </a:r>
          </a:p>
          <a:p>
            <a:r>
              <a:rPr lang="en-US" dirty="0" smtClean="0"/>
              <a:t>are recorded in the global database.</a:t>
            </a:r>
            <a:endParaRPr lang="en-US" dirty="0"/>
          </a:p>
        </p:txBody>
      </p:sp>
      <p:pic>
        <p:nvPicPr>
          <p:cNvPr id="6" name="Picture 6"/>
          <p:cNvPicPr>
            <a:picLocks noChangeAspect="1"/>
          </p:cNvPicPr>
          <p:nvPr/>
        </p:nvPicPr>
        <p:blipFill>
          <a:blip r:embed="rId4"/>
          <a:stretch>
            <a:fillRect/>
          </a:stretch>
        </p:blipFill>
        <p:spPr>
          <a:xfrm>
            <a:off x="2681695" y="3285562"/>
            <a:ext cx="5638800" cy="2480635"/>
          </a:xfrm>
          <a:prstGeom prst="rect">
            <a:avLst/>
          </a:prstGeom>
          <a:ln>
            <a:solidFill>
              <a:schemeClr val="tx1"/>
            </a:solidFill>
          </a:ln>
        </p:spPr>
      </p:pic>
    </p:spTree>
    <p:extLst>
      <p:ext uri="{BB962C8B-B14F-4D97-AF65-F5344CB8AC3E}">
        <p14:creationId xmlns:p14="http://schemas.microsoft.com/office/powerpoint/2010/main" val="357195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7265" y="146185"/>
            <a:ext cx="7886700" cy="1325563"/>
          </a:xfrm>
        </p:spPr>
        <p:txBody>
          <a:bodyPr>
            <a:normAutofit/>
          </a:bodyPr>
          <a:lstStyle/>
          <a:p>
            <a:pPr algn="ctr"/>
            <a:r>
              <a:rPr lang="en-US" sz="4000" dirty="0"/>
              <a:t>Advanced Animal Search –</a:t>
            </a:r>
            <a:br>
              <a:rPr lang="en-US" sz="4000" dirty="0"/>
            </a:br>
            <a:r>
              <a:rPr lang="en-US" sz="4000" dirty="0"/>
              <a:t>Birth Location</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6"/>
          <p:cNvPicPr>
            <a:picLocks noChangeAspect="1"/>
          </p:cNvPicPr>
          <p:nvPr/>
        </p:nvPicPr>
        <p:blipFill>
          <a:blip r:embed="rId2"/>
          <a:stretch>
            <a:fillRect/>
          </a:stretch>
        </p:blipFill>
        <p:spPr>
          <a:xfrm>
            <a:off x="288587" y="1471748"/>
            <a:ext cx="4283413" cy="2187575"/>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365116" y="4098322"/>
            <a:ext cx="7184319" cy="1639641"/>
          </a:xfrm>
          <a:prstGeom prst="rect">
            <a:avLst/>
          </a:prstGeom>
          <a:ln>
            <a:solidFill>
              <a:schemeClr val="tx1"/>
            </a:solidFill>
          </a:ln>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944" y="59589"/>
            <a:ext cx="1624790" cy="2163763"/>
          </a:xfrm>
          <a:prstGeom prst="rect">
            <a:avLst/>
          </a:prstGeom>
        </p:spPr>
      </p:pic>
      <p:sp>
        <p:nvSpPr>
          <p:cNvPr id="6" name="TextBox 7"/>
          <p:cNvSpPr txBox="1"/>
          <p:nvPr/>
        </p:nvSpPr>
        <p:spPr>
          <a:xfrm>
            <a:off x="4572000" y="1981875"/>
            <a:ext cx="4085157"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search for animals born</a:t>
            </a:r>
          </a:p>
          <a:p>
            <a:r>
              <a:rPr lang="en-US" dirty="0"/>
              <a:t>a</a:t>
            </a:r>
            <a:r>
              <a:rPr lang="en-US" dirty="0" smtClean="0"/>
              <a:t>t a specific location, either an institution</a:t>
            </a:r>
          </a:p>
          <a:p>
            <a:r>
              <a:rPr lang="en-US" dirty="0"/>
              <a:t>o</a:t>
            </a:r>
            <a:r>
              <a:rPr lang="en-US" dirty="0" smtClean="0"/>
              <a:t>r a geographic area. Here we found all</a:t>
            </a:r>
          </a:p>
          <a:p>
            <a:r>
              <a:rPr lang="en-US" dirty="0"/>
              <a:t>o</a:t>
            </a:r>
            <a:r>
              <a:rPr lang="en-US" dirty="0" smtClean="0"/>
              <a:t>f our Current animals that were born at</a:t>
            </a:r>
          </a:p>
          <a:p>
            <a:r>
              <a:rPr lang="en-US" dirty="0" smtClean="0"/>
              <a:t>Knoxville Zoo. This screen does not have</a:t>
            </a:r>
          </a:p>
          <a:p>
            <a:r>
              <a:rPr lang="en-US" dirty="0"/>
              <a:t>a</a:t>
            </a:r>
            <a:r>
              <a:rPr lang="en-US" dirty="0" smtClean="0"/>
              <a:t> Save button, you need to select Add</a:t>
            </a:r>
          </a:p>
          <a:p>
            <a:r>
              <a:rPr lang="en-US" dirty="0" smtClean="0"/>
              <a:t>Filter to create the filter.</a:t>
            </a:r>
            <a:endParaRPr lang="en-US" dirty="0"/>
          </a:p>
        </p:txBody>
      </p:sp>
    </p:spTree>
    <p:extLst>
      <p:ext uri="{BB962C8B-B14F-4D97-AF65-F5344CB8AC3E}">
        <p14:creationId xmlns:p14="http://schemas.microsoft.com/office/powerpoint/2010/main" val="551373297"/>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70BA4192-38CE-4699-BCC8-9E042CE62F2F}"/>
</file>

<file path=customXml/itemProps2.xml><?xml version="1.0" encoding="utf-8"?>
<ds:datastoreItem xmlns:ds="http://schemas.openxmlformats.org/officeDocument/2006/customXml" ds:itemID="{EF89A450-2CE5-4E3A-8ACF-31DC8029AC57}"/>
</file>

<file path=customXml/itemProps3.xml><?xml version="1.0" encoding="utf-8"?>
<ds:datastoreItem xmlns:ds="http://schemas.openxmlformats.org/officeDocument/2006/customXml" ds:itemID="{B9AF345A-F85A-43A9-870A-37A83CC74489}"/>
</file>

<file path=docProps/app.xml><?xml version="1.0" encoding="utf-8"?>
<Properties xmlns="http://schemas.openxmlformats.org/officeDocument/2006/extended-properties" xmlns:vt="http://schemas.openxmlformats.org/officeDocument/2006/docPropsVTypes">
  <Template/>
  <TotalTime>380</TotalTime>
  <Words>1885</Words>
  <Application>Microsoft Office PowerPoint</Application>
  <PresentationFormat>Diavoorstelling (4:3)</PresentationFormat>
  <Paragraphs>237</Paragraphs>
  <Slides>30</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30</vt:i4>
      </vt:variant>
    </vt:vector>
  </HeadingPairs>
  <TitlesOfParts>
    <vt:vector size="4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Tips and Tricks April 2015</vt:lpstr>
      <vt:lpstr>Start Menu</vt:lpstr>
      <vt:lpstr>Search Animals</vt:lpstr>
      <vt:lpstr>Local Animal Simple Search – Current versus All</vt:lpstr>
      <vt:lpstr>Global Animal Simple Search – Current versus All</vt:lpstr>
      <vt:lpstr>Institution Filter in Local Search</vt:lpstr>
      <vt:lpstr>Animal Advanced Search -Identifiers</vt:lpstr>
      <vt:lpstr>Animal Advanced Search – Sire/Dam</vt:lpstr>
      <vt:lpstr>Advanced Animal Search – Birth Location</vt:lpstr>
      <vt:lpstr>Remember to Reset!</vt:lpstr>
      <vt:lpstr>Lookup Assistance</vt:lpstr>
      <vt:lpstr>Type Ahead Shortcuts</vt:lpstr>
      <vt:lpstr>Wild Card</vt:lpstr>
      <vt:lpstr>Institution Related Searches – All Institutions</vt:lpstr>
      <vt:lpstr>Institution Related Searches – My Institutions</vt:lpstr>
      <vt:lpstr>Contact Directory</vt:lpstr>
      <vt:lpstr>Institution Related Searches – Who has what Role</vt:lpstr>
      <vt:lpstr>Institution Related Searches – Animals Available/Species Wanted</vt:lpstr>
      <vt:lpstr>Institution Related Searches -Transponder</vt:lpstr>
      <vt:lpstr>Column Customization</vt:lpstr>
      <vt:lpstr>Column Order</vt:lpstr>
      <vt:lpstr>Column Sorting</vt:lpstr>
      <vt:lpstr>Export Search Results</vt:lpstr>
      <vt:lpstr>Enclosure Occupants</vt:lpstr>
      <vt:lpstr>Include Sub Enclosure</vt:lpstr>
      <vt:lpstr>Current Occupants</vt:lpstr>
      <vt:lpstr>Enclosure Historical  Occupant</vt:lpstr>
      <vt:lpstr>New Animal Search</vt:lpstr>
      <vt:lpstr>New Animal Search</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17</cp:revision>
  <dcterms:created xsi:type="dcterms:W3CDTF">2016-07-26T18:48:10Z</dcterms:created>
  <dcterms:modified xsi:type="dcterms:W3CDTF">2016-08-19T15:49:10Z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2018-07-03T04:50:03+00:00</vt:lpwstr>
  </property>
</Properties>
</file>