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Default Extension="jpeg" ContentType="image/jpeg"/>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58.xml" ContentType="application/vnd.openxmlformats-officedocument.presentationml.slideLayout+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9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Default Extension="rels" ContentType="application/vnd.openxmlformats-package.relationships+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4" r:id="rId2"/>
    <p:sldMasterId id="2147483704" r:id="rId3"/>
    <p:sldMasterId id="2147483714" r:id="rId4"/>
    <p:sldMasterId id="2147483724" r:id="rId5"/>
    <p:sldMasterId id="2147483734" r:id="rId6"/>
    <p:sldMasterId id="2147483744" r:id="rId7"/>
    <p:sldMasterId id="2147483764" r:id="rId8"/>
    <p:sldMasterId id="2147483754" r:id="rId9"/>
    <p:sldMasterId id="2147483774" r:id="rId10"/>
    <p:sldMasterId id="2147483784" r:id="rId11"/>
    <p:sldMasterId id="2147483794" r:id="rId12"/>
    <p:sldMasterId id="2147483814" r:id="rId13"/>
    <p:sldMasterId id="2147483804" r:id="rId14"/>
    <p:sldMasterId id="2147483834" r:id="rId15"/>
    <p:sldMasterId id="2147483824" r:id="rId16"/>
  </p:sld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76" r:id="rId37"/>
    <p:sldId id="277" r:id="rId38"/>
    <p:sldId id="278" r:id="rId39"/>
    <p:sldId id="279" r:id="rId40"/>
    <p:sldId id="280" r:id="rId41"/>
    <p:sldId id="281" r:id="rId42"/>
    <p:sldId id="282" r:id="rId43"/>
    <p:sldId id="283" r:id="rId44"/>
    <p:sldId id="284" r:id="rId45"/>
    <p:sldId id="285" r:id="rId46"/>
    <p:sldId id="286" r:id="rId47"/>
    <p:sldId id="287" r:id="rId48"/>
    <p:sldId id="288"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4" autoAdjust="0"/>
    <p:restoredTop sz="94660"/>
  </p:normalViewPr>
  <p:slideViewPr>
    <p:cSldViewPr snapToGrid="0" showGuides="1">
      <p:cViewPr varScale="1">
        <p:scale>
          <a:sx n="74" d="100"/>
          <a:sy n="74" d="100"/>
        </p:scale>
        <p:origin x="124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customXml" Target="../customXml/item3.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8/17/2016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8/17/2016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8/17/2016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8/17/2016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8/17/2016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8/17/2016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8/17/2016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8/17/2016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8/17/2016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8/17/2016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8/17/2016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8/17/2016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8/17/2016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8/17/2016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8/17/2016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8/17/2016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1543564"/>
          </a:xfrm>
        </p:spPr>
        <p:txBody>
          <a:bodyPr>
            <a:normAutofit fontScale="90000"/>
          </a:bodyPr>
          <a:lstStyle/>
          <a:p>
            <a:r>
              <a:rPr lang="en-US" sz="5400" dirty="0"/>
              <a:t>ZIMS Tips and Tricks</a:t>
            </a:r>
            <a:br>
              <a:rPr lang="en-US" sz="5400" dirty="0"/>
            </a:br>
            <a:r>
              <a:rPr lang="en-US" sz="5400" dirty="0"/>
              <a:t>February 2015</a:t>
            </a:r>
          </a:p>
        </p:txBody>
      </p:sp>
      <p:sp>
        <p:nvSpPr>
          <p:cNvPr id="3" name="Subtitle 2"/>
          <p:cNvSpPr>
            <a:spLocks noGrp="1"/>
          </p:cNvSpPr>
          <p:nvPr>
            <p:ph type="subTitle" idx="1"/>
          </p:nvPr>
        </p:nvSpPr>
        <p:spPr>
          <a:xfrm>
            <a:off x="1014211" y="3022487"/>
            <a:ext cx="6858000" cy="2335123"/>
          </a:xfrm>
        </p:spPr>
        <p:txBody>
          <a:bodyPr>
            <a:normAutofit/>
          </a:bodyPr>
          <a:lstStyle/>
          <a:p>
            <a:r>
              <a:rPr lang="en-US" dirty="0"/>
              <a:t>Managing Your Staff</a:t>
            </a:r>
          </a:p>
          <a:p>
            <a:r>
              <a:rPr lang="en-US" dirty="0"/>
              <a:t>and</a:t>
            </a:r>
          </a:p>
          <a:p>
            <a:r>
              <a:rPr lang="en-US" dirty="0"/>
              <a:t>My Institution </a:t>
            </a:r>
          </a:p>
        </p:txBody>
      </p:sp>
    </p:spTree>
    <p:extLst>
      <p:ext uri="{BB962C8B-B14F-4D97-AF65-F5344CB8AC3E}">
        <p14:creationId xmlns:p14="http://schemas.microsoft.com/office/powerpoint/2010/main" val="2318133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62908"/>
            <a:ext cx="7886700" cy="1325563"/>
          </a:xfrm>
        </p:spPr>
        <p:txBody>
          <a:bodyPr>
            <a:normAutofit/>
          </a:bodyPr>
          <a:lstStyle/>
          <a:p>
            <a:pPr algn="ctr"/>
            <a:r>
              <a:rPr lang="en-US" sz="4000" dirty="0"/>
              <a:t>Active Sessions</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364301" y="953503"/>
            <a:ext cx="5619009" cy="3577376"/>
          </a:xfrm>
          <a:prstGeom prst="rect">
            <a:avLst/>
          </a:prstGeom>
          <a:ln>
            <a:solidFill>
              <a:schemeClr val="tx1"/>
            </a:solidFill>
          </a:ln>
        </p:spPr>
      </p:pic>
      <p:sp>
        <p:nvSpPr>
          <p:cNvPr id="5" name="TextBox 9"/>
          <p:cNvSpPr txBox="1"/>
          <p:nvPr/>
        </p:nvSpPr>
        <p:spPr>
          <a:xfrm>
            <a:off x="6061476" y="953503"/>
            <a:ext cx="2643365" cy="4247317"/>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In the Staff grid you can</a:t>
            </a:r>
          </a:p>
          <a:p>
            <a:r>
              <a:rPr lang="en-US" dirty="0"/>
              <a:t>v</a:t>
            </a:r>
            <a:r>
              <a:rPr lang="en-US" dirty="0" smtClean="0"/>
              <a:t>iew who is currently</a:t>
            </a:r>
          </a:p>
          <a:p>
            <a:r>
              <a:rPr lang="en-US" dirty="0"/>
              <a:t>u</a:t>
            </a:r>
            <a:r>
              <a:rPr lang="en-US" dirty="0" smtClean="0"/>
              <a:t>sing ZIMS. Both Adrienne and Christine are using ZIMS. Selecting the Active Sessions hyperlink you can see</a:t>
            </a:r>
          </a:p>
          <a:p>
            <a:r>
              <a:rPr lang="en-US" dirty="0"/>
              <a:t>t</a:t>
            </a:r>
            <a:r>
              <a:rPr lang="en-US" dirty="0" smtClean="0"/>
              <a:t>he IP address where they</a:t>
            </a:r>
          </a:p>
          <a:p>
            <a:r>
              <a:rPr lang="en-US" dirty="0"/>
              <a:t>a</a:t>
            </a:r>
            <a:r>
              <a:rPr lang="en-US" dirty="0" smtClean="0"/>
              <a:t>re signed in. By selecting</a:t>
            </a:r>
          </a:p>
          <a:p>
            <a:r>
              <a:rPr lang="en-US" dirty="0" smtClean="0"/>
              <a:t>Sign Out From Selected you can actually end their</a:t>
            </a:r>
          </a:p>
          <a:p>
            <a:r>
              <a:rPr lang="en-US" dirty="0"/>
              <a:t>s</a:t>
            </a:r>
            <a:r>
              <a:rPr lang="en-US" dirty="0" smtClean="0"/>
              <a:t>ession. If you do NOT sign out and just close ZIMS, your session will remain as Active.</a:t>
            </a:r>
            <a:endParaRPr lang="en-US" dirty="0"/>
          </a:p>
        </p:txBody>
      </p:sp>
      <p:pic>
        <p:nvPicPr>
          <p:cNvPr id="6" name="Picture 5"/>
          <p:cNvPicPr>
            <a:picLocks noChangeAspect="1"/>
          </p:cNvPicPr>
          <p:nvPr/>
        </p:nvPicPr>
        <p:blipFill>
          <a:blip r:embed="rId3"/>
          <a:stretch>
            <a:fillRect/>
          </a:stretch>
        </p:blipFill>
        <p:spPr>
          <a:xfrm>
            <a:off x="783015" y="3882733"/>
            <a:ext cx="2562048" cy="2622231"/>
          </a:xfrm>
          <a:prstGeom prst="rect">
            <a:avLst/>
          </a:prstGeom>
          <a:ln>
            <a:solidFill>
              <a:schemeClr val="tx1"/>
            </a:solidFill>
          </a:ln>
        </p:spPr>
      </p:pic>
      <p:cxnSp>
        <p:nvCxnSpPr>
          <p:cNvPr id="7" name="Straight Arrow Connector 8"/>
          <p:cNvCxnSpPr/>
          <p:nvPr/>
        </p:nvCxnSpPr>
        <p:spPr>
          <a:xfrm flipH="1">
            <a:off x="3173805" y="3803016"/>
            <a:ext cx="1981200" cy="39655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4972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6982" y="-137150"/>
            <a:ext cx="7886700" cy="1325563"/>
          </a:xfrm>
        </p:spPr>
        <p:txBody>
          <a:bodyPr>
            <a:normAutofit/>
          </a:bodyPr>
          <a:lstStyle/>
          <a:p>
            <a:pPr algn="ctr"/>
            <a:r>
              <a:rPr lang="en-US" sz="4000" dirty="0"/>
              <a:t>Staff Search</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5"/>
          <p:cNvSpPr txBox="1"/>
          <p:nvPr/>
        </p:nvSpPr>
        <p:spPr>
          <a:xfrm>
            <a:off x="6018727" y="403439"/>
            <a:ext cx="2902077" cy="5355312"/>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You can search for your Staff </a:t>
            </a:r>
          </a:p>
          <a:p>
            <a:r>
              <a:rPr lang="en-US" dirty="0" smtClean="0"/>
              <a:t>members using the Show</a:t>
            </a:r>
          </a:p>
          <a:p>
            <a:r>
              <a:rPr lang="en-US" dirty="0" smtClean="0"/>
              <a:t>Search Form selection at the</a:t>
            </a:r>
          </a:p>
          <a:p>
            <a:r>
              <a:rPr lang="en-US" dirty="0"/>
              <a:t>t</a:t>
            </a:r>
            <a:r>
              <a:rPr lang="en-US" dirty="0" smtClean="0"/>
              <a:t>op of the Staff list. You can</a:t>
            </a:r>
          </a:p>
          <a:p>
            <a:r>
              <a:rPr lang="en-US" dirty="0"/>
              <a:t>s</a:t>
            </a:r>
            <a:r>
              <a:rPr lang="en-US" dirty="0" smtClean="0"/>
              <a:t>earch by Staff Name, Job</a:t>
            </a:r>
          </a:p>
          <a:p>
            <a:r>
              <a:rPr lang="en-US" dirty="0" smtClean="0"/>
              <a:t>Title (this includes searching</a:t>
            </a:r>
          </a:p>
          <a:p>
            <a:r>
              <a:rPr lang="en-US" dirty="0"/>
              <a:t>b</a:t>
            </a:r>
            <a:r>
              <a:rPr lang="en-US" dirty="0" smtClean="0"/>
              <a:t>y Job Type), ZIMS Role,</a:t>
            </a:r>
          </a:p>
          <a:p>
            <a:r>
              <a:rPr lang="en-US" dirty="0" smtClean="0"/>
              <a:t>Department and Team.</a:t>
            </a:r>
          </a:p>
          <a:p>
            <a:r>
              <a:rPr lang="en-US" dirty="0" smtClean="0"/>
              <a:t>Here we are searching for</a:t>
            </a:r>
          </a:p>
          <a:p>
            <a:r>
              <a:rPr lang="en-US" dirty="0"/>
              <a:t>a</a:t>
            </a:r>
            <a:r>
              <a:rPr lang="en-US" dirty="0" smtClean="0"/>
              <a:t>ll our Staff members who</a:t>
            </a:r>
          </a:p>
          <a:p>
            <a:r>
              <a:rPr lang="en-US" dirty="0"/>
              <a:t>h</a:t>
            </a:r>
            <a:r>
              <a:rPr lang="en-US" dirty="0" smtClean="0"/>
              <a:t>ave been assigned the</a:t>
            </a:r>
          </a:p>
          <a:p>
            <a:r>
              <a:rPr lang="en-US" dirty="0" smtClean="0"/>
              <a:t>ZIMS Role of Keeper.</a:t>
            </a:r>
          </a:p>
          <a:p>
            <a:r>
              <a:rPr lang="en-US" dirty="0" smtClean="0"/>
              <a:t>Selecting Include Marked</a:t>
            </a:r>
          </a:p>
          <a:p>
            <a:r>
              <a:rPr lang="en-US" dirty="0" smtClean="0"/>
              <a:t>Obsolete can expand your </a:t>
            </a:r>
          </a:p>
          <a:p>
            <a:r>
              <a:rPr lang="en-US" dirty="0" smtClean="0"/>
              <a:t>search and selecting Show</a:t>
            </a:r>
          </a:p>
          <a:p>
            <a:r>
              <a:rPr lang="en-US" dirty="0" smtClean="0"/>
              <a:t>Online Users Only will</a:t>
            </a:r>
          </a:p>
          <a:p>
            <a:r>
              <a:rPr lang="en-US" dirty="0"/>
              <a:t>r</a:t>
            </a:r>
            <a:r>
              <a:rPr lang="en-US" dirty="0" smtClean="0"/>
              <a:t>estrict it only to Staff </a:t>
            </a:r>
          </a:p>
          <a:p>
            <a:r>
              <a:rPr lang="en-US" dirty="0" smtClean="0"/>
              <a:t>Members who are logged </a:t>
            </a:r>
          </a:p>
          <a:p>
            <a:r>
              <a:rPr lang="en-US" dirty="0"/>
              <a:t>i</a:t>
            </a:r>
            <a:r>
              <a:rPr lang="en-US" dirty="0" smtClean="0"/>
              <a:t>nto ZIMS.</a:t>
            </a:r>
            <a:endParaRPr lang="en-US" dirty="0"/>
          </a:p>
        </p:txBody>
      </p:sp>
      <p:pic>
        <p:nvPicPr>
          <p:cNvPr id="5" name="Picture 3"/>
          <p:cNvPicPr>
            <a:picLocks noChangeAspect="1"/>
          </p:cNvPicPr>
          <p:nvPr/>
        </p:nvPicPr>
        <p:blipFill>
          <a:blip r:embed="rId2"/>
          <a:stretch>
            <a:fillRect/>
          </a:stretch>
        </p:blipFill>
        <p:spPr>
          <a:xfrm>
            <a:off x="304800" y="1546203"/>
            <a:ext cx="5685714" cy="2028571"/>
          </a:xfrm>
          <a:prstGeom prst="rect">
            <a:avLst/>
          </a:prstGeom>
          <a:ln>
            <a:solidFill>
              <a:schemeClr val="tx1"/>
            </a:solidFill>
          </a:ln>
        </p:spPr>
      </p:pic>
      <p:pic>
        <p:nvPicPr>
          <p:cNvPr id="6" name="Picture 4"/>
          <p:cNvPicPr>
            <a:picLocks noChangeAspect="1"/>
          </p:cNvPicPr>
          <p:nvPr/>
        </p:nvPicPr>
        <p:blipFill>
          <a:blip r:embed="rId3"/>
          <a:stretch>
            <a:fillRect/>
          </a:stretch>
        </p:blipFill>
        <p:spPr>
          <a:xfrm>
            <a:off x="315534" y="3901608"/>
            <a:ext cx="5704762" cy="1857143"/>
          </a:xfrm>
          <a:prstGeom prst="rect">
            <a:avLst/>
          </a:prstGeom>
          <a:ln>
            <a:solidFill>
              <a:schemeClr val="tx1"/>
            </a:solidFill>
          </a:ln>
        </p:spPr>
      </p:pic>
    </p:spTree>
    <p:extLst>
      <p:ext uri="{BB962C8B-B14F-4D97-AF65-F5344CB8AC3E}">
        <p14:creationId xmlns:p14="http://schemas.microsoft.com/office/powerpoint/2010/main" val="2647436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2740" y="-137151"/>
            <a:ext cx="7886700" cy="1325563"/>
          </a:xfrm>
        </p:spPr>
        <p:txBody>
          <a:bodyPr>
            <a:normAutofit/>
          </a:bodyPr>
          <a:lstStyle/>
          <a:p>
            <a:pPr algn="ctr"/>
            <a:r>
              <a:rPr lang="en-US" sz="4000" dirty="0"/>
              <a:t>Global Staff Grid</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2"/>
          <a:stretch>
            <a:fillRect/>
          </a:stretch>
        </p:blipFill>
        <p:spPr>
          <a:xfrm>
            <a:off x="820997" y="896532"/>
            <a:ext cx="7019048" cy="3104762"/>
          </a:xfrm>
          <a:prstGeom prst="rect">
            <a:avLst/>
          </a:prstGeom>
          <a:ln>
            <a:solidFill>
              <a:schemeClr val="tx1"/>
            </a:solidFill>
          </a:ln>
        </p:spPr>
      </p:pic>
      <p:sp>
        <p:nvSpPr>
          <p:cNvPr id="5" name="TextBox 6"/>
          <p:cNvSpPr txBox="1"/>
          <p:nvPr/>
        </p:nvSpPr>
        <p:spPr>
          <a:xfrm>
            <a:off x="3555271" y="3057803"/>
            <a:ext cx="5297732" cy="2031325"/>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If you have marked a Staff member as visible outside </a:t>
            </a:r>
          </a:p>
          <a:p>
            <a:r>
              <a:rPr lang="en-US" dirty="0"/>
              <a:t>y</a:t>
            </a:r>
            <a:r>
              <a:rPr lang="en-US" dirty="0" smtClean="0"/>
              <a:t>our institution they will appear in the Staff grid in</a:t>
            </a:r>
          </a:p>
          <a:p>
            <a:r>
              <a:rPr lang="en-US" dirty="0"/>
              <a:t>t</a:t>
            </a:r>
            <a:r>
              <a:rPr lang="en-US" dirty="0" smtClean="0"/>
              <a:t>he Global view of that facility. </a:t>
            </a:r>
          </a:p>
          <a:p>
            <a:endParaRPr lang="en-US" dirty="0"/>
          </a:p>
          <a:p>
            <a:r>
              <a:rPr lang="en-US" dirty="0" smtClean="0"/>
              <a:t>Selecting View Communications Details will open a</a:t>
            </a:r>
          </a:p>
          <a:p>
            <a:r>
              <a:rPr lang="en-US" dirty="0"/>
              <a:t>s</a:t>
            </a:r>
            <a:r>
              <a:rPr lang="en-US" dirty="0" smtClean="0"/>
              <a:t>creen with the information you have entered, making</a:t>
            </a:r>
          </a:p>
          <a:p>
            <a:r>
              <a:rPr lang="en-US" dirty="0"/>
              <a:t>i</a:t>
            </a:r>
            <a:r>
              <a:rPr lang="en-US" dirty="0" smtClean="0"/>
              <a:t>t easy for colleagues to find and contact each other.</a:t>
            </a:r>
            <a:endParaRPr lang="en-US" dirty="0"/>
          </a:p>
        </p:txBody>
      </p:sp>
      <p:pic>
        <p:nvPicPr>
          <p:cNvPr id="6" name="Picture 5"/>
          <p:cNvPicPr>
            <a:picLocks noChangeAspect="1"/>
          </p:cNvPicPr>
          <p:nvPr/>
        </p:nvPicPr>
        <p:blipFill>
          <a:blip r:embed="rId3"/>
          <a:stretch>
            <a:fillRect/>
          </a:stretch>
        </p:blipFill>
        <p:spPr>
          <a:xfrm>
            <a:off x="343702" y="2867576"/>
            <a:ext cx="3161498" cy="3043237"/>
          </a:xfrm>
          <a:prstGeom prst="rect">
            <a:avLst/>
          </a:prstGeom>
          <a:ln>
            <a:solidFill>
              <a:schemeClr val="tx1"/>
            </a:solidFill>
          </a:ln>
        </p:spPr>
      </p:pic>
    </p:spTree>
    <p:extLst>
      <p:ext uri="{BB962C8B-B14F-4D97-AF65-F5344CB8AC3E}">
        <p14:creationId xmlns:p14="http://schemas.microsoft.com/office/powerpoint/2010/main" val="159555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9861" y="-162908"/>
            <a:ext cx="7886700" cy="1325563"/>
          </a:xfrm>
        </p:spPr>
        <p:txBody>
          <a:bodyPr>
            <a:normAutofit/>
          </a:bodyPr>
          <a:lstStyle/>
          <a:p>
            <a:pPr algn="ctr"/>
            <a:r>
              <a:rPr lang="en-US" sz="4000" dirty="0"/>
              <a:t>Contact Directory</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2"/>
          <a:stretch>
            <a:fillRect/>
          </a:stretch>
        </p:blipFill>
        <p:spPr>
          <a:xfrm>
            <a:off x="628650" y="893088"/>
            <a:ext cx="2885714" cy="5161905"/>
          </a:xfrm>
          <a:prstGeom prst="rect">
            <a:avLst/>
          </a:prstGeom>
          <a:ln>
            <a:solidFill>
              <a:schemeClr val="tx1"/>
            </a:solidFill>
          </a:ln>
        </p:spPr>
      </p:pic>
      <p:pic>
        <p:nvPicPr>
          <p:cNvPr id="5" name="Picture 5"/>
          <p:cNvPicPr>
            <a:picLocks noChangeAspect="1"/>
          </p:cNvPicPr>
          <p:nvPr/>
        </p:nvPicPr>
        <p:blipFill>
          <a:blip r:embed="rId3"/>
          <a:stretch>
            <a:fillRect/>
          </a:stretch>
        </p:blipFill>
        <p:spPr>
          <a:xfrm>
            <a:off x="1371600" y="3040611"/>
            <a:ext cx="1952381" cy="1257143"/>
          </a:xfrm>
          <a:prstGeom prst="rect">
            <a:avLst/>
          </a:prstGeom>
          <a:ln>
            <a:solidFill>
              <a:schemeClr val="tx1"/>
            </a:solidFill>
          </a:ln>
        </p:spPr>
      </p:pic>
      <p:sp>
        <p:nvSpPr>
          <p:cNvPr id="6" name="TextBox 3"/>
          <p:cNvSpPr txBox="1"/>
          <p:nvPr/>
        </p:nvSpPr>
        <p:spPr>
          <a:xfrm>
            <a:off x="3643153" y="1005514"/>
            <a:ext cx="5281343" cy="3693319"/>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Another way to find Staff that are marked as visible </a:t>
            </a:r>
          </a:p>
          <a:p>
            <a:r>
              <a:rPr lang="en-US" dirty="0" smtClean="0"/>
              <a:t>outside their institutions is by using the Contact </a:t>
            </a:r>
          </a:p>
          <a:p>
            <a:r>
              <a:rPr lang="en-US" dirty="0" smtClean="0"/>
              <a:t>Directory in My Institution. Selecting All Contacts will</a:t>
            </a:r>
          </a:p>
          <a:p>
            <a:r>
              <a:rPr lang="en-US" dirty="0"/>
              <a:t>f</a:t>
            </a:r>
            <a:r>
              <a:rPr lang="en-US" dirty="0" smtClean="0"/>
              <a:t>ind all appropriate contacts in your directory. </a:t>
            </a:r>
            <a:r>
              <a:rPr lang="en-US" dirty="0" smtClean="0"/>
              <a:t>Species360 </a:t>
            </a:r>
            <a:endParaRPr lang="en-US" dirty="0" smtClean="0"/>
          </a:p>
          <a:p>
            <a:r>
              <a:rPr lang="en-US" dirty="0" smtClean="0"/>
              <a:t>Contacts are visible to all </a:t>
            </a:r>
            <a:r>
              <a:rPr lang="en-US" dirty="0" smtClean="0"/>
              <a:t>Species360 </a:t>
            </a:r>
            <a:r>
              <a:rPr lang="en-US" dirty="0" smtClean="0"/>
              <a:t>community and </a:t>
            </a:r>
          </a:p>
          <a:p>
            <a:r>
              <a:rPr lang="en-US" dirty="0" smtClean="0"/>
              <a:t>maintained by the Institutions that created the </a:t>
            </a:r>
          </a:p>
          <a:p>
            <a:r>
              <a:rPr lang="en-US" dirty="0" smtClean="0"/>
              <a:t>record. My Contacts are visible only to your institution. </a:t>
            </a:r>
          </a:p>
          <a:p>
            <a:endParaRPr lang="en-US" dirty="0"/>
          </a:p>
          <a:p>
            <a:r>
              <a:rPr lang="en-US" dirty="0" smtClean="0"/>
              <a:t>You would add a Local contact by using the Add New Contact option under the Actions button. This is also where you can Edit any Local Contacts or View Communication Details for a selected Contact.</a:t>
            </a:r>
            <a:endParaRPr lang="en-US" dirty="0"/>
          </a:p>
        </p:txBody>
      </p:sp>
    </p:spTree>
    <p:extLst>
      <p:ext uri="{BB962C8B-B14F-4D97-AF65-F5344CB8AC3E}">
        <p14:creationId xmlns:p14="http://schemas.microsoft.com/office/powerpoint/2010/main" val="166020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37150"/>
            <a:ext cx="7886700" cy="1325563"/>
          </a:xfrm>
        </p:spPr>
        <p:txBody>
          <a:bodyPr>
            <a:normAutofit/>
          </a:bodyPr>
          <a:lstStyle/>
          <a:p>
            <a:pPr algn="ctr"/>
            <a:r>
              <a:rPr lang="en-US" sz="4000" dirty="0"/>
              <a:t>Searching Contacts</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5"/>
          <p:cNvSpPr txBox="1"/>
          <p:nvPr/>
        </p:nvSpPr>
        <p:spPr>
          <a:xfrm>
            <a:off x="242552" y="4282144"/>
            <a:ext cx="8137109" cy="1477328"/>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Above we have searched for all </a:t>
            </a:r>
            <a:r>
              <a:rPr lang="en-US" dirty="0" smtClean="0"/>
              <a:t>Species360 </a:t>
            </a:r>
            <a:r>
              <a:rPr lang="en-US" dirty="0" smtClean="0"/>
              <a:t>Contacts who are Directors in the United Kingdom.</a:t>
            </a:r>
          </a:p>
          <a:p>
            <a:endParaRPr lang="en-US" dirty="0"/>
          </a:p>
          <a:p>
            <a:r>
              <a:rPr lang="en-US" dirty="0" smtClean="0"/>
              <a:t>To find further details we can select to View Communications Details where we can find email addresses. The Contact Directory helps colleagues connect quickly.</a:t>
            </a:r>
            <a:endParaRPr lang="en-US" dirty="0"/>
          </a:p>
        </p:txBody>
      </p:sp>
      <p:pic>
        <p:nvPicPr>
          <p:cNvPr id="5" name="Picture 3"/>
          <p:cNvPicPr>
            <a:picLocks noChangeAspect="1"/>
          </p:cNvPicPr>
          <p:nvPr/>
        </p:nvPicPr>
        <p:blipFill>
          <a:blip r:embed="rId2"/>
          <a:stretch>
            <a:fillRect/>
          </a:stretch>
        </p:blipFill>
        <p:spPr>
          <a:xfrm>
            <a:off x="406406" y="791776"/>
            <a:ext cx="7809399" cy="3450961"/>
          </a:xfrm>
          <a:prstGeom prst="rect">
            <a:avLst/>
          </a:prstGeom>
          <a:solidFill>
            <a:schemeClr val="accent1">
              <a:lumMod val="20000"/>
              <a:lumOff val="80000"/>
            </a:schemeClr>
          </a:solidFill>
          <a:ln>
            <a:solidFill>
              <a:schemeClr val="tx1"/>
            </a:solidFill>
          </a:ln>
        </p:spPr>
      </p:pic>
      <p:pic>
        <p:nvPicPr>
          <p:cNvPr id="6" name="Picture 4"/>
          <p:cNvPicPr>
            <a:picLocks noChangeAspect="1"/>
          </p:cNvPicPr>
          <p:nvPr/>
        </p:nvPicPr>
        <p:blipFill>
          <a:blip r:embed="rId3"/>
          <a:stretch>
            <a:fillRect/>
          </a:stretch>
        </p:blipFill>
        <p:spPr>
          <a:xfrm>
            <a:off x="5105400" y="1227820"/>
            <a:ext cx="2913865" cy="2819400"/>
          </a:xfrm>
          <a:prstGeom prst="rect">
            <a:avLst/>
          </a:prstGeom>
          <a:ln>
            <a:solidFill>
              <a:schemeClr val="tx1"/>
            </a:solidFill>
          </a:ln>
        </p:spPr>
      </p:pic>
    </p:spTree>
    <p:extLst>
      <p:ext uri="{BB962C8B-B14F-4D97-AF65-F5344CB8AC3E}">
        <p14:creationId xmlns:p14="http://schemas.microsoft.com/office/powerpoint/2010/main" val="49574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49216"/>
            <a:ext cx="8360804" cy="948519"/>
          </a:xfrm>
        </p:spPr>
        <p:txBody>
          <a:bodyPr>
            <a:normAutofit fontScale="90000"/>
          </a:bodyPr>
          <a:lstStyle/>
          <a:p>
            <a:pPr algn="ctr"/>
            <a:r>
              <a:rPr lang="en-US" sz="4000" dirty="0"/>
              <a:t>Institution Preferences –</a:t>
            </a:r>
            <a:br>
              <a:rPr lang="en-US" sz="4000" dirty="0"/>
            </a:br>
            <a:r>
              <a:rPr lang="en-US" sz="4000" dirty="0"/>
              <a:t>Impact on Your Staff</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4"/>
          <p:cNvSpPr txBox="1"/>
          <p:nvPr/>
        </p:nvSpPr>
        <p:spPr>
          <a:xfrm>
            <a:off x="4298324" y="1303202"/>
            <a:ext cx="4419600" cy="4339650"/>
          </a:xfrm>
          <a:prstGeom prst="rect">
            <a:avLst/>
          </a:prstGeom>
          <a:solidFill>
            <a:schemeClr val="accent1">
              <a:lumMod val="20000"/>
              <a:lumOff val="80000"/>
            </a:schemeClr>
          </a:solidFill>
          <a:ln>
            <a:solidFill>
              <a:schemeClr val="tx1"/>
            </a:solidFill>
          </a:ln>
        </p:spPr>
        <p:txBody>
          <a:bodyPr wrap="square" rtlCol="0">
            <a:spAutoFit/>
          </a:bodyPr>
          <a:lstStyle/>
          <a:p>
            <a:r>
              <a:rPr lang="en-US" sz="1600" dirty="0" smtClean="0"/>
              <a:t>In Institution Preferences you have the option to Save or Save and Apply to all Users. It is important to understand the difference between these two options. When new Staff are added their preferences will default to</a:t>
            </a:r>
          </a:p>
          <a:p>
            <a:r>
              <a:rPr lang="en-US" sz="1600" dirty="0"/>
              <a:t>w</a:t>
            </a:r>
            <a:r>
              <a:rPr lang="en-US" sz="1600" dirty="0" smtClean="0"/>
              <a:t>hat is recorded under Institution</a:t>
            </a:r>
          </a:p>
          <a:p>
            <a:r>
              <a:rPr lang="en-US" sz="1600" dirty="0" smtClean="0"/>
              <a:t>Preferences until they go into My</a:t>
            </a:r>
          </a:p>
          <a:p>
            <a:r>
              <a:rPr lang="en-US" sz="1600" dirty="0" smtClean="0"/>
              <a:t>Preferences and select their own which will</a:t>
            </a:r>
          </a:p>
          <a:p>
            <a:r>
              <a:rPr lang="en-US" sz="1600" dirty="0"/>
              <a:t>o</a:t>
            </a:r>
            <a:r>
              <a:rPr lang="en-US" sz="1600" dirty="0" smtClean="0"/>
              <a:t>ver-ride what was set in Institution Preferences. If The Local Admin changes the Institution Preferences and selects Save, no preferences set by your Staff in My Preferences will be changed. </a:t>
            </a:r>
            <a:r>
              <a:rPr lang="en-US" sz="1600" dirty="0" smtClean="0">
                <a:solidFill>
                  <a:srgbClr val="FF0000"/>
                </a:solidFill>
              </a:rPr>
              <a:t>HOWEVER!! </a:t>
            </a:r>
            <a:r>
              <a:rPr lang="en-US" sz="1600" dirty="0" smtClean="0"/>
              <a:t>If they select Save &amp; Apply For All Users the Institution Preferences will over-ride any My</a:t>
            </a:r>
          </a:p>
          <a:p>
            <a:r>
              <a:rPr lang="en-US" sz="1600" dirty="0" smtClean="0"/>
              <a:t>Preferences set by your Staff. Be careful how</a:t>
            </a:r>
          </a:p>
          <a:p>
            <a:r>
              <a:rPr lang="en-US" sz="1600" dirty="0"/>
              <a:t>y</a:t>
            </a:r>
            <a:r>
              <a:rPr lang="en-US" sz="1600" dirty="0" smtClean="0"/>
              <a:t>ou use this Save option!</a:t>
            </a:r>
            <a:endParaRPr lang="en-US" sz="1600" dirty="0"/>
          </a:p>
        </p:txBody>
      </p:sp>
      <p:pic>
        <p:nvPicPr>
          <p:cNvPr id="5" name="Picture 3"/>
          <p:cNvPicPr>
            <a:picLocks noChangeAspect="1"/>
          </p:cNvPicPr>
          <p:nvPr/>
        </p:nvPicPr>
        <p:blipFill>
          <a:blip r:embed="rId2"/>
          <a:stretch>
            <a:fillRect/>
          </a:stretch>
        </p:blipFill>
        <p:spPr>
          <a:xfrm>
            <a:off x="628650" y="2039994"/>
            <a:ext cx="3414713" cy="2866066"/>
          </a:xfrm>
          <a:prstGeom prst="rect">
            <a:avLst/>
          </a:prstGeom>
          <a:ln>
            <a:solidFill>
              <a:schemeClr val="tx1"/>
            </a:solidFill>
          </a:ln>
        </p:spPr>
      </p:pic>
    </p:spTree>
    <p:extLst>
      <p:ext uri="{BB962C8B-B14F-4D97-AF65-F5344CB8AC3E}">
        <p14:creationId xmlns:p14="http://schemas.microsoft.com/office/powerpoint/2010/main" val="4148623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8498" y="-124271"/>
            <a:ext cx="7886700" cy="1325563"/>
          </a:xfrm>
        </p:spPr>
        <p:txBody>
          <a:bodyPr>
            <a:normAutofit/>
          </a:bodyPr>
          <a:lstStyle/>
          <a:p>
            <a:pPr algn="ctr"/>
            <a:r>
              <a:rPr lang="en-US" sz="4000" dirty="0"/>
              <a:t>My Preferences for Staff</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2"/>
          <a:stretch>
            <a:fillRect/>
          </a:stretch>
        </p:blipFill>
        <p:spPr>
          <a:xfrm>
            <a:off x="1667238" y="870397"/>
            <a:ext cx="5809524" cy="2200000"/>
          </a:xfrm>
          <a:prstGeom prst="rect">
            <a:avLst/>
          </a:prstGeom>
          <a:ln>
            <a:solidFill>
              <a:schemeClr val="tx1"/>
            </a:solidFill>
          </a:ln>
        </p:spPr>
      </p:pic>
      <p:sp>
        <p:nvSpPr>
          <p:cNvPr id="5" name="TextBox 5"/>
          <p:cNvSpPr txBox="1"/>
          <p:nvPr/>
        </p:nvSpPr>
        <p:spPr>
          <a:xfrm>
            <a:off x="501810" y="3510567"/>
            <a:ext cx="7923388" cy="2031325"/>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Some of the options in My Preferences will actually help your Staff to manage </a:t>
            </a:r>
          </a:p>
          <a:p>
            <a:r>
              <a:rPr lang="en-US" dirty="0" smtClean="0"/>
              <a:t>themselves. They can change their own Passwords. Unlike when Local Admin </a:t>
            </a:r>
          </a:p>
          <a:p>
            <a:r>
              <a:rPr lang="en-US" dirty="0" smtClean="0"/>
              <a:t>changes their Passwords for them, the Staff will need to know what their current </a:t>
            </a:r>
          </a:p>
          <a:p>
            <a:r>
              <a:rPr lang="en-US" dirty="0" smtClean="0"/>
              <a:t>Password is. This is where you can change your own email address. This cannot be </a:t>
            </a:r>
          </a:p>
          <a:p>
            <a:r>
              <a:rPr lang="en-US" dirty="0" smtClean="0"/>
              <a:t>done from the Staff details screens. For institutions with Parent and Child </a:t>
            </a:r>
          </a:p>
          <a:p>
            <a:r>
              <a:rPr lang="en-US" dirty="0" smtClean="0"/>
              <a:t>relationships and your Staff member has access to several Institutions, they can </a:t>
            </a:r>
          </a:p>
          <a:p>
            <a:r>
              <a:rPr lang="en-US" dirty="0" smtClean="0"/>
              <a:t>change the default institution here.</a:t>
            </a:r>
            <a:endParaRPr lang="en-US" dirty="0"/>
          </a:p>
        </p:txBody>
      </p:sp>
    </p:spTree>
    <p:extLst>
      <p:ext uri="{BB962C8B-B14F-4D97-AF65-F5344CB8AC3E}">
        <p14:creationId xmlns:p14="http://schemas.microsoft.com/office/powerpoint/2010/main" val="28995055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24272"/>
            <a:ext cx="7886700" cy="1325563"/>
          </a:xfrm>
        </p:spPr>
        <p:txBody>
          <a:bodyPr>
            <a:normAutofit/>
          </a:bodyPr>
          <a:lstStyle/>
          <a:p>
            <a:pPr algn="ctr"/>
            <a:r>
              <a:rPr lang="en-US" sz="4000" dirty="0"/>
              <a:t>Template versus custom Roles</a:t>
            </a:r>
            <a:endParaRPr lang="en-GB" sz="4000" dirty="0"/>
          </a:p>
        </p:txBody>
      </p:sp>
      <p:sp>
        <p:nvSpPr>
          <p:cNvPr id="3" name="Tijdelijke aanduiding voor inhoud 2"/>
          <p:cNvSpPr>
            <a:spLocks noGrp="1"/>
          </p:cNvSpPr>
          <p:nvPr>
            <p:ph idx="1"/>
          </p:nvPr>
        </p:nvSpPr>
        <p:spPr/>
        <p:txBody>
          <a:bodyPr/>
          <a:lstStyle/>
          <a:p>
            <a:endParaRPr lang="en-GB"/>
          </a:p>
        </p:txBody>
      </p:sp>
      <p:pic>
        <p:nvPicPr>
          <p:cNvPr id="5" name="Picture 3"/>
          <p:cNvPicPr>
            <a:picLocks noChangeAspect="1"/>
          </p:cNvPicPr>
          <p:nvPr/>
        </p:nvPicPr>
        <p:blipFill>
          <a:blip r:embed="rId2"/>
          <a:stretch>
            <a:fillRect/>
          </a:stretch>
        </p:blipFill>
        <p:spPr>
          <a:xfrm>
            <a:off x="235594" y="1103306"/>
            <a:ext cx="5596809" cy="4360305"/>
          </a:xfrm>
          <a:prstGeom prst="rect">
            <a:avLst/>
          </a:prstGeom>
          <a:ln>
            <a:solidFill>
              <a:schemeClr val="tx1"/>
            </a:solidFill>
          </a:ln>
        </p:spPr>
      </p:pic>
      <p:sp>
        <p:nvSpPr>
          <p:cNvPr id="4" name="TextBox 4"/>
          <p:cNvSpPr txBox="1"/>
          <p:nvPr/>
        </p:nvSpPr>
        <p:spPr>
          <a:xfrm>
            <a:off x="5711780" y="775080"/>
            <a:ext cx="3593933" cy="5016758"/>
          </a:xfrm>
          <a:prstGeom prst="rect">
            <a:avLst/>
          </a:prstGeom>
          <a:solidFill>
            <a:schemeClr val="accent1">
              <a:lumMod val="20000"/>
              <a:lumOff val="80000"/>
            </a:schemeClr>
          </a:solidFill>
          <a:ln>
            <a:solidFill>
              <a:schemeClr val="tx1"/>
            </a:solidFill>
          </a:ln>
        </p:spPr>
        <p:txBody>
          <a:bodyPr wrap="none" rtlCol="0">
            <a:spAutoFit/>
          </a:bodyPr>
          <a:lstStyle/>
          <a:p>
            <a:r>
              <a:rPr lang="en-US" sz="1600" dirty="0" smtClean="0"/>
              <a:t>Your Institution Roles grid</a:t>
            </a:r>
          </a:p>
          <a:p>
            <a:r>
              <a:rPr lang="en-US" sz="1600" dirty="0"/>
              <a:t>w</a:t>
            </a:r>
            <a:r>
              <a:rPr lang="en-US" sz="1600" dirty="0" smtClean="0"/>
              <a:t>ill display all Roles available</a:t>
            </a:r>
          </a:p>
          <a:p>
            <a:r>
              <a:rPr lang="en-US" sz="1600" dirty="0"/>
              <a:t>a</a:t>
            </a:r>
            <a:r>
              <a:rPr lang="en-US" sz="1600" dirty="0" smtClean="0"/>
              <a:t>t your facility. Any </a:t>
            </a:r>
            <a:r>
              <a:rPr lang="en-US" sz="1600" dirty="0"/>
              <a:t>Role with </a:t>
            </a:r>
            <a:endParaRPr lang="en-US" sz="1600" dirty="0" smtClean="0"/>
          </a:p>
          <a:p>
            <a:r>
              <a:rPr lang="en-US" sz="1600" dirty="0" smtClean="0"/>
              <a:t>(Species360) </a:t>
            </a:r>
            <a:r>
              <a:rPr lang="en-US" sz="1600" dirty="0"/>
              <a:t>at the end is an </a:t>
            </a:r>
            <a:r>
              <a:rPr lang="en-US" sz="1600" dirty="0" smtClean="0"/>
              <a:t>Species360 </a:t>
            </a:r>
            <a:endParaRPr lang="en-US" sz="1600" dirty="0" smtClean="0"/>
          </a:p>
          <a:p>
            <a:r>
              <a:rPr lang="en-US" sz="1600" dirty="0" smtClean="0"/>
              <a:t>Template </a:t>
            </a:r>
            <a:r>
              <a:rPr lang="en-US" sz="1600" dirty="0"/>
              <a:t>Role and cannot be </a:t>
            </a:r>
            <a:endParaRPr lang="en-US" sz="1600" dirty="0" smtClean="0"/>
          </a:p>
          <a:p>
            <a:r>
              <a:rPr lang="en-US" sz="1600" dirty="0" smtClean="0"/>
              <a:t>edited</a:t>
            </a:r>
            <a:r>
              <a:rPr lang="en-US" sz="1600" dirty="0"/>
              <a:t>. A Role without </a:t>
            </a:r>
            <a:r>
              <a:rPr lang="en-US" sz="1600" dirty="0" smtClean="0"/>
              <a:t>(Species360) </a:t>
            </a:r>
            <a:endParaRPr lang="en-US" sz="1600" dirty="0" smtClean="0"/>
          </a:p>
          <a:p>
            <a:r>
              <a:rPr lang="en-US" sz="1600" dirty="0" smtClean="0"/>
              <a:t>at </a:t>
            </a:r>
            <a:r>
              <a:rPr lang="en-US" sz="1600" dirty="0"/>
              <a:t>the end is a </a:t>
            </a:r>
            <a:r>
              <a:rPr lang="en-US" sz="1600" dirty="0" smtClean="0"/>
              <a:t>Custom </a:t>
            </a:r>
            <a:r>
              <a:rPr lang="en-US" sz="1600" dirty="0"/>
              <a:t>Role </a:t>
            </a:r>
            <a:endParaRPr lang="en-US" sz="1600" dirty="0" smtClean="0"/>
          </a:p>
          <a:p>
            <a:r>
              <a:rPr lang="en-US" sz="1600" dirty="0" smtClean="0"/>
              <a:t>that </a:t>
            </a:r>
            <a:r>
              <a:rPr lang="en-US" sz="1600" dirty="0"/>
              <a:t>has been created at your </a:t>
            </a:r>
            <a:endParaRPr lang="en-US" sz="1600" dirty="0" smtClean="0"/>
          </a:p>
          <a:p>
            <a:r>
              <a:rPr lang="en-US" sz="1600" dirty="0" smtClean="0"/>
              <a:t>facility</a:t>
            </a:r>
            <a:r>
              <a:rPr lang="en-US" sz="1600" dirty="0"/>
              <a:t>. These can be edited</a:t>
            </a:r>
            <a:r>
              <a:rPr lang="en-US" sz="1600" dirty="0" smtClean="0"/>
              <a:t>.</a:t>
            </a:r>
          </a:p>
          <a:p>
            <a:r>
              <a:rPr lang="en-US" sz="1600" dirty="0" smtClean="0"/>
              <a:t>You can also see which are</a:t>
            </a:r>
          </a:p>
          <a:p>
            <a:r>
              <a:rPr lang="en-US" sz="1600" dirty="0"/>
              <a:t>t</a:t>
            </a:r>
            <a:r>
              <a:rPr lang="en-US" sz="1600" dirty="0" smtClean="0"/>
              <a:t>emplate roles in the </a:t>
            </a:r>
            <a:r>
              <a:rPr lang="en-US" sz="1600" dirty="0" smtClean="0"/>
              <a:t>Species360</a:t>
            </a:r>
            <a:endParaRPr lang="en-US" sz="1600" dirty="0" smtClean="0"/>
          </a:p>
          <a:p>
            <a:r>
              <a:rPr lang="en-US" sz="1600" dirty="0" smtClean="0"/>
              <a:t>Template Role column where</a:t>
            </a:r>
          </a:p>
          <a:p>
            <a:r>
              <a:rPr lang="en-US" sz="1600" dirty="0" smtClean="0"/>
              <a:t>Species360 </a:t>
            </a:r>
            <a:r>
              <a:rPr lang="en-US" sz="1600" dirty="0" smtClean="0"/>
              <a:t>templates have a green</a:t>
            </a:r>
          </a:p>
          <a:p>
            <a:r>
              <a:rPr lang="en-US" sz="1600" dirty="0"/>
              <a:t>c</a:t>
            </a:r>
            <a:r>
              <a:rPr lang="en-US" sz="1600" dirty="0" smtClean="0"/>
              <a:t>heck. When new functionality</a:t>
            </a:r>
          </a:p>
          <a:p>
            <a:r>
              <a:rPr lang="en-US" sz="1600" dirty="0" smtClean="0"/>
              <a:t>becomes available </a:t>
            </a:r>
            <a:r>
              <a:rPr lang="en-US" sz="1600" dirty="0" smtClean="0"/>
              <a:t>Species360 </a:t>
            </a:r>
            <a:r>
              <a:rPr lang="en-US" sz="1600" dirty="0" smtClean="0"/>
              <a:t>will</a:t>
            </a:r>
          </a:p>
          <a:p>
            <a:r>
              <a:rPr lang="en-US" sz="1600" dirty="0"/>
              <a:t>u</a:t>
            </a:r>
            <a:r>
              <a:rPr lang="en-US" sz="1600" dirty="0" smtClean="0"/>
              <a:t>pdate the appropriate </a:t>
            </a:r>
            <a:r>
              <a:rPr lang="en-US" sz="1600" dirty="0" smtClean="0"/>
              <a:t>Species360</a:t>
            </a:r>
            <a:endParaRPr lang="en-US" sz="1600" dirty="0" smtClean="0"/>
          </a:p>
          <a:p>
            <a:r>
              <a:rPr lang="en-US" sz="1600" dirty="0" smtClean="0"/>
              <a:t>Template Roles. Your Custom</a:t>
            </a:r>
          </a:p>
          <a:p>
            <a:r>
              <a:rPr lang="en-US" sz="1600" dirty="0" smtClean="0"/>
              <a:t>Roles will have to be updated</a:t>
            </a:r>
          </a:p>
          <a:p>
            <a:r>
              <a:rPr lang="en-US" sz="1600" dirty="0"/>
              <a:t>b</a:t>
            </a:r>
            <a:r>
              <a:rPr lang="en-US" sz="1600" dirty="0" smtClean="0"/>
              <a:t>y you with any new functionality.</a:t>
            </a:r>
            <a:endParaRPr lang="en-US" sz="1600" dirty="0"/>
          </a:p>
          <a:p>
            <a:endParaRPr lang="en-US" sz="1600" dirty="0"/>
          </a:p>
        </p:txBody>
      </p:sp>
    </p:spTree>
    <p:extLst>
      <p:ext uri="{BB962C8B-B14F-4D97-AF65-F5344CB8AC3E}">
        <p14:creationId xmlns:p14="http://schemas.microsoft.com/office/powerpoint/2010/main" val="36341286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24271"/>
            <a:ext cx="7886700" cy="1325563"/>
          </a:xfrm>
        </p:spPr>
        <p:txBody>
          <a:bodyPr>
            <a:normAutofit/>
          </a:bodyPr>
          <a:lstStyle/>
          <a:p>
            <a:pPr algn="ctr"/>
            <a:r>
              <a:rPr lang="en-US" sz="4000" dirty="0"/>
              <a:t>Creating Custom Roles</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5"/>
          <p:cNvSpPr txBox="1"/>
          <p:nvPr/>
        </p:nvSpPr>
        <p:spPr>
          <a:xfrm>
            <a:off x="4453917" y="2615106"/>
            <a:ext cx="4693080" cy="3046988"/>
          </a:xfrm>
          <a:prstGeom prst="rect">
            <a:avLst/>
          </a:prstGeom>
          <a:solidFill>
            <a:schemeClr val="accent1">
              <a:lumMod val="20000"/>
              <a:lumOff val="80000"/>
            </a:schemeClr>
          </a:solidFill>
          <a:ln>
            <a:solidFill>
              <a:schemeClr val="tx1"/>
            </a:solidFill>
          </a:ln>
        </p:spPr>
        <p:txBody>
          <a:bodyPr wrap="none" rtlCol="0">
            <a:spAutoFit/>
          </a:bodyPr>
          <a:lstStyle/>
          <a:p>
            <a:r>
              <a:rPr lang="en-US" sz="1600" dirty="0" smtClean="0"/>
              <a:t>If the </a:t>
            </a:r>
            <a:r>
              <a:rPr lang="en-US" sz="1600" dirty="0" smtClean="0"/>
              <a:t>Species360 </a:t>
            </a:r>
            <a:r>
              <a:rPr lang="en-US" sz="1600" dirty="0" smtClean="0"/>
              <a:t>Template Roles do not meet your</a:t>
            </a:r>
          </a:p>
          <a:p>
            <a:r>
              <a:rPr lang="en-US" sz="1600" dirty="0"/>
              <a:t>n</a:t>
            </a:r>
            <a:r>
              <a:rPr lang="en-US" sz="1600" dirty="0" smtClean="0"/>
              <a:t>eeds for your Staff you will need to create</a:t>
            </a:r>
          </a:p>
          <a:p>
            <a:r>
              <a:rPr lang="en-US" sz="1600" dirty="0" smtClean="0"/>
              <a:t>Custom Roles. Select Add New Role option</a:t>
            </a:r>
          </a:p>
          <a:p>
            <a:r>
              <a:rPr lang="en-US" sz="1600" dirty="0" smtClean="0"/>
              <a:t>under the Actions button. The name must</a:t>
            </a:r>
          </a:p>
          <a:p>
            <a:r>
              <a:rPr lang="en-US" sz="1600" dirty="0"/>
              <a:t>b</a:t>
            </a:r>
            <a:r>
              <a:rPr lang="en-US" sz="1600" dirty="0" smtClean="0"/>
              <a:t>e unique. You then have two options. One,</a:t>
            </a:r>
          </a:p>
          <a:p>
            <a:r>
              <a:rPr lang="en-US" sz="1600" dirty="0"/>
              <a:t>y</a:t>
            </a:r>
            <a:r>
              <a:rPr lang="en-US" sz="1600" dirty="0" smtClean="0"/>
              <a:t>ou can select a Role already created, either</a:t>
            </a:r>
          </a:p>
          <a:p>
            <a:r>
              <a:rPr lang="en-US" sz="1600" dirty="0"/>
              <a:t>a</a:t>
            </a:r>
            <a:r>
              <a:rPr lang="en-US" sz="1600" dirty="0" smtClean="0"/>
              <a:t>n </a:t>
            </a:r>
            <a:r>
              <a:rPr lang="en-US" sz="1600" dirty="0" smtClean="0"/>
              <a:t>Species360 </a:t>
            </a:r>
            <a:r>
              <a:rPr lang="en-US" sz="1600" dirty="0" smtClean="0"/>
              <a:t>Role or a Local Role. If you select a Role</a:t>
            </a:r>
          </a:p>
          <a:p>
            <a:r>
              <a:rPr lang="en-US" sz="1600" dirty="0" smtClean="0"/>
              <a:t>Template, all of that Role’s functionality will be</a:t>
            </a:r>
          </a:p>
          <a:p>
            <a:r>
              <a:rPr lang="en-US" sz="1600" dirty="0"/>
              <a:t>c</a:t>
            </a:r>
            <a:r>
              <a:rPr lang="en-US" sz="1600" dirty="0" smtClean="0"/>
              <a:t>opied over into the new Role but can be</a:t>
            </a:r>
          </a:p>
          <a:p>
            <a:r>
              <a:rPr lang="en-US" sz="1600" dirty="0" smtClean="0"/>
              <a:t>edited. Your second option is to not select a </a:t>
            </a:r>
          </a:p>
          <a:p>
            <a:r>
              <a:rPr lang="en-US" sz="1600" dirty="0" smtClean="0"/>
              <a:t>Role Template and instead start with a clean </a:t>
            </a:r>
          </a:p>
          <a:p>
            <a:r>
              <a:rPr lang="en-US" sz="1600" dirty="0" smtClean="0"/>
              <a:t>slate.</a:t>
            </a:r>
            <a:endParaRPr lang="en-US" sz="1600" dirty="0"/>
          </a:p>
        </p:txBody>
      </p:sp>
      <p:pic>
        <p:nvPicPr>
          <p:cNvPr id="5" name="Picture 3"/>
          <p:cNvPicPr>
            <a:picLocks noChangeAspect="1"/>
          </p:cNvPicPr>
          <p:nvPr/>
        </p:nvPicPr>
        <p:blipFill>
          <a:blip r:embed="rId2"/>
          <a:stretch>
            <a:fillRect/>
          </a:stretch>
        </p:blipFill>
        <p:spPr>
          <a:xfrm>
            <a:off x="1000571" y="843677"/>
            <a:ext cx="7142857" cy="1771429"/>
          </a:xfrm>
          <a:prstGeom prst="rect">
            <a:avLst/>
          </a:prstGeom>
          <a:ln>
            <a:solidFill>
              <a:schemeClr val="tx1"/>
            </a:solidFill>
          </a:ln>
        </p:spPr>
      </p:pic>
      <p:pic>
        <p:nvPicPr>
          <p:cNvPr id="6" name="Picture 4"/>
          <p:cNvPicPr>
            <a:picLocks noChangeAspect="1"/>
          </p:cNvPicPr>
          <p:nvPr/>
        </p:nvPicPr>
        <p:blipFill>
          <a:blip r:embed="rId3"/>
          <a:stretch>
            <a:fillRect/>
          </a:stretch>
        </p:blipFill>
        <p:spPr>
          <a:xfrm>
            <a:off x="372719" y="2239703"/>
            <a:ext cx="3895238" cy="3828571"/>
          </a:xfrm>
          <a:prstGeom prst="rect">
            <a:avLst/>
          </a:prstGeom>
          <a:ln>
            <a:solidFill>
              <a:schemeClr val="tx1"/>
            </a:solidFill>
          </a:ln>
        </p:spPr>
      </p:pic>
    </p:spTree>
    <p:extLst>
      <p:ext uri="{BB962C8B-B14F-4D97-AF65-F5344CB8AC3E}">
        <p14:creationId xmlns:p14="http://schemas.microsoft.com/office/powerpoint/2010/main" val="16035805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Creating Custom Roles</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562476" y="1028455"/>
            <a:ext cx="6019048" cy="1904762"/>
          </a:xfrm>
          <a:prstGeom prst="rect">
            <a:avLst/>
          </a:prstGeom>
          <a:ln>
            <a:solidFill>
              <a:schemeClr val="tx1"/>
            </a:solidFill>
          </a:ln>
        </p:spPr>
      </p:pic>
      <p:sp>
        <p:nvSpPr>
          <p:cNvPr id="5" name="TextBox 4"/>
          <p:cNvSpPr txBox="1"/>
          <p:nvPr/>
        </p:nvSpPr>
        <p:spPr>
          <a:xfrm>
            <a:off x="926322" y="3879998"/>
            <a:ext cx="7291355"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To create your Custom Role you will select Manage Role Access from the</a:t>
            </a:r>
          </a:p>
          <a:p>
            <a:r>
              <a:rPr lang="en-US" dirty="0" smtClean="0"/>
              <a:t>Actions button. View/Edit will allow you to change the Role Name only.</a:t>
            </a:r>
          </a:p>
          <a:p>
            <a:r>
              <a:rPr lang="en-US" dirty="0" smtClean="0"/>
              <a:t>You cannot Delete a Role that has any Users assigned to it. You will need</a:t>
            </a:r>
          </a:p>
          <a:p>
            <a:r>
              <a:rPr lang="en-US" dirty="0" smtClean="0"/>
              <a:t>to first delete that Role from the User before being able to Delete the Role.</a:t>
            </a:r>
            <a:endParaRPr lang="en-US" dirty="0"/>
          </a:p>
        </p:txBody>
      </p:sp>
    </p:spTree>
    <p:extLst>
      <p:ext uri="{BB962C8B-B14F-4D97-AF65-F5344CB8AC3E}">
        <p14:creationId xmlns:p14="http://schemas.microsoft.com/office/powerpoint/2010/main" val="3138778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37150"/>
            <a:ext cx="7886700" cy="1325563"/>
          </a:xfrm>
        </p:spPr>
        <p:txBody>
          <a:bodyPr>
            <a:normAutofit/>
          </a:bodyPr>
          <a:lstStyle/>
          <a:p>
            <a:pPr algn="ctr"/>
            <a:r>
              <a:rPr lang="en-US" sz="4000" dirty="0"/>
              <a:t>The Staff Grid</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6"/>
          <p:cNvSpPr txBox="1"/>
          <p:nvPr/>
        </p:nvSpPr>
        <p:spPr>
          <a:xfrm>
            <a:off x="159477" y="3704824"/>
            <a:ext cx="9377375" cy="2031325"/>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Staff grid displays the full </a:t>
            </a:r>
            <a:r>
              <a:rPr lang="en-US" dirty="0"/>
              <a:t>n</a:t>
            </a:r>
            <a:r>
              <a:rPr lang="en-US" dirty="0" smtClean="0"/>
              <a:t>ame of the Staff member, the Job Title at your facility,</a:t>
            </a:r>
          </a:p>
          <a:p>
            <a:r>
              <a:rPr lang="en-US" dirty="0" smtClean="0"/>
              <a:t>the </a:t>
            </a:r>
            <a:r>
              <a:rPr lang="en-US" dirty="0" smtClean="0"/>
              <a:t>Species360 </a:t>
            </a:r>
            <a:r>
              <a:rPr lang="en-US" dirty="0" smtClean="0"/>
              <a:t>data standard Job Type and any Roles assigned to the Staff member. A green check</a:t>
            </a:r>
          </a:p>
          <a:p>
            <a:r>
              <a:rPr lang="en-US" dirty="0"/>
              <a:t>i</a:t>
            </a:r>
            <a:r>
              <a:rPr lang="en-US" dirty="0" smtClean="0"/>
              <a:t>n the ZIMS User column indicates that Staff member has been assigned a Role and is a </a:t>
            </a:r>
          </a:p>
          <a:p>
            <a:r>
              <a:rPr lang="en-US" dirty="0" smtClean="0"/>
              <a:t>ZIMS User, a red check means they have not.  A green check in the Public Contact column </a:t>
            </a:r>
          </a:p>
          <a:p>
            <a:r>
              <a:rPr lang="en-US" dirty="0" smtClean="0"/>
              <a:t>means they will display Globally for others looking at your institution and they can be found </a:t>
            </a:r>
          </a:p>
          <a:p>
            <a:r>
              <a:rPr lang="en-US" dirty="0" smtClean="0"/>
              <a:t>using the Contact Directory. Any Staff actively using ZIMS will display as Active in the </a:t>
            </a:r>
          </a:p>
          <a:p>
            <a:r>
              <a:rPr lang="en-US" dirty="0" smtClean="0"/>
              <a:t>Online/Offline column.</a:t>
            </a:r>
            <a:endParaRPr lang="en-US" dirty="0"/>
          </a:p>
        </p:txBody>
      </p:sp>
      <p:pic>
        <p:nvPicPr>
          <p:cNvPr id="5" name="Picture 7"/>
          <p:cNvPicPr>
            <a:picLocks noChangeAspect="1"/>
          </p:cNvPicPr>
          <p:nvPr/>
        </p:nvPicPr>
        <p:blipFill>
          <a:blip r:embed="rId2"/>
          <a:stretch>
            <a:fillRect/>
          </a:stretch>
        </p:blipFill>
        <p:spPr>
          <a:xfrm>
            <a:off x="1327750" y="779062"/>
            <a:ext cx="6488498" cy="2925762"/>
          </a:xfrm>
          <a:prstGeom prst="rect">
            <a:avLst/>
          </a:prstGeom>
          <a:ln>
            <a:solidFill>
              <a:schemeClr val="tx1"/>
            </a:solidFill>
          </a:ln>
        </p:spPr>
      </p:pic>
    </p:spTree>
    <p:extLst>
      <p:ext uri="{BB962C8B-B14F-4D97-AF65-F5344CB8AC3E}">
        <p14:creationId xmlns:p14="http://schemas.microsoft.com/office/powerpoint/2010/main" val="838258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Creating Custom Roles</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143000" y="1981200"/>
            <a:ext cx="2971429" cy="3361905"/>
          </a:xfrm>
          <a:prstGeom prst="rect">
            <a:avLst/>
          </a:prstGeom>
          <a:ln>
            <a:solidFill>
              <a:schemeClr val="tx1"/>
            </a:solidFill>
          </a:ln>
        </p:spPr>
      </p:pic>
      <p:sp>
        <p:nvSpPr>
          <p:cNvPr id="5" name="TextBox 4"/>
          <p:cNvSpPr txBox="1"/>
          <p:nvPr/>
        </p:nvSpPr>
        <p:spPr>
          <a:xfrm>
            <a:off x="4464302" y="2819400"/>
            <a:ext cx="4189160"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To create the role you will need to go into</a:t>
            </a:r>
          </a:p>
          <a:p>
            <a:r>
              <a:rPr lang="en-US" dirty="0"/>
              <a:t>e</a:t>
            </a:r>
            <a:r>
              <a:rPr lang="en-US" dirty="0" smtClean="0"/>
              <a:t>ach of the eight modules and select what</a:t>
            </a:r>
          </a:p>
          <a:p>
            <a:r>
              <a:rPr lang="en-US" dirty="0"/>
              <a:t>a</a:t>
            </a:r>
            <a:r>
              <a:rPr lang="en-US" dirty="0" smtClean="0"/>
              <a:t>ccess (Search/View, Edit, Add or Remove)</a:t>
            </a:r>
          </a:p>
          <a:p>
            <a:r>
              <a:rPr lang="en-US" dirty="0"/>
              <a:t>t</a:t>
            </a:r>
            <a:r>
              <a:rPr lang="en-US" dirty="0" smtClean="0"/>
              <a:t>hat you want that Role to have.</a:t>
            </a:r>
            <a:endParaRPr lang="en-US" dirty="0"/>
          </a:p>
        </p:txBody>
      </p:sp>
    </p:spTree>
    <p:extLst>
      <p:ext uri="{BB962C8B-B14F-4D97-AF65-F5344CB8AC3E}">
        <p14:creationId xmlns:p14="http://schemas.microsoft.com/office/powerpoint/2010/main" val="2517277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75786"/>
            <a:ext cx="7886700" cy="1325563"/>
          </a:xfrm>
        </p:spPr>
        <p:txBody>
          <a:bodyPr>
            <a:normAutofit/>
          </a:bodyPr>
          <a:lstStyle/>
          <a:p>
            <a:pPr algn="ctr"/>
            <a:r>
              <a:rPr lang="en-US" sz="4000" dirty="0"/>
              <a:t>Creating Custom Roles</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6"/>
          <p:cNvSpPr txBox="1"/>
          <p:nvPr/>
        </p:nvSpPr>
        <p:spPr>
          <a:xfrm>
            <a:off x="628650" y="4001294"/>
            <a:ext cx="8226868"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For the Custom Role in the upper left you have selected a Template to build your new</a:t>
            </a:r>
          </a:p>
          <a:p>
            <a:r>
              <a:rPr lang="en-US" dirty="0" smtClean="0"/>
              <a:t>Role off of. You will check or uncheck as desired. In the Custom Role on the lower right</a:t>
            </a:r>
          </a:p>
          <a:p>
            <a:r>
              <a:rPr lang="en-US" dirty="0"/>
              <a:t>y</a:t>
            </a:r>
            <a:r>
              <a:rPr lang="en-US" dirty="0" smtClean="0"/>
              <a:t>ou have not selected a Template to build your Role off of. You will need to check the</a:t>
            </a:r>
          </a:p>
          <a:p>
            <a:r>
              <a:rPr lang="en-US" dirty="0" smtClean="0"/>
              <a:t>Turn On Module Functionality for this Role to activate the checkboxes. You will then</a:t>
            </a:r>
          </a:p>
          <a:p>
            <a:r>
              <a:rPr lang="en-US" dirty="0"/>
              <a:t>c</a:t>
            </a:r>
            <a:r>
              <a:rPr lang="en-US" dirty="0" smtClean="0"/>
              <a:t>heck access as desired. After you assign this Role to a Staff member it is a good idea</a:t>
            </a:r>
          </a:p>
          <a:p>
            <a:r>
              <a:rPr lang="en-US" dirty="0"/>
              <a:t>t</a:t>
            </a:r>
            <a:r>
              <a:rPr lang="en-US" dirty="0" smtClean="0"/>
              <a:t>o sign in as them and check that they have access or do not have access correctly.</a:t>
            </a:r>
          </a:p>
        </p:txBody>
      </p:sp>
      <p:pic>
        <p:nvPicPr>
          <p:cNvPr id="5" name="Picture 4"/>
          <p:cNvPicPr>
            <a:picLocks noChangeAspect="1"/>
          </p:cNvPicPr>
          <p:nvPr/>
        </p:nvPicPr>
        <p:blipFill>
          <a:blip r:embed="rId2"/>
          <a:stretch>
            <a:fillRect/>
          </a:stretch>
        </p:blipFill>
        <p:spPr>
          <a:xfrm>
            <a:off x="288482" y="1018393"/>
            <a:ext cx="5105400" cy="2402908"/>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3688689" y="1386136"/>
            <a:ext cx="5166829" cy="2421355"/>
          </a:xfrm>
          <a:prstGeom prst="rect">
            <a:avLst/>
          </a:prstGeom>
          <a:ln>
            <a:solidFill>
              <a:schemeClr val="tx1"/>
            </a:solidFill>
          </a:ln>
        </p:spPr>
      </p:pic>
    </p:spTree>
    <p:extLst>
      <p:ext uri="{BB962C8B-B14F-4D97-AF65-F5344CB8AC3E}">
        <p14:creationId xmlns:p14="http://schemas.microsoft.com/office/powerpoint/2010/main" val="1794105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24271"/>
            <a:ext cx="7886700" cy="1325563"/>
          </a:xfrm>
        </p:spPr>
        <p:txBody>
          <a:bodyPr>
            <a:normAutofit/>
          </a:bodyPr>
          <a:lstStyle/>
          <a:p>
            <a:pPr algn="ctr"/>
            <a:r>
              <a:rPr lang="en-US" sz="4000" dirty="0"/>
              <a:t>Teams</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3"/>
          <p:cNvSpPr txBox="1"/>
          <p:nvPr/>
        </p:nvSpPr>
        <p:spPr>
          <a:xfrm>
            <a:off x="5320048" y="958303"/>
            <a:ext cx="3571170" cy="4801314"/>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Creating Teams and Departments</a:t>
            </a:r>
          </a:p>
          <a:p>
            <a:r>
              <a:rPr lang="en-US" dirty="0"/>
              <a:t>a</a:t>
            </a:r>
            <a:r>
              <a:rPr lang="en-US" dirty="0" smtClean="0"/>
              <a:t>re another way to manage your </a:t>
            </a:r>
          </a:p>
          <a:p>
            <a:r>
              <a:rPr lang="en-US" dirty="0" smtClean="0"/>
              <a:t>Staff by dividing them into units.</a:t>
            </a:r>
          </a:p>
          <a:p>
            <a:r>
              <a:rPr lang="en-US" dirty="0" smtClean="0"/>
              <a:t>The Team Name must be unique.</a:t>
            </a:r>
          </a:p>
          <a:p>
            <a:r>
              <a:rPr lang="en-US" dirty="0" smtClean="0"/>
              <a:t>The Team Type is a data standard</a:t>
            </a:r>
          </a:p>
          <a:p>
            <a:r>
              <a:rPr lang="en-US" dirty="0"/>
              <a:t>d</a:t>
            </a:r>
            <a:r>
              <a:rPr lang="en-US" dirty="0" smtClean="0"/>
              <a:t>ropdown list. Selecting Team </a:t>
            </a:r>
          </a:p>
          <a:p>
            <a:r>
              <a:rPr lang="en-US" dirty="0" smtClean="0"/>
              <a:t>Members is identical to assigning </a:t>
            </a:r>
          </a:p>
          <a:p>
            <a:r>
              <a:rPr lang="en-US" dirty="0" smtClean="0"/>
              <a:t>Roles. Simply select the name from </a:t>
            </a:r>
          </a:p>
          <a:p>
            <a:r>
              <a:rPr lang="en-US" dirty="0" smtClean="0"/>
              <a:t>the left Box and move to the </a:t>
            </a:r>
          </a:p>
          <a:p>
            <a:r>
              <a:rPr lang="en-US" dirty="0" smtClean="0"/>
              <a:t>right box.</a:t>
            </a:r>
          </a:p>
          <a:p>
            <a:endParaRPr lang="en-US" dirty="0"/>
          </a:p>
          <a:p>
            <a:r>
              <a:rPr lang="en-US" dirty="0" smtClean="0"/>
              <a:t>The Teams will display in the Team</a:t>
            </a:r>
          </a:p>
          <a:p>
            <a:r>
              <a:rPr lang="en-US" dirty="0" smtClean="0"/>
              <a:t>Grid. To see the Team members </a:t>
            </a:r>
          </a:p>
          <a:p>
            <a:r>
              <a:rPr lang="en-US" dirty="0" smtClean="0"/>
              <a:t>select the View Member hyperlink.</a:t>
            </a:r>
          </a:p>
          <a:p>
            <a:r>
              <a:rPr lang="en-US" dirty="0" smtClean="0"/>
              <a:t>Staff can also be added to a Team</a:t>
            </a:r>
          </a:p>
          <a:p>
            <a:r>
              <a:rPr lang="en-US" dirty="0"/>
              <a:t>u</a:t>
            </a:r>
            <a:r>
              <a:rPr lang="en-US" dirty="0" smtClean="0"/>
              <a:t>sing the Staff Details screen from</a:t>
            </a:r>
          </a:p>
          <a:p>
            <a:r>
              <a:rPr lang="en-US" dirty="0"/>
              <a:t>t</a:t>
            </a:r>
            <a:r>
              <a:rPr lang="en-US" dirty="0" smtClean="0"/>
              <a:t>he Staff grid.</a:t>
            </a:r>
            <a:endParaRPr lang="en-US" dirty="0"/>
          </a:p>
        </p:txBody>
      </p:sp>
      <p:pic>
        <p:nvPicPr>
          <p:cNvPr id="5" name="Picture 4"/>
          <p:cNvPicPr>
            <a:picLocks noChangeAspect="1"/>
          </p:cNvPicPr>
          <p:nvPr/>
        </p:nvPicPr>
        <p:blipFill>
          <a:blip r:embed="rId2"/>
          <a:stretch>
            <a:fillRect/>
          </a:stretch>
        </p:blipFill>
        <p:spPr>
          <a:xfrm>
            <a:off x="152400" y="958303"/>
            <a:ext cx="5057143" cy="3780952"/>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979164" y="4177842"/>
            <a:ext cx="3990371" cy="1999121"/>
          </a:xfrm>
          <a:prstGeom prst="rect">
            <a:avLst/>
          </a:prstGeom>
          <a:ln>
            <a:solidFill>
              <a:schemeClr val="tx1"/>
            </a:solidFill>
          </a:ln>
        </p:spPr>
      </p:pic>
    </p:spTree>
    <p:extLst>
      <p:ext uri="{BB962C8B-B14F-4D97-AF65-F5344CB8AC3E}">
        <p14:creationId xmlns:p14="http://schemas.microsoft.com/office/powerpoint/2010/main" val="393250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50029"/>
            <a:ext cx="7886700" cy="1325563"/>
          </a:xfrm>
        </p:spPr>
        <p:txBody>
          <a:bodyPr>
            <a:normAutofit/>
          </a:bodyPr>
          <a:lstStyle/>
          <a:p>
            <a:pPr algn="ctr"/>
            <a:r>
              <a:rPr lang="en-US" sz="4000" dirty="0"/>
              <a:t>Departments - Members</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6"/>
          <p:cNvSpPr txBox="1"/>
          <p:nvPr/>
        </p:nvSpPr>
        <p:spPr>
          <a:xfrm>
            <a:off x="5135837" y="710534"/>
            <a:ext cx="3753806" cy="5078313"/>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For Departments you simply name them and record the members, there is no Type for Departments. </a:t>
            </a:r>
          </a:p>
          <a:p>
            <a:endParaRPr lang="en-US" dirty="0"/>
          </a:p>
          <a:p>
            <a:r>
              <a:rPr lang="en-US" dirty="0" smtClean="0"/>
              <a:t>Adding</a:t>
            </a:r>
            <a:r>
              <a:rPr lang="en-US" dirty="0"/>
              <a:t> </a:t>
            </a:r>
            <a:r>
              <a:rPr lang="en-US" dirty="0" smtClean="0"/>
              <a:t>Members is similar to </a:t>
            </a:r>
          </a:p>
          <a:p>
            <a:r>
              <a:rPr lang="en-US" dirty="0" smtClean="0"/>
              <a:t>creating lists, just type the name and select it, then type the next name and select.</a:t>
            </a:r>
          </a:p>
          <a:p>
            <a:endParaRPr lang="en-US" dirty="0"/>
          </a:p>
          <a:p>
            <a:r>
              <a:rPr lang="en-US" dirty="0" smtClean="0"/>
              <a:t>You can indicate the Head of a Department by simply clicking on the star to the left. If you are using Advanced Access Management (AAM), Departments are where you</a:t>
            </a:r>
          </a:p>
          <a:p>
            <a:r>
              <a:rPr lang="en-US" dirty="0"/>
              <a:t>w</a:t>
            </a:r>
            <a:r>
              <a:rPr lang="en-US" dirty="0" smtClean="0"/>
              <a:t>ould manage Staff access for this additional feature as each</a:t>
            </a:r>
          </a:p>
          <a:p>
            <a:r>
              <a:rPr lang="en-US" dirty="0" smtClean="0"/>
              <a:t>Department is assigned specific</a:t>
            </a:r>
          </a:p>
          <a:p>
            <a:r>
              <a:rPr lang="en-US" dirty="0" smtClean="0"/>
              <a:t>AAM access.</a:t>
            </a:r>
            <a:endParaRPr lang="en-US" dirty="0"/>
          </a:p>
        </p:txBody>
      </p:sp>
      <p:pic>
        <p:nvPicPr>
          <p:cNvPr id="5" name="Picture 4"/>
          <p:cNvPicPr>
            <a:picLocks noChangeAspect="1"/>
          </p:cNvPicPr>
          <p:nvPr/>
        </p:nvPicPr>
        <p:blipFill>
          <a:blip r:embed="rId2"/>
          <a:stretch>
            <a:fillRect/>
          </a:stretch>
        </p:blipFill>
        <p:spPr>
          <a:xfrm>
            <a:off x="366326" y="909299"/>
            <a:ext cx="3876190" cy="4266667"/>
          </a:xfrm>
          <a:prstGeom prst="rect">
            <a:avLst/>
          </a:prstGeom>
          <a:ln>
            <a:solidFill>
              <a:schemeClr val="tx1"/>
            </a:solidFill>
          </a:ln>
        </p:spPr>
      </p:pic>
      <p:pic>
        <p:nvPicPr>
          <p:cNvPr id="6" name="Picture 3"/>
          <p:cNvPicPr>
            <a:picLocks noChangeAspect="1"/>
          </p:cNvPicPr>
          <p:nvPr/>
        </p:nvPicPr>
        <p:blipFill>
          <a:blip r:embed="rId3"/>
          <a:stretch>
            <a:fillRect/>
          </a:stretch>
        </p:blipFill>
        <p:spPr>
          <a:xfrm>
            <a:off x="744149" y="3042632"/>
            <a:ext cx="4276190" cy="1447619"/>
          </a:xfrm>
          <a:prstGeom prst="rect">
            <a:avLst/>
          </a:prstGeom>
          <a:ln>
            <a:solidFill>
              <a:schemeClr val="tx1"/>
            </a:solidFill>
          </a:ln>
        </p:spPr>
      </p:pic>
      <p:pic>
        <p:nvPicPr>
          <p:cNvPr id="7" name="Picture 5"/>
          <p:cNvPicPr>
            <a:picLocks noChangeAspect="1"/>
          </p:cNvPicPr>
          <p:nvPr/>
        </p:nvPicPr>
        <p:blipFill>
          <a:blip r:embed="rId4"/>
          <a:stretch>
            <a:fillRect/>
          </a:stretch>
        </p:blipFill>
        <p:spPr>
          <a:xfrm>
            <a:off x="996529" y="4940591"/>
            <a:ext cx="3771429" cy="1533333"/>
          </a:xfrm>
          <a:prstGeom prst="rect">
            <a:avLst/>
          </a:prstGeom>
          <a:ln>
            <a:solidFill>
              <a:schemeClr val="tx1"/>
            </a:solidFill>
          </a:ln>
        </p:spPr>
      </p:pic>
    </p:spTree>
    <p:extLst>
      <p:ext uri="{BB962C8B-B14F-4D97-AF65-F5344CB8AC3E}">
        <p14:creationId xmlns:p14="http://schemas.microsoft.com/office/powerpoint/2010/main" val="176732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Responsible Party</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5"/>
          <p:cNvPicPr>
            <a:picLocks noChangeAspect="1"/>
          </p:cNvPicPr>
          <p:nvPr/>
        </p:nvPicPr>
        <p:blipFill>
          <a:blip r:embed="rId2"/>
          <a:stretch>
            <a:fillRect/>
          </a:stretch>
        </p:blipFill>
        <p:spPr>
          <a:xfrm>
            <a:off x="429143" y="991673"/>
            <a:ext cx="4142857" cy="3828571"/>
          </a:xfrm>
          <a:prstGeom prst="rect">
            <a:avLst/>
          </a:prstGeom>
          <a:ln>
            <a:solidFill>
              <a:schemeClr val="tx1"/>
            </a:solidFill>
          </a:ln>
        </p:spPr>
      </p:pic>
      <p:sp>
        <p:nvSpPr>
          <p:cNvPr id="5" name="TextBox 3"/>
          <p:cNvSpPr txBox="1"/>
          <p:nvPr/>
        </p:nvSpPr>
        <p:spPr>
          <a:xfrm>
            <a:off x="4708278" y="1014958"/>
            <a:ext cx="4035154" cy="3693319"/>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Individuals, Teams and Departments can all be selected as Responsible Parties. A single person icon is an Individual. A trio is a Team or a Department. Because I added the appropriate term to the end of my Teams and Departments I can tell them apart in this list. How you use Responsible Parties is up to your facility. </a:t>
            </a:r>
          </a:p>
          <a:p>
            <a:endParaRPr lang="en-US" dirty="0"/>
          </a:p>
          <a:p>
            <a:r>
              <a:rPr lang="en-US" dirty="0" smtClean="0"/>
              <a:t>Checking , or unchecking the Active box</a:t>
            </a:r>
            <a:r>
              <a:rPr lang="en-US" dirty="0"/>
              <a:t> </a:t>
            </a:r>
            <a:r>
              <a:rPr lang="en-US" dirty="0" smtClean="0"/>
              <a:t>allows you to track how the</a:t>
            </a:r>
          </a:p>
          <a:p>
            <a:r>
              <a:rPr lang="en-US" dirty="0" smtClean="0"/>
              <a:t>Responsible Party has changed over time.</a:t>
            </a:r>
          </a:p>
        </p:txBody>
      </p:sp>
      <p:pic>
        <p:nvPicPr>
          <p:cNvPr id="6" name="Picture 6"/>
          <p:cNvPicPr>
            <a:picLocks noChangeAspect="1"/>
          </p:cNvPicPr>
          <p:nvPr/>
        </p:nvPicPr>
        <p:blipFill>
          <a:blip r:embed="rId3"/>
          <a:stretch>
            <a:fillRect/>
          </a:stretch>
        </p:blipFill>
        <p:spPr>
          <a:xfrm>
            <a:off x="400568" y="4820244"/>
            <a:ext cx="5292144" cy="1737455"/>
          </a:xfrm>
          <a:prstGeom prst="rect">
            <a:avLst/>
          </a:prstGeom>
          <a:ln>
            <a:solidFill>
              <a:schemeClr val="tx1"/>
            </a:solidFill>
          </a:ln>
        </p:spPr>
      </p:pic>
    </p:spTree>
    <p:extLst>
      <p:ext uri="{BB962C8B-B14F-4D97-AF65-F5344CB8AC3E}">
        <p14:creationId xmlns:p14="http://schemas.microsoft.com/office/powerpoint/2010/main" val="183308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24271"/>
            <a:ext cx="7886700" cy="1325563"/>
          </a:xfrm>
        </p:spPr>
        <p:txBody>
          <a:bodyPr>
            <a:normAutofit/>
          </a:bodyPr>
          <a:lstStyle/>
          <a:p>
            <a:pPr algn="ctr"/>
            <a:r>
              <a:rPr lang="en-US" sz="4000" dirty="0"/>
              <a:t>Searching for Responsible Party</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433387" y="1021932"/>
            <a:ext cx="2257143" cy="4085714"/>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2998461" y="1212408"/>
            <a:ext cx="2028571" cy="3704762"/>
          </a:xfrm>
          <a:prstGeom prst="rect">
            <a:avLst/>
          </a:prstGeom>
          <a:ln>
            <a:solidFill>
              <a:schemeClr val="tx1"/>
            </a:solidFill>
          </a:ln>
        </p:spPr>
      </p:pic>
      <p:sp>
        <p:nvSpPr>
          <p:cNvPr id="6" name="TextBox 5"/>
          <p:cNvSpPr txBox="1"/>
          <p:nvPr/>
        </p:nvSpPr>
        <p:spPr>
          <a:xfrm>
            <a:off x="5334964" y="1788965"/>
            <a:ext cx="3716851" cy="3139321"/>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You can search for Responsible Party </a:t>
            </a:r>
          </a:p>
          <a:p>
            <a:r>
              <a:rPr lang="en-US" dirty="0" smtClean="0"/>
              <a:t>in any module they can be assigned.</a:t>
            </a:r>
          </a:p>
          <a:p>
            <a:r>
              <a:rPr lang="en-US" dirty="0" smtClean="0"/>
              <a:t>On the left we are using Enclosure</a:t>
            </a:r>
          </a:p>
          <a:p>
            <a:r>
              <a:rPr lang="en-US" dirty="0" smtClean="0"/>
              <a:t>Search to find all enclosures that</a:t>
            </a:r>
          </a:p>
          <a:p>
            <a:r>
              <a:rPr lang="en-US" dirty="0" smtClean="0"/>
              <a:t>Adrienne Miller is responsible for.</a:t>
            </a:r>
          </a:p>
          <a:p>
            <a:r>
              <a:rPr lang="en-US" dirty="0" smtClean="0"/>
              <a:t>To search in the Animal module you</a:t>
            </a:r>
          </a:p>
          <a:p>
            <a:r>
              <a:rPr lang="en-US" dirty="0"/>
              <a:t>w</a:t>
            </a:r>
            <a:r>
              <a:rPr lang="en-US" dirty="0" smtClean="0"/>
              <a:t>ill need to use the Advanced Animal</a:t>
            </a:r>
          </a:p>
          <a:p>
            <a:r>
              <a:rPr lang="en-US" dirty="0" smtClean="0"/>
              <a:t>Search where it is found at the</a:t>
            </a:r>
          </a:p>
          <a:p>
            <a:r>
              <a:rPr lang="en-US" dirty="0" smtClean="0"/>
              <a:t>bottom as shown on the right. Both </a:t>
            </a:r>
          </a:p>
          <a:p>
            <a:r>
              <a:rPr lang="en-US" dirty="0" smtClean="0"/>
              <a:t>Active and Inactive results will be </a:t>
            </a:r>
          </a:p>
          <a:p>
            <a:r>
              <a:rPr lang="en-US" dirty="0" smtClean="0"/>
              <a:t>found.</a:t>
            </a:r>
            <a:endParaRPr lang="en-US" dirty="0"/>
          </a:p>
        </p:txBody>
      </p:sp>
    </p:spTree>
    <p:extLst>
      <p:ext uri="{BB962C8B-B14F-4D97-AF65-F5344CB8AC3E}">
        <p14:creationId xmlns:p14="http://schemas.microsoft.com/office/powerpoint/2010/main" val="25778785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37150"/>
            <a:ext cx="7886700" cy="1325563"/>
          </a:xfrm>
        </p:spPr>
        <p:txBody>
          <a:bodyPr>
            <a:normAutofit/>
          </a:bodyPr>
          <a:lstStyle/>
          <a:p>
            <a:pPr algn="ctr"/>
            <a:r>
              <a:rPr lang="en-US" sz="4000" dirty="0"/>
              <a:t>Studbook News Feed</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5"/>
          <p:cNvSpPr txBox="1"/>
          <p:nvPr/>
        </p:nvSpPr>
        <p:spPr>
          <a:xfrm>
            <a:off x="339680" y="4208703"/>
            <a:ext cx="8229600" cy="1600438"/>
          </a:xfrm>
          <a:prstGeom prst="rect">
            <a:avLst/>
          </a:prstGeom>
          <a:solidFill>
            <a:schemeClr val="accent1">
              <a:lumMod val="20000"/>
              <a:lumOff val="80000"/>
            </a:schemeClr>
          </a:solidFill>
          <a:ln>
            <a:solidFill>
              <a:schemeClr val="tx1"/>
            </a:solidFill>
          </a:ln>
        </p:spPr>
        <p:txBody>
          <a:bodyPr wrap="square" rtlCol="0">
            <a:spAutoFit/>
          </a:bodyPr>
          <a:lstStyle/>
          <a:p>
            <a:r>
              <a:rPr lang="en-US" sz="1400" dirty="0" smtClean="0"/>
              <a:t>The Studbook Keeper News Feed provides valuable information on their species for those Staff members who are also Studbook Keepers. For a Staff member to  get access to the News it is a two step process. First, they must have a ZIMS Role at your facility. An Eye on ZIMS (view only) Role is sufficient for getting access to the News Feed. Second, they must be assigned as a Studbook Keeper at their Regional Association or Global Level. This step is done by either the Regional Association or </a:t>
            </a:r>
            <a:r>
              <a:rPr lang="en-US" sz="1400" dirty="0" smtClean="0"/>
              <a:t>Species360 </a:t>
            </a:r>
            <a:r>
              <a:rPr lang="en-US" sz="1400" dirty="0" smtClean="0"/>
              <a:t>staff. If the Studbook Keeper is recorded as a staff member but not a ZIMS User, the studbook can still be assigned to them and their name will display in the Studbook Keeper grid in the Taxonomy module, but they will NOT have access to the News without a Role.</a:t>
            </a:r>
            <a:endParaRPr lang="en-US" sz="1400" dirty="0"/>
          </a:p>
        </p:txBody>
      </p:sp>
      <p:pic>
        <p:nvPicPr>
          <p:cNvPr id="5" name="Picture 4"/>
          <p:cNvPicPr>
            <a:picLocks noChangeAspect="1"/>
          </p:cNvPicPr>
          <p:nvPr/>
        </p:nvPicPr>
        <p:blipFill>
          <a:blip r:embed="rId2"/>
          <a:stretch>
            <a:fillRect/>
          </a:stretch>
        </p:blipFill>
        <p:spPr>
          <a:xfrm>
            <a:off x="1104431" y="789577"/>
            <a:ext cx="6249405" cy="3292618"/>
          </a:xfrm>
          <a:prstGeom prst="rect">
            <a:avLst/>
          </a:prstGeom>
          <a:ln>
            <a:solidFill>
              <a:schemeClr val="tx1"/>
            </a:solidFill>
          </a:ln>
        </p:spPr>
      </p:pic>
    </p:spTree>
    <p:extLst>
      <p:ext uri="{BB962C8B-B14F-4D97-AF65-F5344CB8AC3E}">
        <p14:creationId xmlns:p14="http://schemas.microsoft.com/office/powerpoint/2010/main" val="37686116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75787"/>
            <a:ext cx="7886700" cy="1325563"/>
          </a:xfrm>
        </p:spPr>
        <p:txBody>
          <a:bodyPr>
            <a:normAutofit/>
          </a:bodyPr>
          <a:lstStyle/>
          <a:p>
            <a:pPr algn="ctr"/>
            <a:r>
              <a:rPr lang="en-US" sz="4000" dirty="0"/>
              <a:t>Scheduling Tasks - Calendar</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4"/>
          <p:cNvSpPr txBox="1"/>
          <p:nvPr/>
        </p:nvSpPr>
        <p:spPr>
          <a:xfrm>
            <a:off x="739765" y="4206469"/>
            <a:ext cx="7664470" cy="1600438"/>
          </a:xfrm>
          <a:prstGeom prst="rect">
            <a:avLst/>
          </a:prstGeom>
          <a:solidFill>
            <a:schemeClr val="accent1">
              <a:lumMod val="20000"/>
              <a:lumOff val="80000"/>
            </a:schemeClr>
          </a:solidFill>
          <a:ln>
            <a:solidFill>
              <a:schemeClr val="tx1"/>
            </a:solidFill>
          </a:ln>
        </p:spPr>
        <p:txBody>
          <a:bodyPr wrap="none" rtlCol="0">
            <a:spAutoFit/>
          </a:bodyPr>
          <a:lstStyle/>
          <a:p>
            <a:r>
              <a:rPr lang="en-US" sz="1600" dirty="0" smtClean="0"/>
              <a:t>You can also help manage your Staff’s time and activity by using Alerts from within the </a:t>
            </a:r>
          </a:p>
          <a:p>
            <a:r>
              <a:rPr lang="en-US" sz="1600" dirty="0" smtClean="0"/>
              <a:t>Animal or Enclosure modules or from within the My Calendar itself. Above we are looking </a:t>
            </a:r>
          </a:p>
          <a:p>
            <a:r>
              <a:rPr lang="en-US" sz="1600" dirty="0" smtClean="0"/>
              <a:t>at Alerts for Adrienne Miller who is part of the Animal Care Department and the Africa </a:t>
            </a:r>
          </a:p>
          <a:p>
            <a:r>
              <a:rPr lang="en-US" sz="1600" dirty="0" smtClean="0"/>
              <a:t>Team. The Enclosure Alert was assigned directly to her. The Fasting Alert was assigned </a:t>
            </a:r>
          </a:p>
          <a:p>
            <a:r>
              <a:rPr lang="en-US" sz="1600" dirty="0" smtClean="0"/>
              <a:t>to the Africa Team and the Weigh Alert was assigned to the Animal Care Department. </a:t>
            </a:r>
          </a:p>
          <a:p>
            <a:r>
              <a:rPr lang="en-US" sz="1600" dirty="0" smtClean="0"/>
              <a:t>When viewing her Alerts she will view all associated with her.</a:t>
            </a:r>
            <a:endParaRPr lang="en-US" sz="1600" dirty="0"/>
          </a:p>
        </p:txBody>
      </p:sp>
      <p:pic>
        <p:nvPicPr>
          <p:cNvPr id="5" name="Picture 5"/>
          <p:cNvPicPr>
            <a:picLocks noChangeAspect="1"/>
          </p:cNvPicPr>
          <p:nvPr/>
        </p:nvPicPr>
        <p:blipFill>
          <a:blip r:embed="rId2"/>
          <a:stretch>
            <a:fillRect/>
          </a:stretch>
        </p:blipFill>
        <p:spPr>
          <a:xfrm>
            <a:off x="1423760" y="752066"/>
            <a:ext cx="6084623" cy="3454403"/>
          </a:xfrm>
          <a:prstGeom prst="rect">
            <a:avLst/>
          </a:prstGeom>
          <a:ln>
            <a:solidFill>
              <a:schemeClr val="tx1"/>
            </a:solidFill>
          </a:ln>
        </p:spPr>
      </p:pic>
    </p:spTree>
    <p:extLst>
      <p:ext uri="{BB962C8B-B14F-4D97-AF65-F5344CB8AC3E}">
        <p14:creationId xmlns:p14="http://schemas.microsoft.com/office/powerpoint/2010/main" val="33329764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Calendar Access</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4"/>
          <p:cNvSpPr txBox="1"/>
          <p:nvPr/>
        </p:nvSpPr>
        <p:spPr>
          <a:xfrm>
            <a:off x="818985" y="4550714"/>
            <a:ext cx="7506029"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Access to what is viewed in the Calendar can be controlled via the Calendar</a:t>
            </a:r>
          </a:p>
          <a:p>
            <a:r>
              <a:rPr lang="en-US" dirty="0"/>
              <a:t>m</a:t>
            </a:r>
            <a:r>
              <a:rPr lang="en-US" dirty="0" smtClean="0"/>
              <a:t>odule in Roles. This Role can only view Animal and Enclosure Alerts, Sample </a:t>
            </a:r>
          </a:p>
          <a:p>
            <a:r>
              <a:rPr lang="en-US" dirty="0" smtClean="0"/>
              <a:t>Collection and Treatment/Prescription. Other medical related Alerts are not</a:t>
            </a:r>
          </a:p>
          <a:p>
            <a:r>
              <a:rPr lang="en-US" dirty="0"/>
              <a:t>v</a:t>
            </a:r>
            <a:r>
              <a:rPr lang="en-US" dirty="0" smtClean="0"/>
              <a:t>isible to anyone assigned this Role.</a:t>
            </a:r>
            <a:endParaRPr lang="en-US" dirty="0"/>
          </a:p>
        </p:txBody>
      </p:sp>
      <p:pic>
        <p:nvPicPr>
          <p:cNvPr id="5" name="Picture 3"/>
          <p:cNvPicPr>
            <a:picLocks noChangeAspect="1"/>
          </p:cNvPicPr>
          <p:nvPr/>
        </p:nvPicPr>
        <p:blipFill>
          <a:blip r:embed="rId2"/>
          <a:stretch>
            <a:fillRect/>
          </a:stretch>
        </p:blipFill>
        <p:spPr>
          <a:xfrm>
            <a:off x="719618" y="853064"/>
            <a:ext cx="7704762" cy="3447619"/>
          </a:xfrm>
          <a:prstGeom prst="rect">
            <a:avLst/>
          </a:prstGeom>
          <a:ln>
            <a:solidFill>
              <a:schemeClr val="tx1"/>
            </a:solidFill>
          </a:ln>
        </p:spPr>
      </p:pic>
    </p:spTree>
    <p:extLst>
      <p:ext uri="{BB962C8B-B14F-4D97-AF65-F5344CB8AC3E}">
        <p14:creationId xmlns:p14="http://schemas.microsoft.com/office/powerpoint/2010/main" val="2780839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Transaction Monitoring</a:t>
            </a:r>
            <a:endParaRPr lang="en-GB" sz="4000" dirty="0"/>
          </a:p>
        </p:txBody>
      </p:sp>
      <p:pic>
        <p:nvPicPr>
          <p:cNvPr id="4" name="Picture 3"/>
          <p:cNvPicPr>
            <a:picLocks noChangeAspect="1"/>
          </p:cNvPicPr>
          <p:nvPr/>
        </p:nvPicPr>
        <p:blipFill>
          <a:blip r:embed="rId2"/>
          <a:stretch>
            <a:fillRect/>
          </a:stretch>
        </p:blipFill>
        <p:spPr>
          <a:xfrm>
            <a:off x="470078" y="938302"/>
            <a:ext cx="3676190" cy="3552381"/>
          </a:xfrm>
          <a:prstGeom prst="rect">
            <a:avLst/>
          </a:prstGeom>
          <a:ln>
            <a:solidFill>
              <a:schemeClr val="tx1"/>
            </a:solidFill>
          </a:ln>
        </p:spPr>
      </p:pic>
      <p:pic>
        <p:nvPicPr>
          <p:cNvPr id="5" name="Picture 4"/>
          <p:cNvPicPr>
            <a:picLocks noGrp="1" noChangeAspect="1"/>
          </p:cNvPicPr>
          <p:nvPr>
            <p:ph idx="1"/>
          </p:nvPr>
        </p:nvPicPr>
        <p:blipFill>
          <a:blip r:embed="rId3"/>
          <a:stretch>
            <a:fillRect/>
          </a:stretch>
        </p:blipFill>
        <p:spPr>
          <a:xfrm>
            <a:off x="628650" y="3184938"/>
            <a:ext cx="7886700" cy="2611490"/>
          </a:xfrm>
          <a:prstGeom prst="rect">
            <a:avLst/>
          </a:prstGeom>
          <a:ln>
            <a:solidFill>
              <a:schemeClr val="tx1"/>
            </a:solidFill>
          </a:ln>
        </p:spPr>
      </p:pic>
      <p:sp>
        <p:nvSpPr>
          <p:cNvPr id="6" name="TextBox 5"/>
          <p:cNvSpPr txBox="1"/>
          <p:nvPr/>
        </p:nvSpPr>
        <p:spPr>
          <a:xfrm>
            <a:off x="4304840" y="938302"/>
            <a:ext cx="4427109" cy="2585323"/>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You can monitor your Staff’s ZIMS activity</a:t>
            </a:r>
          </a:p>
          <a:p>
            <a:r>
              <a:rPr lang="en-US" dirty="0"/>
              <a:t>u</a:t>
            </a:r>
            <a:r>
              <a:rPr lang="en-US" dirty="0" smtClean="0"/>
              <a:t>sing Transaction Monitoring found under</a:t>
            </a:r>
          </a:p>
          <a:p>
            <a:r>
              <a:rPr lang="en-US" dirty="0"/>
              <a:t>t</a:t>
            </a:r>
            <a:r>
              <a:rPr lang="en-US" dirty="0" smtClean="0"/>
              <a:t>he Start menu.</a:t>
            </a:r>
          </a:p>
          <a:p>
            <a:endParaRPr lang="en-US" dirty="0"/>
          </a:p>
          <a:p>
            <a:r>
              <a:rPr lang="en-US" dirty="0" smtClean="0"/>
              <a:t>The Session History will display the User,</a:t>
            </a:r>
          </a:p>
          <a:p>
            <a:r>
              <a:rPr lang="en-US" dirty="0"/>
              <a:t>t</a:t>
            </a:r>
            <a:r>
              <a:rPr lang="en-US" dirty="0" smtClean="0"/>
              <a:t>he Start and End Date and Time, how long</a:t>
            </a:r>
          </a:p>
          <a:p>
            <a:r>
              <a:rPr lang="en-US" dirty="0"/>
              <a:t>t</a:t>
            </a:r>
            <a:r>
              <a:rPr lang="en-US" dirty="0" smtClean="0"/>
              <a:t>hey were in ZIMS, if they performed any</a:t>
            </a:r>
          </a:p>
          <a:p>
            <a:r>
              <a:rPr lang="en-US" dirty="0" smtClean="0"/>
              <a:t>Transactions (additions, edits or deletions)</a:t>
            </a:r>
          </a:p>
          <a:p>
            <a:r>
              <a:rPr lang="en-US" dirty="0"/>
              <a:t>a</a:t>
            </a:r>
            <a:r>
              <a:rPr lang="en-US" dirty="0" smtClean="0"/>
              <a:t>nd from what IP address they had signed in.</a:t>
            </a:r>
            <a:endParaRPr lang="en-US" dirty="0"/>
          </a:p>
        </p:txBody>
      </p:sp>
    </p:spTree>
    <p:extLst>
      <p:ext uri="{BB962C8B-B14F-4D97-AF65-F5344CB8AC3E}">
        <p14:creationId xmlns:p14="http://schemas.microsoft.com/office/powerpoint/2010/main" val="247727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50029"/>
            <a:ext cx="7886700" cy="1325563"/>
          </a:xfrm>
        </p:spPr>
        <p:txBody>
          <a:bodyPr>
            <a:normAutofit/>
          </a:bodyPr>
          <a:lstStyle/>
          <a:p>
            <a:pPr algn="ctr"/>
            <a:r>
              <a:rPr lang="en-US" sz="4000" dirty="0"/>
              <a:t>Adding Staff Members</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859665" y="920863"/>
            <a:ext cx="7190476" cy="1809524"/>
          </a:xfrm>
          <a:prstGeom prst="rect">
            <a:avLst/>
          </a:prstGeom>
          <a:ln>
            <a:solidFill>
              <a:schemeClr val="tx1"/>
            </a:solidFill>
          </a:ln>
        </p:spPr>
      </p:pic>
      <p:sp>
        <p:nvSpPr>
          <p:cNvPr id="5" name="TextBox 5"/>
          <p:cNvSpPr txBox="1"/>
          <p:nvPr/>
        </p:nvSpPr>
        <p:spPr>
          <a:xfrm>
            <a:off x="3766600" y="2578493"/>
            <a:ext cx="5209276" cy="3139321"/>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To add a new Staff member select Add New Staff</a:t>
            </a:r>
          </a:p>
          <a:p>
            <a:r>
              <a:rPr lang="en-US" dirty="0"/>
              <a:t>u</a:t>
            </a:r>
            <a:r>
              <a:rPr lang="en-US" dirty="0" smtClean="0"/>
              <a:t>nder the Actions button in the Staff grid. </a:t>
            </a:r>
          </a:p>
          <a:p>
            <a:endParaRPr lang="en-US" dirty="0"/>
          </a:p>
          <a:p>
            <a:r>
              <a:rPr lang="en-US" dirty="0" smtClean="0"/>
              <a:t>It can be tempting to only enter the mandatory fields (First and Last Name), but there is a lot of other information that can be recorded that can help you to better manage your staff. Both the Department and Team fields are multiple select, allowing a staff member to be assigned to more than one. Both Teams and Departments can also be assigned from their respective grids in My Institution.</a:t>
            </a:r>
            <a:endParaRPr lang="en-US" dirty="0"/>
          </a:p>
        </p:txBody>
      </p:sp>
      <p:pic>
        <p:nvPicPr>
          <p:cNvPr id="6" name="Picture 4"/>
          <p:cNvPicPr>
            <a:picLocks noChangeAspect="1"/>
          </p:cNvPicPr>
          <p:nvPr/>
        </p:nvPicPr>
        <p:blipFill>
          <a:blip r:embed="rId3"/>
          <a:stretch>
            <a:fillRect/>
          </a:stretch>
        </p:blipFill>
        <p:spPr>
          <a:xfrm>
            <a:off x="496451" y="2406167"/>
            <a:ext cx="3154641" cy="3483971"/>
          </a:xfrm>
          <a:prstGeom prst="rect">
            <a:avLst/>
          </a:prstGeom>
          <a:ln>
            <a:solidFill>
              <a:schemeClr val="tx1"/>
            </a:solidFill>
          </a:ln>
        </p:spPr>
      </p:pic>
    </p:spTree>
    <p:extLst>
      <p:ext uri="{BB962C8B-B14F-4D97-AF65-F5344CB8AC3E}">
        <p14:creationId xmlns:p14="http://schemas.microsoft.com/office/powerpoint/2010/main" val="200189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11392"/>
            <a:ext cx="7886700" cy="1325563"/>
          </a:xfrm>
        </p:spPr>
        <p:txBody>
          <a:bodyPr>
            <a:normAutofit/>
          </a:bodyPr>
          <a:lstStyle/>
          <a:p>
            <a:pPr algn="ctr"/>
            <a:r>
              <a:rPr lang="en-US" sz="4000" dirty="0"/>
              <a:t>Transaction Count Hyperlinks</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12070" y="945350"/>
            <a:ext cx="8419524" cy="2418004"/>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1407546" y="1093208"/>
            <a:ext cx="6028571" cy="3200000"/>
          </a:xfrm>
          <a:prstGeom prst="rect">
            <a:avLst/>
          </a:prstGeom>
          <a:ln>
            <a:solidFill>
              <a:schemeClr val="tx1"/>
            </a:solidFill>
          </a:ln>
        </p:spPr>
      </p:pic>
      <p:sp>
        <p:nvSpPr>
          <p:cNvPr id="5" name="TextBox 4"/>
          <p:cNvSpPr txBox="1"/>
          <p:nvPr/>
        </p:nvSpPr>
        <p:spPr>
          <a:xfrm>
            <a:off x="1261093" y="3981332"/>
            <a:ext cx="6621813" cy="1846659"/>
          </a:xfrm>
          <a:prstGeom prst="rect">
            <a:avLst/>
          </a:prstGeom>
          <a:solidFill>
            <a:schemeClr val="accent1">
              <a:lumMod val="20000"/>
              <a:lumOff val="80000"/>
            </a:schemeClr>
          </a:solidFill>
          <a:ln>
            <a:solidFill>
              <a:schemeClr val="tx1"/>
            </a:solidFill>
          </a:ln>
        </p:spPr>
        <p:txBody>
          <a:bodyPr wrap="none" rtlCol="0">
            <a:spAutoFit/>
          </a:bodyPr>
          <a:lstStyle/>
          <a:p>
            <a:r>
              <a:rPr lang="en-US" sz="1600" dirty="0" smtClean="0"/>
              <a:t>The Transaction Counts are hyperlinks that will open the screen to let you see</a:t>
            </a:r>
          </a:p>
          <a:p>
            <a:r>
              <a:rPr lang="en-US" sz="1600" dirty="0"/>
              <a:t>w</a:t>
            </a:r>
            <a:r>
              <a:rPr lang="en-US" sz="1600" dirty="0" smtClean="0"/>
              <a:t>hat was recorded. During this session I edited a Role, changed some User</a:t>
            </a:r>
          </a:p>
          <a:p>
            <a:r>
              <a:rPr lang="en-US" sz="1600" dirty="0" smtClean="0"/>
              <a:t>Preferences and added some Responsible Parties for both Animals and</a:t>
            </a:r>
          </a:p>
          <a:p>
            <a:r>
              <a:rPr lang="en-US" sz="1600" dirty="0" smtClean="0"/>
              <a:t>Enclosures.</a:t>
            </a:r>
          </a:p>
          <a:p>
            <a:endParaRPr lang="en-US" sz="1600" dirty="0"/>
          </a:p>
          <a:p>
            <a:r>
              <a:rPr lang="en-US" sz="1600" dirty="0" smtClean="0"/>
              <a:t>Double left clicking on the left side notebook icon will display the details. For</a:t>
            </a:r>
          </a:p>
          <a:p>
            <a:r>
              <a:rPr lang="en-US" sz="1600" dirty="0"/>
              <a:t>t</a:t>
            </a:r>
            <a:r>
              <a:rPr lang="en-US" sz="1600" dirty="0" smtClean="0"/>
              <a:t>he Animal I added the Africa Team as a Responsible Party.</a:t>
            </a:r>
            <a:endParaRPr lang="en-US" sz="1600" dirty="0"/>
          </a:p>
        </p:txBody>
      </p:sp>
    </p:spTree>
    <p:extLst>
      <p:ext uri="{BB962C8B-B14F-4D97-AF65-F5344CB8AC3E}">
        <p14:creationId xmlns:p14="http://schemas.microsoft.com/office/powerpoint/2010/main" val="48846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62908"/>
            <a:ext cx="7886700" cy="1325563"/>
          </a:xfrm>
        </p:spPr>
        <p:txBody>
          <a:bodyPr>
            <a:normAutofit/>
          </a:bodyPr>
          <a:lstStyle/>
          <a:p>
            <a:pPr algn="ctr"/>
            <a:r>
              <a:rPr lang="en-US" sz="4000" dirty="0"/>
              <a:t>Transaction Monitor Search</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5"/>
          <p:cNvPicPr>
            <a:picLocks noChangeAspect="1"/>
          </p:cNvPicPr>
          <p:nvPr/>
        </p:nvPicPr>
        <p:blipFill>
          <a:blip r:embed="rId2"/>
          <a:stretch>
            <a:fillRect/>
          </a:stretch>
        </p:blipFill>
        <p:spPr>
          <a:xfrm>
            <a:off x="875764" y="1162655"/>
            <a:ext cx="2590800" cy="3784913"/>
          </a:xfrm>
          <a:prstGeom prst="rect">
            <a:avLst/>
          </a:prstGeom>
          <a:ln>
            <a:solidFill>
              <a:schemeClr val="tx1"/>
            </a:solidFill>
          </a:ln>
        </p:spPr>
      </p:pic>
      <p:sp>
        <p:nvSpPr>
          <p:cNvPr id="5" name="TextBox 4"/>
          <p:cNvSpPr txBox="1"/>
          <p:nvPr/>
        </p:nvSpPr>
        <p:spPr>
          <a:xfrm>
            <a:off x="3932573" y="1867080"/>
            <a:ext cx="4116768" cy="2585323"/>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Using the left hand Search box you can </a:t>
            </a:r>
          </a:p>
          <a:p>
            <a:r>
              <a:rPr lang="en-US" dirty="0"/>
              <a:t>f</a:t>
            </a:r>
            <a:r>
              <a:rPr lang="en-US" dirty="0" smtClean="0"/>
              <a:t>ilter your search to find specific actions</a:t>
            </a:r>
          </a:p>
          <a:p>
            <a:r>
              <a:rPr lang="en-US" dirty="0" smtClean="0"/>
              <a:t>(record types) or find what certain</a:t>
            </a:r>
          </a:p>
          <a:p>
            <a:r>
              <a:rPr lang="en-US" dirty="0" smtClean="0"/>
              <a:t>Staff members have been recording.</a:t>
            </a:r>
          </a:p>
          <a:p>
            <a:r>
              <a:rPr lang="en-US" dirty="0" smtClean="0"/>
              <a:t>Here we are seeing if any weights were </a:t>
            </a:r>
          </a:p>
          <a:p>
            <a:r>
              <a:rPr lang="en-US" dirty="0"/>
              <a:t>a</a:t>
            </a:r>
            <a:r>
              <a:rPr lang="en-US" dirty="0" smtClean="0"/>
              <a:t>dded by Ben Cooper during a week’s </a:t>
            </a:r>
          </a:p>
          <a:p>
            <a:r>
              <a:rPr lang="en-US" dirty="0"/>
              <a:t>r</a:t>
            </a:r>
            <a:r>
              <a:rPr lang="en-US" dirty="0" smtClean="0"/>
              <a:t>ange. This is handy to find if specific</a:t>
            </a:r>
          </a:p>
          <a:p>
            <a:r>
              <a:rPr lang="en-US" dirty="0"/>
              <a:t>t</a:t>
            </a:r>
            <a:r>
              <a:rPr lang="en-US" dirty="0" smtClean="0"/>
              <a:t>asks, such as recording monthly weights, </a:t>
            </a:r>
          </a:p>
          <a:p>
            <a:r>
              <a:rPr lang="en-US" dirty="0"/>
              <a:t>h</a:t>
            </a:r>
            <a:r>
              <a:rPr lang="en-US" dirty="0" smtClean="0"/>
              <a:t>ave been accomplished.</a:t>
            </a:r>
            <a:endParaRPr lang="en-US" dirty="0"/>
          </a:p>
        </p:txBody>
      </p:sp>
    </p:spTree>
    <p:extLst>
      <p:ext uri="{BB962C8B-B14F-4D97-AF65-F5344CB8AC3E}">
        <p14:creationId xmlns:p14="http://schemas.microsoft.com/office/powerpoint/2010/main" val="4826711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4560" y="-162908"/>
            <a:ext cx="7886700" cy="1325563"/>
          </a:xfrm>
        </p:spPr>
        <p:txBody>
          <a:bodyPr>
            <a:normAutofit/>
          </a:bodyPr>
          <a:lstStyle/>
          <a:p>
            <a:pPr algn="ctr"/>
            <a:r>
              <a:rPr lang="en-US" sz="4000" dirty="0"/>
              <a:t>Roll Back (Undo Selected)</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5"/>
          <p:cNvPicPr>
            <a:picLocks noChangeAspect="1"/>
          </p:cNvPicPr>
          <p:nvPr/>
        </p:nvPicPr>
        <p:blipFill>
          <a:blip r:embed="rId2"/>
          <a:stretch>
            <a:fillRect/>
          </a:stretch>
        </p:blipFill>
        <p:spPr>
          <a:xfrm>
            <a:off x="582919" y="823791"/>
            <a:ext cx="8209981" cy="3177503"/>
          </a:xfrm>
          <a:prstGeom prst="rect">
            <a:avLst/>
          </a:prstGeom>
          <a:ln>
            <a:solidFill>
              <a:schemeClr val="tx1"/>
            </a:solidFill>
          </a:ln>
        </p:spPr>
      </p:pic>
      <p:sp>
        <p:nvSpPr>
          <p:cNvPr id="5" name="TextBox 4"/>
          <p:cNvSpPr txBox="1"/>
          <p:nvPr/>
        </p:nvSpPr>
        <p:spPr>
          <a:xfrm>
            <a:off x="1101883" y="4387828"/>
            <a:ext cx="6940233"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Should something have been entered incorrectly you can select to Undo</a:t>
            </a:r>
          </a:p>
          <a:p>
            <a:r>
              <a:rPr lang="en-US" dirty="0" smtClean="0"/>
              <a:t>Selected. This will remove the transaction from ZIMS and record when</a:t>
            </a:r>
          </a:p>
          <a:p>
            <a:r>
              <a:rPr lang="en-US" dirty="0"/>
              <a:t>a</a:t>
            </a:r>
            <a:r>
              <a:rPr lang="en-US" dirty="0" smtClean="0"/>
              <a:t>nd who Rolled it back in the grid. Be </a:t>
            </a:r>
            <a:r>
              <a:rPr lang="en-US" dirty="0" smtClean="0">
                <a:solidFill>
                  <a:srgbClr val="FF0000"/>
                </a:solidFill>
              </a:rPr>
              <a:t>VERY CAREFUL</a:t>
            </a:r>
            <a:r>
              <a:rPr lang="en-US" dirty="0" smtClean="0"/>
              <a:t>! You do not get a</a:t>
            </a:r>
          </a:p>
          <a:p>
            <a:r>
              <a:rPr lang="en-US" dirty="0" smtClean="0"/>
              <a:t>Warning and Rolled Back actions cannot be undone.</a:t>
            </a:r>
            <a:endParaRPr lang="en-US" dirty="0"/>
          </a:p>
        </p:txBody>
      </p:sp>
    </p:spTree>
    <p:extLst>
      <p:ext uri="{BB962C8B-B14F-4D97-AF65-F5344CB8AC3E}">
        <p14:creationId xmlns:p14="http://schemas.microsoft.com/office/powerpoint/2010/main" val="38661688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7135" y="2606050"/>
            <a:ext cx="7886700" cy="1325563"/>
          </a:xfrm>
        </p:spPr>
        <p:txBody>
          <a:bodyPr/>
          <a:lstStyle/>
          <a:p>
            <a:pPr algn="ctr"/>
            <a:r>
              <a:rPr lang="en-US" dirty="0"/>
              <a:t>Any questions?</a:t>
            </a:r>
            <a:endParaRPr lang="en-GB" dirty="0"/>
          </a:p>
        </p:txBody>
      </p:sp>
      <p:sp>
        <p:nvSpPr>
          <p:cNvPr id="3" name="Tijdelijke aanduiding voor inhoud 2"/>
          <p:cNvSpPr>
            <a:spLocks noGrp="1"/>
          </p:cNvSpPr>
          <p:nvPr>
            <p:ph idx="1"/>
          </p:nvPr>
        </p:nvSpPr>
        <p:spPr>
          <a:xfrm>
            <a:off x="1839264" y="4156701"/>
            <a:ext cx="7886700" cy="4351338"/>
          </a:xfrm>
        </p:spPr>
        <p:txBody>
          <a:bodyPr/>
          <a:lstStyle/>
          <a:p>
            <a:pPr marL="0" indent="0">
              <a:buNone/>
            </a:pPr>
            <a:r>
              <a:rPr lang="en-US" dirty="0"/>
              <a:t>On Managing Your Staff in ZIMS</a:t>
            </a:r>
          </a:p>
          <a:p>
            <a:endParaRPr lang="en-GB" dirty="0"/>
          </a:p>
        </p:txBody>
      </p:sp>
    </p:spTree>
    <p:extLst>
      <p:ext uri="{BB962C8B-B14F-4D97-AF65-F5344CB8AC3E}">
        <p14:creationId xmlns:p14="http://schemas.microsoft.com/office/powerpoint/2010/main" val="690349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37150"/>
            <a:ext cx="7886700" cy="1325563"/>
          </a:xfrm>
        </p:spPr>
        <p:txBody>
          <a:bodyPr>
            <a:normAutofit/>
          </a:bodyPr>
          <a:lstStyle/>
          <a:p>
            <a:pPr algn="ctr"/>
            <a:r>
              <a:rPr lang="en-US" sz="4000" dirty="0"/>
              <a:t>Adding Staff Members</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4"/>
          <p:cNvSpPr txBox="1"/>
          <p:nvPr/>
        </p:nvSpPr>
        <p:spPr>
          <a:xfrm>
            <a:off x="4728019" y="715677"/>
            <a:ext cx="3580660" cy="5016758"/>
          </a:xfrm>
          <a:prstGeom prst="rect">
            <a:avLst/>
          </a:prstGeom>
          <a:solidFill>
            <a:schemeClr val="accent1">
              <a:lumMod val="20000"/>
              <a:lumOff val="80000"/>
            </a:schemeClr>
          </a:solidFill>
          <a:ln>
            <a:solidFill>
              <a:schemeClr val="tx1"/>
            </a:solidFill>
          </a:ln>
        </p:spPr>
        <p:txBody>
          <a:bodyPr wrap="none" rtlCol="0">
            <a:spAutoFit/>
          </a:bodyPr>
          <a:lstStyle/>
          <a:p>
            <a:r>
              <a:rPr lang="en-US" sz="1600" dirty="0" smtClean="0"/>
              <a:t>If you check the Make User Visible</a:t>
            </a:r>
          </a:p>
          <a:p>
            <a:r>
              <a:rPr lang="en-US" sz="1600" dirty="0" smtClean="0"/>
              <a:t>Outside My Institution box then others</a:t>
            </a:r>
          </a:p>
          <a:p>
            <a:r>
              <a:rPr lang="en-US" sz="1600" dirty="0"/>
              <a:t>w</a:t>
            </a:r>
            <a:r>
              <a:rPr lang="en-US" sz="1600" dirty="0" smtClean="0"/>
              <a:t>ill be able to find them in the Contact</a:t>
            </a:r>
          </a:p>
          <a:p>
            <a:r>
              <a:rPr lang="en-US" sz="1600" dirty="0" smtClean="0"/>
              <a:t>Directory. It is up to your institution</a:t>
            </a:r>
          </a:p>
          <a:p>
            <a:r>
              <a:rPr lang="en-US" sz="1600" dirty="0"/>
              <a:t>t</a:t>
            </a:r>
            <a:r>
              <a:rPr lang="en-US" sz="1600" dirty="0" smtClean="0"/>
              <a:t>o determine who they want visible,</a:t>
            </a:r>
          </a:p>
          <a:p>
            <a:r>
              <a:rPr lang="en-US" sz="1600" dirty="0"/>
              <a:t>b</a:t>
            </a:r>
            <a:r>
              <a:rPr lang="en-US" sz="1600" dirty="0" smtClean="0"/>
              <a:t>ut it makes it easy for your colleagues</a:t>
            </a:r>
          </a:p>
          <a:p>
            <a:r>
              <a:rPr lang="en-US" sz="1600" dirty="0"/>
              <a:t>t</a:t>
            </a:r>
            <a:r>
              <a:rPr lang="en-US" sz="1600" dirty="0" smtClean="0"/>
              <a:t>o find contacts at your institution. Also,</a:t>
            </a:r>
          </a:p>
          <a:p>
            <a:r>
              <a:rPr lang="en-US" sz="1600" dirty="0"/>
              <a:t>i</a:t>
            </a:r>
            <a:r>
              <a:rPr lang="en-US" sz="1600" dirty="0" smtClean="0"/>
              <a:t>f this box is checked the Staff member</a:t>
            </a:r>
          </a:p>
          <a:p>
            <a:r>
              <a:rPr lang="en-US" sz="1600" dirty="0"/>
              <a:t>w</a:t>
            </a:r>
            <a:r>
              <a:rPr lang="en-US" sz="1600" dirty="0" smtClean="0"/>
              <a:t>ill display on the Global level at your</a:t>
            </a:r>
          </a:p>
          <a:p>
            <a:r>
              <a:rPr lang="en-US" sz="1600" dirty="0" smtClean="0"/>
              <a:t>facility in the Staff grid. The Job Title is a </a:t>
            </a:r>
          </a:p>
          <a:p>
            <a:r>
              <a:rPr lang="en-US" sz="1600" dirty="0" smtClean="0"/>
              <a:t>free text field to enter the various titles </a:t>
            </a:r>
            <a:endParaRPr lang="en-US" sz="1600" dirty="0"/>
          </a:p>
          <a:p>
            <a:r>
              <a:rPr lang="en-US" sz="1600" dirty="0" smtClean="0"/>
              <a:t>at your facility. The Job Type is a multiple</a:t>
            </a:r>
          </a:p>
          <a:p>
            <a:r>
              <a:rPr lang="en-US" sz="1600" dirty="0"/>
              <a:t>s</a:t>
            </a:r>
            <a:r>
              <a:rPr lang="en-US" sz="1600" dirty="0" smtClean="0"/>
              <a:t>elect data standard. The Staff Code may</a:t>
            </a:r>
          </a:p>
          <a:p>
            <a:r>
              <a:rPr lang="en-US" sz="1600" dirty="0"/>
              <a:t>b</a:t>
            </a:r>
            <a:r>
              <a:rPr lang="en-US" sz="1600" dirty="0" smtClean="0"/>
              <a:t>e used but it is not a searchable field.</a:t>
            </a:r>
          </a:p>
          <a:p>
            <a:r>
              <a:rPr lang="en-US" sz="1600" dirty="0" smtClean="0"/>
              <a:t>The Start and End Date may be useful as</a:t>
            </a:r>
          </a:p>
          <a:p>
            <a:r>
              <a:rPr lang="en-US" sz="1600" dirty="0"/>
              <a:t>h</a:t>
            </a:r>
            <a:r>
              <a:rPr lang="en-US" sz="1600" dirty="0" smtClean="0"/>
              <a:t>uman resources functionality. Adding</a:t>
            </a:r>
          </a:p>
          <a:p>
            <a:r>
              <a:rPr lang="en-US" sz="1600" dirty="0" smtClean="0"/>
              <a:t>an End Date does not automatically</a:t>
            </a:r>
          </a:p>
          <a:p>
            <a:r>
              <a:rPr lang="en-US" sz="1600" dirty="0"/>
              <a:t>l</a:t>
            </a:r>
            <a:r>
              <a:rPr lang="en-US" sz="1600" dirty="0" smtClean="0"/>
              <a:t>ock the Staff member out of ZIMS and</a:t>
            </a:r>
          </a:p>
          <a:p>
            <a:r>
              <a:rPr lang="en-US" sz="1600" dirty="0"/>
              <a:t>t</a:t>
            </a:r>
            <a:r>
              <a:rPr lang="en-US" sz="1600" dirty="0" smtClean="0"/>
              <a:t>heir name continues to appear in lists</a:t>
            </a:r>
          </a:p>
          <a:p>
            <a:r>
              <a:rPr lang="en-US" sz="1600" dirty="0"/>
              <a:t>f</a:t>
            </a:r>
            <a:r>
              <a:rPr lang="en-US" sz="1600" dirty="0" smtClean="0"/>
              <a:t>or Recorded By and Responsible Party.</a:t>
            </a:r>
            <a:endParaRPr lang="en-US" sz="1600" dirty="0"/>
          </a:p>
        </p:txBody>
      </p:sp>
      <p:pic>
        <p:nvPicPr>
          <p:cNvPr id="5" name="Picture 3"/>
          <p:cNvPicPr>
            <a:picLocks noChangeAspect="1"/>
          </p:cNvPicPr>
          <p:nvPr/>
        </p:nvPicPr>
        <p:blipFill>
          <a:blip r:embed="rId2"/>
          <a:stretch>
            <a:fillRect/>
          </a:stretch>
        </p:blipFill>
        <p:spPr>
          <a:xfrm>
            <a:off x="628650" y="1825625"/>
            <a:ext cx="3695238" cy="2971429"/>
          </a:xfrm>
          <a:prstGeom prst="rect">
            <a:avLst/>
          </a:prstGeom>
          <a:ln>
            <a:solidFill>
              <a:schemeClr val="tx1"/>
            </a:solidFill>
          </a:ln>
        </p:spPr>
      </p:pic>
    </p:spTree>
    <p:extLst>
      <p:ext uri="{BB962C8B-B14F-4D97-AF65-F5344CB8AC3E}">
        <p14:creationId xmlns:p14="http://schemas.microsoft.com/office/powerpoint/2010/main" val="3905820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8497" y="-162907"/>
            <a:ext cx="7886700" cy="1325563"/>
          </a:xfrm>
        </p:spPr>
        <p:txBody>
          <a:bodyPr>
            <a:normAutofit/>
          </a:bodyPr>
          <a:lstStyle/>
          <a:p>
            <a:pPr algn="ctr"/>
            <a:r>
              <a:rPr lang="en-US" sz="4000" dirty="0"/>
              <a:t>Communication Details</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867561" y="892421"/>
            <a:ext cx="7228571" cy="2476190"/>
          </a:xfrm>
          <a:prstGeom prst="rect">
            <a:avLst/>
          </a:prstGeom>
          <a:ln>
            <a:solidFill>
              <a:schemeClr val="tx1"/>
            </a:solidFill>
          </a:ln>
        </p:spPr>
      </p:pic>
      <p:sp>
        <p:nvSpPr>
          <p:cNvPr id="5" name="TextBox 6"/>
          <p:cNvSpPr txBox="1"/>
          <p:nvPr/>
        </p:nvSpPr>
        <p:spPr>
          <a:xfrm>
            <a:off x="4191000" y="3823774"/>
            <a:ext cx="4092980"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From within the Staff grid there are many</a:t>
            </a:r>
          </a:p>
          <a:p>
            <a:r>
              <a:rPr lang="en-US" dirty="0"/>
              <a:t>a</a:t>
            </a:r>
            <a:r>
              <a:rPr lang="en-US" dirty="0" smtClean="0"/>
              <a:t>ctions you can perform. You can add</a:t>
            </a:r>
          </a:p>
          <a:p>
            <a:r>
              <a:rPr lang="en-US" dirty="0" smtClean="0"/>
              <a:t>Communications details for your Staff to</a:t>
            </a:r>
          </a:p>
          <a:p>
            <a:r>
              <a:rPr lang="en-US" dirty="0"/>
              <a:t>m</a:t>
            </a:r>
            <a:r>
              <a:rPr lang="en-US" dirty="0" smtClean="0"/>
              <a:t>ake it easier for others to contact them.</a:t>
            </a:r>
            <a:endParaRPr lang="en-US" dirty="0"/>
          </a:p>
        </p:txBody>
      </p:sp>
      <p:pic>
        <p:nvPicPr>
          <p:cNvPr id="6" name="Picture 5"/>
          <p:cNvPicPr>
            <a:picLocks noChangeAspect="1"/>
          </p:cNvPicPr>
          <p:nvPr/>
        </p:nvPicPr>
        <p:blipFill>
          <a:blip r:embed="rId3"/>
          <a:stretch>
            <a:fillRect/>
          </a:stretch>
        </p:blipFill>
        <p:spPr>
          <a:xfrm>
            <a:off x="628650" y="3184834"/>
            <a:ext cx="3257550" cy="3175907"/>
          </a:xfrm>
          <a:prstGeom prst="rect">
            <a:avLst/>
          </a:prstGeom>
          <a:ln>
            <a:solidFill>
              <a:schemeClr val="tx1"/>
            </a:solidFill>
          </a:ln>
        </p:spPr>
      </p:pic>
    </p:spTree>
    <p:extLst>
      <p:ext uri="{BB962C8B-B14F-4D97-AF65-F5344CB8AC3E}">
        <p14:creationId xmlns:p14="http://schemas.microsoft.com/office/powerpoint/2010/main" val="2810986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63010"/>
            <a:ext cx="7886700" cy="935640"/>
          </a:xfrm>
        </p:spPr>
        <p:txBody>
          <a:bodyPr>
            <a:normAutofit fontScale="90000"/>
          </a:bodyPr>
          <a:lstStyle/>
          <a:p>
            <a:pPr algn="ctr"/>
            <a:r>
              <a:rPr lang="en-US" sz="4000" dirty="0"/>
              <a:t>ZIMS User Details - Assigning Roles</a:t>
            </a:r>
            <a:endParaRPr lang="en-GB" sz="4000" dirty="0"/>
          </a:p>
        </p:txBody>
      </p:sp>
      <p:sp>
        <p:nvSpPr>
          <p:cNvPr id="3" name="Tijdelijke aanduiding voor inhoud 2"/>
          <p:cNvSpPr>
            <a:spLocks noGrp="1"/>
          </p:cNvSpPr>
          <p:nvPr>
            <p:ph idx="1"/>
          </p:nvPr>
        </p:nvSpPr>
        <p:spPr/>
        <p:txBody>
          <a:bodyPr/>
          <a:lstStyle/>
          <a:p>
            <a:endParaRPr lang="en-GB"/>
          </a:p>
        </p:txBody>
      </p:sp>
      <p:pic>
        <p:nvPicPr>
          <p:cNvPr id="5" name="Picture 3"/>
          <p:cNvPicPr>
            <a:picLocks noChangeAspect="1"/>
          </p:cNvPicPr>
          <p:nvPr/>
        </p:nvPicPr>
        <p:blipFill>
          <a:blip r:embed="rId2"/>
          <a:stretch>
            <a:fillRect/>
          </a:stretch>
        </p:blipFill>
        <p:spPr>
          <a:xfrm>
            <a:off x="628650" y="1729045"/>
            <a:ext cx="4885714" cy="3409524"/>
          </a:xfrm>
          <a:prstGeom prst="rect">
            <a:avLst/>
          </a:prstGeom>
          <a:ln>
            <a:solidFill>
              <a:schemeClr val="tx1"/>
            </a:solidFill>
          </a:ln>
        </p:spPr>
      </p:pic>
      <p:sp>
        <p:nvSpPr>
          <p:cNvPr id="4" name="TextBox 4"/>
          <p:cNvSpPr txBox="1"/>
          <p:nvPr/>
        </p:nvSpPr>
        <p:spPr>
          <a:xfrm>
            <a:off x="4572000" y="1098650"/>
            <a:ext cx="3886200" cy="4278094"/>
          </a:xfrm>
          <a:prstGeom prst="rect">
            <a:avLst/>
          </a:prstGeom>
          <a:solidFill>
            <a:schemeClr val="accent1">
              <a:lumMod val="20000"/>
              <a:lumOff val="80000"/>
            </a:schemeClr>
          </a:solidFill>
          <a:ln>
            <a:solidFill>
              <a:schemeClr val="tx1"/>
            </a:solidFill>
          </a:ln>
        </p:spPr>
        <p:txBody>
          <a:bodyPr wrap="square" rtlCol="0">
            <a:spAutoFit/>
          </a:bodyPr>
          <a:lstStyle/>
          <a:p>
            <a:r>
              <a:rPr lang="en-US" sz="1600" dirty="0" smtClean="0"/>
              <a:t>View/edit ZIMS User Details is</a:t>
            </a:r>
          </a:p>
          <a:p>
            <a:r>
              <a:rPr lang="en-US" sz="1600" dirty="0"/>
              <a:t>w</a:t>
            </a:r>
            <a:r>
              <a:rPr lang="en-US" sz="1600" dirty="0" smtClean="0"/>
              <a:t>here you assign the ZIMS Role(s)</a:t>
            </a:r>
          </a:p>
          <a:p>
            <a:r>
              <a:rPr lang="en-US" sz="1600" dirty="0"/>
              <a:t>t</a:t>
            </a:r>
            <a:r>
              <a:rPr lang="en-US" sz="1600" dirty="0" smtClean="0"/>
              <a:t>o the Staff member. The ZIMS User box must be checked to activate this screen. The email and the User Name must be unique within ZIMS. The email can be edited but the User Name cannot. Any Role with </a:t>
            </a:r>
            <a:r>
              <a:rPr lang="en-US" sz="1600" dirty="0" smtClean="0"/>
              <a:t>(Species360) </a:t>
            </a:r>
            <a:r>
              <a:rPr lang="en-US" sz="1600" dirty="0" smtClean="0"/>
              <a:t>at the end is an </a:t>
            </a:r>
            <a:r>
              <a:rPr lang="en-US" sz="1600" dirty="0" smtClean="0"/>
              <a:t>Species360 </a:t>
            </a:r>
            <a:r>
              <a:rPr lang="en-US" sz="1600" dirty="0" smtClean="0"/>
              <a:t>template Role and cannot be edited. A Role without </a:t>
            </a:r>
            <a:r>
              <a:rPr lang="en-US" sz="1600" dirty="0" smtClean="0"/>
              <a:t>(Species360) </a:t>
            </a:r>
            <a:r>
              <a:rPr lang="en-US" sz="1600" dirty="0" smtClean="0"/>
              <a:t>at the end is a custom Role that has been created at your facility. These can be edited.</a:t>
            </a:r>
          </a:p>
          <a:p>
            <a:r>
              <a:rPr lang="en-US" sz="1600" dirty="0" smtClean="0"/>
              <a:t>To assign a Role simply double click on the Role in the left box, or highlight it and use the arrow to move to the right box. The Role(s) that remain in the right box will be assigned to the Staff member.</a:t>
            </a:r>
            <a:endParaRPr lang="en-US" sz="1600" dirty="0"/>
          </a:p>
        </p:txBody>
      </p:sp>
    </p:spTree>
    <p:extLst>
      <p:ext uri="{BB962C8B-B14F-4D97-AF65-F5344CB8AC3E}">
        <p14:creationId xmlns:p14="http://schemas.microsoft.com/office/powerpoint/2010/main" val="1222769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24272"/>
            <a:ext cx="7886700" cy="1325563"/>
          </a:xfrm>
        </p:spPr>
        <p:txBody>
          <a:bodyPr>
            <a:normAutofit/>
          </a:bodyPr>
          <a:lstStyle/>
          <a:p>
            <a:pPr algn="ctr"/>
            <a:r>
              <a:rPr lang="en-US" sz="4000" dirty="0"/>
              <a:t>ZIMS User Details – Staff Security </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6"/>
          <p:cNvSpPr txBox="1"/>
          <p:nvPr/>
        </p:nvSpPr>
        <p:spPr>
          <a:xfrm>
            <a:off x="5246584" y="748570"/>
            <a:ext cx="3635098" cy="5016758"/>
          </a:xfrm>
          <a:prstGeom prst="rect">
            <a:avLst/>
          </a:prstGeom>
          <a:solidFill>
            <a:schemeClr val="accent1">
              <a:lumMod val="20000"/>
              <a:lumOff val="80000"/>
            </a:schemeClr>
          </a:solidFill>
          <a:ln>
            <a:solidFill>
              <a:schemeClr val="tx1"/>
            </a:solidFill>
          </a:ln>
        </p:spPr>
        <p:txBody>
          <a:bodyPr wrap="none" rtlCol="0">
            <a:spAutoFit/>
          </a:bodyPr>
          <a:lstStyle/>
          <a:p>
            <a:r>
              <a:rPr lang="en-US" sz="1600" dirty="0" smtClean="0"/>
              <a:t>In the bottom half of that screen you can </a:t>
            </a:r>
          </a:p>
          <a:p>
            <a:r>
              <a:rPr lang="en-US" sz="1600" dirty="0" smtClean="0"/>
              <a:t>select to Force Single Session.</a:t>
            </a:r>
          </a:p>
          <a:p>
            <a:endParaRPr lang="en-US" sz="1600" dirty="0"/>
          </a:p>
          <a:p>
            <a:r>
              <a:rPr lang="en-US" sz="1600" dirty="0" smtClean="0"/>
              <a:t>This restricts the User from logging</a:t>
            </a:r>
          </a:p>
          <a:p>
            <a:r>
              <a:rPr lang="en-US" sz="1600" dirty="0"/>
              <a:t>i</a:t>
            </a:r>
            <a:r>
              <a:rPr lang="en-US" sz="1600" dirty="0" smtClean="0"/>
              <a:t>nto ZIMS from more than one</a:t>
            </a:r>
          </a:p>
          <a:p>
            <a:r>
              <a:rPr lang="en-US" sz="1600" dirty="0"/>
              <a:t>c</a:t>
            </a:r>
            <a:r>
              <a:rPr lang="en-US" sz="1600" dirty="0" smtClean="0"/>
              <a:t>omputer at a time. This can also be</a:t>
            </a:r>
          </a:p>
          <a:p>
            <a:r>
              <a:rPr lang="en-US" sz="1600" dirty="0"/>
              <a:t>s</a:t>
            </a:r>
            <a:r>
              <a:rPr lang="en-US" sz="1600" dirty="0" smtClean="0"/>
              <a:t>et at the institution level for all </a:t>
            </a:r>
          </a:p>
          <a:p>
            <a:r>
              <a:rPr lang="en-US" sz="1600" dirty="0" smtClean="0"/>
              <a:t>Staff using Institution Preferences.</a:t>
            </a:r>
          </a:p>
          <a:p>
            <a:endParaRPr lang="en-US" sz="1600" dirty="0"/>
          </a:p>
          <a:p>
            <a:r>
              <a:rPr lang="en-US" sz="1600" dirty="0" smtClean="0"/>
              <a:t>You can also limit access by IP Number</a:t>
            </a:r>
          </a:p>
          <a:p>
            <a:r>
              <a:rPr lang="en-US" sz="1600" dirty="0"/>
              <a:t>u</a:t>
            </a:r>
            <a:r>
              <a:rPr lang="en-US" sz="1600" dirty="0" smtClean="0"/>
              <a:t>sing Single IP or a Range. You will</a:t>
            </a:r>
          </a:p>
          <a:p>
            <a:r>
              <a:rPr lang="en-US" sz="1600" dirty="0"/>
              <a:t>u</a:t>
            </a:r>
            <a:r>
              <a:rPr lang="en-US" sz="1600" dirty="0" smtClean="0"/>
              <a:t>sually get this information from your </a:t>
            </a:r>
          </a:p>
          <a:p>
            <a:r>
              <a:rPr lang="en-US" sz="1600" dirty="0" smtClean="0"/>
              <a:t>IT person. If it is Active remember to</a:t>
            </a:r>
          </a:p>
          <a:p>
            <a:r>
              <a:rPr lang="en-US" sz="1600" dirty="0"/>
              <a:t>c</a:t>
            </a:r>
            <a:r>
              <a:rPr lang="en-US" sz="1600" dirty="0" smtClean="0"/>
              <a:t>heck the box. IP addresses can also</a:t>
            </a:r>
          </a:p>
          <a:p>
            <a:r>
              <a:rPr lang="en-US" sz="1600" dirty="0"/>
              <a:t>b</a:t>
            </a:r>
            <a:r>
              <a:rPr lang="en-US" sz="1600" dirty="0" smtClean="0"/>
              <a:t>e restricted for all staff at the institution</a:t>
            </a:r>
          </a:p>
          <a:p>
            <a:r>
              <a:rPr lang="en-US" sz="1600" dirty="0"/>
              <a:t>l</a:t>
            </a:r>
            <a:r>
              <a:rPr lang="en-US" sz="1600" dirty="0" smtClean="0"/>
              <a:t>evel </a:t>
            </a:r>
            <a:r>
              <a:rPr lang="en-US" sz="1600" dirty="0"/>
              <a:t>u</a:t>
            </a:r>
            <a:r>
              <a:rPr lang="en-US" sz="1600" dirty="0" smtClean="0"/>
              <a:t>sing Institution Preferences.</a:t>
            </a:r>
          </a:p>
          <a:p>
            <a:r>
              <a:rPr lang="en-US" sz="1600" dirty="0" smtClean="0"/>
              <a:t>However, </a:t>
            </a:r>
            <a:r>
              <a:rPr lang="en-US" sz="1600" dirty="0" smtClean="0">
                <a:solidFill>
                  <a:srgbClr val="FF0000"/>
                </a:solidFill>
              </a:rPr>
              <a:t>THIS IS NOT RECOMMENDED</a:t>
            </a:r>
            <a:endParaRPr lang="en-US" sz="1600" dirty="0" smtClean="0"/>
          </a:p>
          <a:p>
            <a:r>
              <a:rPr lang="en-US" sz="1600" dirty="0"/>
              <a:t>a</a:t>
            </a:r>
            <a:r>
              <a:rPr lang="en-US" sz="1600" dirty="0" smtClean="0"/>
              <a:t>s there is too high a possibility that</a:t>
            </a:r>
          </a:p>
          <a:p>
            <a:r>
              <a:rPr lang="en-US" sz="1600" dirty="0"/>
              <a:t>y</a:t>
            </a:r>
            <a:r>
              <a:rPr lang="en-US" sz="1600" dirty="0" smtClean="0"/>
              <a:t>ou may actually be locked out of ZIMS</a:t>
            </a:r>
          </a:p>
          <a:p>
            <a:r>
              <a:rPr lang="en-US" sz="1600" dirty="0" smtClean="0"/>
              <a:t>should it change.</a:t>
            </a:r>
            <a:endParaRPr lang="en-US" dirty="0"/>
          </a:p>
        </p:txBody>
      </p:sp>
      <p:pic>
        <p:nvPicPr>
          <p:cNvPr id="5" name="Picture 3"/>
          <p:cNvPicPr>
            <a:picLocks noChangeAspect="1"/>
          </p:cNvPicPr>
          <p:nvPr/>
        </p:nvPicPr>
        <p:blipFill>
          <a:blip r:embed="rId2"/>
          <a:stretch>
            <a:fillRect/>
          </a:stretch>
        </p:blipFill>
        <p:spPr>
          <a:xfrm>
            <a:off x="262318" y="2263640"/>
            <a:ext cx="4952381" cy="2895238"/>
          </a:xfrm>
          <a:prstGeom prst="rect">
            <a:avLst/>
          </a:prstGeom>
          <a:ln>
            <a:solidFill>
              <a:schemeClr val="tx1"/>
            </a:solidFill>
          </a:ln>
        </p:spPr>
      </p:pic>
      <p:pic>
        <p:nvPicPr>
          <p:cNvPr id="6" name="Picture 7"/>
          <p:cNvPicPr>
            <a:picLocks noChangeAspect="1"/>
          </p:cNvPicPr>
          <p:nvPr/>
        </p:nvPicPr>
        <p:blipFill>
          <a:blip r:embed="rId3"/>
          <a:stretch>
            <a:fillRect/>
          </a:stretch>
        </p:blipFill>
        <p:spPr>
          <a:xfrm>
            <a:off x="1025882" y="3711259"/>
            <a:ext cx="2514600" cy="2744244"/>
          </a:xfrm>
          <a:prstGeom prst="rect">
            <a:avLst/>
          </a:prstGeom>
          <a:ln>
            <a:solidFill>
              <a:schemeClr val="tx1"/>
            </a:solidFill>
          </a:ln>
        </p:spPr>
      </p:pic>
      <p:pic>
        <p:nvPicPr>
          <p:cNvPr id="7" name="Picture 4"/>
          <p:cNvPicPr>
            <a:picLocks noChangeAspect="1"/>
          </p:cNvPicPr>
          <p:nvPr/>
        </p:nvPicPr>
        <p:blipFill>
          <a:blip r:embed="rId4"/>
          <a:stretch>
            <a:fillRect/>
          </a:stretch>
        </p:blipFill>
        <p:spPr>
          <a:xfrm>
            <a:off x="440832" y="937268"/>
            <a:ext cx="4285714" cy="1152381"/>
          </a:xfrm>
          <a:prstGeom prst="rect">
            <a:avLst/>
          </a:prstGeom>
          <a:ln>
            <a:solidFill>
              <a:schemeClr val="tx1"/>
            </a:solidFill>
          </a:ln>
        </p:spPr>
      </p:pic>
    </p:spTree>
    <p:extLst>
      <p:ext uri="{BB962C8B-B14F-4D97-AF65-F5344CB8AC3E}">
        <p14:creationId xmlns:p14="http://schemas.microsoft.com/office/powerpoint/2010/main" val="187238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11392"/>
            <a:ext cx="7886700" cy="1325563"/>
          </a:xfrm>
        </p:spPr>
        <p:txBody>
          <a:bodyPr>
            <a:normAutofit/>
          </a:bodyPr>
          <a:lstStyle/>
          <a:p>
            <a:pPr algn="ctr"/>
            <a:r>
              <a:rPr lang="en-US" sz="4000" dirty="0"/>
              <a:t>Making Staff Members Obsolete</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628650" y="872684"/>
            <a:ext cx="5352381" cy="3914286"/>
          </a:xfrm>
          <a:prstGeom prst="rect">
            <a:avLst/>
          </a:prstGeom>
          <a:ln>
            <a:solidFill>
              <a:schemeClr val="tx1"/>
            </a:solidFill>
          </a:ln>
        </p:spPr>
      </p:pic>
      <p:sp>
        <p:nvSpPr>
          <p:cNvPr id="5" name="TextBox 4"/>
          <p:cNvSpPr txBox="1"/>
          <p:nvPr/>
        </p:nvSpPr>
        <p:spPr>
          <a:xfrm>
            <a:off x="4484263" y="1445977"/>
            <a:ext cx="4267200" cy="3139321"/>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For those circumstances when you do NOT want the Staff member to continue to have access to ZIMS or have their name appear</a:t>
            </a:r>
          </a:p>
          <a:p>
            <a:r>
              <a:rPr lang="en-US" dirty="0"/>
              <a:t>i</a:t>
            </a:r>
            <a:r>
              <a:rPr lang="en-US" dirty="0" smtClean="0"/>
              <a:t>n drop down lists you will need to mark them as Obsolete using the Actions button selections. </a:t>
            </a:r>
            <a:r>
              <a:rPr lang="en-US" dirty="0"/>
              <a:t>You can also stop access to ZIMS by removing their Role.</a:t>
            </a:r>
          </a:p>
          <a:p>
            <a:endParaRPr lang="en-US" dirty="0"/>
          </a:p>
          <a:p>
            <a:r>
              <a:rPr lang="en-US" dirty="0" smtClean="0"/>
              <a:t>To find Staff marked Obsolete you can use the Search Form and check the Include Marked Obsolete box. </a:t>
            </a:r>
            <a:endParaRPr lang="en-US" dirty="0"/>
          </a:p>
        </p:txBody>
      </p:sp>
      <p:pic>
        <p:nvPicPr>
          <p:cNvPr id="6" name="Picture 5"/>
          <p:cNvPicPr>
            <a:picLocks noChangeAspect="1"/>
          </p:cNvPicPr>
          <p:nvPr/>
        </p:nvPicPr>
        <p:blipFill>
          <a:blip r:embed="rId3"/>
          <a:stretch>
            <a:fillRect/>
          </a:stretch>
        </p:blipFill>
        <p:spPr>
          <a:xfrm>
            <a:off x="659643" y="4824840"/>
            <a:ext cx="4968426" cy="1584256"/>
          </a:xfrm>
          <a:prstGeom prst="rect">
            <a:avLst/>
          </a:prstGeom>
          <a:ln>
            <a:solidFill>
              <a:schemeClr val="tx1"/>
            </a:solidFill>
          </a:ln>
        </p:spPr>
      </p:pic>
    </p:spTree>
    <p:extLst>
      <p:ext uri="{BB962C8B-B14F-4D97-AF65-F5344CB8AC3E}">
        <p14:creationId xmlns:p14="http://schemas.microsoft.com/office/powerpoint/2010/main" val="114771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2740" y="-137151"/>
            <a:ext cx="7886700" cy="1325563"/>
          </a:xfrm>
        </p:spPr>
        <p:txBody>
          <a:bodyPr>
            <a:normAutofit/>
          </a:bodyPr>
          <a:lstStyle/>
          <a:p>
            <a:pPr algn="ctr"/>
            <a:r>
              <a:rPr lang="en-US" sz="4000" dirty="0"/>
              <a:t>Obsolete Staff</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84191" y="955944"/>
            <a:ext cx="5354609" cy="4690743"/>
          </a:xfrm>
          <a:prstGeom prst="rect">
            <a:avLst/>
          </a:prstGeom>
          <a:ln>
            <a:solidFill>
              <a:schemeClr val="tx1"/>
            </a:solidFill>
          </a:ln>
        </p:spPr>
      </p:pic>
      <p:sp>
        <p:nvSpPr>
          <p:cNvPr id="5" name="TextBox 4"/>
          <p:cNvSpPr txBox="1"/>
          <p:nvPr/>
        </p:nvSpPr>
        <p:spPr>
          <a:xfrm>
            <a:off x="5199012" y="1954369"/>
            <a:ext cx="3200428" cy="2308324"/>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When you Include Obsolete</a:t>
            </a:r>
          </a:p>
          <a:p>
            <a:r>
              <a:rPr lang="en-US" dirty="0"/>
              <a:t>i</a:t>
            </a:r>
            <a:r>
              <a:rPr lang="en-US" dirty="0" smtClean="0"/>
              <a:t>n your search results a new </a:t>
            </a:r>
          </a:p>
          <a:p>
            <a:r>
              <a:rPr lang="en-US" dirty="0"/>
              <a:t>c</a:t>
            </a:r>
            <a:r>
              <a:rPr lang="en-US" dirty="0" smtClean="0"/>
              <a:t>olumn “Obsolete” will appear.</a:t>
            </a:r>
          </a:p>
          <a:p>
            <a:r>
              <a:rPr lang="en-US" dirty="0" smtClean="0"/>
              <a:t>You can see that three Staff </a:t>
            </a:r>
          </a:p>
          <a:p>
            <a:r>
              <a:rPr lang="en-US" dirty="0"/>
              <a:t>m</a:t>
            </a:r>
            <a:r>
              <a:rPr lang="en-US" dirty="0" smtClean="0"/>
              <a:t>embers are marked Obsolete.</a:t>
            </a:r>
          </a:p>
          <a:p>
            <a:r>
              <a:rPr lang="en-US" dirty="0" smtClean="0"/>
              <a:t>You can make them Active again</a:t>
            </a:r>
          </a:p>
          <a:p>
            <a:r>
              <a:rPr lang="en-US" dirty="0"/>
              <a:t>b</a:t>
            </a:r>
            <a:r>
              <a:rPr lang="en-US" dirty="0" smtClean="0"/>
              <a:t>y selecting the Restore as</a:t>
            </a:r>
          </a:p>
          <a:p>
            <a:r>
              <a:rPr lang="en-US" dirty="0" smtClean="0"/>
              <a:t>Active option.</a:t>
            </a:r>
            <a:endParaRPr lang="en-US" dirty="0"/>
          </a:p>
        </p:txBody>
      </p:sp>
    </p:spTree>
    <p:extLst>
      <p:ext uri="{BB962C8B-B14F-4D97-AF65-F5344CB8AC3E}">
        <p14:creationId xmlns:p14="http://schemas.microsoft.com/office/powerpoint/2010/main" val="298823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anguage xmlns="00558959-21e2-49b6-8bc1-d46e8fb3ce16">EN</Language>
    <Module xmlns="00558959-21e2-49b6-8bc1-d46e8fb3ce16" xsi:nil="true"/>
    <PublishingExpirationDate xmlns="http://schemas.microsoft.com/sharepoint/v3" xsi:nil="true"/>
    <Community_x0020_Author_x0020__x007c__x0020_Editor xmlns="00558959-21e2-49b6-8bc1-d46e8fb3ce16">
      <UserInfo>
        <DisplayName/>
        <AccountId xsi:nil="true"/>
        <AccountType/>
      </UserInfo>
    </Community_x0020_Author_x0020__x007c__x0020_Editor>
    <PublishingStartDate xmlns="http://schemas.microsoft.com/sharepoint/v3" xsi:nil="true"/>
    <Best_x0020_Practices xmlns="00558959-21e2-49b6-8bc1-d46e8fb3ce16">false</Best_x0020_Practices>
    <Review xmlns="00558959-21e2-49b6-8bc1-d46e8fb3ce16">false</Review>
    <Content_x0020_Last_x0020_Updated_x0020_on_x003a_ xmlns="00558959-21e2-49b6-8bc1-d46e8fb3ce16" xsi:nil="true"/>
    <Permalink xmlns="00558959-21e2-49b6-8bc1-d46e8fb3ce16">
      <Url xsi:nil="true"/>
      <Description xsi:nil="true"/>
    </Permalink>
  </documentManagement>
</p:properties>
</file>

<file path=customXml/itemProps1.xml><?xml version="1.0" encoding="utf-8"?>
<ds:datastoreItem xmlns:ds="http://schemas.openxmlformats.org/officeDocument/2006/customXml" ds:itemID="{CA9B23E8-896E-48D3-84B1-FCDE26BA00E0}"/>
</file>

<file path=customXml/itemProps2.xml><?xml version="1.0" encoding="utf-8"?>
<ds:datastoreItem xmlns:ds="http://schemas.openxmlformats.org/officeDocument/2006/customXml" ds:itemID="{37E47334-5397-4B14-AC85-9A1B9B0232A9}"/>
</file>

<file path=customXml/itemProps3.xml><?xml version="1.0" encoding="utf-8"?>
<ds:datastoreItem xmlns:ds="http://schemas.openxmlformats.org/officeDocument/2006/customXml" ds:itemID="{A06499D7-BFA1-4D45-AEA3-B84D4D937C78}"/>
</file>

<file path=docProps/app.xml><?xml version="1.0" encoding="utf-8"?>
<Properties xmlns="http://schemas.openxmlformats.org/officeDocument/2006/extended-properties" xmlns:vt="http://schemas.openxmlformats.org/officeDocument/2006/docPropsVTypes">
  <Template/>
  <TotalTime>379</TotalTime>
  <Words>2753</Words>
  <Application>Microsoft Office PowerPoint</Application>
  <PresentationFormat>Diavoorstelling (4:3)</PresentationFormat>
  <Paragraphs>293</Paragraphs>
  <Slides>33</Slides>
  <Notes>0</Notes>
  <HiddenSlides>0</HiddenSlides>
  <MMClips>0</MMClips>
  <ScaleCrop>false</ScaleCrop>
  <HeadingPairs>
    <vt:vector size="6" baseType="variant">
      <vt:variant>
        <vt:lpstr>Gebruikte lettertypen</vt:lpstr>
      </vt:variant>
      <vt:variant>
        <vt:i4>2</vt:i4>
      </vt:variant>
      <vt:variant>
        <vt:lpstr>Thema</vt:lpstr>
      </vt:variant>
      <vt:variant>
        <vt:i4>16</vt:i4>
      </vt:variant>
      <vt:variant>
        <vt:lpstr>Diatitels</vt:lpstr>
      </vt:variant>
      <vt:variant>
        <vt:i4>33</vt:i4>
      </vt:variant>
    </vt:vector>
  </HeadingPairs>
  <TitlesOfParts>
    <vt:vector size="51"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ZIMS Tips and Tricks February 2015</vt:lpstr>
      <vt:lpstr>The Staff Grid</vt:lpstr>
      <vt:lpstr>Adding Staff Members</vt:lpstr>
      <vt:lpstr>Adding Staff Members</vt:lpstr>
      <vt:lpstr>Communication Details</vt:lpstr>
      <vt:lpstr>ZIMS User Details - Assigning Roles</vt:lpstr>
      <vt:lpstr>ZIMS User Details – Staff Security </vt:lpstr>
      <vt:lpstr>Making Staff Members Obsolete</vt:lpstr>
      <vt:lpstr>Obsolete Staff</vt:lpstr>
      <vt:lpstr>Active Sessions</vt:lpstr>
      <vt:lpstr>Staff Search</vt:lpstr>
      <vt:lpstr>Global Staff Grid</vt:lpstr>
      <vt:lpstr>Contact Directory</vt:lpstr>
      <vt:lpstr>Searching Contacts</vt:lpstr>
      <vt:lpstr>Institution Preferences – Impact on Your Staff</vt:lpstr>
      <vt:lpstr>My Preferences for Staff</vt:lpstr>
      <vt:lpstr>Template versus custom Roles</vt:lpstr>
      <vt:lpstr>Creating Custom Roles</vt:lpstr>
      <vt:lpstr>Creating Custom Roles</vt:lpstr>
      <vt:lpstr>Creating Custom Roles</vt:lpstr>
      <vt:lpstr>Creating Custom Roles</vt:lpstr>
      <vt:lpstr>Teams</vt:lpstr>
      <vt:lpstr>Departments - Members</vt:lpstr>
      <vt:lpstr>Responsible Party</vt:lpstr>
      <vt:lpstr>Searching for Responsible Party</vt:lpstr>
      <vt:lpstr>Studbook News Feed</vt:lpstr>
      <vt:lpstr>Scheduling Tasks - Calendar</vt:lpstr>
      <vt:lpstr>Calendar Access</vt:lpstr>
      <vt:lpstr>Transaction Monitoring</vt:lpstr>
      <vt:lpstr>Transaction Count Hyperlinks</vt:lpstr>
      <vt:lpstr>Transaction Monitor Search</vt:lpstr>
      <vt:lpstr>Roll Back (Undo Selected)</vt:lpstr>
      <vt:lpstr>Any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Lauren Florisson</cp:lastModifiedBy>
  <cp:revision>20</cp:revision>
  <dcterms:created xsi:type="dcterms:W3CDTF">2016-07-26T18:48:10Z</dcterms:created>
  <dcterms:modified xsi:type="dcterms:W3CDTF">2016-08-17T16:02:18Z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0x010100B8A61D1EAB4F114BB81E10F743FBEB16</vt:lpwstr>
  </property>
  <property fmtid="{D5CDD505-2E9C-101B-9397-08002B2CF9AE}" pid="3" name="Sp360">
    <vt:lpwstr>true</vt:lpwstr>
  </property>
  <property fmtid="{D5CDD505-2E9C-101B-9397-08002B2CF9AE}" pid="4" name="Tracked">
    <vt:lpwstr>false</vt:lpwstr>
  </property>
  <property fmtid="{D5CDD505-2E9C-101B-9397-08002B2CF9AE}" pid="5" name="Metrics URL">
    <vt:lpwstr/>
  </property>
  <property fmtid="{D5CDD505-2E9C-101B-9397-08002B2CF9AE}" pid="6" name="Tracking URL">
    <vt:lpwstr/>
  </property>
  <property fmtid="{D5CDD505-2E9C-101B-9397-08002B2CF9AE}" pid="7" name="Updated on?">
    <vt:lpwstr>2018-07-03T11:08:52+00:00</vt:lpwstr>
  </property>
</Properties>
</file>