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11" y="297621"/>
            <a:ext cx="7772400" cy="1543564"/>
          </a:xfrm>
        </p:spPr>
        <p:txBody>
          <a:bodyPr>
            <a:normAutofit/>
          </a:bodyPr>
          <a:lstStyle/>
          <a:p>
            <a:r>
              <a:rPr lang="en-US" sz="4800" dirty="0"/>
              <a:t>ZIMS 2.1 Update</a:t>
            </a:r>
            <a:br>
              <a:rPr lang="en-US" sz="4800" dirty="0"/>
            </a:br>
            <a:r>
              <a:rPr lang="en-US" sz="4800" i="1" dirty="0"/>
              <a:t>October 2014</a:t>
            </a:r>
            <a:endParaRPr lang="en-US" sz="4800" dirty="0"/>
          </a:p>
        </p:txBody>
      </p:sp>
      <p:sp>
        <p:nvSpPr>
          <p:cNvPr id="3" name="Subtitle 2"/>
          <p:cNvSpPr>
            <a:spLocks noGrp="1"/>
          </p:cNvSpPr>
          <p:nvPr>
            <p:ph type="subTitle" idx="1"/>
          </p:nvPr>
        </p:nvSpPr>
        <p:spPr>
          <a:xfrm>
            <a:off x="1014211" y="3022487"/>
            <a:ext cx="6858000" cy="2335123"/>
          </a:xfrm>
        </p:spPr>
        <p:txBody>
          <a:bodyPr>
            <a:normAutofit/>
          </a:bodyPr>
          <a:lstStyle/>
          <a:p>
            <a:endParaRPr lang="en-US" dirty="0"/>
          </a:p>
        </p:txBody>
      </p:sp>
      <p:pic>
        <p:nvPicPr>
          <p:cNvPr id="4" name="Picture 6"/>
          <p:cNvPicPr>
            <a:picLocks noChangeAspect="1"/>
          </p:cNvPicPr>
          <p:nvPr/>
        </p:nvPicPr>
        <p:blipFill>
          <a:blip r:embed="rId2"/>
          <a:stretch>
            <a:fillRect/>
          </a:stretch>
        </p:blipFill>
        <p:spPr>
          <a:xfrm>
            <a:off x="2215167" y="1841185"/>
            <a:ext cx="4662152" cy="3619434"/>
          </a:xfrm>
          <a:prstGeom prst="rect">
            <a:avLst/>
          </a:prstGeom>
          <a:ln w="76200">
            <a:solidFill>
              <a:schemeClr val="tx1"/>
            </a:solidFill>
          </a:ln>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909882"/>
          </a:xfrm>
        </p:spPr>
        <p:txBody>
          <a:bodyPr>
            <a:normAutofit/>
          </a:bodyPr>
          <a:lstStyle/>
          <a:p>
            <a:pPr algn="ctr"/>
            <a:r>
              <a:rPr lang="en-US" sz="4000" dirty="0"/>
              <a:t>Geographic Area is Cascading</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62396" y="1913492"/>
            <a:ext cx="3466667" cy="231428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195729" y="3546210"/>
            <a:ext cx="2443078" cy="2244990"/>
          </a:xfrm>
          <a:prstGeom prst="rect">
            <a:avLst/>
          </a:prstGeom>
          <a:ln>
            <a:solidFill>
              <a:schemeClr val="tx1"/>
            </a:solidFill>
          </a:ln>
        </p:spPr>
      </p:pic>
      <p:sp>
        <p:nvSpPr>
          <p:cNvPr id="6" name="TextBox 5"/>
          <p:cNvSpPr txBox="1"/>
          <p:nvPr/>
        </p:nvSpPr>
        <p:spPr>
          <a:xfrm>
            <a:off x="4805061" y="2530547"/>
            <a:ext cx="3113416"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Geographic Area is now a</a:t>
            </a:r>
          </a:p>
          <a:p>
            <a:r>
              <a:rPr lang="en-US" dirty="0"/>
              <a:t>c</a:t>
            </a:r>
            <a:r>
              <a:rPr lang="en-US" dirty="0" smtClean="0"/>
              <a:t>ascading dropdown. This</a:t>
            </a:r>
          </a:p>
          <a:p>
            <a:r>
              <a:rPr lang="en-US" dirty="0"/>
              <a:t>a</a:t>
            </a:r>
            <a:r>
              <a:rPr lang="en-US" dirty="0" smtClean="0"/>
              <a:t>llows you to select from and</a:t>
            </a:r>
          </a:p>
          <a:p>
            <a:r>
              <a:rPr lang="en-US" dirty="0"/>
              <a:t>s</a:t>
            </a:r>
            <a:r>
              <a:rPr lang="en-US" dirty="0" smtClean="0"/>
              <a:t>top at the higher levels such </a:t>
            </a:r>
          </a:p>
          <a:p>
            <a:r>
              <a:rPr lang="en-US" dirty="0" smtClean="0"/>
              <a:t>as Deserts, Islands, or Oceans, </a:t>
            </a:r>
          </a:p>
          <a:p>
            <a:r>
              <a:rPr lang="en-US" dirty="0" smtClean="0"/>
              <a:t>or expand to select the specific</a:t>
            </a:r>
          </a:p>
          <a:p>
            <a:r>
              <a:rPr lang="en-US" dirty="0"/>
              <a:t>a</a:t>
            </a:r>
            <a:r>
              <a:rPr lang="en-US" dirty="0" smtClean="0"/>
              <a:t>rea.</a:t>
            </a:r>
          </a:p>
        </p:txBody>
      </p:sp>
    </p:spTree>
    <p:extLst>
      <p:ext uri="{BB962C8B-B14F-4D97-AF65-F5344CB8AC3E}">
        <p14:creationId xmlns:p14="http://schemas.microsoft.com/office/powerpoint/2010/main" val="4025230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038671"/>
          </a:xfrm>
        </p:spPr>
        <p:txBody>
          <a:bodyPr>
            <a:noAutofit/>
          </a:bodyPr>
          <a:lstStyle/>
          <a:p>
            <a:pPr algn="ctr"/>
            <a:r>
              <a:rPr lang="en-US" sz="4000" dirty="0"/>
              <a:t>Note Retrieval for Specified</a:t>
            </a:r>
            <a:br>
              <a:rPr lang="en-US" sz="4000" dirty="0"/>
            </a:br>
            <a:r>
              <a:rPr lang="en-US" sz="4000" dirty="0"/>
              <a:t>Animals</a:t>
            </a:r>
            <a:endParaRPr lang="en-GB" sz="4000" dirty="0"/>
          </a:p>
        </p:txBody>
      </p:sp>
      <p:pic>
        <p:nvPicPr>
          <p:cNvPr id="4" name="Picture 3"/>
          <p:cNvPicPr>
            <a:picLocks noGrp="1" noChangeAspect="1"/>
          </p:cNvPicPr>
          <p:nvPr>
            <p:ph idx="1"/>
          </p:nvPr>
        </p:nvPicPr>
        <p:blipFill>
          <a:blip r:embed="rId2"/>
          <a:stretch>
            <a:fillRect/>
          </a:stretch>
        </p:blipFill>
        <p:spPr>
          <a:xfrm>
            <a:off x="98931" y="1403797"/>
            <a:ext cx="4593078" cy="4351338"/>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3043428" y="3894554"/>
            <a:ext cx="3057143" cy="1514286"/>
          </a:xfrm>
          <a:prstGeom prst="rect">
            <a:avLst/>
          </a:prstGeom>
          <a:ln>
            <a:solidFill>
              <a:schemeClr val="tx1"/>
            </a:solidFill>
          </a:ln>
        </p:spPr>
      </p:pic>
      <p:sp>
        <p:nvSpPr>
          <p:cNvPr id="6" name="TextBox 4"/>
          <p:cNvSpPr txBox="1"/>
          <p:nvPr/>
        </p:nvSpPr>
        <p:spPr>
          <a:xfrm>
            <a:off x="5314921" y="1586230"/>
            <a:ext cx="3307187"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Note Retrieval Report</a:t>
            </a:r>
          </a:p>
          <a:p>
            <a:r>
              <a:rPr lang="en-US" dirty="0"/>
              <a:t>i</a:t>
            </a:r>
            <a:r>
              <a:rPr lang="en-US" dirty="0" smtClean="0"/>
              <a:t>s no longer limited by Taxonomy.</a:t>
            </a:r>
          </a:p>
          <a:p>
            <a:r>
              <a:rPr lang="en-US" dirty="0" smtClean="0"/>
              <a:t>You can select one or more</a:t>
            </a:r>
          </a:p>
          <a:p>
            <a:r>
              <a:rPr lang="en-US" dirty="0"/>
              <a:t>s</a:t>
            </a:r>
            <a:r>
              <a:rPr lang="en-US" dirty="0" smtClean="0"/>
              <a:t>pecific records to run it for</a:t>
            </a:r>
          </a:p>
          <a:p>
            <a:r>
              <a:rPr lang="en-US" dirty="0"/>
              <a:t>b</a:t>
            </a:r>
            <a:r>
              <a:rPr lang="en-US" dirty="0" smtClean="0"/>
              <a:t>y selecting the Animal(s)</a:t>
            </a:r>
          </a:p>
          <a:p>
            <a:r>
              <a:rPr lang="en-US" dirty="0"/>
              <a:t>r</a:t>
            </a:r>
            <a:r>
              <a:rPr lang="en-US" dirty="0" smtClean="0"/>
              <a:t>adio button. It can still be</a:t>
            </a:r>
          </a:p>
          <a:p>
            <a:r>
              <a:rPr lang="en-US" dirty="0"/>
              <a:t>r</a:t>
            </a:r>
            <a:r>
              <a:rPr lang="en-US" dirty="0" smtClean="0"/>
              <a:t>un by Taxonomy by selecting</a:t>
            </a:r>
          </a:p>
          <a:p>
            <a:r>
              <a:rPr lang="en-US" dirty="0" smtClean="0"/>
              <a:t>the Taxonomy radio button.</a:t>
            </a:r>
            <a:endParaRPr lang="en-US" dirty="0"/>
          </a:p>
        </p:txBody>
      </p:sp>
    </p:spTree>
    <p:extLst>
      <p:ext uri="{BB962C8B-B14F-4D97-AF65-F5344CB8AC3E}">
        <p14:creationId xmlns:p14="http://schemas.microsoft.com/office/powerpoint/2010/main" val="2081595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4432"/>
            <a:ext cx="7886700" cy="1064429"/>
          </a:xfrm>
        </p:spPr>
        <p:txBody>
          <a:bodyPr>
            <a:normAutofit fontScale="90000"/>
          </a:bodyPr>
          <a:lstStyle/>
          <a:p>
            <a:pPr algn="ctr"/>
            <a:r>
              <a:rPr lang="en-US" sz="3600" dirty="0"/>
              <a:t>Average % Pedigree Known and % Pedigree Certain</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78925" y="1268861"/>
            <a:ext cx="5990822" cy="4497359"/>
          </a:xfrm>
          <a:prstGeom prst="rect">
            <a:avLst/>
          </a:prstGeom>
        </p:spPr>
      </p:pic>
      <p:sp>
        <p:nvSpPr>
          <p:cNvPr id="6" name="TextBox 4"/>
          <p:cNvSpPr txBox="1"/>
          <p:nvPr/>
        </p:nvSpPr>
        <p:spPr>
          <a:xfrm>
            <a:off x="838200" y="2819400"/>
            <a:ext cx="3383042"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Average % Pedigree Known</a:t>
            </a:r>
          </a:p>
          <a:p>
            <a:r>
              <a:rPr lang="en-US" dirty="0"/>
              <a:t>a</a:t>
            </a:r>
            <a:r>
              <a:rPr lang="en-US" dirty="0" smtClean="0"/>
              <a:t>nd Average % Pedigree Certain</a:t>
            </a:r>
          </a:p>
          <a:p>
            <a:r>
              <a:rPr lang="en-US" dirty="0"/>
              <a:t>i</a:t>
            </a:r>
            <a:r>
              <a:rPr lang="en-US" dirty="0" smtClean="0"/>
              <a:t>s now included on the Population</a:t>
            </a:r>
          </a:p>
          <a:p>
            <a:r>
              <a:rPr lang="en-US" dirty="0" smtClean="0"/>
              <a:t>Overview Report.</a:t>
            </a:r>
            <a:endParaRPr lang="en-US" dirty="0"/>
          </a:p>
        </p:txBody>
      </p:sp>
    </p:spTree>
    <p:extLst>
      <p:ext uri="{BB962C8B-B14F-4D97-AF65-F5344CB8AC3E}">
        <p14:creationId xmlns:p14="http://schemas.microsoft.com/office/powerpoint/2010/main" val="1029229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Explanations and Assumptions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00344" y="951196"/>
            <a:ext cx="4876911" cy="4760794"/>
          </a:xfrm>
          <a:prstGeom prst="rect">
            <a:avLst/>
          </a:prstGeom>
          <a:ln>
            <a:solidFill>
              <a:schemeClr val="tx1"/>
            </a:solidFill>
          </a:ln>
        </p:spPr>
      </p:pic>
      <p:sp>
        <p:nvSpPr>
          <p:cNvPr id="5" name="TextBox 4"/>
          <p:cNvSpPr txBox="1"/>
          <p:nvPr/>
        </p:nvSpPr>
        <p:spPr>
          <a:xfrm>
            <a:off x="771497" y="2057400"/>
            <a:ext cx="2286000"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To understand what these percentages mean make sure to read the Explanations and Assumptions that help you understand and interpret the</a:t>
            </a:r>
          </a:p>
          <a:p>
            <a:r>
              <a:rPr lang="en-US" dirty="0"/>
              <a:t>r</a:t>
            </a:r>
            <a:r>
              <a:rPr lang="en-US" dirty="0" smtClean="0"/>
              <a:t>eport.</a:t>
            </a:r>
            <a:endParaRPr lang="en-US" dirty="0"/>
          </a:p>
        </p:txBody>
      </p:sp>
    </p:spTree>
    <p:extLst>
      <p:ext uri="{BB962C8B-B14F-4D97-AF65-F5344CB8AC3E}">
        <p14:creationId xmlns:p14="http://schemas.microsoft.com/office/powerpoint/2010/main" val="2359347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678063"/>
          </a:xfrm>
        </p:spPr>
        <p:txBody>
          <a:bodyPr>
            <a:normAutofit fontScale="90000"/>
          </a:bodyPr>
          <a:lstStyle/>
          <a:p>
            <a:pPr algn="ctr"/>
            <a:r>
              <a:rPr lang="en-US" sz="4000" dirty="0"/>
              <a:t>Specimen Report – </a:t>
            </a:r>
            <a:br>
              <a:rPr lang="en-US" sz="4000" dirty="0"/>
            </a:br>
            <a:r>
              <a:rPr lang="en-US" sz="4000" dirty="0"/>
              <a:t>Ancestry Information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1205404"/>
            <a:ext cx="7371428" cy="1714286"/>
          </a:xfrm>
          <a:prstGeom prst="rect">
            <a:avLst/>
          </a:prstGeom>
          <a:ln>
            <a:solidFill>
              <a:schemeClr val="tx1"/>
            </a:solidFill>
          </a:ln>
        </p:spPr>
      </p:pic>
      <p:sp>
        <p:nvSpPr>
          <p:cNvPr id="5" name="TextBox 5"/>
          <p:cNvSpPr txBox="1"/>
          <p:nvPr/>
        </p:nvSpPr>
        <p:spPr>
          <a:xfrm>
            <a:off x="216608" y="2800965"/>
            <a:ext cx="8710783"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This information is also displayed on the Specimen Report. Looking at Pedigree Explorer for</a:t>
            </a:r>
          </a:p>
          <a:p>
            <a:r>
              <a:rPr lang="en-US" dirty="0"/>
              <a:t>t</a:t>
            </a:r>
            <a:r>
              <a:rPr lang="en-US" dirty="0" smtClean="0"/>
              <a:t>his animal you can see why the % Known and the % Certain are 75% because the great </a:t>
            </a:r>
          </a:p>
          <a:p>
            <a:r>
              <a:rPr lang="en-US" dirty="0" smtClean="0"/>
              <a:t>Grandparents on the dam’s side are Unknown. Seeing this information on a Specimen</a:t>
            </a:r>
          </a:p>
          <a:p>
            <a:r>
              <a:rPr lang="en-US" dirty="0" smtClean="0"/>
              <a:t>Report may pique interest in trying to clear up unknown pedigrees where possible.</a:t>
            </a:r>
            <a:endParaRPr lang="en-US" dirty="0"/>
          </a:p>
        </p:txBody>
      </p:sp>
      <p:pic>
        <p:nvPicPr>
          <p:cNvPr id="6" name="Picture 4"/>
          <p:cNvPicPr>
            <a:picLocks noChangeAspect="1"/>
          </p:cNvPicPr>
          <p:nvPr/>
        </p:nvPicPr>
        <p:blipFill>
          <a:blip r:embed="rId3"/>
          <a:stretch>
            <a:fillRect/>
          </a:stretch>
        </p:blipFill>
        <p:spPr>
          <a:xfrm>
            <a:off x="1179490" y="4001294"/>
            <a:ext cx="5943600" cy="1752240"/>
          </a:xfrm>
          <a:prstGeom prst="rect">
            <a:avLst/>
          </a:prstGeom>
          <a:ln>
            <a:solidFill>
              <a:schemeClr val="tx1"/>
            </a:solidFill>
          </a:ln>
        </p:spPr>
      </p:pic>
    </p:spTree>
    <p:extLst>
      <p:ext uri="{BB962C8B-B14F-4D97-AF65-F5344CB8AC3E}">
        <p14:creationId xmlns:p14="http://schemas.microsoft.com/office/powerpoint/2010/main" val="2509063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00732"/>
            <a:ext cx="7886700" cy="1128824"/>
          </a:xfrm>
        </p:spPr>
        <p:txBody>
          <a:bodyPr>
            <a:normAutofit fontScale="90000"/>
          </a:bodyPr>
          <a:lstStyle/>
          <a:p>
            <a:pPr algn="ctr"/>
            <a:r>
              <a:rPr lang="en-US" sz="4000" dirty="0"/>
              <a:t>Pending Transactions – </a:t>
            </a:r>
            <a:br>
              <a:rPr lang="en-US" sz="4000" dirty="0"/>
            </a:br>
            <a:r>
              <a:rPr lang="en-US" sz="4000" dirty="0"/>
              <a:t>Not Recorded in ZIMS</a:t>
            </a:r>
            <a:endParaRPr lang="en-GB" sz="4000" dirty="0"/>
          </a:p>
        </p:txBody>
      </p:sp>
      <p:pic>
        <p:nvPicPr>
          <p:cNvPr id="4" name="Picture 3"/>
          <p:cNvPicPr>
            <a:picLocks noChangeAspect="1"/>
          </p:cNvPicPr>
          <p:nvPr/>
        </p:nvPicPr>
        <p:blipFill>
          <a:blip r:embed="rId2"/>
          <a:stretch>
            <a:fillRect/>
          </a:stretch>
        </p:blipFill>
        <p:spPr>
          <a:xfrm>
            <a:off x="288500" y="1429556"/>
            <a:ext cx="8567000" cy="1528093"/>
          </a:xfrm>
          <a:prstGeom prst="rect">
            <a:avLst/>
          </a:prstGeom>
          <a:ln>
            <a:solidFill>
              <a:schemeClr val="tx1"/>
            </a:solidFill>
          </a:ln>
        </p:spPr>
      </p:pic>
      <p:sp>
        <p:nvSpPr>
          <p:cNvPr id="5" name="TextBox 6"/>
          <p:cNvSpPr txBox="1"/>
          <p:nvPr/>
        </p:nvSpPr>
        <p:spPr>
          <a:xfrm>
            <a:off x="288500" y="3050506"/>
            <a:ext cx="4322273"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 new option for Pending Transactions</a:t>
            </a:r>
          </a:p>
          <a:p>
            <a:r>
              <a:rPr lang="en-US" dirty="0"/>
              <a:t>i</a:t>
            </a:r>
            <a:r>
              <a:rPr lang="en-US" dirty="0" smtClean="0"/>
              <a:t>s “Not Recorded in ZIMS”. This means that</a:t>
            </a:r>
          </a:p>
          <a:p>
            <a:r>
              <a:rPr lang="en-US" dirty="0"/>
              <a:t>y</a:t>
            </a:r>
            <a:r>
              <a:rPr lang="en-US" dirty="0" smtClean="0"/>
              <a:t>ou agree the transaction occurred but you</a:t>
            </a:r>
          </a:p>
          <a:p>
            <a:r>
              <a:rPr lang="en-US" dirty="0"/>
              <a:t>h</a:t>
            </a:r>
            <a:r>
              <a:rPr lang="en-US" dirty="0" smtClean="0"/>
              <a:t>ave not recorded or will not record the</a:t>
            </a:r>
          </a:p>
          <a:p>
            <a:r>
              <a:rPr lang="en-US" dirty="0"/>
              <a:t>a</a:t>
            </a:r>
            <a:r>
              <a:rPr lang="en-US" dirty="0" smtClean="0"/>
              <a:t>nimal(s) involved into the ZIMS database.</a:t>
            </a:r>
          </a:p>
          <a:p>
            <a:r>
              <a:rPr lang="en-US" dirty="0" smtClean="0"/>
              <a:t>If an institution you send an animal to</a:t>
            </a:r>
          </a:p>
          <a:p>
            <a:r>
              <a:rPr lang="en-US" dirty="0"/>
              <a:t>s</a:t>
            </a:r>
            <a:r>
              <a:rPr lang="en-US" dirty="0" smtClean="0"/>
              <a:t>elects this option the status of the animal</a:t>
            </a:r>
          </a:p>
          <a:p>
            <a:r>
              <a:rPr lang="en-US" dirty="0"/>
              <a:t>w</a:t>
            </a:r>
            <a:r>
              <a:rPr lang="en-US" dirty="0" smtClean="0"/>
              <a:t>ill be Undetermined (Lost to Follow Up).</a:t>
            </a:r>
          </a:p>
          <a:p>
            <a:r>
              <a:rPr lang="en-US" dirty="0" smtClean="0"/>
              <a:t>If an institution you have recorded receiving</a:t>
            </a:r>
          </a:p>
          <a:p>
            <a:r>
              <a:rPr lang="en-US" dirty="0" smtClean="0"/>
              <a:t>an animal from selects this option there will</a:t>
            </a:r>
          </a:p>
          <a:p>
            <a:r>
              <a:rPr lang="en-US" dirty="0"/>
              <a:t>b</a:t>
            </a:r>
            <a:r>
              <a:rPr lang="en-US" dirty="0" smtClean="0"/>
              <a:t>e no records of this transaction in their</a:t>
            </a:r>
          </a:p>
          <a:p>
            <a:r>
              <a:rPr lang="en-US" dirty="0" smtClean="0"/>
              <a:t>Local database.</a:t>
            </a:r>
            <a:endParaRPr lang="en-US" dirty="0"/>
          </a:p>
        </p:txBody>
      </p:sp>
      <p:pic>
        <p:nvPicPr>
          <p:cNvPr id="6" name="Picture 5"/>
          <p:cNvPicPr>
            <a:picLocks noGrp="1" noChangeAspect="1"/>
          </p:cNvPicPr>
          <p:nvPr>
            <p:ph idx="1"/>
          </p:nvPr>
        </p:nvPicPr>
        <p:blipFill rotWithShape="1">
          <a:blip r:embed="rId3"/>
          <a:srcRect t="20892"/>
          <a:stretch/>
        </p:blipFill>
        <p:spPr>
          <a:xfrm>
            <a:off x="4610773" y="3412668"/>
            <a:ext cx="4361905" cy="1099978"/>
          </a:xfrm>
          <a:prstGeom prst="rect">
            <a:avLst/>
          </a:prstGeom>
          <a:ln>
            <a:solidFill>
              <a:schemeClr val="tx1"/>
            </a:solidFill>
          </a:ln>
        </p:spPr>
      </p:pic>
    </p:spTree>
    <p:extLst>
      <p:ext uri="{BB962C8B-B14F-4D97-AF65-F5344CB8AC3E}">
        <p14:creationId xmlns:p14="http://schemas.microsoft.com/office/powerpoint/2010/main" val="1247794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32609"/>
          </a:xfrm>
        </p:spPr>
        <p:txBody>
          <a:bodyPr>
            <a:normAutofit/>
          </a:bodyPr>
          <a:lstStyle/>
          <a:p>
            <a:pPr algn="ctr"/>
            <a:r>
              <a:rPr lang="en-US" sz="4000" dirty="0"/>
              <a:t>New Advanced Search Fields</a:t>
            </a:r>
            <a:endParaRPr lang="en-GB" sz="4000" dirty="0"/>
          </a:p>
        </p:txBody>
      </p:sp>
      <p:sp>
        <p:nvSpPr>
          <p:cNvPr id="3" name="Tijdelijke aanduiding voor inhoud 2"/>
          <p:cNvSpPr>
            <a:spLocks noGrp="1"/>
          </p:cNvSpPr>
          <p:nvPr>
            <p:ph idx="1"/>
          </p:nvPr>
        </p:nvSpPr>
        <p:spPr>
          <a:xfrm>
            <a:off x="628650" y="1349107"/>
            <a:ext cx="7886700" cy="4351338"/>
          </a:xfrm>
        </p:spPr>
        <p:txBody>
          <a:bodyPr>
            <a:normAutofit fontScale="92500" lnSpcReduction="10000"/>
          </a:bodyPr>
          <a:lstStyle/>
          <a:p>
            <a:r>
              <a:rPr lang="en-US" dirty="0"/>
              <a:t>Search by Sire or Dam</a:t>
            </a:r>
          </a:p>
          <a:p>
            <a:pPr lvl="1"/>
            <a:r>
              <a:rPr lang="en-US" dirty="0"/>
              <a:t>Finds offspring regardless of location</a:t>
            </a:r>
          </a:p>
          <a:p>
            <a:r>
              <a:rPr lang="en-US" dirty="0"/>
              <a:t>Search by Collection</a:t>
            </a:r>
          </a:p>
          <a:p>
            <a:pPr lvl="1"/>
            <a:r>
              <a:rPr lang="en-US" dirty="0"/>
              <a:t>Finds animals currently in the specified Collection(s)</a:t>
            </a:r>
          </a:p>
          <a:p>
            <a:pPr lvl="1"/>
            <a:r>
              <a:rPr lang="en-US" dirty="0"/>
              <a:t>Include Historical checkbox</a:t>
            </a:r>
          </a:p>
          <a:p>
            <a:r>
              <a:rPr lang="en-US" dirty="0"/>
              <a:t>Search by Nest ID</a:t>
            </a:r>
          </a:p>
          <a:p>
            <a:pPr lvl="1"/>
            <a:r>
              <a:rPr lang="en-US" dirty="0"/>
              <a:t>Finds animals by Nest ID</a:t>
            </a:r>
          </a:p>
          <a:p>
            <a:r>
              <a:rPr lang="en-US" dirty="0"/>
              <a:t>Search by Management Type</a:t>
            </a:r>
          </a:p>
          <a:p>
            <a:pPr lvl="1"/>
            <a:r>
              <a:rPr lang="en-US" dirty="0"/>
              <a:t>Into/Out Of/Surplus</a:t>
            </a:r>
          </a:p>
          <a:p>
            <a:r>
              <a:rPr lang="en-US" dirty="0"/>
              <a:t>Search by Management Plan</a:t>
            </a:r>
          </a:p>
          <a:p>
            <a:pPr lvl="1"/>
            <a:r>
              <a:rPr lang="en-US" dirty="0"/>
              <a:t>Free text field</a:t>
            </a:r>
          </a:p>
          <a:p>
            <a:endParaRPr lang="en-GB" dirty="0"/>
          </a:p>
        </p:txBody>
      </p:sp>
    </p:spTree>
    <p:extLst>
      <p:ext uri="{BB962C8B-B14F-4D97-AF65-F5344CB8AC3E}">
        <p14:creationId xmlns:p14="http://schemas.microsoft.com/office/powerpoint/2010/main" val="144753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8498" y="1"/>
            <a:ext cx="7886700" cy="1004552"/>
          </a:xfrm>
        </p:spPr>
        <p:txBody>
          <a:bodyPr>
            <a:normAutofit/>
          </a:bodyPr>
          <a:lstStyle/>
          <a:p>
            <a:pPr algn="ctr"/>
            <a:r>
              <a:rPr lang="en-US" sz="4000" dirty="0"/>
              <a:t>Improvements to AA and SW</a:t>
            </a:r>
            <a:endParaRPr lang="en-GB" sz="4000" dirty="0"/>
          </a:p>
        </p:txBody>
      </p:sp>
      <p:pic>
        <p:nvPicPr>
          <p:cNvPr id="4" name="Picture 3"/>
          <p:cNvPicPr>
            <a:picLocks noGrp="1" noChangeAspect="1"/>
          </p:cNvPicPr>
          <p:nvPr>
            <p:ph idx="1"/>
          </p:nvPr>
        </p:nvPicPr>
        <p:blipFill>
          <a:blip r:embed="rId2"/>
          <a:stretch>
            <a:fillRect/>
          </a:stretch>
        </p:blipFill>
        <p:spPr>
          <a:xfrm>
            <a:off x="652494" y="1004553"/>
            <a:ext cx="2223823" cy="4351338"/>
          </a:xfrm>
          <a:prstGeom prst="rect">
            <a:avLst/>
          </a:prstGeom>
          <a:ln>
            <a:solidFill>
              <a:schemeClr val="tx1"/>
            </a:solidFill>
          </a:ln>
        </p:spPr>
      </p:pic>
      <p:sp>
        <p:nvSpPr>
          <p:cNvPr id="5" name="TextBox 4"/>
          <p:cNvSpPr txBox="1"/>
          <p:nvPr/>
        </p:nvSpPr>
        <p:spPr>
          <a:xfrm>
            <a:off x="3782706" y="1472062"/>
            <a:ext cx="4756943"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Species360 </a:t>
            </a:r>
            <a:r>
              <a:rPr lang="en-US" dirty="0" smtClean="0"/>
              <a:t>has been working with EAZA to make</a:t>
            </a:r>
          </a:p>
          <a:p>
            <a:r>
              <a:rPr lang="en-US" dirty="0"/>
              <a:t>i</a:t>
            </a:r>
            <a:r>
              <a:rPr lang="en-US" dirty="0" smtClean="0"/>
              <a:t>mprovements to Animals Available and</a:t>
            </a:r>
          </a:p>
          <a:p>
            <a:r>
              <a:rPr lang="en-US" dirty="0" smtClean="0"/>
              <a:t>Species Wanted to allow  EAZA to replace</a:t>
            </a:r>
          </a:p>
          <a:p>
            <a:r>
              <a:rPr lang="en-US" dirty="0"/>
              <a:t>t</a:t>
            </a:r>
            <a:r>
              <a:rPr lang="en-US" dirty="0" smtClean="0"/>
              <a:t>heir current animal exchange listings</a:t>
            </a:r>
          </a:p>
          <a:p>
            <a:r>
              <a:rPr lang="en-US" dirty="0"/>
              <a:t>w</a:t>
            </a:r>
            <a:r>
              <a:rPr lang="en-US" dirty="0" smtClean="0"/>
              <a:t>ith the functionality in ZIMS. They now</a:t>
            </a:r>
          </a:p>
          <a:p>
            <a:r>
              <a:rPr lang="en-US" dirty="0"/>
              <a:t>a</a:t>
            </a:r>
            <a:r>
              <a:rPr lang="en-US" dirty="0" smtClean="0"/>
              <a:t>ppear as icons on the ZIMS desktop. If</a:t>
            </a:r>
          </a:p>
          <a:p>
            <a:r>
              <a:rPr lang="en-US" dirty="0"/>
              <a:t>y</a:t>
            </a:r>
            <a:r>
              <a:rPr lang="en-US" dirty="0" smtClean="0"/>
              <a:t>ou do not wish to view them there you </a:t>
            </a:r>
          </a:p>
          <a:p>
            <a:r>
              <a:rPr lang="en-US" dirty="0" smtClean="0"/>
              <a:t>can right click and opt to Remove them.</a:t>
            </a:r>
          </a:p>
          <a:p>
            <a:r>
              <a:rPr lang="en-US" dirty="0" smtClean="0"/>
              <a:t>You can remove any of the default icons</a:t>
            </a:r>
          </a:p>
          <a:p>
            <a:r>
              <a:rPr lang="en-US" dirty="0"/>
              <a:t>o</a:t>
            </a:r>
            <a:r>
              <a:rPr lang="en-US" dirty="0" smtClean="0"/>
              <a:t>n your desktop as all topics except for</a:t>
            </a:r>
          </a:p>
          <a:p>
            <a:r>
              <a:rPr lang="en-US" dirty="0" smtClean="0"/>
              <a:t>Pending Transactions are also found</a:t>
            </a:r>
          </a:p>
          <a:p>
            <a:r>
              <a:rPr lang="en-US" dirty="0"/>
              <a:t>u</a:t>
            </a:r>
            <a:r>
              <a:rPr lang="en-US" dirty="0" smtClean="0"/>
              <a:t>nder the Start menu.</a:t>
            </a:r>
            <a:endParaRPr lang="en-US" dirty="0"/>
          </a:p>
        </p:txBody>
      </p:sp>
    </p:spTree>
    <p:extLst>
      <p:ext uri="{BB962C8B-B14F-4D97-AF65-F5344CB8AC3E}">
        <p14:creationId xmlns:p14="http://schemas.microsoft.com/office/powerpoint/2010/main" val="2344913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Improvements to AA and SW</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671814" y="969169"/>
            <a:ext cx="7800372" cy="4007884"/>
          </a:xfrm>
          <a:prstGeom prst="rect">
            <a:avLst/>
          </a:prstGeom>
          <a:ln>
            <a:solidFill>
              <a:schemeClr val="tx1"/>
            </a:solidFill>
          </a:ln>
        </p:spPr>
      </p:pic>
      <p:sp>
        <p:nvSpPr>
          <p:cNvPr id="5" name="TextBox 4"/>
          <p:cNvSpPr txBox="1"/>
          <p:nvPr/>
        </p:nvSpPr>
        <p:spPr>
          <a:xfrm>
            <a:off x="244699" y="5207558"/>
            <a:ext cx="5544210" cy="738664"/>
          </a:xfrm>
          <a:prstGeom prst="rect">
            <a:avLst/>
          </a:prstGeom>
          <a:solidFill>
            <a:schemeClr val="accent1">
              <a:lumMod val="20000"/>
              <a:lumOff val="80000"/>
            </a:schemeClr>
          </a:solidFill>
          <a:ln>
            <a:solidFill>
              <a:schemeClr val="tx1"/>
            </a:solidFill>
          </a:ln>
        </p:spPr>
        <p:txBody>
          <a:bodyPr wrap="none" rtlCol="0">
            <a:spAutoFit/>
          </a:bodyPr>
          <a:lstStyle/>
          <a:p>
            <a:r>
              <a:rPr lang="en-US" sz="1400" dirty="0" smtClean="0"/>
              <a:t>The Contact Name is now a hyperlink to the information provided in the</a:t>
            </a:r>
          </a:p>
          <a:p>
            <a:r>
              <a:rPr lang="en-US" sz="1400" dirty="0" smtClean="0"/>
              <a:t>Staff Communications area by the institution. This is another good reason</a:t>
            </a:r>
          </a:p>
          <a:p>
            <a:r>
              <a:rPr lang="en-US" sz="1400" dirty="0"/>
              <a:t>t</a:t>
            </a:r>
            <a:r>
              <a:rPr lang="en-US" sz="1400" dirty="0" smtClean="0"/>
              <a:t>o complete these screens with as much detail as possible.</a:t>
            </a:r>
            <a:endParaRPr lang="en-US" sz="1400" dirty="0"/>
          </a:p>
        </p:txBody>
      </p:sp>
    </p:spTree>
    <p:extLst>
      <p:ext uri="{BB962C8B-B14F-4D97-AF65-F5344CB8AC3E}">
        <p14:creationId xmlns:p14="http://schemas.microsoft.com/office/powerpoint/2010/main" val="2540585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71246"/>
          </a:xfrm>
        </p:spPr>
        <p:txBody>
          <a:bodyPr>
            <a:normAutofit/>
          </a:bodyPr>
          <a:lstStyle/>
          <a:p>
            <a:pPr algn="ctr"/>
            <a:r>
              <a:rPr lang="en-US" sz="4000" dirty="0"/>
              <a:t>Improvements to AA and SW</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57200" y="1082788"/>
            <a:ext cx="6852313" cy="2021332"/>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124252" y="2174893"/>
            <a:ext cx="6895495" cy="1886760"/>
          </a:xfrm>
          <a:prstGeom prst="rect">
            <a:avLst/>
          </a:prstGeom>
          <a:ln>
            <a:solidFill>
              <a:schemeClr val="tx1"/>
            </a:solidFill>
          </a:ln>
        </p:spPr>
      </p:pic>
      <p:sp>
        <p:nvSpPr>
          <p:cNvPr id="6" name="TextBox 5"/>
          <p:cNvSpPr txBox="1"/>
          <p:nvPr/>
        </p:nvSpPr>
        <p:spPr>
          <a:xfrm>
            <a:off x="651320" y="4061653"/>
            <a:ext cx="7368427"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a group of animals is advertised as Available the count will display in the</a:t>
            </a:r>
          </a:p>
          <a:p>
            <a:r>
              <a:rPr lang="en-US" dirty="0"/>
              <a:t>g</a:t>
            </a:r>
            <a:r>
              <a:rPr lang="en-US" dirty="0" smtClean="0"/>
              <a:t>rid</a:t>
            </a:r>
            <a:r>
              <a:rPr lang="en-US" dirty="0" smtClean="0"/>
              <a:t>.</a:t>
            </a:r>
            <a:endParaRPr lang="en-US" dirty="0"/>
          </a:p>
          <a:p>
            <a:r>
              <a:rPr lang="en-US" dirty="0" smtClean="0"/>
              <a:t>Should the count of that group change after being recorded as Available the</a:t>
            </a:r>
          </a:p>
          <a:p>
            <a:r>
              <a:rPr lang="en-US" dirty="0"/>
              <a:t>c</a:t>
            </a:r>
            <a:r>
              <a:rPr lang="en-US" dirty="0" smtClean="0"/>
              <a:t>ount will automatically update in the grid. You no longer need to remember</a:t>
            </a:r>
          </a:p>
          <a:p>
            <a:r>
              <a:rPr lang="en-US" dirty="0"/>
              <a:t>t</a:t>
            </a:r>
            <a:r>
              <a:rPr lang="en-US" dirty="0" smtClean="0"/>
              <a:t>o update it.</a:t>
            </a:r>
          </a:p>
        </p:txBody>
      </p:sp>
    </p:spTree>
    <p:extLst>
      <p:ext uri="{BB962C8B-B14F-4D97-AF65-F5344CB8AC3E}">
        <p14:creationId xmlns:p14="http://schemas.microsoft.com/office/powerpoint/2010/main" val="24035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65184"/>
          </a:xfrm>
        </p:spPr>
        <p:txBody>
          <a:bodyPr>
            <a:normAutofit/>
          </a:bodyPr>
          <a:lstStyle/>
          <a:p>
            <a:pPr algn="ctr"/>
            <a:r>
              <a:rPr lang="en-US" sz="4000" dirty="0"/>
              <a:t>What’s New?</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1231" y="184486"/>
            <a:ext cx="1924395" cy="5628857"/>
          </a:xfrm>
          <a:prstGeom prst="rect">
            <a:avLst/>
          </a:prstGeom>
          <a:ln>
            <a:solidFill>
              <a:schemeClr val="tx1"/>
            </a:solidFill>
          </a:ln>
        </p:spPr>
      </p:pic>
      <p:pic>
        <p:nvPicPr>
          <p:cNvPr id="5" name="Picture 8"/>
          <p:cNvPicPr>
            <a:picLocks noChangeAspect="1"/>
          </p:cNvPicPr>
          <p:nvPr/>
        </p:nvPicPr>
        <p:blipFill>
          <a:blip r:embed="rId3"/>
          <a:stretch>
            <a:fillRect/>
          </a:stretch>
        </p:blipFill>
        <p:spPr>
          <a:xfrm>
            <a:off x="2442382" y="1030312"/>
            <a:ext cx="5297822" cy="4682340"/>
          </a:xfrm>
          <a:prstGeom prst="rect">
            <a:avLst/>
          </a:prstGeom>
          <a:ln>
            <a:solidFill>
              <a:schemeClr val="tx1"/>
            </a:solidFill>
          </a:ln>
        </p:spPr>
      </p:pic>
      <p:cxnSp>
        <p:nvCxnSpPr>
          <p:cNvPr id="6" name="Straight Arrow Connector 7"/>
          <p:cNvCxnSpPr/>
          <p:nvPr/>
        </p:nvCxnSpPr>
        <p:spPr>
          <a:xfrm flipV="1">
            <a:off x="2133601" y="1825624"/>
            <a:ext cx="617562" cy="7048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4"/>
          <p:cNvSpPr txBox="1"/>
          <p:nvPr/>
        </p:nvSpPr>
        <p:spPr>
          <a:xfrm>
            <a:off x="3828130" y="2293513"/>
            <a:ext cx="4687220" cy="3108543"/>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This is the 10</a:t>
            </a:r>
            <a:r>
              <a:rPr lang="en-US" sz="1400" baseline="30000" dirty="0" smtClean="0"/>
              <a:t>th</a:t>
            </a:r>
            <a:r>
              <a:rPr lang="en-US" sz="1400" dirty="0" smtClean="0"/>
              <a:t> ZIMS update since we rolled out the current version of ZIMS in April 2012!</a:t>
            </a:r>
          </a:p>
          <a:p>
            <a:endParaRPr lang="en-US" sz="1400" dirty="0"/>
          </a:p>
          <a:p>
            <a:r>
              <a:rPr lang="en-US" sz="1400" dirty="0" smtClean="0"/>
              <a:t>This release has new functionality for both the Animal Husbandry and Medical modules. Much of the new functions are continuing to get everything that was present in the legacy software of ARKS and </a:t>
            </a:r>
            <a:r>
              <a:rPr lang="en-US" sz="1400" dirty="0" err="1" smtClean="0"/>
              <a:t>MedARKS</a:t>
            </a:r>
            <a:r>
              <a:rPr lang="en-US" sz="1400" dirty="0" smtClean="0"/>
              <a:t> incorporated.</a:t>
            </a:r>
          </a:p>
          <a:p>
            <a:endParaRPr lang="en-US" sz="1400" dirty="0"/>
          </a:p>
          <a:p>
            <a:r>
              <a:rPr lang="en-US" sz="1400" dirty="0" smtClean="0"/>
              <a:t>In addition, several enhancements that have been popular requests are included.</a:t>
            </a:r>
          </a:p>
          <a:p>
            <a:endParaRPr lang="en-US" sz="1400" dirty="0"/>
          </a:p>
          <a:p>
            <a:r>
              <a:rPr lang="en-US" sz="1400" dirty="0" smtClean="0"/>
              <a:t>As always, your first step should be to read the Application Release Notes which will detail what is new so you don’t miss anything.</a:t>
            </a:r>
            <a:endParaRPr lang="en-US" sz="1400" dirty="0"/>
          </a:p>
        </p:txBody>
      </p:sp>
    </p:spTree>
    <p:extLst>
      <p:ext uri="{BB962C8B-B14F-4D97-AF65-F5344CB8AC3E}">
        <p14:creationId xmlns:p14="http://schemas.microsoft.com/office/powerpoint/2010/main" val="1713806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68215"/>
          </a:xfrm>
        </p:spPr>
        <p:txBody>
          <a:bodyPr>
            <a:normAutofit/>
          </a:bodyPr>
          <a:lstStyle/>
          <a:p>
            <a:pPr algn="ctr"/>
            <a:r>
              <a:rPr lang="en-US" sz="4000" dirty="0"/>
              <a:t>Medical Updates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66422"/>
            <a:ext cx="5638800" cy="4229100"/>
          </a:xfrm>
          <a:prstGeom prst="rect">
            <a:avLst/>
          </a:prstGeom>
          <a:effectLst>
            <a:softEdge rad="127000"/>
          </a:effectLst>
        </p:spPr>
      </p:pic>
    </p:spTree>
    <p:extLst>
      <p:ext uri="{BB962C8B-B14F-4D97-AF65-F5344CB8AC3E}">
        <p14:creationId xmlns:p14="http://schemas.microsoft.com/office/powerpoint/2010/main" val="2784619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42457"/>
          </a:xfrm>
        </p:spPr>
        <p:txBody>
          <a:bodyPr>
            <a:normAutofit/>
          </a:bodyPr>
          <a:lstStyle/>
          <a:p>
            <a:pPr algn="ctr"/>
            <a:r>
              <a:rPr lang="en-US" sz="4000" dirty="0"/>
              <a:t>Scheduling Functionality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64837" y="1107583"/>
            <a:ext cx="8150513" cy="3581400"/>
          </a:xfrm>
          <a:prstGeom prst="rect">
            <a:avLst/>
          </a:prstGeom>
          <a:ln>
            <a:solidFill>
              <a:schemeClr val="tx1"/>
            </a:solidFill>
          </a:ln>
        </p:spPr>
      </p:pic>
      <p:sp>
        <p:nvSpPr>
          <p:cNvPr id="5" name="TextBox 4"/>
          <p:cNvSpPr txBox="1"/>
          <p:nvPr/>
        </p:nvSpPr>
        <p:spPr>
          <a:xfrm>
            <a:off x="473394" y="4688983"/>
            <a:ext cx="7082516"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the Clinical Notes module by selecting the Calendar Tasks tab you can</a:t>
            </a:r>
          </a:p>
          <a:p>
            <a:r>
              <a:rPr lang="en-US" dirty="0"/>
              <a:t>s</a:t>
            </a:r>
            <a:r>
              <a:rPr lang="en-US" dirty="0" smtClean="0"/>
              <a:t>chedule multiple topics to display in My Calendar. You can also schedule </a:t>
            </a:r>
          </a:p>
          <a:p>
            <a:r>
              <a:rPr lang="en-US" dirty="0" smtClean="0"/>
              <a:t>Sample Collection from within the Samples module.</a:t>
            </a:r>
            <a:endParaRPr lang="en-US" dirty="0"/>
          </a:p>
        </p:txBody>
      </p:sp>
    </p:spTree>
    <p:extLst>
      <p:ext uri="{BB962C8B-B14F-4D97-AF65-F5344CB8AC3E}">
        <p14:creationId xmlns:p14="http://schemas.microsoft.com/office/powerpoint/2010/main" val="2428893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90942"/>
          </a:xfrm>
        </p:spPr>
        <p:txBody>
          <a:bodyPr>
            <a:normAutofit/>
          </a:bodyPr>
          <a:lstStyle/>
          <a:p>
            <a:pPr algn="ctr"/>
            <a:r>
              <a:rPr lang="en-US" sz="4000" dirty="0"/>
              <a:t>Recording the Details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1005333" y="1056069"/>
            <a:ext cx="7133333" cy="3619048"/>
          </a:xfrm>
          <a:prstGeom prst="rect">
            <a:avLst/>
          </a:prstGeom>
          <a:ln>
            <a:solidFill>
              <a:schemeClr val="tx1"/>
            </a:solidFill>
          </a:ln>
        </p:spPr>
      </p:pic>
      <p:sp>
        <p:nvSpPr>
          <p:cNvPr id="5" name="TextBox 5"/>
          <p:cNvSpPr txBox="1"/>
          <p:nvPr/>
        </p:nvSpPr>
        <p:spPr>
          <a:xfrm>
            <a:off x="787758" y="5042893"/>
            <a:ext cx="7209666"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Selecting the topic will bring up a screen where you can record details such</a:t>
            </a:r>
          </a:p>
          <a:p>
            <a:r>
              <a:rPr lang="en-US" dirty="0"/>
              <a:t>a</a:t>
            </a:r>
            <a:r>
              <a:rPr lang="en-US" dirty="0" smtClean="0"/>
              <a:t>s the priority, dates, who it is assigned to and additional Notes.</a:t>
            </a:r>
            <a:endParaRPr lang="en-US" dirty="0"/>
          </a:p>
        </p:txBody>
      </p:sp>
    </p:spTree>
    <p:extLst>
      <p:ext uri="{BB962C8B-B14F-4D97-AF65-F5344CB8AC3E}">
        <p14:creationId xmlns:p14="http://schemas.microsoft.com/office/powerpoint/2010/main" val="1868896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587911"/>
          </a:xfrm>
        </p:spPr>
        <p:txBody>
          <a:bodyPr>
            <a:normAutofit fontScale="90000"/>
          </a:bodyPr>
          <a:lstStyle/>
          <a:p>
            <a:pPr algn="ctr"/>
            <a:r>
              <a:rPr lang="en-US" sz="4000" dirty="0"/>
              <a:t>Calendar Display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343437" y="953037"/>
            <a:ext cx="5943095" cy="4169979"/>
          </a:xfrm>
          <a:prstGeom prst="rect">
            <a:avLst/>
          </a:prstGeom>
          <a:ln>
            <a:solidFill>
              <a:schemeClr val="tx1"/>
            </a:solidFill>
          </a:ln>
        </p:spPr>
      </p:pic>
      <p:pic>
        <p:nvPicPr>
          <p:cNvPr id="6" name="Picture 10"/>
          <p:cNvPicPr>
            <a:picLocks noChangeAspect="1"/>
          </p:cNvPicPr>
          <p:nvPr/>
        </p:nvPicPr>
        <p:blipFill>
          <a:blip r:embed="rId3"/>
          <a:stretch>
            <a:fillRect/>
          </a:stretch>
        </p:blipFill>
        <p:spPr>
          <a:xfrm>
            <a:off x="5830644" y="1958318"/>
            <a:ext cx="2140110" cy="3752051"/>
          </a:xfrm>
          <a:prstGeom prst="rect">
            <a:avLst/>
          </a:prstGeom>
          <a:ln>
            <a:solidFill>
              <a:schemeClr val="tx1"/>
            </a:solidFill>
          </a:ln>
        </p:spPr>
      </p:pic>
      <p:sp>
        <p:nvSpPr>
          <p:cNvPr id="5" name="TextBox 5"/>
          <p:cNvSpPr txBox="1"/>
          <p:nvPr/>
        </p:nvSpPr>
        <p:spPr>
          <a:xfrm>
            <a:off x="6571745" y="352919"/>
            <a:ext cx="2021364" cy="452431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scheduled actions will appear in My Calendar. Left clicking will bring up the Details box. Marking as Complete will remove the red “!”</a:t>
            </a:r>
          </a:p>
          <a:p>
            <a:r>
              <a:rPr lang="en-US" dirty="0"/>
              <a:t>i</a:t>
            </a:r>
            <a:r>
              <a:rPr lang="en-US" dirty="0" smtClean="0"/>
              <a:t>n front of the sample. </a:t>
            </a:r>
          </a:p>
          <a:p>
            <a:endParaRPr lang="en-US" dirty="0"/>
          </a:p>
          <a:p>
            <a:r>
              <a:rPr lang="en-US" dirty="0" smtClean="0"/>
              <a:t>The tasks will also display at the bottom of the right hand dashboard in the medical record.</a:t>
            </a:r>
            <a:endParaRPr lang="en-US" dirty="0"/>
          </a:p>
        </p:txBody>
      </p:sp>
      <p:pic>
        <p:nvPicPr>
          <p:cNvPr id="7" name="Picture 7"/>
          <p:cNvPicPr>
            <a:picLocks noChangeAspect="1"/>
          </p:cNvPicPr>
          <p:nvPr/>
        </p:nvPicPr>
        <p:blipFill>
          <a:blip r:embed="rId4"/>
          <a:stretch>
            <a:fillRect/>
          </a:stretch>
        </p:blipFill>
        <p:spPr>
          <a:xfrm>
            <a:off x="682332" y="4062943"/>
            <a:ext cx="4777761" cy="2414362"/>
          </a:xfrm>
          <a:prstGeom prst="rect">
            <a:avLst/>
          </a:prstGeom>
          <a:ln>
            <a:solidFill>
              <a:schemeClr val="tx1"/>
            </a:solidFill>
          </a:ln>
        </p:spPr>
      </p:pic>
      <p:cxnSp>
        <p:nvCxnSpPr>
          <p:cNvPr id="8" name="Straight Arrow Connector 9"/>
          <p:cNvCxnSpPr/>
          <p:nvPr/>
        </p:nvCxnSpPr>
        <p:spPr>
          <a:xfrm flipH="1">
            <a:off x="3812147" y="3605743"/>
            <a:ext cx="152400" cy="457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0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93973"/>
          </a:xfrm>
        </p:spPr>
        <p:txBody>
          <a:bodyPr>
            <a:normAutofit/>
          </a:bodyPr>
          <a:lstStyle/>
          <a:p>
            <a:pPr algn="ctr"/>
            <a:r>
              <a:rPr lang="en-US" sz="4000" dirty="0"/>
              <a:t>Medical Record Sharing</a:t>
            </a:r>
            <a:endParaRPr lang="en-GB" sz="4000" dirty="0"/>
          </a:p>
        </p:txBody>
      </p:sp>
      <p:pic>
        <p:nvPicPr>
          <p:cNvPr id="4" name="Picture 3"/>
          <p:cNvPicPr>
            <a:picLocks noChangeAspect="1"/>
          </p:cNvPicPr>
          <p:nvPr/>
        </p:nvPicPr>
        <p:blipFill>
          <a:blip r:embed="rId2"/>
          <a:stretch>
            <a:fillRect/>
          </a:stretch>
        </p:blipFill>
        <p:spPr>
          <a:xfrm>
            <a:off x="405684" y="1159099"/>
            <a:ext cx="6352638" cy="3422818"/>
          </a:xfrm>
          <a:prstGeom prst="rect">
            <a:avLst/>
          </a:prstGeom>
          <a:ln>
            <a:solidFill>
              <a:schemeClr val="tx1"/>
            </a:solidFill>
          </a:ln>
        </p:spPr>
      </p:pic>
      <p:pic>
        <p:nvPicPr>
          <p:cNvPr id="5" name="Picture 4"/>
          <p:cNvPicPr>
            <a:picLocks noGrp="1" noChangeAspect="1"/>
          </p:cNvPicPr>
          <p:nvPr>
            <p:ph idx="1"/>
          </p:nvPr>
        </p:nvPicPr>
        <p:blipFill>
          <a:blip r:embed="rId3"/>
          <a:stretch>
            <a:fillRect/>
          </a:stretch>
        </p:blipFill>
        <p:spPr>
          <a:xfrm>
            <a:off x="777337" y="2309885"/>
            <a:ext cx="5980985" cy="3429196"/>
          </a:xfrm>
          <a:prstGeom prst="rect">
            <a:avLst/>
          </a:prstGeom>
          <a:ln>
            <a:solidFill>
              <a:schemeClr val="tx1"/>
            </a:solidFill>
          </a:ln>
        </p:spPr>
      </p:pic>
      <p:sp>
        <p:nvSpPr>
          <p:cNvPr id="6" name="TextBox 5"/>
          <p:cNvSpPr txBox="1"/>
          <p:nvPr/>
        </p:nvSpPr>
        <p:spPr>
          <a:xfrm>
            <a:off x="4572000" y="1502535"/>
            <a:ext cx="3996735"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are a ZIMS Local Administrator</a:t>
            </a:r>
          </a:p>
          <a:p>
            <a:r>
              <a:rPr lang="en-US" dirty="0"/>
              <a:t>y</a:t>
            </a:r>
            <a:r>
              <a:rPr lang="en-US" dirty="0" smtClean="0"/>
              <a:t>ou have the option to turn Accessibility</a:t>
            </a:r>
          </a:p>
          <a:p>
            <a:r>
              <a:rPr lang="en-US" dirty="0"/>
              <a:t>f</a:t>
            </a:r>
            <a:r>
              <a:rPr lang="en-US" dirty="0" smtClean="0"/>
              <a:t>or External Sharing on or off. You do</a:t>
            </a:r>
          </a:p>
          <a:p>
            <a:r>
              <a:rPr lang="en-US" dirty="0"/>
              <a:t>n</a:t>
            </a:r>
            <a:r>
              <a:rPr lang="en-US" dirty="0" smtClean="0"/>
              <a:t>ot have the ability to turn any Medical</a:t>
            </a:r>
          </a:p>
          <a:p>
            <a:r>
              <a:rPr lang="en-US" dirty="0" smtClean="0"/>
              <a:t>Sharing on or off. That ability is found</a:t>
            </a:r>
          </a:p>
          <a:p>
            <a:r>
              <a:rPr lang="en-US" dirty="0"/>
              <a:t>o</a:t>
            </a:r>
            <a:r>
              <a:rPr lang="en-US" dirty="0" smtClean="0"/>
              <a:t>nly under the Medical Admin Role.</a:t>
            </a:r>
          </a:p>
          <a:p>
            <a:r>
              <a:rPr lang="en-US" dirty="0" smtClean="0"/>
              <a:t>Your Medical Admin can create a custom</a:t>
            </a:r>
          </a:p>
          <a:p>
            <a:r>
              <a:rPr lang="en-US" dirty="0" smtClean="0"/>
              <a:t>Role with that ability if they desire.</a:t>
            </a:r>
          </a:p>
          <a:p>
            <a:endParaRPr lang="en-US" dirty="0"/>
          </a:p>
          <a:p>
            <a:r>
              <a:rPr lang="en-US" dirty="0" smtClean="0"/>
              <a:t>Medical Record Sharing is found under</a:t>
            </a:r>
          </a:p>
          <a:p>
            <a:r>
              <a:rPr lang="en-US" dirty="0" smtClean="0"/>
              <a:t>the Medical Records module in the</a:t>
            </a:r>
          </a:p>
          <a:p>
            <a:r>
              <a:rPr lang="en-US" dirty="0" smtClean="0"/>
              <a:t>Medical Roles.</a:t>
            </a:r>
            <a:endParaRPr lang="en-US" dirty="0"/>
          </a:p>
        </p:txBody>
      </p:sp>
    </p:spTree>
    <p:extLst>
      <p:ext uri="{BB962C8B-B14F-4D97-AF65-F5344CB8AC3E}">
        <p14:creationId xmlns:p14="http://schemas.microsoft.com/office/powerpoint/2010/main" val="2820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3698"/>
            <a:ext cx="7886700" cy="948519"/>
          </a:xfrm>
        </p:spPr>
        <p:txBody>
          <a:bodyPr>
            <a:normAutofit/>
          </a:bodyPr>
          <a:lstStyle/>
          <a:p>
            <a:pPr algn="ctr"/>
            <a:r>
              <a:rPr lang="en-US" sz="4000" dirty="0"/>
              <a:t>Medical Record Sharing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1484285" y="921913"/>
            <a:ext cx="5855347" cy="3255439"/>
          </a:xfrm>
          <a:prstGeom prst="rect">
            <a:avLst/>
          </a:prstGeom>
          <a:ln>
            <a:solidFill>
              <a:schemeClr val="tx1"/>
            </a:solidFill>
          </a:ln>
        </p:spPr>
      </p:pic>
      <p:sp>
        <p:nvSpPr>
          <p:cNvPr id="5" name="TextBox 3"/>
          <p:cNvSpPr txBox="1"/>
          <p:nvPr/>
        </p:nvSpPr>
        <p:spPr>
          <a:xfrm>
            <a:off x="509479" y="4001294"/>
            <a:ext cx="780495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have the Role access you can select to share your medical records by going </a:t>
            </a:r>
          </a:p>
          <a:p>
            <a:r>
              <a:rPr lang="en-US" dirty="0" smtClean="0"/>
              <a:t>into Institutional Preferences&gt;ZIMS Accessibility &amp; Features. You can see that a </a:t>
            </a:r>
          </a:p>
          <a:p>
            <a:r>
              <a:rPr lang="en-US" dirty="0"/>
              <a:t>n</a:t>
            </a:r>
            <a:r>
              <a:rPr lang="en-US" dirty="0" smtClean="0"/>
              <a:t>ew box for Medical Records Sharing is now activated. The Accessibility For </a:t>
            </a:r>
          </a:p>
          <a:p>
            <a:r>
              <a:rPr lang="en-US" dirty="0" smtClean="0"/>
              <a:t>External Sharing must be turned on. You will then select the level of sharing that </a:t>
            </a:r>
          </a:p>
          <a:p>
            <a:r>
              <a:rPr lang="en-US" dirty="0" smtClean="0"/>
              <a:t>you desire. Hover over the “?” to view what medical modules are shared at each </a:t>
            </a:r>
          </a:p>
          <a:p>
            <a:r>
              <a:rPr lang="en-US" dirty="0" smtClean="0"/>
              <a:t>level.</a:t>
            </a:r>
            <a:endParaRPr lang="en-US" dirty="0"/>
          </a:p>
        </p:txBody>
      </p:sp>
    </p:spTree>
    <p:extLst>
      <p:ext uri="{BB962C8B-B14F-4D97-AF65-F5344CB8AC3E}">
        <p14:creationId xmlns:p14="http://schemas.microsoft.com/office/powerpoint/2010/main" val="1773134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71246"/>
          </a:xfrm>
        </p:spPr>
        <p:txBody>
          <a:bodyPr>
            <a:normAutofit/>
          </a:bodyPr>
          <a:lstStyle/>
          <a:p>
            <a:pPr algn="ctr"/>
            <a:r>
              <a:rPr lang="en-US" sz="4000" dirty="0"/>
              <a:t>What the Levels Share</a:t>
            </a:r>
            <a:endParaRPr lang="en-GB" sz="4000" dirty="0"/>
          </a:p>
        </p:txBody>
      </p:sp>
      <p:sp>
        <p:nvSpPr>
          <p:cNvPr id="3" name="Tijdelijke aanduiding voor inhoud 2"/>
          <p:cNvSpPr>
            <a:spLocks noGrp="1"/>
          </p:cNvSpPr>
          <p:nvPr>
            <p:ph idx="1"/>
          </p:nvPr>
        </p:nvSpPr>
        <p:spPr>
          <a:xfrm>
            <a:off x="628650" y="1374864"/>
            <a:ext cx="7886700" cy="4351338"/>
          </a:xfrm>
        </p:spPr>
        <p:txBody>
          <a:bodyPr/>
          <a:lstStyle/>
          <a:p>
            <a:r>
              <a:rPr lang="en-US" dirty="0"/>
              <a:t>Gold Level</a:t>
            </a:r>
          </a:p>
          <a:p>
            <a:pPr lvl="1"/>
            <a:r>
              <a:rPr lang="en-US" dirty="0"/>
              <a:t>All medical records except for Clinical Notes marked as Private</a:t>
            </a:r>
          </a:p>
          <a:p>
            <a:r>
              <a:rPr lang="en-US" dirty="0"/>
              <a:t>Silver Level</a:t>
            </a:r>
          </a:p>
          <a:p>
            <a:pPr lvl="1"/>
            <a:r>
              <a:rPr lang="en-US" dirty="0"/>
              <a:t>Anesthesia, Physiological Measurements, Medical Issues/Diagnosis, Treatments, Health Status</a:t>
            </a:r>
          </a:p>
          <a:p>
            <a:r>
              <a:rPr lang="en-US" dirty="0"/>
              <a:t>Bronze Level</a:t>
            </a:r>
          </a:p>
          <a:p>
            <a:pPr lvl="1"/>
            <a:r>
              <a:rPr lang="en-US" dirty="0"/>
              <a:t>Anesthesia, Physiological Measurements</a:t>
            </a:r>
          </a:p>
          <a:p>
            <a:r>
              <a:rPr lang="en-US" dirty="0"/>
              <a:t>No Sharing</a:t>
            </a:r>
          </a:p>
          <a:p>
            <a:pPr lvl="1"/>
            <a:r>
              <a:rPr lang="en-US" dirty="0"/>
              <a:t>No medical records are shared</a:t>
            </a:r>
          </a:p>
          <a:p>
            <a:endParaRPr lang="en-GB" dirty="0"/>
          </a:p>
        </p:txBody>
      </p:sp>
    </p:spTree>
    <p:extLst>
      <p:ext uri="{BB962C8B-B14F-4D97-AF65-F5344CB8AC3E}">
        <p14:creationId xmlns:p14="http://schemas.microsoft.com/office/powerpoint/2010/main" val="39111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4546"/>
            <a:ext cx="7886700" cy="1043190"/>
          </a:xfrm>
        </p:spPr>
        <p:txBody>
          <a:bodyPr>
            <a:normAutofit/>
          </a:bodyPr>
          <a:lstStyle/>
          <a:p>
            <a:pPr algn="ctr"/>
            <a:r>
              <a:rPr lang="en-US" sz="4000" dirty="0"/>
              <a:t>Go For the Gold!</a:t>
            </a:r>
            <a:endParaRPr lang="en-GB" sz="4000" dirty="0"/>
          </a:p>
        </p:txBody>
      </p:sp>
      <p:pic>
        <p:nvPicPr>
          <p:cNvPr id="4" name="Picture 5"/>
          <p:cNvPicPr>
            <a:picLocks noChangeAspect="1"/>
          </p:cNvPicPr>
          <p:nvPr/>
        </p:nvPicPr>
        <p:blipFill>
          <a:blip r:embed="rId2"/>
          <a:stretch>
            <a:fillRect/>
          </a:stretch>
        </p:blipFill>
        <p:spPr>
          <a:xfrm>
            <a:off x="279042" y="1197736"/>
            <a:ext cx="6076950" cy="2209800"/>
          </a:xfrm>
          <a:prstGeom prst="rect">
            <a:avLst/>
          </a:prstGeom>
          <a:ln>
            <a:solidFill>
              <a:schemeClr val="tx1"/>
            </a:solidFill>
          </a:ln>
        </p:spPr>
      </p:pic>
      <p:pic>
        <p:nvPicPr>
          <p:cNvPr id="5" name="Picture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24000" y="1350828"/>
            <a:ext cx="1903615" cy="1903615"/>
          </a:xfrm>
          <a:prstGeom prst="rect">
            <a:avLst/>
          </a:prstGeom>
          <a:ln>
            <a:solidFill>
              <a:schemeClr val="tx1"/>
            </a:solidFill>
          </a:ln>
          <a:effectLst>
            <a:softEdge rad="127000"/>
          </a:effectLst>
        </p:spPr>
      </p:pic>
      <p:sp>
        <p:nvSpPr>
          <p:cNvPr id="6" name="TextBox 6"/>
          <p:cNvSpPr txBox="1"/>
          <p:nvPr/>
        </p:nvSpPr>
        <p:spPr>
          <a:xfrm>
            <a:off x="628650" y="3407535"/>
            <a:ext cx="7278787"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There are three steps to successful medical record sharing:</a:t>
            </a:r>
          </a:p>
          <a:p>
            <a:r>
              <a:rPr lang="en-US" dirty="0" smtClean="0"/>
              <a:t>1.Both institutions must have External Sharing enabled (Local Admin)</a:t>
            </a:r>
          </a:p>
          <a:p>
            <a:r>
              <a:rPr lang="en-US" dirty="0" smtClean="0"/>
              <a:t>2.Both institutions have selected a level of medical sharing (Medical Admin)</a:t>
            </a:r>
          </a:p>
          <a:p>
            <a:r>
              <a:rPr lang="en-US" dirty="0" smtClean="0"/>
              <a:t>3.The sharing institution has selected to share the record with the </a:t>
            </a:r>
          </a:p>
          <a:p>
            <a:r>
              <a:rPr lang="en-US" dirty="0"/>
              <a:t>	</a:t>
            </a:r>
            <a:r>
              <a:rPr lang="en-US" dirty="0" smtClean="0"/>
              <a:t>other institution.</a:t>
            </a:r>
          </a:p>
          <a:p>
            <a:endParaRPr lang="en-US" dirty="0"/>
          </a:p>
          <a:p>
            <a:r>
              <a:rPr lang="en-US" dirty="0" smtClean="0"/>
              <a:t>You will see ONLY the minimum common level of records selected.</a:t>
            </a:r>
          </a:p>
          <a:p>
            <a:r>
              <a:rPr lang="en-US" dirty="0" smtClean="0"/>
              <a:t>Some examples……………………….</a:t>
            </a:r>
            <a:endParaRPr lang="en-US" dirty="0"/>
          </a:p>
        </p:txBody>
      </p:sp>
    </p:spTree>
    <p:extLst>
      <p:ext uri="{BB962C8B-B14F-4D97-AF65-F5344CB8AC3E}">
        <p14:creationId xmlns:p14="http://schemas.microsoft.com/office/powerpoint/2010/main" val="2248916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Some Examples</a:t>
            </a:r>
            <a:endParaRPr lang="en-GB" sz="4000" dirty="0"/>
          </a:p>
        </p:txBody>
      </p:sp>
      <p:sp>
        <p:nvSpPr>
          <p:cNvPr id="3" name="Tijdelijke aanduiding voor inhoud 2"/>
          <p:cNvSpPr>
            <a:spLocks noGrp="1"/>
          </p:cNvSpPr>
          <p:nvPr>
            <p:ph idx="1"/>
          </p:nvPr>
        </p:nvSpPr>
        <p:spPr/>
        <p:txBody>
          <a:bodyPr/>
          <a:lstStyle/>
          <a:p>
            <a:r>
              <a:rPr lang="en-US" dirty="0"/>
              <a:t>Institution A has selected Gold Level sharing. They share a record with Institution B who has also selected Gold Level sharing.</a:t>
            </a:r>
          </a:p>
          <a:p>
            <a:pPr lvl="1"/>
            <a:r>
              <a:rPr lang="en-US" dirty="0"/>
              <a:t>Institution B sees all medical records</a:t>
            </a:r>
          </a:p>
          <a:p>
            <a:r>
              <a:rPr lang="en-US" dirty="0"/>
              <a:t>Institution C has selected Silver Level sharing. They share a record with Institution D who has selected Bronze Level sharing.</a:t>
            </a:r>
          </a:p>
          <a:p>
            <a:pPr lvl="1"/>
            <a:r>
              <a:rPr lang="en-US" dirty="0"/>
              <a:t>Institution D sees ONLY Anesthesia and Physiological Measurements (the lowest common level of sharing)</a:t>
            </a:r>
            <a:endParaRPr lang="en-US" dirty="0"/>
          </a:p>
        </p:txBody>
      </p:sp>
    </p:spTree>
    <p:extLst>
      <p:ext uri="{BB962C8B-B14F-4D97-AF65-F5344CB8AC3E}">
        <p14:creationId xmlns:p14="http://schemas.microsoft.com/office/powerpoint/2010/main" val="28442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9011"/>
            <a:ext cx="7886700" cy="1325563"/>
          </a:xfrm>
        </p:spPr>
        <p:txBody>
          <a:bodyPr>
            <a:normAutofit/>
          </a:bodyPr>
          <a:lstStyle/>
          <a:p>
            <a:pPr algn="ctr"/>
            <a:r>
              <a:rPr lang="en-US" sz="4000" dirty="0"/>
              <a:t>Assigning Sharing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404947" y="1690689"/>
            <a:ext cx="5024029" cy="1923318"/>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404947" y="4001294"/>
            <a:ext cx="7123809" cy="1742857"/>
          </a:xfrm>
          <a:prstGeom prst="rect">
            <a:avLst/>
          </a:prstGeom>
          <a:ln>
            <a:solidFill>
              <a:schemeClr val="tx1"/>
            </a:solidFill>
          </a:ln>
        </p:spPr>
      </p:pic>
      <p:sp>
        <p:nvSpPr>
          <p:cNvPr id="6" name="TextBox 7"/>
          <p:cNvSpPr txBox="1"/>
          <p:nvPr/>
        </p:nvSpPr>
        <p:spPr>
          <a:xfrm>
            <a:off x="5919653" y="1281035"/>
            <a:ext cx="2819400"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Medical records to be shared are assigned just as Husbandry records to</a:t>
            </a:r>
          </a:p>
          <a:p>
            <a:r>
              <a:rPr lang="en-US" dirty="0" smtClean="0"/>
              <a:t>be shared are. You can do so from the External Sharing grid under My Institution (top) or from within the</a:t>
            </a:r>
          </a:p>
          <a:p>
            <a:r>
              <a:rPr lang="en-US" dirty="0" smtClean="0"/>
              <a:t>Animal record External Sharing grid (bottom).</a:t>
            </a:r>
            <a:endParaRPr lang="en-US" dirty="0"/>
          </a:p>
        </p:txBody>
      </p:sp>
    </p:spTree>
    <p:extLst>
      <p:ext uri="{BB962C8B-B14F-4D97-AF65-F5344CB8AC3E}">
        <p14:creationId xmlns:p14="http://schemas.microsoft.com/office/powerpoint/2010/main" val="208043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240" y="133306"/>
            <a:ext cx="7886700" cy="1325563"/>
          </a:xfrm>
        </p:spPr>
        <p:txBody>
          <a:bodyPr>
            <a:normAutofit/>
          </a:bodyPr>
          <a:lstStyle/>
          <a:p>
            <a:pPr algn="ctr"/>
            <a:r>
              <a:rPr lang="en-US" sz="4000" dirty="0"/>
              <a:t>Check Your Roles</a:t>
            </a:r>
            <a:endParaRPr lang="en-GB" sz="4000" dirty="0"/>
          </a:p>
        </p:txBody>
      </p:sp>
      <p:pic>
        <p:nvPicPr>
          <p:cNvPr id="4" name="Picture 5"/>
          <p:cNvPicPr>
            <a:picLocks noGrp="1" noChangeAspect="1"/>
          </p:cNvPicPr>
          <p:nvPr>
            <p:ph idx="1"/>
          </p:nvPr>
        </p:nvPicPr>
        <p:blipFill>
          <a:blip r:embed="rId2"/>
          <a:stretch>
            <a:fillRect/>
          </a:stretch>
        </p:blipFill>
        <p:spPr>
          <a:xfrm>
            <a:off x="237602" y="1670883"/>
            <a:ext cx="5243015" cy="1902465"/>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237602" y="3878427"/>
            <a:ext cx="5243015" cy="1923202"/>
          </a:xfrm>
          <a:prstGeom prst="rect">
            <a:avLst/>
          </a:prstGeom>
          <a:ln>
            <a:solidFill>
              <a:schemeClr val="tx1"/>
            </a:solidFill>
          </a:ln>
        </p:spPr>
      </p:pic>
      <p:sp>
        <p:nvSpPr>
          <p:cNvPr id="6" name="TextBox 4"/>
          <p:cNvSpPr txBox="1"/>
          <p:nvPr/>
        </p:nvSpPr>
        <p:spPr>
          <a:xfrm>
            <a:off x="5638800" y="381000"/>
            <a:ext cx="3200400" cy="5262979"/>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The second thing you should do is check the accesses of your Roles. For the </a:t>
            </a:r>
            <a:r>
              <a:rPr lang="en-US" sz="1600" dirty="0" smtClean="0"/>
              <a:t>Species360 </a:t>
            </a:r>
            <a:r>
              <a:rPr lang="en-US" sz="1600" dirty="0" smtClean="0"/>
              <a:t>template Roles we will add access for new functionality to the best of our knowledge for what the Role typically should have. If for some reason you do not want that access given to someone with a template Role you may need to create a custom Role. For any custom Roles the new functionality will not be added and you will need to do that yourself. For example, the </a:t>
            </a:r>
            <a:r>
              <a:rPr lang="en-US" sz="1600" dirty="0" smtClean="0"/>
              <a:t>Species360 </a:t>
            </a:r>
            <a:r>
              <a:rPr lang="en-US" sz="1600" dirty="0" smtClean="0"/>
              <a:t>template Role of Medical Admin (top) has been automatically updated with the new Calendar functionality to be discussed later. The custom Keeper Med Role (bottom) will need to be updated as appropriate.</a:t>
            </a:r>
            <a:endParaRPr lang="en-US" sz="1600" dirty="0"/>
          </a:p>
        </p:txBody>
      </p:sp>
    </p:spTree>
    <p:extLst>
      <p:ext uri="{BB962C8B-B14F-4D97-AF65-F5344CB8AC3E}">
        <p14:creationId xmlns:p14="http://schemas.microsoft.com/office/powerpoint/2010/main" val="4224934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771" y="213942"/>
            <a:ext cx="7886700" cy="781094"/>
          </a:xfrm>
        </p:spPr>
        <p:txBody>
          <a:bodyPr>
            <a:normAutofit/>
          </a:bodyPr>
          <a:lstStyle/>
          <a:p>
            <a:pPr algn="ctr"/>
            <a:r>
              <a:rPr lang="en-US" sz="4000" dirty="0"/>
              <a:t>Assigning Sharing</a:t>
            </a:r>
            <a:endParaRPr lang="en-GB" sz="4000" dirty="0"/>
          </a:p>
        </p:txBody>
      </p:sp>
      <p:pic>
        <p:nvPicPr>
          <p:cNvPr id="4" name="Picture 5"/>
          <p:cNvPicPr>
            <a:picLocks noGrp="1" noChangeAspect="1"/>
          </p:cNvPicPr>
          <p:nvPr>
            <p:ph idx="1"/>
          </p:nvPr>
        </p:nvPicPr>
        <p:blipFill>
          <a:blip r:embed="rId2"/>
          <a:stretch>
            <a:fillRect/>
          </a:stretch>
        </p:blipFill>
        <p:spPr>
          <a:xfrm>
            <a:off x="426314" y="850007"/>
            <a:ext cx="3809524" cy="2876190"/>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5481535" y="850007"/>
            <a:ext cx="2695238" cy="1971429"/>
          </a:xfrm>
          <a:prstGeom prst="rect">
            <a:avLst/>
          </a:prstGeom>
          <a:ln>
            <a:solidFill>
              <a:schemeClr val="tx1"/>
            </a:solidFill>
          </a:ln>
        </p:spPr>
      </p:pic>
      <p:pic>
        <p:nvPicPr>
          <p:cNvPr id="6" name="Picture 8"/>
          <p:cNvPicPr>
            <a:picLocks noChangeAspect="1"/>
          </p:cNvPicPr>
          <p:nvPr/>
        </p:nvPicPr>
        <p:blipFill>
          <a:blip r:embed="rId4"/>
          <a:stretch>
            <a:fillRect/>
          </a:stretch>
        </p:blipFill>
        <p:spPr>
          <a:xfrm>
            <a:off x="426314" y="3880744"/>
            <a:ext cx="3298394" cy="2477898"/>
          </a:xfrm>
          <a:prstGeom prst="rect">
            <a:avLst/>
          </a:prstGeom>
          <a:ln>
            <a:solidFill>
              <a:schemeClr val="tx1"/>
            </a:solidFill>
          </a:ln>
        </p:spPr>
      </p:pic>
      <p:pic>
        <p:nvPicPr>
          <p:cNvPr id="7" name="Picture 3"/>
          <p:cNvPicPr>
            <a:picLocks noChangeAspect="1"/>
          </p:cNvPicPr>
          <p:nvPr/>
        </p:nvPicPr>
        <p:blipFill>
          <a:blip r:embed="rId5"/>
          <a:stretch>
            <a:fillRect/>
          </a:stretch>
        </p:blipFill>
        <p:spPr>
          <a:xfrm>
            <a:off x="2075511" y="4780772"/>
            <a:ext cx="2059428" cy="1577870"/>
          </a:xfrm>
          <a:prstGeom prst="rect">
            <a:avLst/>
          </a:prstGeom>
          <a:ln>
            <a:solidFill>
              <a:schemeClr val="tx1"/>
            </a:solidFill>
          </a:ln>
        </p:spPr>
      </p:pic>
      <p:sp>
        <p:nvSpPr>
          <p:cNvPr id="8" name="TextBox 7"/>
          <p:cNvSpPr txBox="1"/>
          <p:nvPr/>
        </p:nvSpPr>
        <p:spPr>
          <a:xfrm>
            <a:off x="4826497" y="2918745"/>
            <a:ext cx="3350276" cy="2862322"/>
          </a:xfrm>
          <a:prstGeom prst="rect">
            <a:avLst/>
          </a:prstGeom>
          <a:solidFill>
            <a:schemeClr val="accent1">
              <a:lumMod val="20000"/>
              <a:lumOff val="80000"/>
            </a:schemeClr>
          </a:solidFill>
          <a:ln>
            <a:solidFill>
              <a:schemeClr val="tx1"/>
            </a:solidFill>
          </a:ln>
        </p:spPr>
        <p:txBody>
          <a:bodyPr wrap="none" rtlCol="0">
            <a:spAutoFit/>
          </a:bodyPr>
          <a:lstStyle/>
          <a:p>
            <a:r>
              <a:rPr lang="en-US" sz="1200" dirty="0" smtClean="0"/>
              <a:t>If you are assigning sharing from My Institution,</a:t>
            </a:r>
          </a:p>
          <a:p>
            <a:r>
              <a:rPr lang="en-US" sz="1200" dirty="0"/>
              <a:t>a</a:t>
            </a:r>
            <a:r>
              <a:rPr lang="en-US" sz="1200" dirty="0" smtClean="0"/>
              <a:t>fter you select the Institution you desire to</a:t>
            </a:r>
          </a:p>
          <a:p>
            <a:r>
              <a:rPr lang="en-US" sz="1200" dirty="0"/>
              <a:t>s</a:t>
            </a:r>
            <a:r>
              <a:rPr lang="en-US" sz="1200" dirty="0" smtClean="0"/>
              <a:t>hare the record with you have the option to</a:t>
            </a:r>
          </a:p>
          <a:p>
            <a:r>
              <a:rPr lang="en-US" sz="1200" dirty="0"/>
              <a:t>s</a:t>
            </a:r>
            <a:r>
              <a:rPr lang="en-US" sz="1200" dirty="0" smtClean="0"/>
              <a:t>hare an entire Taxonomy or an individual Animal</a:t>
            </a:r>
          </a:p>
          <a:p>
            <a:r>
              <a:rPr lang="en-US" sz="1200" dirty="0"/>
              <a:t>r</a:t>
            </a:r>
            <a:r>
              <a:rPr lang="en-US" sz="1200" dirty="0" smtClean="0"/>
              <a:t>ecord (top left). When assigning from within the</a:t>
            </a:r>
          </a:p>
          <a:p>
            <a:r>
              <a:rPr lang="en-US" sz="1200" dirty="0" smtClean="0"/>
              <a:t>Animal record the sharing will apply only to that</a:t>
            </a:r>
          </a:p>
          <a:p>
            <a:r>
              <a:rPr lang="en-US" sz="1200" dirty="0"/>
              <a:t>s</a:t>
            </a:r>
            <a:r>
              <a:rPr lang="en-US" sz="1200" dirty="0" smtClean="0"/>
              <a:t>ingle record (top right). </a:t>
            </a:r>
          </a:p>
          <a:p>
            <a:endParaRPr lang="en-US" sz="1200" dirty="0"/>
          </a:p>
          <a:p>
            <a:r>
              <a:rPr lang="en-US" sz="1200" dirty="0" smtClean="0"/>
              <a:t>The Next button will open the screen that allows </a:t>
            </a:r>
          </a:p>
          <a:p>
            <a:r>
              <a:rPr lang="en-US" sz="1200" dirty="0" smtClean="0"/>
              <a:t>you to select to share Husbandry, Medical or Both </a:t>
            </a:r>
          </a:p>
          <a:p>
            <a:r>
              <a:rPr lang="en-US" sz="1200" dirty="0" smtClean="0"/>
              <a:t>records (left).</a:t>
            </a:r>
          </a:p>
          <a:p>
            <a:endParaRPr lang="en-US" sz="1200" dirty="0"/>
          </a:p>
          <a:p>
            <a:r>
              <a:rPr lang="en-US" sz="1200" dirty="0" smtClean="0"/>
              <a:t>If you do not have the role access to share Medical</a:t>
            </a:r>
          </a:p>
          <a:p>
            <a:r>
              <a:rPr lang="en-US" sz="1200" dirty="0" smtClean="0"/>
              <a:t>Records it will be greyed out and defaulted to only</a:t>
            </a:r>
          </a:p>
          <a:p>
            <a:r>
              <a:rPr lang="en-US" sz="1200" dirty="0" smtClean="0"/>
              <a:t>Husbandry Records.</a:t>
            </a:r>
            <a:endParaRPr lang="en-US" sz="1200" dirty="0"/>
          </a:p>
        </p:txBody>
      </p:sp>
    </p:spTree>
    <p:extLst>
      <p:ext uri="{BB962C8B-B14F-4D97-AF65-F5344CB8AC3E}">
        <p14:creationId xmlns:p14="http://schemas.microsoft.com/office/powerpoint/2010/main" val="8073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678063"/>
          </a:xfrm>
        </p:spPr>
        <p:txBody>
          <a:bodyPr>
            <a:normAutofit/>
          </a:bodyPr>
          <a:lstStyle/>
          <a:p>
            <a:pPr algn="ctr"/>
            <a:r>
              <a:rPr lang="en-US" sz="4000" dirty="0"/>
              <a:t>Group View Plus</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09977" y="942265"/>
            <a:ext cx="7014553" cy="305902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333223" y="2400053"/>
            <a:ext cx="6400800" cy="1792717"/>
          </a:xfrm>
          <a:prstGeom prst="rect">
            <a:avLst/>
          </a:prstGeom>
          <a:ln>
            <a:solidFill>
              <a:schemeClr val="tx1"/>
            </a:solidFill>
          </a:ln>
        </p:spPr>
      </p:pic>
      <p:sp>
        <p:nvSpPr>
          <p:cNvPr id="6" name="TextBox 5"/>
          <p:cNvSpPr txBox="1"/>
          <p:nvPr/>
        </p:nvSpPr>
        <p:spPr>
          <a:xfrm>
            <a:off x="301621" y="4001294"/>
            <a:ext cx="6978000" cy="1600438"/>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Group View Plus allows you to view any medical records that may be related to</a:t>
            </a:r>
          </a:p>
          <a:p>
            <a:r>
              <a:rPr lang="en-US" sz="1600" dirty="0"/>
              <a:t>t</a:t>
            </a:r>
            <a:r>
              <a:rPr lang="en-US" sz="1600" dirty="0" smtClean="0"/>
              <a:t>he group you have in focus. It will display medical records for any members that</a:t>
            </a:r>
          </a:p>
          <a:p>
            <a:r>
              <a:rPr lang="en-US" sz="1600" dirty="0"/>
              <a:t>w</a:t>
            </a:r>
            <a:r>
              <a:rPr lang="en-US" sz="1600" dirty="0" smtClean="0"/>
              <a:t>ere split from or merged into the group you have in focus. In this view we have</a:t>
            </a:r>
          </a:p>
          <a:p>
            <a:r>
              <a:rPr lang="en-US" sz="1600" dirty="0"/>
              <a:t>o</a:t>
            </a:r>
            <a:r>
              <a:rPr lang="en-US" sz="1600" dirty="0" smtClean="0"/>
              <a:t>nly the single group in focus. </a:t>
            </a:r>
            <a:endParaRPr lang="en-US" sz="1600" dirty="0"/>
          </a:p>
          <a:p>
            <a:r>
              <a:rPr lang="en-US" sz="1600" dirty="0" smtClean="0"/>
              <a:t>By selecting the green arrows icon it will include medical records that may relate </a:t>
            </a:r>
          </a:p>
          <a:p>
            <a:r>
              <a:rPr lang="en-US" sz="1600" dirty="0" smtClean="0"/>
              <a:t>to this group. Here we see records for an individual that was split from this group</a:t>
            </a:r>
            <a:r>
              <a:rPr lang="en-US" dirty="0" smtClean="0"/>
              <a:t>.</a:t>
            </a:r>
          </a:p>
        </p:txBody>
      </p:sp>
    </p:spTree>
    <p:extLst>
      <p:ext uri="{BB962C8B-B14F-4D97-AF65-F5344CB8AC3E}">
        <p14:creationId xmlns:p14="http://schemas.microsoft.com/office/powerpoint/2010/main" val="12900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009" y="326490"/>
            <a:ext cx="7886700" cy="1325563"/>
          </a:xfrm>
        </p:spPr>
        <p:txBody>
          <a:bodyPr>
            <a:normAutofit/>
          </a:bodyPr>
          <a:lstStyle/>
          <a:p>
            <a:pPr algn="ctr"/>
            <a:r>
              <a:rPr lang="en-US" sz="4000" dirty="0"/>
              <a:t>New Medical Reports!</a:t>
            </a:r>
            <a:endParaRPr lang="en-GB" sz="4000" dirty="0"/>
          </a:p>
        </p:txBody>
      </p:sp>
      <p:sp>
        <p:nvSpPr>
          <p:cNvPr id="3" name="Tijdelijke aanduiding voor inhoud 2"/>
          <p:cNvSpPr>
            <a:spLocks noGrp="1"/>
          </p:cNvSpPr>
          <p:nvPr>
            <p:ph idx="1"/>
          </p:nvPr>
        </p:nvSpPr>
        <p:spPr>
          <a:xfrm>
            <a:off x="422587" y="1935163"/>
            <a:ext cx="7886700" cy="4351338"/>
          </a:xfrm>
        </p:spPr>
        <p:txBody>
          <a:bodyPr>
            <a:normAutofit fontScale="92500" lnSpcReduction="20000"/>
          </a:bodyPr>
          <a:lstStyle/>
          <a:p>
            <a:r>
              <a:rPr lang="en-US" dirty="0"/>
              <a:t>Drug Usage by Bottle ID</a:t>
            </a:r>
          </a:p>
          <a:p>
            <a:pPr lvl="1"/>
            <a:r>
              <a:rPr lang="en-US" sz="2200" dirty="0"/>
              <a:t>ID, Status, Formulation/Ingredients, Notes</a:t>
            </a:r>
          </a:p>
          <a:p>
            <a:r>
              <a:rPr lang="en-US" dirty="0"/>
              <a:t>Active Prescriptions/Treatments</a:t>
            </a:r>
          </a:p>
          <a:p>
            <a:pPr lvl="1"/>
            <a:r>
              <a:rPr lang="en-US" sz="2200" dirty="0"/>
              <a:t>Date, Drug, Taxonomy, Enclosure, Duration, Prescribed By</a:t>
            </a:r>
          </a:p>
          <a:p>
            <a:r>
              <a:rPr lang="en-US" dirty="0"/>
              <a:t>Pharmacy Inventory</a:t>
            </a:r>
          </a:p>
          <a:p>
            <a:pPr lvl="1"/>
            <a:r>
              <a:rPr lang="en-US" sz="2200" dirty="0"/>
              <a:t>Current Inventory, various Item Types, Formulation/Ingredients, Regulating Agency, Expiration, Lot #</a:t>
            </a:r>
          </a:p>
          <a:p>
            <a:r>
              <a:rPr lang="en-US" dirty="0"/>
              <a:t>Samples/Tests/Results</a:t>
            </a:r>
          </a:p>
          <a:p>
            <a:pPr lvl="1"/>
            <a:r>
              <a:rPr lang="en-US" sz="2200" dirty="0"/>
              <a:t>Start and End Date, Animal(s), Laboratory, Test Category, Result Status</a:t>
            </a:r>
          </a:p>
          <a:p>
            <a:r>
              <a:rPr lang="en-US" dirty="0"/>
              <a:t>Sample Request</a:t>
            </a:r>
          </a:p>
          <a:p>
            <a:pPr lvl="1"/>
            <a:r>
              <a:rPr lang="en-US" sz="2200" dirty="0"/>
              <a:t>Date Range, Sample Type, Taxonomy and Enclosure, Specific Animal(s), Priority and Assigned To</a:t>
            </a:r>
          </a:p>
          <a:p>
            <a:endParaRPr lang="en-GB" dirty="0"/>
          </a:p>
        </p:txBody>
      </p:sp>
      <p:pic>
        <p:nvPicPr>
          <p:cNvPr id="4" name="Picture 5"/>
          <p:cNvPicPr>
            <a:picLocks noChangeAspect="1"/>
          </p:cNvPicPr>
          <p:nvPr/>
        </p:nvPicPr>
        <p:blipFill>
          <a:blip r:embed="rId2"/>
          <a:stretch>
            <a:fillRect/>
          </a:stretch>
        </p:blipFill>
        <p:spPr>
          <a:xfrm>
            <a:off x="6187520" y="326490"/>
            <a:ext cx="2742905" cy="2477462"/>
          </a:xfrm>
          <a:prstGeom prst="rect">
            <a:avLst/>
          </a:prstGeom>
          <a:ln>
            <a:solidFill>
              <a:schemeClr val="tx1"/>
            </a:solidFill>
          </a:ln>
        </p:spPr>
      </p:pic>
    </p:spTree>
    <p:extLst>
      <p:ext uri="{BB962C8B-B14F-4D97-AF65-F5344CB8AC3E}">
        <p14:creationId xmlns:p14="http://schemas.microsoft.com/office/powerpoint/2010/main" val="287832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7300" y="2928021"/>
            <a:ext cx="7886700" cy="1325563"/>
          </a:xfrm>
        </p:spPr>
        <p:txBody>
          <a:bodyPr/>
          <a:lstStyle/>
          <a:p>
            <a:r>
              <a:rPr lang="en-US" smtClean="0"/>
              <a:t>Any Questions?</a:t>
            </a:r>
            <a:endParaRPr lang="en-GB" dirty="0"/>
          </a:p>
        </p:txBody>
      </p:sp>
      <p:sp>
        <p:nvSpPr>
          <p:cNvPr id="3" name="Tijdelijke aanduiding voor inhoud 2"/>
          <p:cNvSpPr>
            <a:spLocks noGrp="1"/>
          </p:cNvSpPr>
          <p:nvPr>
            <p:ph idx="1"/>
          </p:nvPr>
        </p:nvSpPr>
        <p:spPr>
          <a:xfrm>
            <a:off x="1257300" y="4053670"/>
            <a:ext cx="7886700" cy="4351338"/>
          </a:xfrm>
        </p:spPr>
        <p:txBody>
          <a:bodyPr/>
          <a:lstStyle/>
          <a:p>
            <a:pPr marL="0" indent="0">
              <a:buNone/>
            </a:pPr>
            <a:r>
              <a:rPr lang="en-US" dirty="0"/>
              <a:t>On the R2.1 Update</a:t>
            </a:r>
          </a:p>
          <a:p>
            <a:endParaRPr lang="en-GB" dirty="0"/>
          </a:p>
        </p:txBody>
      </p:sp>
    </p:spTree>
    <p:extLst>
      <p:ext uri="{BB962C8B-B14F-4D97-AF65-F5344CB8AC3E}">
        <p14:creationId xmlns:p14="http://schemas.microsoft.com/office/powerpoint/2010/main" val="1479462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ZIMS Localization for Translation</a:t>
            </a:r>
            <a:br>
              <a:rPr lang="en-US" sz="4000" dirty="0"/>
            </a:br>
            <a:r>
              <a:rPr lang="en-US" sz="4000" dirty="0"/>
              <a:t>for Husbandry and Medical</a:t>
            </a:r>
            <a:endParaRPr lang="en-GB" sz="4000" dirty="0"/>
          </a:p>
        </p:txBody>
      </p:sp>
      <p:sp>
        <p:nvSpPr>
          <p:cNvPr id="3" name="Tijdelijke aanduiding voor inhoud 2"/>
          <p:cNvSpPr>
            <a:spLocks noGrp="1"/>
          </p:cNvSpPr>
          <p:nvPr>
            <p:ph idx="1"/>
          </p:nvPr>
        </p:nvSpPr>
        <p:spPr/>
        <p:txBody>
          <a:bodyPr/>
          <a:lstStyle/>
          <a:p>
            <a:r>
              <a:rPr lang="en-US" dirty="0"/>
              <a:t>ZIMS is being translated into Spanish!</a:t>
            </a:r>
          </a:p>
          <a:p>
            <a:r>
              <a:rPr lang="en-US" dirty="0"/>
              <a:t>Thanks to Myriam Salazar, </a:t>
            </a:r>
            <a:r>
              <a:rPr lang="en-US" dirty="0" smtClean="0"/>
              <a:t>Species360 </a:t>
            </a:r>
            <a:r>
              <a:rPr lang="en-US" dirty="0"/>
              <a:t>Regional Coordinator Latin America and Spain and volunteers:</a:t>
            </a:r>
          </a:p>
          <a:p>
            <a:pPr lvl="1"/>
            <a:r>
              <a:rPr lang="en-US" dirty="0"/>
              <a:t>Carolina Holguín, </a:t>
            </a:r>
            <a:r>
              <a:rPr lang="en-US" dirty="0" err="1"/>
              <a:t>Africam</a:t>
            </a:r>
            <a:r>
              <a:rPr lang="en-US" dirty="0"/>
              <a:t> Safari</a:t>
            </a:r>
          </a:p>
          <a:p>
            <a:pPr lvl="1"/>
            <a:r>
              <a:rPr lang="en-US" dirty="0"/>
              <a:t>Erika </a:t>
            </a:r>
            <a:r>
              <a:rPr lang="en-US" dirty="0" err="1"/>
              <a:t>Servín</a:t>
            </a:r>
            <a:r>
              <a:rPr lang="en-US" dirty="0"/>
              <a:t> Zamora, </a:t>
            </a:r>
            <a:r>
              <a:rPr lang="en-US" dirty="0" err="1"/>
              <a:t>Chapultepac</a:t>
            </a:r>
            <a:r>
              <a:rPr lang="en-US" dirty="0"/>
              <a:t> Zoo and Wildlife and Zoos main office in Mexico City</a:t>
            </a:r>
          </a:p>
          <a:p>
            <a:pPr lvl="1"/>
            <a:r>
              <a:rPr lang="en-US" dirty="0" err="1"/>
              <a:t>Angélica</a:t>
            </a:r>
            <a:r>
              <a:rPr lang="en-US" dirty="0"/>
              <a:t> Moreno, </a:t>
            </a:r>
            <a:r>
              <a:rPr lang="en-US" dirty="0" err="1"/>
              <a:t>Piscizoo</a:t>
            </a:r>
            <a:endParaRPr lang="en-US" dirty="0"/>
          </a:p>
          <a:p>
            <a:pPr lvl="1"/>
            <a:r>
              <a:rPr lang="en-US" dirty="0" err="1"/>
              <a:t>Erendira</a:t>
            </a:r>
            <a:r>
              <a:rPr lang="en-US" dirty="0"/>
              <a:t> Real, </a:t>
            </a:r>
            <a:r>
              <a:rPr lang="en-US" dirty="0" err="1"/>
              <a:t>Zoológico</a:t>
            </a:r>
            <a:r>
              <a:rPr lang="en-US" dirty="0"/>
              <a:t> de Morelos</a:t>
            </a:r>
          </a:p>
          <a:p>
            <a:endParaRPr lang="en-GB" dirty="0"/>
          </a:p>
        </p:txBody>
      </p:sp>
    </p:spTree>
    <p:extLst>
      <p:ext uri="{BB962C8B-B14F-4D97-AF65-F5344CB8AC3E}">
        <p14:creationId xmlns:p14="http://schemas.microsoft.com/office/powerpoint/2010/main" val="108200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93973"/>
          </a:xfrm>
        </p:spPr>
        <p:txBody>
          <a:bodyPr>
            <a:normAutofit/>
          </a:bodyPr>
          <a:lstStyle/>
          <a:p>
            <a:pPr algn="ctr"/>
            <a:r>
              <a:rPr lang="en-US" sz="4000" dirty="0"/>
              <a:t>Husbandry Updates</a:t>
            </a:r>
            <a:endParaRPr lang="en-GB" sz="4000" dirty="0"/>
          </a:p>
        </p:txBody>
      </p:sp>
      <p:pic>
        <p:nvPicPr>
          <p:cNvPr id="4" name="Pictur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6432" y="1596980"/>
            <a:ext cx="5931136" cy="3958622"/>
          </a:xfrm>
          <a:prstGeom prst="rect">
            <a:avLst/>
          </a:prstGeom>
          <a:effectLst>
            <a:softEdge rad="127000"/>
          </a:effectLst>
        </p:spPr>
      </p:pic>
    </p:spTree>
    <p:extLst>
      <p:ext uri="{BB962C8B-B14F-4D97-AF65-F5344CB8AC3E}">
        <p14:creationId xmlns:p14="http://schemas.microsoft.com/office/powerpoint/2010/main" val="1459015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7151"/>
            <a:ext cx="7886700" cy="806851"/>
          </a:xfrm>
        </p:spPr>
        <p:txBody>
          <a:bodyPr>
            <a:normAutofit/>
          </a:bodyPr>
          <a:lstStyle/>
          <a:p>
            <a:pPr algn="ctr"/>
            <a:r>
              <a:rPr lang="en-US" sz="4000" dirty="0"/>
              <a:t>Permit Scope</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4"/>
          <p:cNvPicPr>
            <a:picLocks noChangeAspect="1"/>
          </p:cNvPicPr>
          <p:nvPr/>
        </p:nvPicPr>
        <p:blipFill>
          <a:blip r:embed="rId2"/>
          <a:stretch>
            <a:fillRect/>
          </a:stretch>
        </p:blipFill>
        <p:spPr>
          <a:xfrm>
            <a:off x="278678" y="859957"/>
            <a:ext cx="4704762" cy="3657143"/>
          </a:xfrm>
          <a:prstGeom prst="rect">
            <a:avLst/>
          </a:prstGeom>
          <a:ln>
            <a:solidFill>
              <a:schemeClr val="tx1"/>
            </a:solidFill>
          </a:ln>
        </p:spPr>
      </p:pic>
      <p:sp>
        <p:nvSpPr>
          <p:cNvPr id="5" name="TextBox 6"/>
          <p:cNvSpPr txBox="1"/>
          <p:nvPr/>
        </p:nvSpPr>
        <p:spPr>
          <a:xfrm>
            <a:off x="5333412" y="980369"/>
            <a:ext cx="3416000"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ability to select a Local or</a:t>
            </a:r>
          </a:p>
          <a:p>
            <a:r>
              <a:rPr lang="en-US" dirty="0"/>
              <a:t>a</a:t>
            </a:r>
            <a:r>
              <a:rPr lang="en-US" dirty="0" smtClean="0"/>
              <a:t> Global scope for your permits </a:t>
            </a:r>
          </a:p>
          <a:p>
            <a:r>
              <a:rPr lang="en-US" dirty="0" smtClean="0"/>
              <a:t>has been added. If a permit scope </a:t>
            </a:r>
          </a:p>
          <a:p>
            <a:r>
              <a:rPr lang="en-US" dirty="0" smtClean="0"/>
              <a:t>is Local it will display only in the</a:t>
            </a:r>
          </a:p>
          <a:p>
            <a:r>
              <a:rPr lang="en-US" dirty="0" smtClean="0"/>
              <a:t>Permits grid for your facility. If it</a:t>
            </a:r>
          </a:p>
          <a:p>
            <a:r>
              <a:rPr lang="en-US" dirty="0"/>
              <a:t>i</a:t>
            </a:r>
            <a:r>
              <a:rPr lang="en-US" dirty="0" smtClean="0"/>
              <a:t>s marked with a Global scope</a:t>
            </a:r>
          </a:p>
          <a:p>
            <a:r>
              <a:rPr lang="en-US" dirty="0"/>
              <a:t>t</a:t>
            </a:r>
            <a:r>
              <a:rPr lang="en-US" dirty="0" smtClean="0"/>
              <a:t>hen it can be viewed by others</a:t>
            </a:r>
          </a:p>
          <a:p>
            <a:r>
              <a:rPr lang="en-US" dirty="0"/>
              <a:t>f</a:t>
            </a:r>
            <a:r>
              <a:rPr lang="en-US" dirty="0" smtClean="0"/>
              <a:t>rom the permit grid when they</a:t>
            </a:r>
          </a:p>
          <a:p>
            <a:r>
              <a:rPr lang="en-US" dirty="0"/>
              <a:t>a</a:t>
            </a:r>
            <a:r>
              <a:rPr lang="en-US" dirty="0" smtClean="0"/>
              <a:t>re viewing your institution</a:t>
            </a:r>
          </a:p>
          <a:p>
            <a:r>
              <a:rPr lang="en-US" dirty="0"/>
              <a:t>i</a:t>
            </a:r>
            <a:r>
              <a:rPr lang="en-US" dirty="0" smtClean="0"/>
              <a:t>nformation. This saves time in</a:t>
            </a:r>
          </a:p>
          <a:p>
            <a:r>
              <a:rPr lang="en-US" dirty="0"/>
              <a:t>w</a:t>
            </a:r>
            <a:r>
              <a:rPr lang="en-US" dirty="0" smtClean="0"/>
              <a:t>aiting for this information to be</a:t>
            </a:r>
          </a:p>
          <a:p>
            <a:r>
              <a:rPr lang="en-US" dirty="0"/>
              <a:t>r</a:t>
            </a:r>
            <a:r>
              <a:rPr lang="en-US" dirty="0" smtClean="0"/>
              <a:t>eceived from other facilities.</a:t>
            </a:r>
            <a:endParaRPr lang="en-US" dirty="0"/>
          </a:p>
        </p:txBody>
      </p:sp>
      <p:pic>
        <p:nvPicPr>
          <p:cNvPr id="6" name="Picture 5"/>
          <p:cNvPicPr>
            <a:picLocks noChangeAspect="1"/>
          </p:cNvPicPr>
          <p:nvPr/>
        </p:nvPicPr>
        <p:blipFill>
          <a:blip r:embed="rId3"/>
          <a:stretch>
            <a:fillRect/>
          </a:stretch>
        </p:blipFill>
        <p:spPr>
          <a:xfrm>
            <a:off x="672212" y="4491573"/>
            <a:ext cx="8077200" cy="1247752"/>
          </a:xfrm>
          <a:prstGeom prst="rect">
            <a:avLst/>
          </a:prstGeom>
          <a:ln>
            <a:solidFill>
              <a:schemeClr val="tx1"/>
            </a:solidFill>
          </a:ln>
        </p:spPr>
      </p:pic>
    </p:spTree>
    <p:extLst>
      <p:ext uri="{BB962C8B-B14F-4D97-AF65-F5344CB8AC3E}">
        <p14:creationId xmlns:p14="http://schemas.microsoft.com/office/powerpoint/2010/main" val="433745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781094"/>
          </a:xfrm>
        </p:spPr>
        <p:txBody>
          <a:bodyPr>
            <a:normAutofit/>
          </a:bodyPr>
          <a:lstStyle/>
          <a:p>
            <a:pPr algn="ctr"/>
            <a:r>
              <a:rPr lang="en-US" sz="4000" dirty="0"/>
              <a:t>New Post Office Messages</a:t>
            </a:r>
            <a:endParaRPr lang="en-GB" sz="4000" dirty="0"/>
          </a:p>
        </p:txBody>
      </p:sp>
      <p:sp>
        <p:nvSpPr>
          <p:cNvPr id="3" name="Tijdelijke aanduiding voor inhoud 2"/>
          <p:cNvSpPr>
            <a:spLocks noGrp="1"/>
          </p:cNvSpPr>
          <p:nvPr>
            <p:ph idx="1"/>
          </p:nvPr>
        </p:nvSpPr>
        <p:spPr>
          <a:xfrm>
            <a:off x="628650" y="1271834"/>
            <a:ext cx="7886700" cy="4351338"/>
          </a:xfrm>
        </p:spPr>
        <p:txBody>
          <a:bodyPr/>
          <a:lstStyle/>
          <a:p>
            <a:r>
              <a:rPr lang="en-US" dirty="0"/>
              <a:t>Sent to previous Holders or Owners of an animal if the current Holder or Owner changes the Sex Type</a:t>
            </a:r>
          </a:p>
          <a:p>
            <a:r>
              <a:rPr lang="en-US" dirty="0"/>
              <a:t>Sent to the Owner of an animal out on loan if the Holder of the animal changes the Sex Type</a:t>
            </a:r>
          </a:p>
          <a:p>
            <a:pPr lvl="1"/>
            <a:r>
              <a:rPr lang="en-US" dirty="0"/>
              <a:t>Older animals are usually easier to sex</a:t>
            </a:r>
          </a:p>
          <a:p>
            <a:r>
              <a:rPr lang="en-US" dirty="0"/>
              <a:t>No actions are required, just FYIs as you may now see a red conflict</a:t>
            </a:r>
          </a:p>
          <a:p>
            <a:r>
              <a:rPr lang="en-US" dirty="0"/>
              <a:t>If you DO decide to change your record confirm WHY the institution changed it</a:t>
            </a:r>
          </a:p>
          <a:p>
            <a:endParaRPr lang="en-GB" dirty="0"/>
          </a:p>
        </p:txBody>
      </p:sp>
    </p:spTree>
    <p:extLst>
      <p:ext uri="{BB962C8B-B14F-4D97-AF65-F5344CB8AC3E}">
        <p14:creationId xmlns:p14="http://schemas.microsoft.com/office/powerpoint/2010/main" val="7193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65184"/>
          </a:xfrm>
        </p:spPr>
        <p:txBody>
          <a:bodyPr>
            <a:normAutofit/>
          </a:bodyPr>
          <a:lstStyle/>
          <a:p>
            <a:pPr algn="ctr"/>
            <a:r>
              <a:rPr lang="en-US" sz="4000" dirty="0"/>
              <a:t>Editable Sex</a:t>
            </a:r>
            <a:endParaRPr lang="en-GB" sz="4000" dirty="0"/>
          </a:p>
        </p:txBody>
      </p:sp>
      <p:pic>
        <p:nvPicPr>
          <p:cNvPr id="4" name="Picture 4"/>
          <p:cNvPicPr>
            <a:picLocks noGrp="1" noChangeAspect="1"/>
          </p:cNvPicPr>
          <p:nvPr>
            <p:ph idx="1"/>
          </p:nvPr>
        </p:nvPicPr>
        <p:blipFill>
          <a:blip r:embed="rId2"/>
          <a:stretch>
            <a:fillRect/>
          </a:stretch>
        </p:blipFill>
        <p:spPr>
          <a:xfrm>
            <a:off x="114521" y="1154167"/>
            <a:ext cx="5011270" cy="3419060"/>
          </a:xfrm>
          <a:prstGeom prst="rect">
            <a:avLst/>
          </a:prstGeom>
          <a:ln>
            <a:solidFill>
              <a:schemeClr val="tx1"/>
            </a:solidFill>
          </a:ln>
        </p:spPr>
      </p:pic>
      <p:sp>
        <p:nvSpPr>
          <p:cNvPr id="5" name="TextBox 3"/>
          <p:cNvSpPr txBox="1"/>
          <p:nvPr/>
        </p:nvSpPr>
        <p:spPr>
          <a:xfrm>
            <a:off x="5268950" y="1599996"/>
            <a:ext cx="3598155"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When you receive an animal from another Institution you will now have a Sex Type </a:t>
            </a:r>
            <a:r>
              <a:rPr lang="en-US" dirty="0"/>
              <a:t>r</a:t>
            </a:r>
            <a:r>
              <a:rPr lang="en-US" dirty="0" smtClean="0"/>
              <a:t>ecord that can be edited by your facility. Previously there was no Sex recorded by your</a:t>
            </a:r>
          </a:p>
          <a:p>
            <a:r>
              <a:rPr lang="en-US" dirty="0"/>
              <a:t>f</a:t>
            </a:r>
            <a:r>
              <a:rPr lang="en-US" dirty="0" smtClean="0"/>
              <a:t>acility as the receiving institution.</a:t>
            </a:r>
          </a:p>
          <a:p>
            <a:r>
              <a:rPr lang="en-US" dirty="0" smtClean="0"/>
              <a:t>This lead to confusion about how to</a:t>
            </a:r>
          </a:p>
          <a:p>
            <a:r>
              <a:rPr lang="en-US" dirty="0"/>
              <a:t>c</a:t>
            </a:r>
            <a:r>
              <a:rPr lang="en-US" dirty="0" smtClean="0"/>
              <a:t>hange it if incorrect.</a:t>
            </a:r>
            <a:endParaRPr lang="en-US" dirty="0"/>
          </a:p>
        </p:txBody>
      </p:sp>
      <p:pic>
        <p:nvPicPr>
          <p:cNvPr id="6" name="Picture 5"/>
          <p:cNvPicPr>
            <a:picLocks noChangeAspect="1"/>
          </p:cNvPicPr>
          <p:nvPr/>
        </p:nvPicPr>
        <p:blipFill>
          <a:blip r:embed="rId3"/>
          <a:stretch>
            <a:fillRect/>
          </a:stretch>
        </p:blipFill>
        <p:spPr>
          <a:xfrm>
            <a:off x="883276" y="4697084"/>
            <a:ext cx="4863893" cy="1771514"/>
          </a:xfrm>
          <a:prstGeom prst="rect">
            <a:avLst/>
          </a:prstGeom>
          <a:ln>
            <a:solidFill>
              <a:schemeClr val="tx1"/>
            </a:solidFill>
          </a:ln>
        </p:spPr>
      </p:pic>
    </p:spTree>
    <p:extLst>
      <p:ext uri="{BB962C8B-B14F-4D97-AF65-F5344CB8AC3E}">
        <p14:creationId xmlns:p14="http://schemas.microsoft.com/office/powerpoint/2010/main" val="845820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600789"/>
          </a:xfrm>
        </p:spPr>
        <p:txBody>
          <a:bodyPr>
            <a:normAutofit fontScale="90000"/>
          </a:bodyPr>
          <a:lstStyle/>
          <a:p>
            <a:pPr algn="ctr"/>
            <a:r>
              <a:rPr lang="en-US" sz="4000" dirty="0"/>
              <a:t>Asexual Taxonomy</a:t>
            </a:r>
            <a:endParaRPr lang="en-GB" sz="4000" dirty="0"/>
          </a:p>
        </p:txBody>
      </p:sp>
      <p:pic>
        <p:nvPicPr>
          <p:cNvPr id="4" name="Picture 4" descr="http://a-z-animals.com/media/animals/images/original/komodo_drag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208" y="4018208"/>
            <a:ext cx="3429000" cy="25717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28650" y="965915"/>
            <a:ext cx="7886700" cy="3052293"/>
          </a:xfrm>
        </p:spPr>
        <p:txBody>
          <a:bodyPr/>
          <a:lstStyle/>
          <a:p>
            <a:r>
              <a:rPr lang="en-US" sz="2400" dirty="0"/>
              <a:t>If taxonomy is Asexual you will only need to enter one parent. Formerly the Business Rule was that all animals needed to have at least one Sire and one Dam recorded</a:t>
            </a:r>
          </a:p>
          <a:p>
            <a:r>
              <a:rPr lang="en-US" sz="2400" dirty="0"/>
              <a:t>Birth Accession requires parents first so you will need to enter second parent (the same animal)and then edit the record to delete it</a:t>
            </a:r>
          </a:p>
          <a:p>
            <a:r>
              <a:rPr lang="en-US" sz="2400" dirty="0"/>
              <a:t>Contact </a:t>
            </a:r>
            <a:r>
              <a:rPr lang="en-US" sz="2400" dirty="0" smtClean="0"/>
              <a:t>Species360 </a:t>
            </a:r>
            <a:r>
              <a:rPr lang="en-US" sz="2400" dirty="0"/>
              <a:t>if you find one improperly set</a:t>
            </a:r>
          </a:p>
          <a:p>
            <a:endParaRPr lang="en-GB" dirty="0"/>
          </a:p>
        </p:txBody>
      </p:sp>
      <p:pic>
        <p:nvPicPr>
          <p:cNvPr id="5" name="Picture 4"/>
          <p:cNvPicPr>
            <a:picLocks noChangeAspect="1"/>
          </p:cNvPicPr>
          <p:nvPr/>
        </p:nvPicPr>
        <p:blipFill>
          <a:blip r:embed="rId3"/>
          <a:stretch>
            <a:fillRect/>
          </a:stretch>
        </p:blipFill>
        <p:spPr>
          <a:xfrm>
            <a:off x="0" y="4720810"/>
            <a:ext cx="3309657" cy="1869148"/>
          </a:xfrm>
          <a:prstGeom prst="rect">
            <a:avLst/>
          </a:prstGeom>
          <a:ln>
            <a:solidFill>
              <a:schemeClr val="tx1"/>
            </a:solidFill>
          </a:ln>
        </p:spPr>
      </p:pic>
      <p:pic>
        <p:nvPicPr>
          <p:cNvPr id="7" name="Picture 5"/>
          <p:cNvPicPr>
            <a:picLocks noChangeAspect="1"/>
          </p:cNvPicPr>
          <p:nvPr/>
        </p:nvPicPr>
        <p:blipFill>
          <a:blip r:embed="rId4"/>
          <a:stretch>
            <a:fillRect/>
          </a:stretch>
        </p:blipFill>
        <p:spPr>
          <a:xfrm>
            <a:off x="5781865" y="4281359"/>
            <a:ext cx="2819400" cy="1022724"/>
          </a:xfrm>
          <a:prstGeom prst="rect">
            <a:avLst/>
          </a:prstGeom>
          <a:ln>
            <a:solidFill>
              <a:schemeClr val="tx1"/>
            </a:solidFill>
          </a:ln>
        </p:spPr>
      </p:pic>
    </p:spTree>
    <p:extLst>
      <p:ext uri="{BB962C8B-B14F-4D97-AF65-F5344CB8AC3E}">
        <p14:creationId xmlns:p14="http://schemas.microsoft.com/office/powerpoint/2010/main" val="139978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D003488F-E0E9-4E20-B305-BF8850BE7ADD}"/>
</file>

<file path=customXml/itemProps2.xml><?xml version="1.0" encoding="utf-8"?>
<ds:datastoreItem xmlns:ds="http://schemas.openxmlformats.org/officeDocument/2006/customXml" ds:itemID="{E6E9573B-18C7-41E1-83B6-41F9D583CF60}"/>
</file>

<file path=customXml/itemProps3.xml><?xml version="1.0" encoding="utf-8"?>
<ds:datastoreItem xmlns:ds="http://schemas.openxmlformats.org/officeDocument/2006/customXml" ds:itemID="{720FAED6-6C6C-43F6-9C20-8603ABB8EEE2}"/>
</file>

<file path=docProps/app.xml><?xml version="1.0" encoding="utf-8"?>
<Properties xmlns="http://schemas.openxmlformats.org/officeDocument/2006/extended-properties" xmlns:vt="http://schemas.openxmlformats.org/officeDocument/2006/docPropsVTypes">
  <Template/>
  <TotalTime>377</TotalTime>
  <Words>1878</Words>
  <Application>Microsoft Office PowerPoint</Application>
  <PresentationFormat>Diavoorstelling (4:3)</PresentationFormat>
  <Paragraphs>221</Paragraphs>
  <Slides>33</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33</vt:i4>
      </vt:variant>
    </vt:vector>
  </HeadingPairs>
  <TitlesOfParts>
    <vt:vector size="51"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2.1 Update October 2014</vt:lpstr>
      <vt:lpstr>What’s New?</vt:lpstr>
      <vt:lpstr>Check Your Roles</vt:lpstr>
      <vt:lpstr>ZIMS Localization for Translation for Husbandry and Medical</vt:lpstr>
      <vt:lpstr>Husbandry Updates</vt:lpstr>
      <vt:lpstr>Permit Scope</vt:lpstr>
      <vt:lpstr>New Post Office Messages</vt:lpstr>
      <vt:lpstr>Editable Sex</vt:lpstr>
      <vt:lpstr>Asexual Taxonomy</vt:lpstr>
      <vt:lpstr>Geographic Area is Cascading</vt:lpstr>
      <vt:lpstr>Note Retrieval for Specified Animals</vt:lpstr>
      <vt:lpstr>Average % Pedigree Known and % Pedigree Certain</vt:lpstr>
      <vt:lpstr>Explanations and Assumptions</vt:lpstr>
      <vt:lpstr>Specimen Report –  Ancestry Information</vt:lpstr>
      <vt:lpstr>Pending Transactions –  Not Recorded in ZIMS</vt:lpstr>
      <vt:lpstr>New Advanced Search Fields</vt:lpstr>
      <vt:lpstr>Improvements to AA and SW</vt:lpstr>
      <vt:lpstr>Improvements to AA and SW</vt:lpstr>
      <vt:lpstr>Improvements to AA and SW</vt:lpstr>
      <vt:lpstr>Medical Updates</vt:lpstr>
      <vt:lpstr>Scheduling Functionality</vt:lpstr>
      <vt:lpstr>Recording the Details</vt:lpstr>
      <vt:lpstr>Calendar Display</vt:lpstr>
      <vt:lpstr>Medical Record Sharing</vt:lpstr>
      <vt:lpstr>Medical Record Sharing</vt:lpstr>
      <vt:lpstr>What the Levels Share</vt:lpstr>
      <vt:lpstr>Go For the Gold!</vt:lpstr>
      <vt:lpstr>Some Examples</vt:lpstr>
      <vt:lpstr>Assigning Sharing</vt:lpstr>
      <vt:lpstr>Assigning Sharing</vt:lpstr>
      <vt:lpstr>Group View Plus</vt:lpstr>
      <vt:lpstr>New Medical Reports!</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28</cp:revision>
  <dcterms:created xsi:type="dcterms:W3CDTF">2016-07-26T18:48:10Z</dcterms:created>
  <dcterms:modified xsi:type="dcterms:W3CDTF">2016-08-11T16:54:37Z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2018-07-03T20:15:25+00:00</vt:lpwstr>
  </property>
</Properties>
</file>