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presProps" Target="presProp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8/11/2016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11" y="414025"/>
            <a:ext cx="7772400" cy="680679"/>
          </a:xfrm>
        </p:spPr>
        <p:txBody>
          <a:bodyPr>
            <a:normAutofit fontScale="90000"/>
          </a:bodyPr>
          <a:lstStyle/>
          <a:p>
            <a:r>
              <a:rPr lang="en-US" sz="4800" dirty="0"/>
              <a:t>ZIMS Tips and Tricks July 2015</a:t>
            </a:r>
            <a:endParaRPr lang="en-US" sz="4800" dirty="0"/>
          </a:p>
        </p:txBody>
      </p:sp>
      <p:sp>
        <p:nvSpPr>
          <p:cNvPr id="3" name="Subtitle 2"/>
          <p:cNvSpPr>
            <a:spLocks noGrp="1"/>
          </p:cNvSpPr>
          <p:nvPr>
            <p:ph type="subTitle" idx="1"/>
          </p:nvPr>
        </p:nvSpPr>
        <p:spPr>
          <a:xfrm>
            <a:off x="1210132" y="4864810"/>
            <a:ext cx="6858000" cy="841175"/>
          </a:xfrm>
        </p:spPr>
        <p:txBody>
          <a:bodyPr>
            <a:normAutofit/>
          </a:bodyPr>
          <a:lstStyle/>
          <a:p>
            <a:r>
              <a:rPr lang="en-US" dirty="0"/>
              <a:t>New Husbandry Functionality in the R2.2 Release!</a:t>
            </a:r>
          </a:p>
          <a:p>
            <a:endParaRPr lang="en-US" dirty="0"/>
          </a:p>
        </p:txBody>
      </p:sp>
      <p:pic>
        <p:nvPicPr>
          <p:cNvPr id="4" name="Picture 4"/>
          <p:cNvPicPr>
            <a:picLocks noChangeAspect="1"/>
          </p:cNvPicPr>
          <p:nvPr/>
        </p:nvPicPr>
        <p:blipFill>
          <a:blip r:embed="rId2"/>
          <a:stretch>
            <a:fillRect/>
          </a:stretch>
        </p:blipFill>
        <p:spPr>
          <a:xfrm>
            <a:off x="1210132" y="991987"/>
            <a:ext cx="5647867" cy="3872823"/>
          </a:xfrm>
          <a:prstGeom prst="rect">
            <a:avLst/>
          </a:prstGeom>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922761"/>
          </a:xfrm>
        </p:spPr>
        <p:txBody>
          <a:bodyPr>
            <a:normAutofit fontScale="90000"/>
          </a:bodyPr>
          <a:lstStyle/>
          <a:p>
            <a:pPr algn="ctr"/>
            <a:r>
              <a:rPr lang="en-US" sz="4000" dirty="0"/>
              <a:t>Another Option to Batch Assign Permits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95837" y="1401318"/>
            <a:ext cx="5686080" cy="4028993"/>
          </a:xfrm>
          <a:prstGeom prst="rect">
            <a:avLst/>
          </a:prstGeom>
          <a:ln>
            <a:solidFill>
              <a:schemeClr val="tx1"/>
            </a:solidFill>
          </a:ln>
        </p:spPr>
      </p:pic>
      <p:sp>
        <p:nvSpPr>
          <p:cNvPr id="5" name="TextBox 6"/>
          <p:cNvSpPr txBox="1"/>
          <p:nvPr/>
        </p:nvSpPr>
        <p:spPr>
          <a:xfrm>
            <a:off x="6270158" y="1401318"/>
            <a:ext cx="2397323"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There is now another</a:t>
            </a:r>
          </a:p>
          <a:p>
            <a:r>
              <a:rPr lang="en-US" dirty="0"/>
              <a:t>o</a:t>
            </a:r>
            <a:r>
              <a:rPr lang="en-US" dirty="0" smtClean="0"/>
              <a:t>ption for Batch Assign</a:t>
            </a:r>
          </a:p>
          <a:p>
            <a:r>
              <a:rPr lang="en-US" dirty="0"/>
              <a:t>p</a:t>
            </a:r>
            <a:r>
              <a:rPr lang="en-US" dirty="0" smtClean="0"/>
              <a:t>ermits to animals.</a:t>
            </a:r>
          </a:p>
          <a:p>
            <a:r>
              <a:rPr lang="en-US" dirty="0" smtClean="0"/>
              <a:t>When you select Assign</a:t>
            </a:r>
          </a:p>
          <a:p>
            <a:r>
              <a:rPr lang="en-US" dirty="0" smtClean="0"/>
              <a:t>Permit from the permit</a:t>
            </a:r>
          </a:p>
          <a:p>
            <a:r>
              <a:rPr lang="en-US" dirty="0"/>
              <a:t>r</a:t>
            </a:r>
            <a:r>
              <a:rPr lang="en-US" dirty="0" smtClean="0"/>
              <a:t>ecord and use the</a:t>
            </a:r>
          </a:p>
          <a:p>
            <a:r>
              <a:rPr lang="en-US" dirty="0" smtClean="0"/>
              <a:t>Look Up option, the list</a:t>
            </a:r>
          </a:p>
          <a:p>
            <a:r>
              <a:rPr lang="en-US" dirty="0"/>
              <a:t>i</a:t>
            </a:r>
            <a:r>
              <a:rPr lang="en-US" dirty="0" smtClean="0"/>
              <a:t>s now multiple select.</a:t>
            </a:r>
          </a:p>
          <a:p>
            <a:endParaRPr lang="en-US" dirty="0"/>
          </a:p>
          <a:p>
            <a:r>
              <a:rPr lang="en-US" dirty="0" smtClean="0"/>
              <a:t>All selections will prefill</a:t>
            </a:r>
          </a:p>
          <a:p>
            <a:r>
              <a:rPr lang="en-US" dirty="0"/>
              <a:t>a</a:t>
            </a:r>
            <a:r>
              <a:rPr lang="en-US" smtClean="0"/>
              <a:t>nd </a:t>
            </a:r>
            <a:r>
              <a:rPr lang="en-US" dirty="0" smtClean="0"/>
              <a:t>the permit will be</a:t>
            </a:r>
          </a:p>
          <a:p>
            <a:r>
              <a:rPr lang="en-US" dirty="0" smtClean="0"/>
              <a:t>Assigned when Saved.</a:t>
            </a:r>
            <a:endParaRPr lang="en-US" dirty="0"/>
          </a:p>
        </p:txBody>
      </p:sp>
      <p:pic>
        <p:nvPicPr>
          <p:cNvPr id="6" name="Picture 5"/>
          <p:cNvPicPr>
            <a:picLocks noChangeAspect="1"/>
          </p:cNvPicPr>
          <p:nvPr/>
        </p:nvPicPr>
        <p:blipFill>
          <a:blip r:embed="rId3"/>
          <a:stretch>
            <a:fillRect/>
          </a:stretch>
        </p:blipFill>
        <p:spPr>
          <a:xfrm>
            <a:off x="1110053" y="1354021"/>
            <a:ext cx="3876171" cy="2061793"/>
          </a:xfrm>
          <a:prstGeom prst="rect">
            <a:avLst/>
          </a:prstGeom>
          <a:ln>
            <a:solidFill>
              <a:schemeClr val="tx1"/>
            </a:solidFill>
          </a:ln>
        </p:spPr>
      </p:pic>
      <p:pic>
        <p:nvPicPr>
          <p:cNvPr id="7" name="Picture 4"/>
          <p:cNvPicPr>
            <a:picLocks noChangeAspect="1"/>
          </p:cNvPicPr>
          <p:nvPr/>
        </p:nvPicPr>
        <p:blipFill>
          <a:blip r:embed="rId4"/>
          <a:stretch>
            <a:fillRect/>
          </a:stretch>
        </p:blipFill>
        <p:spPr>
          <a:xfrm>
            <a:off x="1165095" y="3576542"/>
            <a:ext cx="3819029" cy="2069785"/>
          </a:xfrm>
          <a:prstGeom prst="rect">
            <a:avLst/>
          </a:prstGeom>
          <a:ln>
            <a:solidFill>
              <a:schemeClr val="tx1"/>
            </a:solidFill>
          </a:ln>
        </p:spPr>
      </p:pic>
    </p:spTree>
    <p:extLst>
      <p:ext uri="{BB962C8B-B14F-4D97-AF65-F5344CB8AC3E}">
        <p14:creationId xmlns:p14="http://schemas.microsoft.com/office/powerpoint/2010/main" val="210862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012913"/>
          </a:xfrm>
        </p:spPr>
        <p:txBody>
          <a:bodyPr>
            <a:normAutofit/>
          </a:bodyPr>
          <a:lstStyle/>
          <a:p>
            <a:pPr algn="ctr"/>
            <a:r>
              <a:rPr lang="en-US" sz="4000" dirty="0"/>
              <a:t>Save &amp; Repeat!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720178" y="654139"/>
            <a:ext cx="1716540" cy="723900"/>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109093" y="1473721"/>
            <a:ext cx="4655249" cy="4144962"/>
          </a:xfrm>
          <a:prstGeom prst="rect">
            <a:avLst/>
          </a:prstGeom>
          <a:ln>
            <a:solidFill>
              <a:schemeClr val="tx1"/>
            </a:solidFill>
          </a:ln>
        </p:spPr>
      </p:pic>
      <p:pic>
        <p:nvPicPr>
          <p:cNvPr id="6" name="Picture 4"/>
          <p:cNvPicPr>
            <a:picLocks noChangeAspect="1"/>
          </p:cNvPicPr>
          <p:nvPr/>
        </p:nvPicPr>
        <p:blipFill>
          <a:blip r:embed="rId4"/>
          <a:stretch>
            <a:fillRect/>
          </a:stretch>
        </p:blipFill>
        <p:spPr>
          <a:xfrm>
            <a:off x="1364603" y="1473721"/>
            <a:ext cx="3919296" cy="3318337"/>
          </a:xfrm>
          <a:prstGeom prst="rect">
            <a:avLst/>
          </a:prstGeom>
          <a:ln>
            <a:solidFill>
              <a:schemeClr val="tx1"/>
            </a:solidFill>
          </a:ln>
        </p:spPr>
      </p:pic>
      <p:sp>
        <p:nvSpPr>
          <p:cNvPr id="7" name="TextBox 5"/>
          <p:cNvSpPr txBox="1"/>
          <p:nvPr/>
        </p:nvSpPr>
        <p:spPr>
          <a:xfrm>
            <a:off x="5374967" y="1160454"/>
            <a:ext cx="3505200" cy="4247317"/>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 Save &amp; Repeat option has been added to Animal Measurement</a:t>
            </a:r>
          </a:p>
          <a:p>
            <a:r>
              <a:rPr lang="en-US" dirty="0" smtClean="0"/>
              <a:t>(weights and lengths) and Animal</a:t>
            </a:r>
          </a:p>
          <a:p>
            <a:r>
              <a:rPr lang="en-US" dirty="0" smtClean="0"/>
              <a:t>Notes &amp; Observations. This will be a great time saver when you have a</a:t>
            </a:r>
          </a:p>
          <a:p>
            <a:r>
              <a:rPr lang="en-US" dirty="0"/>
              <a:t>l</a:t>
            </a:r>
            <a:r>
              <a:rPr lang="en-US" dirty="0" smtClean="0"/>
              <a:t>ot of the same type of information to record on the same animal. When you select to Save &amp; Repeat your entry will be saved but the screen remains open, allowing you to quickly edit as needed without using the Actions button to select Add New. When you are done then select to Save and the data entry screen will Save and close.</a:t>
            </a:r>
            <a:endParaRPr lang="en-US" dirty="0"/>
          </a:p>
        </p:txBody>
      </p:sp>
    </p:spTree>
    <p:extLst>
      <p:ext uri="{BB962C8B-B14F-4D97-AF65-F5344CB8AC3E}">
        <p14:creationId xmlns:p14="http://schemas.microsoft.com/office/powerpoint/2010/main" val="189358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Save &amp; Repeat Accessions!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7162800" y="716207"/>
            <a:ext cx="1478230" cy="623400"/>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502970" y="1339607"/>
            <a:ext cx="6459958" cy="4457371"/>
          </a:xfrm>
          <a:prstGeom prst="rect">
            <a:avLst/>
          </a:prstGeom>
          <a:ln>
            <a:solidFill>
              <a:schemeClr val="tx1"/>
            </a:solidFill>
          </a:ln>
        </p:spPr>
      </p:pic>
      <p:sp>
        <p:nvSpPr>
          <p:cNvPr id="6" name="TextBox 4"/>
          <p:cNvSpPr txBox="1"/>
          <p:nvPr/>
        </p:nvSpPr>
        <p:spPr>
          <a:xfrm>
            <a:off x="3925909" y="1375649"/>
            <a:ext cx="4419600" cy="4431983"/>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This Save &amp; Repeat functionality has also been added to the Accession screens. If the information for multiple accessions is the same then you should continue to use the Batch Accessions functionality. Save &amp; Repeat</a:t>
            </a:r>
          </a:p>
          <a:p>
            <a:r>
              <a:rPr lang="en-US" sz="1600" dirty="0"/>
              <a:t>a</a:t>
            </a:r>
            <a:r>
              <a:rPr lang="en-US" sz="1600" dirty="0" smtClean="0"/>
              <a:t>llows you to save time when adding</a:t>
            </a:r>
          </a:p>
          <a:p>
            <a:r>
              <a:rPr lang="en-US" sz="1600" dirty="0"/>
              <a:t>m</a:t>
            </a:r>
            <a:r>
              <a:rPr lang="en-US" sz="1600" dirty="0" smtClean="0"/>
              <a:t>ultiple animals whose information is not the same. When you select Save &amp; Repeat your accession data will Save but the accession screen remains open where you can edit any fields that you need to. When you get to the last accession simply Save and</a:t>
            </a:r>
          </a:p>
          <a:p>
            <a:r>
              <a:rPr lang="en-US" sz="1600" dirty="0"/>
              <a:t>t</a:t>
            </a:r>
            <a:r>
              <a:rPr lang="en-US" sz="1600" dirty="0" smtClean="0"/>
              <a:t>he screen will Save and Close. This</a:t>
            </a:r>
          </a:p>
          <a:p>
            <a:r>
              <a:rPr lang="en-US" sz="1600" dirty="0"/>
              <a:t>f</a:t>
            </a:r>
            <a:r>
              <a:rPr lang="en-US" sz="1600" dirty="0" smtClean="0"/>
              <a:t>unctionality saves you from having to</a:t>
            </a:r>
          </a:p>
          <a:p>
            <a:r>
              <a:rPr lang="en-US" sz="1600" dirty="0"/>
              <a:t>r</a:t>
            </a:r>
            <a:r>
              <a:rPr lang="en-US" sz="1600" dirty="0" smtClean="0"/>
              <a:t>emember to go back and edit any</a:t>
            </a:r>
          </a:p>
          <a:p>
            <a:r>
              <a:rPr lang="en-US" sz="1600" dirty="0"/>
              <a:t>i</a:t>
            </a:r>
            <a:r>
              <a:rPr lang="en-US" sz="1600" dirty="0" smtClean="0"/>
              <a:t>nformation in Batch Accessions that may</a:t>
            </a:r>
          </a:p>
          <a:p>
            <a:r>
              <a:rPr lang="en-US" sz="1600" dirty="0"/>
              <a:t>b</a:t>
            </a:r>
            <a:r>
              <a:rPr lang="en-US" sz="1600" dirty="0" smtClean="0"/>
              <a:t>e different from the initial accession.</a:t>
            </a:r>
            <a:endParaRPr lang="en-US" sz="1600" dirty="0"/>
          </a:p>
        </p:txBody>
      </p:sp>
    </p:spTree>
    <p:extLst>
      <p:ext uri="{BB962C8B-B14F-4D97-AF65-F5344CB8AC3E}">
        <p14:creationId xmlns:p14="http://schemas.microsoft.com/office/powerpoint/2010/main" val="294193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819730"/>
          </a:xfrm>
        </p:spPr>
        <p:txBody>
          <a:bodyPr>
            <a:normAutofit/>
          </a:bodyPr>
          <a:lstStyle/>
          <a:p>
            <a:pPr algn="ctr"/>
            <a:r>
              <a:rPr lang="en-US" sz="4000" dirty="0"/>
              <a:t>Primary Body System</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04522" y="1184857"/>
            <a:ext cx="5495238" cy="4171429"/>
          </a:xfrm>
          <a:prstGeom prst="rect">
            <a:avLst/>
          </a:prstGeom>
        </p:spPr>
      </p:pic>
      <p:pic>
        <p:nvPicPr>
          <p:cNvPr id="5" name="Picture 4"/>
          <p:cNvPicPr>
            <a:picLocks noChangeAspect="1"/>
          </p:cNvPicPr>
          <p:nvPr/>
        </p:nvPicPr>
        <p:blipFill>
          <a:blip r:embed="rId3"/>
          <a:stretch>
            <a:fillRect/>
          </a:stretch>
        </p:blipFill>
        <p:spPr>
          <a:xfrm>
            <a:off x="628650" y="3433159"/>
            <a:ext cx="3419048" cy="2742857"/>
          </a:xfrm>
          <a:prstGeom prst="rect">
            <a:avLst/>
          </a:prstGeom>
          <a:ln>
            <a:solidFill>
              <a:schemeClr val="tx1"/>
            </a:solidFill>
          </a:ln>
        </p:spPr>
      </p:pic>
      <p:sp>
        <p:nvSpPr>
          <p:cNvPr id="6" name="TextBox 5"/>
          <p:cNvSpPr txBox="1"/>
          <p:nvPr/>
        </p:nvSpPr>
        <p:spPr>
          <a:xfrm>
            <a:off x="5869407" y="1839410"/>
            <a:ext cx="3070071"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Primary Body System Affected</a:t>
            </a:r>
          </a:p>
          <a:p>
            <a:r>
              <a:rPr lang="en-US" dirty="0"/>
              <a:t>f</a:t>
            </a:r>
            <a:r>
              <a:rPr lang="en-US" dirty="0" smtClean="0"/>
              <a:t>ield has been added to the</a:t>
            </a:r>
          </a:p>
          <a:p>
            <a:r>
              <a:rPr lang="en-US" dirty="0" smtClean="0"/>
              <a:t>Death screens. This is only </a:t>
            </a:r>
          </a:p>
          <a:p>
            <a:r>
              <a:rPr lang="en-US" dirty="0" smtClean="0"/>
              <a:t>activated if the Relevant Death</a:t>
            </a:r>
          </a:p>
          <a:p>
            <a:r>
              <a:rPr lang="en-US" dirty="0" smtClean="0"/>
              <a:t>Information field is recorded.</a:t>
            </a:r>
          </a:p>
          <a:p>
            <a:endParaRPr lang="en-US" dirty="0"/>
          </a:p>
          <a:p>
            <a:r>
              <a:rPr lang="en-US" dirty="0" smtClean="0"/>
              <a:t>Primary Body system Affected</a:t>
            </a:r>
          </a:p>
          <a:p>
            <a:r>
              <a:rPr lang="en-US" dirty="0"/>
              <a:t>w</a:t>
            </a:r>
            <a:r>
              <a:rPr lang="en-US" dirty="0" smtClean="0"/>
              <a:t>ill display in the Death Info</a:t>
            </a:r>
          </a:p>
          <a:p>
            <a:r>
              <a:rPr lang="en-US" dirty="0"/>
              <a:t>f</a:t>
            </a:r>
            <a:r>
              <a:rPr lang="en-US" dirty="0" smtClean="0"/>
              <a:t>ield in the records and on </a:t>
            </a:r>
          </a:p>
          <a:p>
            <a:r>
              <a:rPr lang="en-US" dirty="0" smtClean="0"/>
              <a:t>the Specimen Report.</a:t>
            </a:r>
            <a:endParaRPr lang="en-US" dirty="0"/>
          </a:p>
        </p:txBody>
      </p:sp>
    </p:spTree>
    <p:extLst>
      <p:ext uri="{BB962C8B-B14F-4D97-AF65-F5344CB8AC3E}">
        <p14:creationId xmlns:p14="http://schemas.microsoft.com/office/powerpoint/2010/main" val="229747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922761"/>
          </a:xfrm>
        </p:spPr>
        <p:txBody>
          <a:bodyPr>
            <a:normAutofit/>
          </a:bodyPr>
          <a:lstStyle/>
          <a:p>
            <a:pPr algn="ctr"/>
            <a:r>
              <a:rPr lang="en-US" sz="4000" dirty="0"/>
              <a:t>Relevant Death Info Cascading</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472716" y="1030310"/>
            <a:ext cx="3609524" cy="3152381"/>
          </a:xfrm>
          <a:prstGeom prst="rect">
            <a:avLst/>
          </a:prstGeom>
          <a:ln>
            <a:solidFill>
              <a:schemeClr val="tx1"/>
            </a:solidFill>
          </a:ln>
        </p:spPr>
      </p:pic>
      <p:pic>
        <p:nvPicPr>
          <p:cNvPr id="5" name="Picture 7"/>
          <p:cNvPicPr>
            <a:picLocks noChangeAspect="1"/>
          </p:cNvPicPr>
          <p:nvPr/>
        </p:nvPicPr>
        <p:blipFill>
          <a:blip r:embed="rId3"/>
          <a:stretch>
            <a:fillRect/>
          </a:stretch>
        </p:blipFill>
        <p:spPr>
          <a:xfrm>
            <a:off x="1390555" y="2998931"/>
            <a:ext cx="5539304" cy="2853019"/>
          </a:xfrm>
          <a:prstGeom prst="rect">
            <a:avLst/>
          </a:prstGeom>
          <a:ln>
            <a:solidFill>
              <a:schemeClr val="tx1"/>
            </a:solidFill>
          </a:ln>
        </p:spPr>
      </p:pic>
      <p:sp>
        <p:nvSpPr>
          <p:cNvPr id="6" name="TextBox 4"/>
          <p:cNvSpPr txBox="1"/>
          <p:nvPr/>
        </p:nvSpPr>
        <p:spPr>
          <a:xfrm>
            <a:off x="4238174" y="1183049"/>
            <a:ext cx="4772476" cy="1815882"/>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The Relevant Death Information list is now a cascading and multiple select list as it was originally intended to be. You can make your selections at any point in the list. In this example a Natural </a:t>
            </a:r>
            <a:r>
              <a:rPr lang="en-US" sz="1400" dirty="0"/>
              <a:t>E</a:t>
            </a:r>
            <a:r>
              <a:rPr lang="en-US" sz="1400" dirty="0" smtClean="0"/>
              <a:t>vent of Adverse Environmental Conditions lead to death by Self-inflicted Behavior.</a:t>
            </a:r>
          </a:p>
          <a:p>
            <a:endParaRPr lang="en-US" sz="1400" dirty="0"/>
          </a:p>
          <a:p>
            <a:r>
              <a:rPr lang="en-US" sz="1400" dirty="0" smtClean="0"/>
              <a:t>The information will display on the Individual Death Info grid and on the Specimen Report.</a:t>
            </a:r>
            <a:endParaRPr lang="en-US" sz="1400" dirty="0"/>
          </a:p>
        </p:txBody>
      </p:sp>
    </p:spTree>
    <p:extLst>
      <p:ext uri="{BB962C8B-B14F-4D97-AF65-F5344CB8AC3E}">
        <p14:creationId xmlns:p14="http://schemas.microsoft.com/office/powerpoint/2010/main" val="411724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90942"/>
          </a:xfrm>
        </p:spPr>
        <p:txBody>
          <a:bodyPr>
            <a:normAutofit fontScale="90000"/>
          </a:bodyPr>
          <a:lstStyle/>
          <a:p>
            <a:pPr algn="ctr"/>
            <a:r>
              <a:rPr lang="en-US" sz="4000" dirty="0"/>
              <a:t>Select Obsolete Terms in Searches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537693" y="1056069"/>
            <a:ext cx="2724382" cy="4745698"/>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2345412" y="1549699"/>
            <a:ext cx="2362200" cy="2495910"/>
          </a:xfrm>
          <a:prstGeom prst="rect">
            <a:avLst/>
          </a:prstGeom>
          <a:ln>
            <a:solidFill>
              <a:schemeClr val="tx1"/>
            </a:solidFill>
          </a:ln>
        </p:spPr>
      </p:pic>
      <p:sp>
        <p:nvSpPr>
          <p:cNvPr id="6" name="TextBox 6"/>
          <p:cNvSpPr txBox="1"/>
          <p:nvPr/>
        </p:nvSpPr>
        <p:spPr>
          <a:xfrm>
            <a:off x="5069794" y="1549699"/>
            <a:ext cx="3591668" cy="3539430"/>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Over time some terms used previously have been marked as Obsolete so they display in your records but they can</a:t>
            </a:r>
          </a:p>
          <a:p>
            <a:r>
              <a:rPr lang="en-US" sz="1600" dirty="0"/>
              <a:t>n</a:t>
            </a:r>
            <a:r>
              <a:rPr lang="en-US" sz="1600" dirty="0" smtClean="0"/>
              <a:t>o longer be selected for current use. You can now search for these terms in your records should you wish to find them by selecting Include Obsolete Records.</a:t>
            </a:r>
          </a:p>
          <a:p>
            <a:endParaRPr lang="en-US" sz="1600" dirty="0"/>
          </a:p>
          <a:p>
            <a:r>
              <a:rPr lang="en-US" sz="1600" dirty="0" smtClean="0"/>
              <a:t>They will display in red and can be searched for.  You can then choose to remove them from the search by selecting</a:t>
            </a:r>
          </a:p>
          <a:p>
            <a:r>
              <a:rPr lang="en-US" sz="1600" dirty="0" smtClean="0"/>
              <a:t>Exclude Obsolete Records</a:t>
            </a:r>
            <a:endParaRPr lang="en-US" sz="1600" dirty="0"/>
          </a:p>
        </p:txBody>
      </p:sp>
    </p:spTree>
    <p:extLst>
      <p:ext uri="{BB962C8B-B14F-4D97-AF65-F5344CB8AC3E}">
        <p14:creationId xmlns:p14="http://schemas.microsoft.com/office/powerpoint/2010/main" val="26165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871246"/>
          </a:xfrm>
        </p:spPr>
        <p:txBody>
          <a:bodyPr>
            <a:normAutofit/>
          </a:bodyPr>
          <a:lstStyle/>
          <a:p>
            <a:pPr algn="ctr"/>
            <a:r>
              <a:rPr lang="en-US" sz="4000" dirty="0"/>
              <a:t>Obsolete Notes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1590300"/>
            <a:ext cx="3857143" cy="415238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761983" y="1156018"/>
            <a:ext cx="3447619" cy="3419048"/>
          </a:xfrm>
          <a:prstGeom prst="rect">
            <a:avLst/>
          </a:prstGeom>
          <a:ln>
            <a:solidFill>
              <a:schemeClr val="tx1"/>
            </a:solidFill>
          </a:ln>
        </p:spPr>
      </p:pic>
      <p:sp>
        <p:nvSpPr>
          <p:cNvPr id="6" name="TextBox 5"/>
          <p:cNvSpPr txBox="1"/>
          <p:nvPr/>
        </p:nvSpPr>
        <p:spPr>
          <a:xfrm>
            <a:off x="5544280" y="2027264"/>
            <a:ext cx="2971070"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This also works in the Note</a:t>
            </a:r>
          </a:p>
          <a:p>
            <a:r>
              <a:rPr lang="en-US" dirty="0" smtClean="0"/>
              <a:t>Retrieval Report to find any</a:t>
            </a:r>
          </a:p>
          <a:p>
            <a:r>
              <a:rPr lang="en-US" dirty="0" smtClean="0"/>
              <a:t>Notes &amp; Observation sub-</a:t>
            </a:r>
          </a:p>
          <a:p>
            <a:r>
              <a:rPr lang="en-US" dirty="0"/>
              <a:t>t</a:t>
            </a:r>
            <a:r>
              <a:rPr lang="en-US" dirty="0" smtClean="0"/>
              <a:t>ypes that have been marked </a:t>
            </a:r>
          </a:p>
          <a:p>
            <a:r>
              <a:rPr lang="en-US" dirty="0" smtClean="0"/>
              <a:t>Obsolete. This can help you</a:t>
            </a:r>
          </a:p>
          <a:p>
            <a:r>
              <a:rPr lang="en-US" dirty="0"/>
              <a:t>c</a:t>
            </a:r>
            <a:r>
              <a:rPr lang="en-US" dirty="0" smtClean="0"/>
              <a:t>lean up your records so you</a:t>
            </a:r>
          </a:p>
          <a:p>
            <a:r>
              <a:rPr lang="en-US" dirty="0"/>
              <a:t>h</a:t>
            </a:r>
            <a:r>
              <a:rPr lang="en-US" dirty="0" smtClean="0"/>
              <a:t>ave only active Note Types</a:t>
            </a:r>
          </a:p>
          <a:p>
            <a:r>
              <a:rPr lang="en-US" dirty="0" smtClean="0"/>
              <a:t>if desired.</a:t>
            </a:r>
            <a:endParaRPr lang="en-US" dirty="0"/>
          </a:p>
        </p:txBody>
      </p:sp>
    </p:spTree>
    <p:extLst>
      <p:ext uri="{BB962C8B-B14F-4D97-AF65-F5344CB8AC3E}">
        <p14:creationId xmlns:p14="http://schemas.microsoft.com/office/powerpoint/2010/main" val="1357788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06851"/>
          </a:xfrm>
        </p:spPr>
        <p:txBody>
          <a:bodyPr>
            <a:normAutofit/>
          </a:bodyPr>
          <a:lstStyle/>
          <a:p>
            <a:pPr algn="ctr"/>
            <a:r>
              <a:rPr lang="en-US" sz="4000" dirty="0"/>
              <a:t>Pending Taxonomy Change Tab</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628650" y="1171977"/>
            <a:ext cx="7876591" cy="1532005"/>
          </a:xfrm>
          <a:prstGeom prst="rect">
            <a:avLst/>
          </a:prstGeom>
          <a:ln>
            <a:solidFill>
              <a:schemeClr val="tx1"/>
            </a:solidFill>
          </a:ln>
        </p:spPr>
      </p:pic>
      <p:sp>
        <p:nvSpPr>
          <p:cNvPr id="5" name="TextBox 4"/>
          <p:cNvSpPr txBox="1"/>
          <p:nvPr/>
        </p:nvSpPr>
        <p:spPr>
          <a:xfrm>
            <a:off x="347520" y="2936383"/>
            <a:ext cx="8829405"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There is a new tab in the Animals module titled Pending Taxonomic Changes.</a:t>
            </a:r>
          </a:p>
          <a:p>
            <a:r>
              <a:rPr lang="en-US" dirty="0" smtClean="0"/>
              <a:t>This grid displays if </a:t>
            </a:r>
            <a:r>
              <a:rPr lang="en-US" dirty="0" smtClean="0"/>
              <a:t>Species360 </a:t>
            </a:r>
            <a:r>
              <a:rPr lang="en-US" dirty="0" smtClean="0"/>
              <a:t>has changed the taxonomy (Scientific Name, Common Name </a:t>
            </a:r>
          </a:p>
          <a:p>
            <a:r>
              <a:rPr lang="en-US" dirty="0" smtClean="0"/>
              <a:t>or both) for a species you currently or historically had in your collection. Users </a:t>
            </a:r>
          </a:p>
          <a:p>
            <a:r>
              <a:rPr lang="en-US" dirty="0"/>
              <a:t>w</a:t>
            </a:r>
            <a:r>
              <a:rPr lang="en-US" dirty="0" smtClean="0"/>
              <a:t>anted the ability to accept </a:t>
            </a:r>
            <a:r>
              <a:rPr lang="en-US" dirty="0" smtClean="0"/>
              <a:t>Species360 </a:t>
            </a:r>
            <a:r>
              <a:rPr lang="en-US" dirty="0" smtClean="0"/>
              <a:t>taxonomic changes OR keep them as they are in</a:t>
            </a:r>
          </a:p>
          <a:p>
            <a:r>
              <a:rPr lang="en-US" dirty="0"/>
              <a:t>t</a:t>
            </a:r>
            <a:r>
              <a:rPr lang="en-US" dirty="0" smtClean="0"/>
              <a:t>heir records. This allows you to do that. Only if you have/had a record for the</a:t>
            </a:r>
          </a:p>
          <a:p>
            <a:r>
              <a:rPr lang="en-US" dirty="0"/>
              <a:t>s</a:t>
            </a:r>
            <a:r>
              <a:rPr lang="en-US" dirty="0" smtClean="0"/>
              <a:t>pecies will it display in this grid. In the example above both the Scientific Name and the</a:t>
            </a:r>
          </a:p>
          <a:p>
            <a:r>
              <a:rPr lang="en-US" dirty="0" smtClean="0"/>
              <a:t>Common Name for Chihuahuas and Parma wallaby have been changed by </a:t>
            </a:r>
            <a:r>
              <a:rPr lang="en-US" dirty="0" smtClean="0"/>
              <a:t>Species360. </a:t>
            </a:r>
            <a:r>
              <a:rPr lang="en-US" dirty="0" smtClean="0"/>
              <a:t>You</a:t>
            </a:r>
          </a:p>
          <a:p>
            <a:r>
              <a:rPr lang="en-US" dirty="0"/>
              <a:t>c</a:t>
            </a:r>
            <a:r>
              <a:rPr lang="en-US" dirty="0" smtClean="0"/>
              <a:t>an see that 13 records for Chihuahua and 5 records for Parma wallaby may be</a:t>
            </a:r>
          </a:p>
          <a:p>
            <a:r>
              <a:rPr lang="en-US" dirty="0"/>
              <a:t>a</a:t>
            </a:r>
            <a:r>
              <a:rPr lang="en-US" dirty="0" smtClean="0"/>
              <a:t>ffected by this change.</a:t>
            </a:r>
            <a:endParaRPr lang="en-US" dirty="0"/>
          </a:p>
        </p:txBody>
      </p:sp>
    </p:spTree>
    <p:extLst>
      <p:ext uri="{BB962C8B-B14F-4D97-AF65-F5344CB8AC3E}">
        <p14:creationId xmlns:p14="http://schemas.microsoft.com/office/powerpoint/2010/main" val="299577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2356"/>
            <a:ext cx="7886700" cy="909882"/>
          </a:xfrm>
        </p:spPr>
        <p:txBody>
          <a:bodyPr>
            <a:normAutofit/>
          </a:bodyPr>
          <a:lstStyle/>
          <a:p>
            <a:pPr algn="ctr"/>
            <a:r>
              <a:rPr lang="en-US" sz="4000" dirty="0"/>
              <a:t>Accept </a:t>
            </a:r>
            <a:r>
              <a:rPr lang="en-US" sz="4000" dirty="0" smtClean="0"/>
              <a:t>Species360 </a:t>
            </a:r>
            <a:r>
              <a:rPr lang="en-US" sz="4000" dirty="0"/>
              <a:t>Taxonomy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48683" y="1014815"/>
            <a:ext cx="7866667" cy="1609524"/>
          </a:xfrm>
          <a:prstGeom prst="rect">
            <a:avLst/>
          </a:prstGeom>
          <a:ln>
            <a:solidFill>
              <a:schemeClr val="tx1"/>
            </a:solidFill>
          </a:ln>
        </p:spPr>
      </p:pic>
      <p:sp>
        <p:nvSpPr>
          <p:cNvPr id="5" name="TextBox 4"/>
          <p:cNvSpPr txBox="1"/>
          <p:nvPr/>
        </p:nvSpPr>
        <p:spPr>
          <a:xfrm>
            <a:off x="761624" y="2712652"/>
            <a:ext cx="817679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Checking the left side box will activate the Accept </a:t>
            </a:r>
            <a:r>
              <a:rPr lang="en-US" dirty="0" smtClean="0"/>
              <a:t>Species360 </a:t>
            </a:r>
            <a:r>
              <a:rPr lang="en-US" dirty="0" smtClean="0"/>
              <a:t>Taxonomy button. I am </a:t>
            </a:r>
          </a:p>
          <a:p>
            <a:r>
              <a:rPr lang="en-US" dirty="0"/>
              <a:t>g</a:t>
            </a:r>
            <a:r>
              <a:rPr lang="en-US" dirty="0" smtClean="0"/>
              <a:t>oing to accept the change for Chihuahuas. All 13 records for that species will</a:t>
            </a:r>
          </a:p>
          <a:p>
            <a:r>
              <a:rPr lang="en-US" dirty="0"/>
              <a:t>b</a:t>
            </a:r>
            <a:r>
              <a:rPr lang="en-US" dirty="0" smtClean="0"/>
              <a:t>e changed. You get a second chance to review it as well as change the date.</a:t>
            </a:r>
          </a:p>
          <a:p>
            <a:r>
              <a:rPr lang="en-US" dirty="0" smtClean="0"/>
              <a:t>The date is simply for your information as the species will be changed historically.</a:t>
            </a:r>
            <a:endParaRPr lang="en-US" dirty="0"/>
          </a:p>
        </p:txBody>
      </p:sp>
      <p:pic>
        <p:nvPicPr>
          <p:cNvPr id="6" name="Picture 5"/>
          <p:cNvPicPr>
            <a:picLocks noChangeAspect="1"/>
          </p:cNvPicPr>
          <p:nvPr/>
        </p:nvPicPr>
        <p:blipFill>
          <a:blip r:embed="rId3"/>
          <a:stretch>
            <a:fillRect/>
          </a:stretch>
        </p:blipFill>
        <p:spPr>
          <a:xfrm>
            <a:off x="1141927" y="4001294"/>
            <a:ext cx="4630846" cy="2028861"/>
          </a:xfrm>
          <a:prstGeom prst="rect">
            <a:avLst/>
          </a:prstGeom>
          <a:ln>
            <a:solidFill>
              <a:schemeClr val="tx1"/>
            </a:solidFill>
          </a:ln>
        </p:spPr>
      </p:pic>
    </p:spTree>
    <p:extLst>
      <p:ext uri="{BB962C8B-B14F-4D97-AF65-F5344CB8AC3E}">
        <p14:creationId xmlns:p14="http://schemas.microsoft.com/office/powerpoint/2010/main" val="23455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703820"/>
          </a:xfrm>
        </p:spPr>
        <p:txBody>
          <a:bodyPr>
            <a:normAutofit/>
          </a:bodyPr>
          <a:lstStyle/>
          <a:p>
            <a:pPr algn="ctr"/>
            <a:r>
              <a:rPr lang="en-US" sz="4000" dirty="0"/>
              <a:t>Taxonomy Conflicts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4"/>
          <p:cNvSpPr txBox="1"/>
          <p:nvPr/>
        </p:nvSpPr>
        <p:spPr>
          <a:xfrm>
            <a:off x="762000" y="1062348"/>
            <a:ext cx="7620000" cy="1077218"/>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When you select to accept any new taxonomy that </a:t>
            </a:r>
            <a:r>
              <a:rPr lang="en-US" sz="1600" dirty="0" smtClean="0"/>
              <a:t>Species360 </a:t>
            </a:r>
            <a:r>
              <a:rPr lang="en-US" sz="1600" dirty="0" smtClean="0"/>
              <a:t>has changed you may see that there is a taxonomy conflict in the Basic Info. This should go away after 15 minutes when the Global taxonomy is re-calculated. For a few minutes you will see this conflict on any of your animals with that taxonomy.</a:t>
            </a:r>
            <a:endParaRPr lang="en-US" sz="1600" dirty="0"/>
          </a:p>
        </p:txBody>
      </p:sp>
      <p:pic>
        <p:nvPicPr>
          <p:cNvPr id="5" name="Picture 3"/>
          <p:cNvPicPr>
            <a:picLocks noChangeAspect="1"/>
          </p:cNvPicPr>
          <p:nvPr/>
        </p:nvPicPr>
        <p:blipFill>
          <a:blip r:embed="rId2"/>
          <a:stretch>
            <a:fillRect/>
          </a:stretch>
        </p:blipFill>
        <p:spPr>
          <a:xfrm>
            <a:off x="1647315" y="2139566"/>
            <a:ext cx="5371670" cy="3625217"/>
          </a:xfrm>
          <a:prstGeom prst="rect">
            <a:avLst/>
          </a:prstGeom>
          <a:ln>
            <a:solidFill>
              <a:schemeClr val="tx1"/>
            </a:solidFill>
          </a:ln>
        </p:spPr>
      </p:pic>
    </p:spTree>
    <p:extLst>
      <p:ext uri="{BB962C8B-B14F-4D97-AF65-F5344CB8AC3E}">
        <p14:creationId xmlns:p14="http://schemas.microsoft.com/office/powerpoint/2010/main" val="278463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703820"/>
          </a:xfrm>
        </p:spPr>
        <p:txBody>
          <a:bodyPr/>
          <a:lstStyle/>
          <a:p>
            <a:pPr algn="ctr"/>
            <a:r>
              <a:rPr lang="en-US" dirty="0"/>
              <a:t>Read Release Notes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863958" y="951346"/>
            <a:ext cx="7171743" cy="4753995"/>
          </a:xfrm>
          <a:prstGeom prst="rect">
            <a:avLst/>
          </a:prstGeom>
          <a:ln>
            <a:solidFill>
              <a:schemeClr val="tx1"/>
            </a:solidFill>
          </a:ln>
        </p:spPr>
      </p:pic>
    </p:spTree>
    <p:extLst>
      <p:ext uri="{BB962C8B-B14F-4D97-AF65-F5344CB8AC3E}">
        <p14:creationId xmlns:p14="http://schemas.microsoft.com/office/powerpoint/2010/main" val="86073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729578"/>
          </a:xfrm>
        </p:spPr>
        <p:txBody>
          <a:bodyPr>
            <a:normAutofit/>
          </a:bodyPr>
          <a:lstStyle/>
          <a:p>
            <a:pPr algn="ctr"/>
            <a:r>
              <a:rPr lang="en-US" sz="4000" dirty="0"/>
              <a:t>Archive Taxonomy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48190" y="1113733"/>
            <a:ext cx="8047619" cy="1619048"/>
          </a:xfrm>
          <a:prstGeom prst="rect">
            <a:avLst/>
          </a:prstGeom>
          <a:ln>
            <a:solidFill>
              <a:schemeClr val="tx1"/>
            </a:solidFill>
          </a:ln>
        </p:spPr>
      </p:pic>
      <p:sp>
        <p:nvSpPr>
          <p:cNvPr id="5" name="TextBox 5"/>
          <p:cNvSpPr txBox="1"/>
          <p:nvPr/>
        </p:nvSpPr>
        <p:spPr>
          <a:xfrm>
            <a:off x="554705" y="2700546"/>
            <a:ext cx="8351838"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Should you wish to NOT accept the </a:t>
            </a:r>
            <a:r>
              <a:rPr lang="en-US" dirty="0" smtClean="0"/>
              <a:t>Species360 </a:t>
            </a:r>
            <a:r>
              <a:rPr lang="en-US" dirty="0" smtClean="0"/>
              <a:t>taxonomy you can Archive the record to</a:t>
            </a:r>
          </a:p>
          <a:p>
            <a:r>
              <a:rPr lang="en-US" dirty="0"/>
              <a:t>c</a:t>
            </a:r>
            <a:r>
              <a:rPr lang="en-US" dirty="0" smtClean="0"/>
              <a:t>lear the grid.</a:t>
            </a:r>
          </a:p>
          <a:p>
            <a:endParaRPr lang="en-US" dirty="0"/>
          </a:p>
          <a:p>
            <a:r>
              <a:rPr lang="en-US" dirty="0" smtClean="0"/>
              <a:t>Using the checkboxes to the right you can view any Archived records (you may want</a:t>
            </a:r>
          </a:p>
          <a:p>
            <a:r>
              <a:rPr lang="en-US" dirty="0"/>
              <a:t>t</a:t>
            </a:r>
            <a:r>
              <a:rPr lang="en-US" dirty="0" smtClean="0"/>
              <a:t>o now accept the taxonomy) and any Accepted records. The note will indicate the</a:t>
            </a:r>
          </a:p>
          <a:p>
            <a:r>
              <a:rPr lang="en-US" dirty="0"/>
              <a:t>d</a:t>
            </a:r>
            <a:r>
              <a:rPr lang="en-US" dirty="0" smtClean="0"/>
              <a:t>ate the taxonomy was accepted and who accepted it.</a:t>
            </a:r>
            <a:endParaRPr lang="en-US" dirty="0"/>
          </a:p>
        </p:txBody>
      </p:sp>
      <p:pic>
        <p:nvPicPr>
          <p:cNvPr id="6" name="Picture 4"/>
          <p:cNvPicPr>
            <a:picLocks noChangeAspect="1"/>
          </p:cNvPicPr>
          <p:nvPr/>
        </p:nvPicPr>
        <p:blipFill>
          <a:blip r:embed="rId3"/>
          <a:stretch>
            <a:fillRect/>
          </a:stretch>
        </p:blipFill>
        <p:spPr>
          <a:xfrm>
            <a:off x="432694" y="4619769"/>
            <a:ext cx="8082656" cy="1093990"/>
          </a:xfrm>
          <a:prstGeom prst="rect">
            <a:avLst/>
          </a:prstGeom>
          <a:ln>
            <a:solidFill>
              <a:schemeClr val="tx1"/>
            </a:solidFill>
          </a:ln>
        </p:spPr>
      </p:pic>
    </p:spTree>
    <p:extLst>
      <p:ext uri="{BB962C8B-B14F-4D97-AF65-F5344CB8AC3E}">
        <p14:creationId xmlns:p14="http://schemas.microsoft.com/office/powerpoint/2010/main" val="143690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845488"/>
          </a:xfrm>
        </p:spPr>
        <p:txBody>
          <a:bodyPr>
            <a:normAutofit/>
          </a:bodyPr>
          <a:lstStyle/>
          <a:p>
            <a:pPr algn="ctr"/>
            <a:r>
              <a:rPr lang="en-US" sz="4000" dirty="0"/>
              <a:t>Searching By Obsolete</a:t>
            </a:r>
            <a:endParaRPr lang="en-GB" sz="4000" dirty="0"/>
          </a:p>
        </p:txBody>
      </p:sp>
      <p:pic>
        <p:nvPicPr>
          <p:cNvPr id="4" name="Picture 5"/>
          <p:cNvPicPr>
            <a:picLocks noChangeAspect="1"/>
          </p:cNvPicPr>
          <p:nvPr/>
        </p:nvPicPr>
        <p:blipFill>
          <a:blip r:embed="rId2"/>
          <a:stretch>
            <a:fillRect/>
          </a:stretch>
        </p:blipFill>
        <p:spPr>
          <a:xfrm>
            <a:off x="987850" y="1229865"/>
            <a:ext cx="2382456" cy="2771429"/>
          </a:xfrm>
          <a:prstGeom prst="rect">
            <a:avLst/>
          </a:prstGeom>
          <a:ln>
            <a:solidFill>
              <a:schemeClr val="tx1"/>
            </a:solidFill>
          </a:ln>
        </p:spPr>
      </p:pic>
      <p:pic>
        <p:nvPicPr>
          <p:cNvPr id="5" name="Picture 6"/>
          <p:cNvPicPr>
            <a:picLocks noGrp="1" noChangeAspect="1"/>
          </p:cNvPicPr>
          <p:nvPr>
            <p:ph idx="1"/>
          </p:nvPr>
        </p:nvPicPr>
        <p:blipFill>
          <a:blip r:embed="rId3"/>
          <a:stretch>
            <a:fillRect/>
          </a:stretch>
        </p:blipFill>
        <p:spPr>
          <a:xfrm>
            <a:off x="4410861" y="1229864"/>
            <a:ext cx="2923809" cy="2771429"/>
          </a:xfrm>
          <a:prstGeom prst="rect">
            <a:avLst/>
          </a:prstGeom>
          <a:ln>
            <a:solidFill>
              <a:schemeClr val="tx1"/>
            </a:solidFill>
          </a:ln>
        </p:spPr>
      </p:pic>
      <p:sp>
        <p:nvSpPr>
          <p:cNvPr id="6" name="TextBox 7"/>
          <p:cNvSpPr txBox="1"/>
          <p:nvPr/>
        </p:nvSpPr>
        <p:spPr>
          <a:xfrm>
            <a:off x="804045" y="4189899"/>
            <a:ext cx="7939738"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have chosen not to accept the new </a:t>
            </a:r>
            <a:r>
              <a:rPr lang="en-US" dirty="0" smtClean="0"/>
              <a:t>Species360 </a:t>
            </a:r>
            <a:r>
              <a:rPr lang="en-US" dirty="0" smtClean="0"/>
              <a:t>taxonomy, the species will be</a:t>
            </a:r>
          </a:p>
          <a:p>
            <a:r>
              <a:rPr lang="en-US" dirty="0" smtClean="0"/>
              <a:t>Obsolete and this affects your searches. To find records of those species you</a:t>
            </a:r>
          </a:p>
          <a:p>
            <a:r>
              <a:rPr lang="en-US" dirty="0"/>
              <a:t>w</a:t>
            </a:r>
            <a:r>
              <a:rPr lang="en-US" dirty="0" smtClean="0"/>
              <a:t>ill need to select Include Obsolete Records. The Obsolete species will</a:t>
            </a:r>
          </a:p>
          <a:p>
            <a:r>
              <a:rPr lang="en-US" dirty="0"/>
              <a:t>a</a:t>
            </a:r>
            <a:r>
              <a:rPr lang="en-US" dirty="0" smtClean="0"/>
              <a:t>ppear in red and you can select it to find your records. The highlighted yellow </a:t>
            </a:r>
          </a:p>
          <a:p>
            <a:r>
              <a:rPr lang="en-US" dirty="0" smtClean="0"/>
              <a:t>indicates matches in your type ahead search.</a:t>
            </a:r>
            <a:endParaRPr lang="en-US" dirty="0"/>
          </a:p>
        </p:txBody>
      </p:sp>
    </p:spTree>
    <p:extLst>
      <p:ext uri="{BB962C8B-B14F-4D97-AF65-F5344CB8AC3E}">
        <p14:creationId xmlns:p14="http://schemas.microsoft.com/office/powerpoint/2010/main" val="376100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Institution Preferences</a:t>
            </a:r>
            <a:endParaRPr lang="en-GB" sz="4000" dirty="0"/>
          </a:p>
        </p:txBody>
      </p:sp>
      <p:pic>
        <p:nvPicPr>
          <p:cNvPr id="4" name="Picture 4"/>
          <p:cNvPicPr>
            <a:picLocks noChangeAspect="1"/>
          </p:cNvPicPr>
          <p:nvPr/>
        </p:nvPicPr>
        <p:blipFill>
          <a:blip r:embed="rId2"/>
          <a:stretch>
            <a:fillRect/>
          </a:stretch>
        </p:blipFill>
        <p:spPr>
          <a:xfrm>
            <a:off x="628650" y="1458870"/>
            <a:ext cx="5416601" cy="1767522"/>
          </a:xfrm>
          <a:prstGeom prst="rect">
            <a:avLst/>
          </a:prstGeom>
          <a:ln>
            <a:solidFill>
              <a:schemeClr val="tx1"/>
            </a:solidFill>
          </a:ln>
        </p:spPr>
      </p:pic>
      <p:pic>
        <p:nvPicPr>
          <p:cNvPr id="5" name="Picture 3"/>
          <p:cNvPicPr>
            <a:picLocks noGrp="1" noChangeAspect="1"/>
          </p:cNvPicPr>
          <p:nvPr>
            <p:ph idx="1"/>
          </p:nvPr>
        </p:nvPicPr>
        <p:blipFill>
          <a:blip r:embed="rId3"/>
          <a:stretch>
            <a:fillRect/>
          </a:stretch>
        </p:blipFill>
        <p:spPr>
          <a:xfrm>
            <a:off x="503616" y="3772402"/>
            <a:ext cx="5666667" cy="1771429"/>
          </a:xfrm>
          <a:prstGeom prst="rect">
            <a:avLst/>
          </a:prstGeom>
          <a:ln>
            <a:solidFill>
              <a:schemeClr val="tx1"/>
            </a:solidFill>
          </a:ln>
        </p:spPr>
      </p:pic>
      <p:sp>
        <p:nvSpPr>
          <p:cNvPr id="6" name="TextBox 5"/>
          <p:cNvSpPr txBox="1"/>
          <p:nvPr/>
        </p:nvSpPr>
        <p:spPr>
          <a:xfrm>
            <a:off x="5142964" y="1614786"/>
            <a:ext cx="3305264" cy="369331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want to automatically</a:t>
            </a:r>
          </a:p>
          <a:p>
            <a:r>
              <a:rPr lang="en-US" dirty="0"/>
              <a:t>a</a:t>
            </a:r>
            <a:r>
              <a:rPr lang="en-US" dirty="0" smtClean="0"/>
              <a:t>ccept the </a:t>
            </a:r>
            <a:r>
              <a:rPr lang="en-US" dirty="0" smtClean="0"/>
              <a:t>Species360 </a:t>
            </a:r>
            <a:r>
              <a:rPr lang="en-US" dirty="0" smtClean="0"/>
              <a:t>taxonomy </a:t>
            </a:r>
          </a:p>
          <a:p>
            <a:r>
              <a:rPr lang="en-US" dirty="0"/>
              <a:t>u</a:t>
            </a:r>
            <a:r>
              <a:rPr lang="en-US" dirty="0" smtClean="0"/>
              <a:t>pdates you can save time</a:t>
            </a:r>
          </a:p>
          <a:p>
            <a:r>
              <a:rPr lang="en-US" dirty="0"/>
              <a:t>b</a:t>
            </a:r>
            <a:r>
              <a:rPr lang="en-US" dirty="0" smtClean="0"/>
              <a:t>y selecting Taxonomy in</a:t>
            </a:r>
          </a:p>
          <a:p>
            <a:r>
              <a:rPr lang="en-US" dirty="0" smtClean="0"/>
              <a:t>Application Preferences in</a:t>
            </a:r>
          </a:p>
          <a:p>
            <a:r>
              <a:rPr lang="en-US" dirty="0" smtClean="0"/>
              <a:t>Institution Preferences and</a:t>
            </a:r>
          </a:p>
          <a:p>
            <a:r>
              <a:rPr lang="en-US" dirty="0"/>
              <a:t>c</a:t>
            </a:r>
            <a:r>
              <a:rPr lang="en-US" dirty="0" smtClean="0"/>
              <a:t>hecking the Enable Auto-</a:t>
            </a:r>
          </a:p>
          <a:p>
            <a:r>
              <a:rPr lang="en-US" dirty="0" smtClean="0"/>
              <a:t>Accept for </a:t>
            </a:r>
            <a:r>
              <a:rPr lang="en-US" dirty="0" smtClean="0"/>
              <a:t>Species360 </a:t>
            </a:r>
            <a:r>
              <a:rPr lang="en-US" dirty="0" smtClean="0"/>
              <a:t>Taxonomic</a:t>
            </a:r>
          </a:p>
          <a:p>
            <a:r>
              <a:rPr lang="en-US" dirty="0" smtClean="0"/>
              <a:t>Changes. This is not available</a:t>
            </a:r>
          </a:p>
          <a:p>
            <a:r>
              <a:rPr lang="en-US" dirty="0"/>
              <a:t>a</a:t>
            </a:r>
            <a:r>
              <a:rPr lang="en-US" dirty="0" smtClean="0"/>
              <a:t>s a My Preference. If this is</a:t>
            </a:r>
          </a:p>
          <a:p>
            <a:r>
              <a:rPr lang="en-US" dirty="0"/>
              <a:t>c</a:t>
            </a:r>
            <a:r>
              <a:rPr lang="en-US" dirty="0" smtClean="0"/>
              <a:t>hecked then the Pending</a:t>
            </a:r>
          </a:p>
          <a:p>
            <a:r>
              <a:rPr lang="en-US" dirty="0" smtClean="0"/>
              <a:t>Taxonomic Changes tab grid</a:t>
            </a:r>
          </a:p>
          <a:p>
            <a:r>
              <a:rPr lang="en-US" dirty="0"/>
              <a:t>s</a:t>
            </a:r>
            <a:r>
              <a:rPr lang="en-US" dirty="0" smtClean="0"/>
              <a:t>hould never be populated.</a:t>
            </a:r>
          </a:p>
        </p:txBody>
      </p:sp>
    </p:spTree>
    <p:extLst>
      <p:ext uri="{BB962C8B-B14F-4D97-AF65-F5344CB8AC3E}">
        <p14:creationId xmlns:p14="http://schemas.microsoft.com/office/powerpoint/2010/main" val="66032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0529"/>
            <a:ext cx="7886700" cy="845488"/>
          </a:xfrm>
        </p:spPr>
        <p:txBody>
          <a:bodyPr>
            <a:normAutofit/>
          </a:bodyPr>
          <a:lstStyle/>
          <a:p>
            <a:pPr algn="ctr"/>
            <a:r>
              <a:rPr lang="en-US" sz="4000" dirty="0"/>
              <a:t>Post Office Message</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888465" y="835082"/>
            <a:ext cx="7367067" cy="3864553"/>
          </a:xfrm>
          <a:prstGeom prst="rect">
            <a:avLst/>
          </a:prstGeom>
          <a:ln>
            <a:solidFill>
              <a:schemeClr val="tx1"/>
            </a:solidFill>
          </a:ln>
        </p:spPr>
      </p:pic>
      <p:sp>
        <p:nvSpPr>
          <p:cNvPr id="5" name="TextBox 4"/>
          <p:cNvSpPr txBox="1"/>
          <p:nvPr/>
        </p:nvSpPr>
        <p:spPr>
          <a:xfrm>
            <a:off x="1028698" y="4615524"/>
            <a:ext cx="7086600" cy="1169551"/>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Whenever a taxonomy is changed you will also receive a Post Office message. This is helpful if you have selected the Preference to automatically accept the </a:t>
            </a:r>
            <a:r>
              <a:rPr lang="en-US" sz="1400" dirty="0" smtClean="0"/>
              <a:t>Species360 </a:t>
            </a:r>
            <a:r>
              <a:rPr lang="en-US" sz="1400" dirty="0" smtClean="0"/>
              <a:t>taxonomy changes as they will not appear</a:t>
            </a:r>
          </a:p>
          <a:p>
            <a:r>
              <a:rPr lang="en-US" sz="1400" dirty="0"/>
              <a:t>i</a:t>
            </a:r>
            <a:r>
              <a:rPr lang="en-US" sz="1400" dirty="0" smtClean="0"/>
              <a:t>n the Pending Taxonomy changes tab unless you select to Include</a:t>
            </a:r>
          </a:p>
          <a:p>
            <a:r>
              <a:rPr lang="en-US" sz="1400" dirty="0" smtClean="0"/>
              <a:t>Accepted Records.</a:t>
            </a:r>
            <a:endParaRPr lang="en-US" sz="1400" dirty="0"/>
          </a:p>
        </p:txBody>
      </p:sp>
    </p:spTree>
    <p:extLst>
      <p:ext uri="{BB962C8B-B14F-4D97-AF65-F5344CB8AC3E}">
        <p14:creationId xmlns:p14="http://schemas.microsoft.com/office/powerpoint/2010/main" val="11914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49217"/>
            <a:ext cx="7886700" cy="716699"/>
          </a:xfrm>
        </p:spPr>
        <p:txBody>
          <a:bodyPr>
            <a:normAutofit/>
          </a:bodyPr>
          <a:lstStyle/>
          <a:p>
            <a:pPr algn="ctr"/>
            <a:r>
              <a:rPr lang="en-US" sz="4000" dirty="0"/>
              <a:t>Display in Record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52979" y="965916"/>
            <a:ext cx="6448048" cy="3610500"/>
          </a:xfrm>
          <a:prstGeom prst="rect">
            <a:avLst/>
          </a:prstGeom>
          <a:ln>
            <a:solidFill>
              <a:schemeClr val="tx1"/>
            </a:solidFill>
          </a:ln>
        </p:spPr>
      </p:pic>
      <p:sp>
        <p:nvSpPr>
          <p:cNvPr id="5" name="TextBox 4"/>
          <p:cNvSpPr txBox="1"/>
          <p:nvPr/>
        </p:nvSpPr>
        <p:spPr>
          <a:xfrm>
            <a:off x="1163043" y="4692325"/>
            <a:ext cx="7027920" cy="1107996"/>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We went back in and accepted the taxonomic change for Parma wallaby.</a:t>
            </a:r>
          </a:p>
          <a:p>
            <a:r>
              <a:rPr lang="en-US" sz="1600" dirty="0" smtClean="0"/>
              <a:t>It will display in your Taxonomy grid with the Change Date being the date</a:t>
            </a:r>
          </a:p>
          <a:p>
            <a:r>
              <a:rPr lang="en-US" sz="1600" dirty="0"/>
              <a:t>y</a:t>
            </a:r>
            <a:r>
              <a:rPr lang="en-US" sz="1600" dirty="0" smtClean="0"/>
              <a:t>ou entered when you accepted the change. Nothing is displayed in the</a:t>
            </a:r>
          </a:p>
          <a:p>
            <a:r>
              <a:rPr lang="en-US" sz="1600" dirty="0" smtClean="0"/>
              <a:t>Specimen Report regarding the change.</a:t>
            </a:r>
            <a:endParaRPr lang="en-US" sz="1600" dirty="0"/>
          </a:p>
        </p:txBody>
      </p:sp>
    </p:spTree>
    <p:extLst>
      <p:ext uri="{BB962C8B-B14F-4D97-AF65-F5344CB8AC3E}">
        <p14:creationId xmlns:p14="http://schemas.microsoft.com/office/powerpoint/2010/main" val="3355351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575032"/>
          </a:xfrm>
        </p:spPr>
        <p:txBody>
          <a:bodyPr>
            <a:normAutofit fontScale="90000"/>
          </a:bodyPr>
          <a:lstStyle/>
          <a:p>
            <a:pPr algn="ctr"/>
            <a:r>
              <a:rPr lang="en-US" sz="4000" dirty="0"/>
              <a:t>Obsolete in Taxonomy Module</a:t>
            </a:r>
            <a:endParaRPr lang="en-GB" sz="4000" dirty="0"/>
          </a:p>
        </p:txBody>
      </p:sp>
      <p:pic>
        <p:nvPicPr>
          <p:cNvPr id="4" name="Picture 3"/>
          <p:cNvPicPr>
            <a:picLocks noGrp="1" noChangeAspect="1"/>
          </p:cNvPicPr>
          <p:nvPr>
            <p:ph idx="1"/>
          </p:nvPr>
        </p:nvPicPr>
        <p:blipFill>
          <a:blip r:embed="rId2"/>
          <a:stretch>
            <a:fillRect/>
          </a:stretch>
        </p:blipFill>
        <p:spPr>
          <a:xfrm>
            <a:off x="628650" y="1052892"/>
            <a:ext cx="1934246" cy="4750003"/>
          </a:xfrm>
          <a:prstGeom prst="rect">
            <a:avLst/>
          </a:prstGeom>
          <a:ln>
            <a:solidFill>
              <a:schemeClr val="tx1"/>
            </a:solidFill>
          </a:ln>
        </p:spPr>
      </p:pic>
      <p:sp>
        <p:nvSpPr>
          <p:cNvPr id="5" name="TextBox 6"/>
          <p:cNvSpPr txBox="1"/>
          <p:nvPr/>
        </p:nvSpPr>
        <p:spPr>
          <a:xfrm>
            <a:off x="2726558" y="1277154"/>
            <a:ext cx="2782044"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Within the Taxonomy</a:t>
            </a:r>
          </a:p>
          <a:p>
            <a:r>
              <a:rPr lang="en-US" dirty="0"/>
              <a:t>m</a:t>
            </a:r>
            <a:r>
              <a:rPr lang="en-US" dirty="0" smtClean="0"/>
              <a:t>odule if you are searching</a:t>
            </a:r>
          </a:p>
          <a:p>
            <a:r>
              <a:rPr lang="en-US" dirty="0" smtClean="0"/>
              <a:t>for obsolete taxonomy</a:t>
            </a:r>
          </a:p>
          <a:p>
            <a:r>
              <a:rPr lang="en-US" dirty="0"/>
              <a:t>r</a:t>
            </a:r>
            <a:r>
              <a:rPr lang="en-US" dirty="0" smtClean="0"/>
              <a:t>emember to check the</a:t>
            </a:r>
          </a:p>
          <a:p>
            <a:r>
              <a:rPr lang="en-US" dirty="0" smtClean="0"/>
              <a:t>Include Obsolete or Show</a:t>
            </a:r>
          </a:p>
          <a:p>
            <a:r>
              <a:rPr lang="en-US" dirty="0" smtClean="0"/>
              <a:t>Only Obsolete Records</a:t>
            </a:r>
          </a:p>
          <a:p>
            <a:r>
              <a:rPr lang="en-US" dirty="0"/>
              <a:t>r</a:t>
            </a:r>
            <a:r>
              <a:rPr lang="en-US" dirty="0" smtClean="0"/>
              <a:t>adio button. Otherwise</a:t>
            </a:r>
          </a:p>
          <a:p>
            <a:r>
              <a:rPr lang="en-US" dirty="0"/>
              <a:t>t</a:t>
            </a:r>
            <a:r>
              <a:rPr lang="en-US" dirty="0" smtClean="0"/>
              <a:t>he taxonomy will not be</a:t>
            </a:r>
          </a:p>
          <a:p>
            <a:r>
              <a:rPr lang="en-US" dirty="0"/>
              <a:t>f</a:t>
            </a:r>
            <a:r>
              <a:rPr lang="en-US" dirty="0" smtClean="0"/>
              <a:t>ound.</a:t>
            </a:r>
          </a:p>
          <a:p>
            <a:endParaRPr lang="en-US" dirty="0"/>
          </a:p>
          <a:p>
            <a:r>
              <a:rPr lang="en-US" dirty="0" smtClean="0"/>
              <a:t>However, if you use the </a:t>
            </a:r>
          </a:p>
          <a:p>
            <a:r>
              <a:rPr lang="en-US" dirty="0" smtClean="0"/>
              <a:t>upper left hand search,</a:t>
            </a:r>
          </a:p>
          <a:p>
            <a:r>
              <a:rPr lang="en-US" dirty="0"/>
              <a:t>o</a:t>
            </a:r>
            <a:r>
              <a:rPr lang="en-US" dirty="0" smtClean="0"/>
              <a:t>bsolete taxonomy is</a:t>
            </a:r>
          </a:p>
          <a:p>
            <a:r>
              <a:rPr lang="en-US" dirty="0"/>
              <a:t>f</a:t>
            </a:r>
            <a:r>
              <a:rPr lang="en-US" dirty="0" smtClean="0"/>
              <a:t>ound by default.</a:t>
            </a:r>
            <a:endParaRPr lang="en-US" dirty="0"/>
          </a:p>
        </p:txBody>
      </p:sp>
      <p:pic>
        <p:nvPicPr>
          <p:cNvPr id="6" name="Picture 5"/>
          <p:cNvPicPr>
            <a:picLocks noChangeAspect="1"/>
          </p:cNvPicPr>
          <p:nvPr/>
        </p:nvPicPr>
        <p:blipFill>
          <a:blip r:embed="rId3"/>
          <a:stretch>
            <a:fillRect/>
          </a:stretch>
        </p:blipFill>
        <p:spPr>
          <a:xfrm>
            <a:off x="5672264" y="1468192"/>
            <a:ext cx="3133333" cy="3247619"/>
          </a:xfrm>
          <a:prstGeom prst="rect">
            <a:avLst/>
          </a:prstGeom>
          <a:ln>
            <a:solidFill>
              <a:schemeClr val="tx1"/>
            </a:solidFill>
          </a:ln>
        </p:spPr>
      </p:pic>
    </p:spTree>
    <p:extLst>
      <p:ext uri="{BB962C8B-B14F-4D97-AF65-F5344CB8AC3E}">
        <p14:creationId xmlns:p14="http://schemas.microsoft.com/office/powerpoint/2010/main" val="329443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42457"/>
          </a:xfrm>
        </p:spPr>
        <p:txBody>
          <a:bodyPr>
            <a:normAutofit/>
          </a:bodyPr>
          <a:lstStyle/>
          <a:p>
            <a:pPr algn="ctr"/>
            <a:r>
              <a:rPr lang="en-US" sz="4000" dirty="0"/>
              <a:t>Incomplete Disposition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1107583"/>
            <a:ext cx="7800000" cy="1980952"/>
          </a:xfrm>
          <a:prstGeom prst="rect">
            <a:avLst/>
          </a:prstGeom>
          <a:ln>
            <a:solidFill>
              <a:schemeClr val="tx1"/>
            </a:solidFill>
          </a:ln>
        </p:spPr>
      </p:pic>
      <p:sp>
        <p:nvSpPr>
          <p:cNvPr id="5" name="TextBox 4"/>
          <p:cNvSpPr txBox="1"/>
          <p:nvPr/>
        </p:nvSpPr>
        <p:spPr>
          <a:xfrm>
            <a:off x="981108" y="3472156"/>
            <a:ext cx="7095084"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There is another new tab titled Incomplete Dispositions. This tab is visible</a:t>
            </a:r>
          </a:p>
          <a:p>
            <a:r>
              <a:rPr lang="en-US"/>
              <a:t>o</a:t>
            </a:r>
            <a:r>
              <a:rPr lang="en-US" smtClean="0"/>
              <a:t>nly </a:t>
            </a:r>
            <a:r>
              <a:rPr lang="en-US" dirty="0" smtClean="0"/>
              <a:t>if you have the Pending Transactions tab selected. Incomplete</a:t>
            </a:r>
          </a:p>
          <a:p>
            <a:r>
              <a:rPr lang="en-US" dirty="0" smtClean="0"/>
              <a:t>Dispositions are created when someone enters a necropsy record in</a:t>
            </a:r>
          </a:p>
          <a:p>
            <a:r>
              <a:rPr lang="en-US" dirty="0"/>
              <a:t>t</a:t>
            </a:r>
            <a:r>
              <a:rPr lang="en-US" dirty="0" smtClean="0"/>
              <a:t>he Medical module before a Death is recorded in the Husbandry</a:t>
            </a:r>
          </a:p>
          <a:p>
            <a:r>
              <a:rPr lang="en-US" dirty="0"/>
              <a:t>m</a:t>
            </a:r>
            <a:r>
              <a:rPr lang="en-US" dirty="0" smtClean="0"/>
              <a:t>odule. Although they initiate in the Medical module you will need</a:t>
            </a:r>
          </a:p>
          <a:p>
            <a:r>
              <a:rPr lang="en-US" dirty="0"/>
              <a:t>t</a:t>
            </a:r>
            <a:r>
              <a:rPr lang="en-US" dirty="0" smtClean="0"/>
              <a:t>o know how to complete them in the Husbandry module.</a:t>
            </a:r>
            <a:endParaRPr lang="en-US" dirty="0"/>
          </a:p>
        </p:txBody>
      </p:sp>
    </p:spTree>
    <p:extLst>
      <p:ext uri="{BB962C8B-B14F-4D97-AF65-F5344CB8AC3E}">
        <p14:creationId xmlns:p14="http://schemas.microsoft.com/office/powerpoint/2010/main" val="1262978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06851"/>
          </a:xfrm>
        </p:spPr>
        <p:txBody>
          <a:bodyPr>
            <a:normAutofit fontScale="90000"/>
          </a:bodyPr>
          <a:lstStyle/>
          <a:p>
            <a:pPr algn="ctr"/>
            <a:r>
              <a:rPr lang="en-US" sz="4000" dirty="0"/>
              <a:t>Completing an Incomplete Disposition</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66700" y="1171977"/>
            <a:ext cx="8610600" cy="161061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66700" y="3218252"/>
            <a:ext cx="3709987" cy="2523051"/>
          </a:xfrm>
          <a:prstGeom prst="rect">
            <a:avLst/>
          </a:prstGeom>
          <a:ln>
            <a:solidFill>
              <a:schemeClr val="tx1"/>
            </a:solidFill>
          </a:ln>
        </p:spPr>
      </p:pic>
      <p:sp>
        <p:nvSpPr>
          <p:cNvPr id="6" name="TextBox 5"/>
          <p:cNvSpPr txBox="1"/>
          <p:nvPr/>
        </p:nvSpPr>
        <p:spPr>
          <a:xfrm>
            <a:off x="4338637" y="2782592"/>
            <a:ext cx="4267200" cy="2677656"/>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When you select the GAN hyperlink in an Incomplete Disposition it takes you into the record where a Pending has been created for the Death. If you go into the record from other than the Incomplete Disposition grid the Pending will also be there. You have the same options for actions on this Pending as you do for other </a:t>
            </a:r>
            <a:r>
              <a:rPr lang="en-US" sz="1400" dirty="0" err="1" smtClean="0"/>
              <a:t>Pendings</a:t>
            </a:r>
            <a:r>
              <a:rPr lang="en-US" sz="1400" dirty="0" smtClean="0"/>
              <a:t>. However, if you select Deny or No Information you cannot retrieve the Pending like you can other </a:t>
            </a:r>
            <a:r>
              <a:rPr lang="en-US" sz="1400" dirty="0" err="1" smtClean="0"/>
              <a:t>Pendings</a:t>
            </a:r>
            <a:r>
              <a:rPr lang="en-US" sz="1400" dirty="0"/>
              <a:t>.</a:t>
            </a:r>
            <a:endParaRPr lang="en-US" sz="1400" dirty="0" smtClean="0"/>
          </a:p>
          <a:p>
            <a:endParaRPr lang="en-US" sz="1400" dirty="0" smtClean="0"/>
          </a:p>
          <a:p>
            <a:r>
              <a:rPr lang="en-US" sz="1400" dirty="0" smtClean="0"/>
              <a:t>If you choose to Confirm you will be</a:t>
            </a:r>
          </a:p>
          <a:p>
            <a:r>
              <a:rPr lang="en-US" sz="1400" dirty="0"/>
              <a:t>t</a:t>
            </a:r>
            <a:r>
              <a:rPr lang="en-US" sz="1400" dirty="0" smtClean="0"/>
              <a:t>aken to the Disposition-Death screen</a:t>
            </a:r>
          </a:p>
          <a:p>
            <a:r>
              <a:rPr lang="en-US" sz="1400" dirty="0"/>
              <a:t>t</a:t>
            </a:r>
            <a:r>
              <a:rPr lang="en-US" sz="1400" dirty="0" smtClean="0"/>
              <a:t>o complete. </a:t>
            </a:r>
            <a:endParaRPr lang="en-US" sz="1400" dirty="0"/>
          </a:p>
        </p:txBody>
      </p:sp>
    </p:spTree>
    <p:extLst>
      <p:ext uri="{BB962C8B-B14F-4D97-AF65-F5344CB8AC3E}">
        <p14:creationId xmlns:p14="http://schemas.microsoft.com/office/powerpoint/2010/main" val="24293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35582"/>
            <a:ext cx="7886700" cy="703820"/>
          </a:xfrm>
        </p:spPr>
        <p:txBody>
          <a:bodyPr>
            <a:normAutofit fontScale="90000"/>
          </a:bodyPr>
          <a:lstStyle/>
          <a:p>
            <a:pPr algn="ctr"/>
            <a:r>
              <a:rPr lang="en-US" sz="4000" dirty="0"/>
              <a:t>No Sire Required for Infertile Eggs</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888166" y="852370"/>
            <a:ext cx="7112000" cy="1920875"/>
          </a:xfrm>
          <a:prstGeom prst="rect">
            <a:avLst/>
          </a:prstGeom>
          <a:ln>
            <a:solidFill>
              <a:schemeClr val="tx1"/>
            </a:solidFill>
          </a:ln>
        </p:spPr>
      </p:pic>
      <p:sp>
        <p:nvSpPr>
          <p:cNvPr id="5" name="TextBox 5"/>
          <p:cNvSpPr txBox="1"/>
          <p:nvPr/>
        </p:nvSpPr>
        <p:spPr>
          <a:xfrm>
            <a:off x="888166" y="2797674"/>
            <a:ext cx="6758453" cy="861774"/>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A Sire is still required during the accessioning process of an egg because the</a:t>
            </a:r>
          </a:p>
          <a:p>
            <a:r>
              <a:rPr lang="en-US" sz="1600" dirty="0" smtClean="0"/>
              <a:t>Parentage drives the taxonomy. However, if an egg is determined to be Infertile</a:t>
            </a:r>
          </a:p>
          <a:p>
            <a:r>
              <a:rPr lang="en-US" sz="1600" dirty="0"/>
              <a:t>t</a:t>
            </a:r>
            <a:r>
              <a:rPr lang="en-US" sz="1600" dirty="0" smtClean="0"/>
              <a:t>he Sire can be successfully deleted as an infertile egg would have no Sire</a:t>
            </a:r>
            <a:r>
              <a:rPr lang="en-US" dirty="0" smtClean="0"/>
              <a:t>.</a:t>
            </a:r>
            <a:endParaRPr lang="en-US" dirty="0"/>
          </a:p>
        </p:txBody>
      </p:sp>
      <p:pic>
        <p:nvPicPr>
          <p:cNvPr id="6" name="Picture 4"/>
          <p:cNvPicPr>
            <a:picLocks noChangeAspect="1"/>
          </p:cNvPicPr>
          <p:nvPr/>
        </p:nvPicPr>
        <p:blipFill>
          <a:blip r:embed="rId3"/>
          <a:stretch>
            <a:fillRect/>
          </a:stretch>
        </p:blipFill>
        <p:spPr>
          <a:xfrm>
            <a:off x="868784" y="3659448"/>
            <a:ext cx="7150763" cy="1957982"/>
          </a:xfrm>
          <a:prstGeom prst="rect">
            <a:avLst/>
          </a:prstGeom>
          <a:ln>
            <a:solidFill>
              <a:schemeClr val="tx1"/>
            </a:solidFill>
          </a:ln>
        </p:spPr>
      </p:pic>
    </p:spTree>
    <p:extLst>
      <p:ext uri="{BB962C8B-B14F-4D97-AF65-F5344CB8AC3E}">
        <p14:creationId xmlns:p14="http://schemas.microsoft.com/office/powerpoint/2010/main" val="555002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562153"/>
          </a:xfrm>
        </p:spPr>
        <p:txBody>
          <a:bodyPr>
            <a:normAutofit fontScale="90000"/>
          </a:bodyPr>
          <a:lstStyle/>
          <a:p>
            <a:pPr algn="ctr"/>
            <a:r>
              <a:rPr lang="en-US" dirty="0"/>
              <a:t>Show Identifier as of Date</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963501" y="1108544"/>
            <a:ext cx="2400000" cy="2076190"/>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1106358" y="3399895"/>
            <a:ext cx="2114286" cy="2561905"/>
          </a:xfrm>
          <a:prstGeom prst="rect">
            <a:avLst/>
          </a:prstGeom>
          <a:ln>
            <a:solidFill>
              <a:schemeClr val="tx1"/>
            </a:solidFill>
          </a:ln>
        </p:spPr>
      </p:pic>
      <p:sp>
        <p:nvSpPr>
          <p:cNvPr id="6" name="TextBox 4"/>
          <p:cNvSpPr txBox="1"/>
          <p:nvPr/>
        </p:nvSpPr>
        <p:spPr>
          <a:xfrm>
            <a:off x="4034631" y="2107234"/>
            <a:ext cx="4007892"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There is now the ability to chose what</a:t>
            </a:r>
          </a:p>
          <a:p>
            <a:r>
              <a:rPr lang="en-US" dirty="0" smtClean="0"/>
              <a:t>Identifier you would like displayed in</a:t>
            </a:r>
          </a:p>
          <a:p>
            <a:r>
              <a:rPr lang="en-US" dirty="0" smtClean="0"/>
              <a:t>Advanced Animal Searches. If you enter</a:t>
            </a:r>
          </a:p>
          <a:p>
            <a:r>
              <a:rPr lang="en-US" dirty="0"/>
              <a:t>a</a:t>
            </a:r>
            <a:r>
              <a:rPr lang="en-US" dirty="0" smtClean="0"/>
              <a:t>n Acquisition or Birth Date Range, new</a:t>
            </a:r>
          </a:p>
          <a:p>
            <a:r>
              <a:rPr lang="en-US" dirty="0"/>
              <a:t>f</a:t>
            </a:r>
            <a:r>
              <a:rPr lang="en-US" dirty="0" smtClean="0"/>
              <a:t>ields appear that allow you to select</a:t>
            </a:r>
          </a:p>
          <a:p>
            <a:r>
              <a:rPr lang="en-US" dirty="0"/>
              <a:t>t</a:t>
            </a:r>
            <a:r>
              <a:rPr lang="en-US" dirty="0" smtClean="0"/>
              <a:t>o display the Identifier as of the</a:t>
            </a:r>
          </a:p>
          <a:p>
            <a:r>
              <a:rPr lang="en-US" dirty="0" smtClean="0"/>
              <a:t>Acquisition or Birth Date or as of the</a:t>
            </a:r>
          </a:p>
          <a:p>
            <a:r>
              <a:rPr lang="en-US" dirty="0" smtClean="0"/>
              <a:t>Current Date. The To Date entered will</a:t>
            </a:r>
          </a:p>
          <a:p>
            <a:r>
              <a:rPr lang="en-US" dirty="0"/>
              <a:t>d</a:t>
            </a:r>
            <a:r>
              <a:rPr lang="en-US" dirty="0" smtClean="0"/>
              <a:t>isplay after Acquisition or Birth Date.</a:t>
            </a:r>
            <a:endParaRPr lang="en-US" dirty="0"/>
          </a:p>
        </p:txBody>
      </p:sp>
    </p:spTree>
    <p:extLst>
      <p:ext uri="{BB962C8B-B14F-4D97-AF65-F5344CB8AC3E}">
        <p14:creationId xmlns:p14="http://schemas.microsoft.com/office/powerpoint/2010/main" val="183463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06851"/>
          </a:xfrm>
        </p:spPr>
        <p:txBody>
          <a:bodyPr>
            <a:normAutofit/>
          </a:bodyPr>
          <a:lstStyle/>
          <a:p>
            <a:pPr algn="ctr"/>
            <a:r>
              <a:rPr lang="en-US" sz="4000" dirty="0"/>
              <a:t>Studbook News Feed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228600" y="1171977"/>
            <a:ext cx="5154087" cy="3710322"/>
          </a:xfrm>
          <a:prstGeom prst="rect">
            <a:avLst/>
          </a:prstGeom>
          <a:ln>
            <a:solidFill>
              <a:schemeClr val="tx1"/>
            </a:solidFill>
          </a:ln>
        </p:spPr>
      </p:pic>
      <p:sp>
        <p:nvSpPr>
          <p:cNvPr id="5" name="TextBox 3"/>
          <p:cNvSpPr txBox="1"/>
          <p:nvPr/>
        </p:nvSpPr>
        <p:spPr>
          <a:xfrm>
            <a:off x="5577418" y="1050701"/>
            <a:ext cx="2743200" cy="4247317"/>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Egg and Fetus events are</a:t>
            </a:r>
          </a:p>
          <a:p>
            <a:r>
              <a:rPr lang="en-US" dirty="0"/>
              <a:t>n</a:t>
            </a:r>
            <a:r>
              <a:rPr lang="en-US" dirty="0" smtClean="0"/>
              <a:t>ow included in the Studbook News Feed. This will include Egg Lay and Fetus Identified information. If any events (Birth/Death) </a:t>
            </a:r>
            <a:r>
              <a:rPr lang="en-US" dirty="0"/>
              <a:t>happen </a:t>
            </a:r>
            <a:r>
              <a:rPr lang="en-US" dirty="0" smtClean="0"/>
              <a:t>to them that information will be found as well as Move information for them.</a:t>
            </a:r>
          </a:p>
          <a:p>
            <a:endParaRPr lang="en-US" dirty="0"/>
          </a:p>
          <a:p>
            <a:r>
              <a:rPr lang="en-US" dirty="0" smtClean="0"/>
              <a:t>Some Studbook Keepers</a:t>
            </a:r>
          </a:p>
          <a:p>
            <a:r>
              <a:rPr lang="en-US" dirty="0"/>
              <a:t>d</a:t>
            </a:r>
            <a:r>
              <a:rPr lang="en-US" dirty="0" smtClean="0"/>
              <a:t>rag the Studbook News</a:t>
            </a:r>
          </a:p>
          <a:p>
            <a:r>
              <a:rPr lang="en-US" dirty="0" smtClean="0"/>
              <a:t>icon to the desktop for</a:t>
            </a:r>
          </a:p>
          <a:p>
            <a:r>
              <a:rPr lang="en-US" dirty="0" smtClean="0"/>
              <a:t>easy access.</a:t>
            </a:r>
            <a:endParaRPr lang="en-US" dirty="0"/>
          </a:p>
        </p:txBody>
      </p:sp>
      <p:pic>
        <p:nvPicPr>
          <p:cNvPr id="6" name="Picture 5"/>
          <p:cNvPicPr>
            <a:picLocks noChangeAspect="1"/>
          </p:cNvPicPr>
          <p:nvPr/>
        </p:nvPicPr>
        <p:blipFill>
          <a:blip r:embed="rId3"/>
          <a:stretch>
            <a:fillRect/>
          </a:stretch>
        </p:blipFill>
        <p:spPr>
          <a:xfrm>
            <a:off x="3910095" y="4103379"/>
            <a:ext cx="1323810" cy="1809524"/>
          </a:xfrm>
          <a:prstGeom prst="rect">
            <a:avLst/>
          </a:prstGeom>
          <a:ln>
            <a:solidFill>
              <a:schemeClr val="tx1"/>
            </a:solidFill>
          </a:ln>
        </p:spPr>
      </p:pic>
    </p:spTree>
    <p:extLst>
      <p:ext uri="{BB962C8B-B14F-4D97-AF65-F5344CB8AC3E}">
        <p14:creationId xmlns:p14="http://schemas.microsoft.com/office/powerpoint/2010/main" val="389371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16699"/>
          </a:xfrm>
        </p:spPr>
        <p:txBody>
          <a:bodyPr>
            <a:normAutofit/>
          </a:bodyPr>
          <a:lstStyle/>
          <a:p>
            <a:pPr algn="ctr"/>
            <a:r>
              <a:rPr lang="en-US" sz="4000" dirty="0"/>
              <a:t>Available Animals from a List</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6"/>
          <p:cNvPicPr>
            <a:picLocks noChangeAspect="1"/>
          </p:cNvPicPr>
          <p:nvPr/>
        </p:nvPicPr>
        <p:blipFill>
          <a:blip r:embed="rId2"/>
          <a:stretch>
            <a:fillRect/>
          </a:stretch>
        </p:blipFill>
        <p:spPr>
          <a:xfrm>
            <a:off x="1174862" y="1002494"/>
            <a:ext cx="2514600" cy="2861962"/>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449419" y="3779591"/>
            <a:ext cx="4728961" cy="2760093"/>
          </a:xfrm>
          <a:prstGeom prst="rect">
            <a:avLst/>
          </a:prstGeom>
          <a:ln>
            <a:solidFill>
              <a:schemeClr val="tx1"/>
            </a:solidFill>
          </a:ln>
        </p:spPr>
      </p:pic>
      <p:sp>
        <p:nvSpPr>
          <p:cNvPr id="7" name="TextBox 5"/>
          <p:cNvSpPr txBox="1"/>
          <p:nvPr/>
        </p:nvSpPr>
        <p:spPr>
          <a:xfrm>
            <a:off x="5479893" y="1462904"/>
            <a:ext cx="3214688" cy="341632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You can now use an Animal List to make Animals Available. The</a:t>
            </a:r>
          </a:p>
          <a:p>
            <a:r>
              <a:rPr lang="en-US" dirty="0" smtClean="0"/>
              <a:t>Animal List must be of the same</a:t>
            </a:r>
          </a:p>
          <a:p>
            <a:r>
              <a:rPr lang="en-US" dirty="0" smtClean="0"/>
              <a:t>species. There are two ways to do this. One way is to select the</a:t>
            </a:r>
          </a:p>
          <a:p>
            <a:r>
              <a:rPr lang="en-US" dirty="0" smtClean="0"/>
              <a:t>List from Your Animal Lists. Then</a:t>
            </a:r>
          </a:p>
          <a:p>
            <a:r>
              <a:rPr lang="en-US" dirty="0" smtClean="0"/>
              <a:t>Record Batch Transaction of Add to Animals Available. This is available only as a Single Entry for all. Here we are adding our</a:t>
            </a:r>
          </a:p>
          <a:p>
            <a:r>
              <a:rPr lang="en-US" dirty="0"/>
              <a:t>c</a:t>
            </a:r>
            <a:r>
              <a:rPr lang="en-US" dirty="0" smtClean="0"/>
              <a:t>olobus monkey list to Animals</a:t>
            </a:r>
          </a:p>
          <a:p>
            <a:r>
              <a:rPr lang="en-US" dirty="0" smtClean="0"/>
              <a:t>Available.</a:t>
            </a:r>
          </a:p>
        </p:txBody>
      </p:sp>
    </p:spTree>
    <p:extLst>
      <p:ext uri="{BB962C8B-B14F-4D97-AF65-F5344CB8AC3E}">
        <p14:creationId xmlns:p14="http://schemas.microsoft.com/office/powerpoint/2010/main" val="3463338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93973"/>
          </a:xfrm>
        </p:spPr>
        <p:txBody>
          <a:bodyPr>
            <a:normAutofit/>
          </a:bodyPr>
          <a:lstStyle/>
          <a:p>
            <a:pPr algn="ctr"/>
            <a:r>
              <a:rPr lang="en-US" sz="4000" dirty="0"/>
              <a:t>Animals Available From a List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7"/>
          <p:cNvPicPr>
            <a:picLocks noChangeAspect="1"/>
          </p:cNvPicPr>
          <p:nvPr/>
        </p:nvPicPr>
        <p:blipFill>
          <a:blip r:embed="rId2"/>
          <a:stretch>
            <a:fillRect/>
          </a:stretch>
        </p:blipFill>
        <p:spPr>
          <a:xfrm>
            <a:off x="1572000" y="1159099"/>
            <a:ext cx="6000000" cy="3133333"/>
          </a:xfrm>
          <a:prstGeom prst="rect">
            <a:avLst/>
          </a:prstGeom>
          <a:ln>
            <a:solidFill>
              <a:schemeClr val="tx1"/>
            </a:solidFill>
          </a:ln>
        </p:spPr>
      </p:pic>
      <p:sp>
        <p:nvSpPr>
          <p:cNvPr id="5" name="TextBox 6"/>
          <p:cNvSpPr txBox="1"/>
          <p:nvPr/>
        </p:nvSpPr>
        <p:spPr>
          <a:xfrm>
            <a:off x="628650" y="4364865"/>
            <a:ext cx="7813101"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 your Animals Available grid it will be displayed as Animals Available List #. By</a:t>
            </a:r>
          </a:p>
          <a:p>
            <a:r>
              <a:rPr lang="en-US" dirty="0"/>
              <a:t>s</a:t>
            </a:r>
            <a:r>
              <a:rPr lang="en-US" dirty="0" smtClean="0"/>
              <a:t>electing the name hyperlink you can view what animals these are. If you go back</a:t>
            </a:r>
          </a:p>
          <a:p>
            <a:r>
              <a:rPr lang="en-US" dirty="0"/>
              <a:t>i</a:t>
            </a:r>
            <a:r>
              <a:rPr lang="en-US" dirty="0" smtClean="0"/>
              <a:t>nto your original Animal List and add or delete animals it will NOT affect what</a:t>
            </a:r>
          </a:p>
          <a:p>
            <a:r>
              <a:rPr lang="en-US" dirty="0"/>
              <a:t>a</a:t>
            </a:r>
            <a:r>
              <a:rPr lang="en-US" dirty="0" smtClean="0"/>
              <a:t>nimals are listed here as available. </a:t>
            </a:r>
            <a:endParaRPr lang="en-US" dirty="0"/>
          </a:p>
        </p:txBody>
      </p:sp>
    </p:spTree>
    <p:extLst>
      <p:ext uri="{BB962C8B-B14F-4D97-AF65-F5344CB8AC3E}">
        <p14:creationId xmlns:p14="http://schemas.microsoft.com/office/powerpoint/2010/main" val="2240451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Animals Available From Actions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53284" y="1237334"/>
            <a:ext cx="5152670" cy="3443028"/>
          </a:xfrm>
          <a:prstGeom prst="rect">
            <a:avLst/>
          </a:prstGeom>
          <a:ln>
            <a:solidFill>
              <a:schemeClr val="tx1"/>
            </a:solidFill>
          </a:ln>
        </p:spPr>
      </p:pic>
      <p:sp>
        <p:nvSpPr>
          <p:cNvPr id="5" name="TextBox 4"/>
          <p:cNvSpPr txBox="1"/>
          <p:nvPr/>
        </p:nvSpPr>
        <p:spPr>
          <a:xfrm>
            <a:off x="5103734" y="1818040"/>
            <a:ext cx="3713837"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also add an Animal List</a:t>
            </a:r>
          </a:p>
          <a:p>
            <a:r>
              <a:rPr lang="en-US" dirty="0" smtClean="0"/>
              <a:t>from the Available Animal grid</a:t>
            </a:r>
          </a:p>
          <a:p>
            <a:r>
              <a:rPr lang="en-US" dirty="0" smtClean="0"/>
              <a:t>Actions button. You have the option </a:t>
            </a:r>
          </a:p>
          <a:p>
            <a:r>
              <a:rPr lang="en-US" dirty="0"/>
              <a:t>t</a:t>
            </a:r>
            <a:r>
              <a:rPr lang="en-US" dirty="0" smtClean="0"/>
              <a:t>o select a Single Animal or an Animal</a:t>
            </a:r>
          </a:p>
          <a:p>
            <a:r>
              <a:rPr lang="en-US" dirty="0" smtClean="0"/>
              <a:t>List. Here we are adding our list of </a:t>
            </a:r>
          </a:p>
          <a:p>
            <a:r>
              <a:rPr lang="en-US" dirty="0" smtClean="0"/>
              <a:t>Alligators.</a:t>
            </a:r>
          </a:p>
          <a:p>
            <a:endParaRPr lang="en-US" dirty="0"/>
          </a:p>
          <a:p>
            <a:r>
              <a:rPr lang="en-US" dirty="0" smtClean="0"/>
              <a:t>When you add a list this way the grid </a:t>
            </a:r>
          </a:p>
          <a:p>
            <a:r>
              <a:rPr lang="en-US" dirty="0"/>
              <a:t>w</a:t>
            </a:r>
            <a:r>
              <a:rPr lang="en-US" dirty="0" smtClean="0"/>
              <a:t>ill retain the Animal List name that </a:t>
            </a:r>
          </a:p>
          <a:p>
            <a:r>
              <a:rPr lang="en-US" dirty="0" smtClean="0"/>
              <a:t>you gave it and not create a new one.</a:t>
            </a:r>
            <a:endParaRPr lang="en-US" dirty="0"/>
          </a:p>
        </p:txBody>
      </p:sp>
      <p:pic>
        <p:nvPicPr>
          <p:cNvPr id="6" name="Picture 5"/>
          <p:cNvPicPr>
            <a:picLocks noChangeAspect="1"/>
          </p:cNvPicPr>
          <p:nvPr/>
        </p:nvPicPr>
        <p:blipFill>
          <a:blip r:embed="rId3"/>
          <a:stretch>
            <a:fillRect/>
          </a:stretch>
        </p:blipFill>
        <p:spPr>
          <a:xfrm>
            <a:off x="628650" y="3588090"/>
            <a:ext cx="4228571" cy="2723809"/>
          </a:xfrm>
          <a:prstGeom prst="rect">
            <a:avLst/>
          </a:prstGeom>
          <a:ln>
            <a:solidFill>
              <a:schemeClr val="tx1"/>
            </a:solidFill>
          </a:ln>
        </p:spPr>
      </p:pic>
    </p:spTree>
    <p:extLst>
      <p:ext uri="{BB962C8B-B14F-4D97-AF65-F5344CB8AC3E}">
        <p14:creationId xmlns:p14="http://schemas.microsoft.com/office/powerpoint/2010/main" val="209092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729578"/>
          </a:xfrm>
        </p:spPr>
        <p:txBody>
          <a:bodyPr>
            <a:normAutofit/>
          </a:bodyPr>
          <a:lstStyle/>
          <a:p>
            <a:pPr algn="ctr"/>
            <a:r>
              <a:rPr lang="en-US" sz="4000" dirty="0"/>
              <a:t>Animals Available From Actions</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5"/>
          <p:cNvSpPr txBox="1"/>
          <p:nvPr/>
        </p:nvSpPr>
        <p:spPr>
          <a:xfrm>
            <a:off x="628650" y="4299814"/>
            <a:ext cx="7569636"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have added an Animal List to Animals Available from the Actions button,</a:t>
            </a:r>
          </a:p>
          <a:p>
            <a:r>
              <a:rPr lang="en-US" dirty="0"/>
              <a:t>a</a:t>
            </a:r>
            <a:r>
              <a:rPr lang="en-US" dirty="0" smtClean="0"/>
              <a:t>ny time you alter that list from Your Animal Lists, such as adding or removing</a:t>
            </a:r>
          </a:p>
          <a:p>
            <a:r>
              <a:rPr lang="en-US" dirty="0"/>
              <a:t>a</a:t>
            </a:r>
            <a:r>
              <a:rPr lang="en-US" dirty="0" smtClean="0"/>
              <a:t>nimals from it, you will get a warning that doing so will impact the animals</a:t>
            </a:r>
          </a:p>
          <a:p>
            <a:r>
              <a:rPr lang="en-US" dirty="0"/>
              <a:t>l</a:t>
            </a:r>
            <a:r>
              <a:rPr lang="en-US" dirty="0" smtClean="0"/>
              <a:t>isted as Available. The count in the Animals Available grid will adjust to what</a:t>
            </a:r>
          </a:p>
          <a:p>
            <a:r>
              <a:rPr lang="en-US" dirty="0"/>
              <a:t>t</a:t>
            </a:r>
            <a:r>
              <a:rPr lang="en-US" dirty="0" smtClean="0"/>
              <a:t>he count in your Animal List is.</a:t>
            </a:r>
            <a:endParaRPr lang="en-US" dirty="0"/>
          </a:p>
        </p:txBody>
      </p:sp>
      <p:pic>
        <p:nvPicPr>
          <p:cNvPr id="5" name="Picture 3"/>
          <p:cNvPicPr>
            <a:picLocks noChangeAspect="1"/>
          </p:cNvPicPr>
          <p:nvPr/>
        </p:nvPicPr>
        <p:blipFill>
          <a:blip r:embed="rId2"/>
          <a:stretch>
            <a:fillRect/>
          </a:stretch>
        </p:blipFill>
        <p:spPr>
          <a:xfrm>
            <a:off x="628650" y="1094705"/>
            <a:ext cx="4581525" cy="1063289"/>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3335951" y="2033014"/>
            <a:ext cx="5247886" cy="1029705"/>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560163" y="2669363"/>
            <a:ext cx="4419600" cy="1630451"/>
          </a:xfrm>
          <a:prstGeom prst="rect">
            <a:avLst/>
          </a:prstGeom>
          <a:solidFill>
            <a:schemeClr val="accent1">
              <a:lumMod val="20000"/>
              <a:lumOff val="80000"/>
            </a:schemeClr>
          </a:solidFill>
          <a:ln>
            <a:solidFill>
              <a:schemeClr val="tx1"/>
            </a:solidFill>
          </a:ln>
        </p:spPr>
      </p:pic>
    </p:spTree>
    <p:extLst>
      <p:ext uri="{BB962C8B-B14F-4D97-AF65-F5344CB8AC3E}">
        <p14:creationId xmlns:p14="http://schemas.microsoft.com/office/powerpoint/2010/main" val="1179148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93973"/>
          </a:xfrm>
        </p:spPr>
        <p:txBody>
          <a:bodyPr>
            <a:normAutofit/>
          </a:bodyPr>
          <a:lstStyle/>
          <a:p>
            <a:pPr algn="ctr"/>
            <a:r>
              <a:rPr lang="en-US" sz="4000" dirty="0"/>
              <a:t>AA From Animal Lists Review</a:t>
            </a:r>
            <a:endParaRPr lang="en-GB" sz="4000" dirty="0"/>
          </a:p>
        </p:txBody>
      </p:sp>
      <p:sp>
        <p:nvSpPr>
          <p:cNvPr id="3" name="Tijdelijke aanduiding voor inhoud 2"/>
          <p:cNvSpPr>
            <a:spLocks noGrp="1"/>
          </p:cNvSpPr>
          <p:nvPr>
            <p:ph idx="1"/>
          </p:nvPr>
        </p:nvSpPr>
        <p:spPr/>
        <p:txBody>
          <a:bodyPr/>
          <a:lstStyle/>
          <a:p>
            <a:r>
              <a:rPr lang="en-US" dirty="0"/>
              <a:t>Add From Your Animal Lists</a:t>
            </a:r>
          </a:p>
          <a:p>
            <a:pPr lvl="1"/>
            <a:r>
              <a:rPr lang="en-US" dirty="0"/>
              <a:t>New name will be created</a:t>
            </a:r>
          </a:p>
          <a:p>
            <a:pPr lvl="1"/>
            <a:r>
              <a:rPr lang="en-US" dirty="0"/>
              <a:t>Changes to Your Animal List will not affect AA, will need to change in the AA grid</a:t>
            </a:r>
          </a:p>
          <a:p>
            <a:r>
              <a:rPr lang="en-US" dirty="0"/>
              <a:t>Add From AA Actions button</a:t>
            </a:r>
          </a:p>
          <a:p>
            <a:pPr lvl="1"/>
            <a:r>
              <a:rPr lang="en-US" dirty="0"/>
              <a:t>Your Animal List Name is retained</a:t>
            </a:r>
          </a:p>
          <a:p>
            <a:pPr lvl="1"/>
            <a:r>
              <a:rPr lang="en-US" dirty="0"/>
              <a:t>Any changes to Your Animal Lists will be reflected in the AA list</a:t>
            </a:r>
          </a:p>
          <a:p>
            <a:endParaRPr lang="en-GB" dirty="0"/>
          </a:p>
        </p:txBody>
      </p:sp>
    </p:spTree>
    <p:extLst>
      <p:ext uri="{BB962C8B-B14F-4D97-AF65-F5344CB8AC3E}">
        <p14:creationId xmlns:p14="http://schemas.microsoft.com/office/powerpoint/2010/main" val="3692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06851"/>
          </a:xfrm>
        </p:spPr>
        <p:txBody>
          <a:bodyPr>
            <a:normAutofit/>
          </a:bodyPr>
          <a:lstStyle/>
          <a:p>
            <a:pPr algn="ctr"/>
            <a:r>
              <a:rPr lang="en-US" sz="4000" dirty="0"/>
              <a:t>View in Animals Available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1186286" y="1059287"/>
            <a:ext cx="6771428" cy="3190476"/>
          </a:xfrm>
          <a:prstGeom prst="rect">
            <a:avLst/>
          </a:prstGeom>
          <a:ln>
            <a:solidFill>
              <a:schemeClr val="tx1"/>
            </a:solidFill>
          </a:ln>
        </p:spPr>
      </p:pic>
      <p:sp>
        <p:nvSpPr>
          <p:cNvPr id="5" name="TextBox 5"/>
          <p:cNvSpPr txBox="1"/>
          <p:nvPr/>
        </p:nvSpPr>
        <p:spPr>
          <a:xfrm>
            <a:off x="986659" y="4620758"/>
            <a:ext cx="7170681"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 the Animals Available grid the name of the list and the count of animals </a:t>
            </a:r>
          </a:p>
          <a:p>
            <a:r>
              <a:rPr lang="en-US" dirty="0" smtClean="0"/>
              <a:t>will display.</a:t>
            </a:r>
            <a:endParaRPr lang="en-US" dirty="0"/>
          </a:p>
        </p:txBody>
      </p:sp>
    </p:spTree>
    <p:extLst>
      <p:ext uri="{BB962C8B-B14F-4D97-AF65-F5344CB8AC3E}">
        <p14:creationId xmlns:p14="http://schemas.microsoft.com/office/powerpoint/2010/main" val="1361685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793973"/>
          </a:xfrm>
        </p:spPr>
        <p:txBody>
          <a:bodyPr>
            <a:normAutofit/>
          </a:bodyPr>
          <a:lstStyle/>
          <a:p>
            <a:pPr algn="ctr"/>
            <a:r>
              <a:rPr lang="en-US" sz="4000" dirty="0"/>
              <a:t>Your Lists/Note Templates</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530180" y="1352282"/>
            <a:ext cx="3560784" cy="3927990"/>
          </a:xfrm>
          <a:prstGeom prst="rect">
            <a:avLst/>
          </a:prstGeom>
          <a:ln>
            <a:solidFill>
              <a:schemeClr val="tx1"/>
            </a:solidFill>
          </a:ln>
        </p:spPr>
      </p:pic>
      <p:sp>
        <p:nvSpPr>
          <p:cNvPr id="5" name="TextBox 4"/>
          <p:cNvSpPr txBox="1"/>
          <p:nvPr/>
        </p:nvSpPr>
        <p:spPr>
          <a:xfrm>
            <a:off x="4372564" y="2166871"/>
            <a:ext cx="3861185"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now easily tell which Animal</a:t>
            </a:r>
          </a:p>
          <a:p>
            <a:r>
              <a:rPr lang="en-US" dirty="0"/>
              <a:t>a</a:t>
            </a:r>
            <a:r>
              <a:rPr lang="en-US" dirty="0" smtClean="0"/>
              <a:t>nd Enclosure lists you created. The </a:t>
            </a:r>
          </a:p>
          <a:p>
            <a:r>
              <a:rPr lang="en-US" dirty="0" smtClean="0"/>
              <a:t>MY icon means that you created the</a:t>
            </a:r>
          </a:p>
          <a:p>
            <a:r>
              <a:rPr lang="en-US" dirty="0"/>
              <a:t>l</a:t>
            </a:r>
            <a:r>
              <a:rPr lang="en-US" dirty="0" smtClean="0"/>
              <a:t>ist. The house icon means that</a:t>
            </a:r>
          </a:p>
          <a:p>
            <a:r>
              <a:rPr lang="en-US" dirty="0"/>
              <a:t>s</a:t>
            </a:r>
            <a:r>
              <a:rPr lang="en-US" dirty="0" smtClean="0"/>
              <a:t>omeone else at your facility created</a:t>
            </a:r>
          </a:p>
          <a:p>
            <a:r>
              <a:rPr lang="en-US" dirty="0"/>
              <a:t>i</a:t>
            </a:r>
            <a:r>
              <a:rPr lang="en-US" dirty="0" smtClean="0"/>
              <a:t>t. Note Templates will also now display</a:t>
            </a:r>
          </a:p>
          <a:p>
            <a:r>
              <a:rPr lang="en-US" dirty="0"/>
              <a:t>a</a:t>
            </a:r>
            <a:r>
              <a:rPr lang="en-US" dirty="0" smtClean="0"/>
              <a:t>s MY if you created them.</a:t>
            </a:r>
            <a:endParaRPr lang="en-US" dirty="0"/>
          </a:p>
        </p:txBody>
      </p:sp>
    </p:spTree>
    <p:extLst>
      <p:ext uri="{BB962C8B-B14F-4D97-AF65-F5344CB8AC3E}">
        <p14:creationId xmlns:p14="http://schemas.microsoft.com/office/powerpoint/2010/main" val="1494939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678063"/>
          </a:xfrm>
        </p:spPr>
        <p:txBody>
          <a:bodyPr>
            <a:normAutofit/>
          </a:bodyPr>
          <a:lstStyle/>
          <a:p>
            <a:pPr algn="ctr"/>
            <a:r>
              <a:rPr lang="en-US" sz="3600" dirty="0"/>
              <a:t>Medical Module Impact on Husbandry</a:t>
            </a:r>
            <a:endParaRPr lang="en-GB" sz="3600" dirty="0"/>
          </a:p>
        </p:txBody>
      </p:sp>
      <p:sp>
        <p:nvSpPr>
          <p:cNvPr id="3" name="Tijdelijke aanduiding voor inhoud 2"/>
          <p:cNvSpPr>
            <a:spLocks noGrp="1"/>
          </p:cNvSpPr>
          <p:nvPr>
            <p:ph idx="1"/>
          </p:nvPr>
        </p:nvSpPr>
        <p:spPr>
          <a:xfrm>
            <a:off x="628650" y="1133341"/>
            <a:ext cx="7886700" cy="5043622"/>
          </a:xfrm>
        </p:spPr>
        <p:txBody>
          <a:bodyPr>
            <a:normAutofit fontScale="70000" lnSpcReduction="20000"/>
          </a:bodyPr>
          <a:lstStyle/>
          <a:p>
            <a:r>
              <a:rPr lang="en-US" dirty="0"/>
              <a:t>Necropsy Information</a:t>
            </a:r>
          </a:p>
          <a:p>
            <a:pPr lvl="1"/>
            <a:r>
              <a:rPr lang="en-US" dirty="0"/>
              <a:t>Death # </a:t>
            </a:r>
          </a:p>
          <a:p>
            <a:pPr lvl="2"/>
            <a:r>
              <a:rPr lang="en-US" dirty="0"/>
              <a:t>Identifier that is editable in Husbandry, will also change Medical entry</a:t>
            </a:r>
          </a:p>
          <a:p>
            <a:pPr lvl="2"/>
            <a:r>
              <a:rPr lang="en-US" dirty="0"/>
              <a:t>If entered on the Husbandry module will prefill into Case Info in the Necropsy module</a:t>
            </a:r>
          </a:p>
          <a:p>
            <a:pPr lvl="1"/>
            <a:r>
              <a:rPr lang="en-US" dirty="0"/>
              <a:t>Necropsy Case Info for Husbandry</a:t>
            </a:r>
          </a:p>
          <a:p>
            <a:pPr lvl="2"/>
            <a:r>
              <a:rPr lang="en-US" dirty="0"/>
              <a:t>Note in Husbandry module that is NOT editable in Husbandry</a:t>
            </a:r>
          </a:p>
          <a:p>
            <a:pPr lvl="1"/>
            <a:r>
              <a:rPr lang="en-US" dirty="0"/>
              <a:t>Death Date</a:t>
            </a:r>
          </a:p>
          <a:p>
            <a:pPr lvl="2"/>
            <a:r>
              <a:rPr lang="en-US" dirty="0"/>
              <a:t>Editable in Husbandry but will NOT change Medical entry</a:t>
            </a:r>
          </a:p>
          <a:p>
            <a:pPr lvl="2"/>
            <a:r>
              <a:rPr lang="en-US" dirty="0"/>
              <a:t>Warning during data entry if different from Medical entry</a:t>
            </a:r>
          </a:p>
          <a:p>
            <a:pPr lvl="1"/>
            <a:r>
              <a:rPr lang="en-US" dirty="0"/>
              <a:t>Date Discovered</a:t>
            </a:r>
          </a:p>
          <a:p>
            <a:pPr lvl="2"/>
            <a:r>
              <a:rPr lang="en-US" dirty="0"/>
              <a:t>Editable in Husbandry but will NOT change Medical entry</a:t>
            </a:r>
          </a:p>
          <a:p>
            <a:pPr lvl="2"/>
            <a:r>
              <a:rPr lang="en-US" dirty="0"/>
              <a:t>Warning during data entry if different from Medical entry</a:t>
            </a:r>
          </a:p>
          <a:p>
            <a:pPr lvl="1"/>
            <a:r>
              <a:rPr lang="en-US" dirty="0"/>
              <a:t>Manner of Death</a:t>
            </a:r>
          </a:p>
          <a:p>
            <a:pPr lvl="2"/>
            <a:r>
              <a:rPr lang="en-US" dirty="0"/>
              <a:t>Editable in Husbandry but will NOT change Medical entry</a:t>
            </a:r>
          </a:p>
          <a:p>
            <a:pPr lvl="2"/>
            <a:r>
              <a:rPr lang="en-US" dirty="0"/>
              <a:t>Warning during data entry if different from Medical entry</a:t>
            </a:r>
          </a:p>
          <a:p>
            <a:r>
              <a:rPr lang="en-US" dirty="0"/>
              <a:t>Add New Weight (right side panel)</a:t>
            </a:r>
          </a:p>
          <a:p>
            <a:pPr lvl="1"/>
            <a:r>
              <a:rPr lang="en-US" dirty="0"/>
              <a:t>Opens Husbandry Add New screen</a:t>
            </a:r>
          </a:p>
          <a:p>
            <a:pPr lvl="1"/>
            <a:r>
              <a:rPr lang="en-US" dirty="0"/>
              <a:t>Editable from Husbandry module</a:t>
            </a:r>
          </a:p>
          <a:p>
            <a:pPr lvl="1"/>
            <a:r>
              <a:rPr lang="en-US" dirty="0"/>
              <a:t>No indication it was sourced from Medical module</a:t>
            </a:r>
          </a:p>
        </p:txBody>
      </p:sp>
    </p:spTree>
    <p:extLst>
      <p:ext uri="{BB962C8B-B14F-4D97-AF65-F5344CB8AC3E}">
        <p14:creationId xmlns:p14="http://schemas.microsoft.com/office/powerpoint/2010/main" val="27409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anim calcmode="lin" valueType="num">
                                      <p:cBhvr additive="base">
                                        <p:cTn id="6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anim calcmode="lin" valueType="num">
                                      <p:cBhvr additive="base">
                                        <p:cTn id="6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8" end="18"/>
                                            </p:txEl>
                                          </p:spTgt>
                                        </p:tgtEl>
                                        <p:attrNameLst>
                                          <p:attrName>style.visibility</p:attrName>
                                        </p:attrNameLst>
                                      </p:cBhvr>
                                      <p:to>
                                        <p:strVal val="visible"/>
                                      </p:to>
                                    </p:set>
                                    <p:anim calcmode="lin" valueType="num">
                                      <p:cBhvr additive="base">
                                        <p:cTn id="7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1544" y="699976"/>
            <a:ext cx="4213806" cy="626547"/>
          </a:xfrm>
        </p:spPr>
        <p:txBody>
          <a:bodyPr>
            <a:noAutofit/>
          </a:bodyPr>
          <a:lstStyle/>
          <a:p>
            <a:pPr algn="ctr"/>
            <a:r>
              <a:rPr lang="en-US" sz="3200" dirty="0"/>
              <a:t>Reports – Inventory </a:t>
            </a:r>
            <a:br>
              <a:rPr lang="en-US" sz="3200" dirty="0"/>
            </a:br>
            <a:r>
              <a:rPr lang="en-US" sz="3200" dirty="0"/>
              <a:t>Display Taxonomic Tree</a:t>
            </a:r>
            <a:endParaRPr lang="en-GB" sz="32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1340414" y="275284"/>
            <a:ext cx="1478230" cy="623400"/>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202856" y="934146"/>
            <a:ext cx="4379989" cy="2457067"/>
          </a:xfrm>
          <a:prstGeom prst="rect">
            <a:avLst/>
          </a:prstGeom>
          <a:ln>
            <a:solidFill>
              <a:schemeClr val="tx1"/>
            </a:solidFill>
          </a:ln>
        </p:spPr>
      </p:pic>
      <p:sp>
        <p:nvSpPr>
          <p:cNvPr id="6" name="TextBox 5"/>
          <p:cNvSpPr txBox="1"/>
          <p:nvPr/>
        </p:nvSpPr>
        <p:spPr>
          <a:xfrm>
            <a:off x="5257470" y="1645760"/>
            <a:ext cx="3257880" cy="1631216"/>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In a Detailed Inventory Report you</a:t>
            </a:r>
          </a:p>
          <a:p>
            <a:r>
              <a:rPr lang="en-US" sz="1600" dirty="0"/>
              <a:t>n</a:t>
            </a:r>
            <a:r>
              <a:rPr lang="en-US" sz="1600" dirty="0" smtClean="0"/>
              <a:t>ow have the option to display the</a:t>
            </a:r>
          </a:p>
          <a:p>
            <a:r>
              <a:rPr lang="en-US" sz="1600" dirty="0"/>
              <a:t>h</a:t>
            </a:r>
            <a:r>
              <a:rPr lang="en-US" sz="1600" dirty="0" smtClean="0"/>
              <a:t>igher taxonomic names by selecting</a:t>
            </a:r>
          </a:p>
          <a:p>
            <a:r>
              <a:rPr lang="en-US" sz="1600" dirty="0" smtClean="0"/>
              <a:t>Display Taxonomic Tree. This is often</a:t>
            </a:r>
          </a:p>
          <a:p>
            <a:r>
              <a:rPr lang="en-US" sz="1600" dirty="0"/>
              <a:t>h</a:t>
            </a:r>
            <a:r>
              <a:rPr lang="en-US" sz="1600" dirty="0" smtClean="0"/>
              <a:t>elpful when setting up a filing</a:t>
            </a:r>
          </a:p>
          <a:p>
            <a:r>
              <a:rPr lang="en-US" sz="1600" dirty="0"/>
              <a:t>s</a:t>
            </a:r>
            <a:r>
              <a:rPr lang="en-US" sz="1600" dirty="0" smtClean="0"/>
              <a:t>ystem.</a:t>
            </a:r>
            <a:endParaRPr lang="en-US" sz="1600" dirty="0"/>
          </a:p>
        </p:txBody>
      </p:sp>
      <p:pic>
        <p:nvPicPr>
          <p:cNvPr id="7" name="Picture 4"/>
          <p:cNvPicPr>
            <a:picLocks noChangeAspect="1"/>
          </p:cNvPicPr>
          <p:nvPr/>
        </p:nvPicPr>
        <p:blipFill>
          <a:blip r:embed="rId4"/>
          <a:stretch>
            <a:fillRect/>
          </a:stretch>
        </p:blipFill>
        <p:spPr>
          <a:xfrm>
            <a:off x="202856" y="3276976"/>
            <a:ext cx="5631274" cy="2497975"/>
          </a:xfrm>
          <a:prstGeom prst="rect">
            <a:avLst/>
          </a:prstGeom>
          <a:ln>
            <a:solidFill>
              <a:schemeClr val="tx1"/>
            </a:solidFill>
          </a:ln>
        </p:spPr>
      </p:pic>
    </p:spTree>
    <p:extLst>
      <p:ext uri="{BB962C8B-B14F-4D97-AF65-F5344CB8AC3E}">
        <p14:creationId xmlns:p14="http://schemas.microsoft.com/office/powerpoint/2010/main" val="2001394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575032"/>
          </a:xfrm>
        </p:spPr>
        <p:txBody>
          <a:bodyPr>
            <a:normAutofit fontScale="90000"/>
          </a:bodyPr>
          <a:lstStyle/>
          <a:p>
            <a:pPr algn="ctr"/>
            <a:r>
              <a:rPr lang="en-US" sz="4000" dirty="0"/>
              <a:t>Many Reports – Collection Filter</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5815885" y="940159"/>
            <a:ext cx="1478230" cy="623400"/>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422552" y="940159"/>
            <a:ext cx="4045880" cy="4587875"/>
          </a:xfrm>
          <a:prstGeom prst="rect">
            <a:avLst/>
          </a:prstGeom>
          <a:ln>
            <a:solidFill>
              <a:schemeClr val="tx1"/>
            </a:solidFill>
          </a:ln>
        </p:spPr>
      </p:pic>
      <p:sp>
        <p:nvSpPr>
          <p:cNvPr id="6" name="TextBox 5"/>
          <p:cNvSpPr txBox="1"/>
          <p:nvPr/>
        </p:nvSpPr>
        <p:spPr>
          <a:xfrm>
            <a:off x="4674530" y="1825625"/>
            <a:ext cx="3945632"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ability to filter by Collections</a:t>
            </a:r>
          </a:p>
          <a:p>
            <a:r>
              <a:rPr lang="en-US" dirty="0" smtClean="0"/>
              <a:t>has been added to many of the reports</a:t>
            </a:r>
          </a:p>
          <a:p>
            <a:r>
              <a:rPr lang="en-US" dirty="0"/>
              <a:t>t</a:t>
            </a:r>
            <a:r>
              <a:rPr lang="en-US" dirty="0" smtClean="0"/>
              <a:t>hat did not have that option. This is a </a:t>
            </a:r>
          </a:p>
          <a:p>
            <a:r>
              <a:rPr lang="en-US" dirty="0" smtClean="0"/>
              <a:t>multiple select list so more than one </a:t>
            </a:r>
          </a:p>
          <a:p>
            <a:r>
              <a:rPr lang="en-US" dirty="0" smtClean="0"/>
              <a:t>Collection can be chosen. If the animal</a:t>
            </a:r>
          </a:p>
          <a:p>
            <a:r>
              <a:rPr lang="en-US" dirty="0"/>
              <a:t>w</a:t>
            </a:r>
            <a:r>
              <a:rPr lang="en-US" dirty="0" smtClean="0"/>
              <a:t>as in the selected Collection(s) at</a:t>
            </a:r>
          </a:p>
          <a:p>
            <a:r>
              <a:rPr lang="en-US" dirty="0"/>
              <a:t>a</a:t>
            </a:r>
            <a:r>
              <a:rPr lang="en-US" dirty="0" smtClean="0"/>
              <a:t>ny time during the selected date range</a:t>
            </a:r>
          </a:p>
          <a:p>
            <a:r>
              <a:rPr lang="en-US" dirty="0"/>
              <a:t>i</a:t>
            </a:r>
            <a:r>
              <a:rPr lang="en-US" dirty="0" smtClean="0"/>
              <a:t>t will be displayed. By default, all</a:t>
            </a:r>
          </a:p>
          <a:p>
            <a:r>
              <a:rPr lang="en-US" dirty="0" smtClean="0"/>
              <a:t>Collections are checked. If you want you</a:t>
            </a:r>
          </a:p>
          <a:p>
            <a:r>
              <a:rPr lang="en-US" dirty="0"/>
              <a:t>c</a:t>
            </a:r>
            <a:r>
              <a:rPr lang="en-US" dirty="0" smtClean="0"/>
              <a:t>an create a </a:t>
            </a:r>
            <a:r>
              <a:rPr lang="en-US" dirty="0" err="1" smtClean="0"/>
              <a:t>Favourite</a:t>
            </a:r>
            <a:r>
              <a:rPr lang="en-US" dirty="0" smtClean="0"/>
              <a:t> Filter with just</a:t>
            </a:r>
          </a:p>
          <a:p>
            <a:r>
              <a:rPr lang="en-US" dirty="0"/>
              <a:t>t</a:t>
            </a:r>
            <a:r>
              <a:rPr lang="en-US" dirty="0" smtClean="0"/>
              <a:t>he Collections you usually want to</a:t>
            </a:r>
          </a:p>
          <a:p>
            <a:r>
              <a:rPr lang="en-US" dirty="0"/>
              <a:t>i</a:t>
            </a:r>
            <a:r>
              <a:rPr lang="en-US" dirty="0" smtClean="0"/>
              <a:t>nclude.</a:t>
            </a:r>
            <a:endParaRPr lang="en-US" dirty="0"/>
          </a:p>
        </p:txBody>
      </p:sp>
    </p:spTree>
    <p:extLst>
      <p:ext uri="{BB962C8B-B14F-4D97-AF65-F5344CB8AC3E}">
        <p14:creationId xmlns:p14="http://schemas.microsoft.com/office/powerpoint/2010/main" val="2060929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562153"/>
          </a:xfrm>
        </p:spPr>
        <p:txBody>
          <a:bodyPr>
            <a:normAutofit fontScale="90000"/>
          </a:bodyPr>
          <a:lstStyle/>
          <a:p>
            <a:pPr algn="ctr"/>
            <a:r>
              <a:rPr lang="en-US" sz="4000" dirty="0"/>
              <a:t>Animal Enclosure History Search</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99715" y="1056068"/>
            <a:ext cx="2219048" cy="2190476"/>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409563" y="3324271"/>
            <a:ext cx="7133572" cy="2520789"/>
          </a:xfrm>
          <a:prstGeom prst="rect">
            <a:avLst/>
          </a:prstGeom>
          <a:ln>
            <a:solidFill>
              <a:schemeClr val="tx1"/>
            </a:solidFill>
          </a:ln>
        </p:spPr>
      </p:pic>
      <p:sp>
        <p:nvSpPr>
          <p:cNvPr id="5" name="TextBox 5"/>
          <p:cNvSpPr txBox="1"/>
          <p:nvPr/>
        </p:nvSpPr>
        <p:spPr>
          <a:xfrm>
            <a:off x="3512337" y="862058"/>
            <a:ext cx="5031186" cy="2462213"/>
          </a:xfrm>
          <a:prstGeom prst="rect">
            <a:avLst/>
          </a:prstGeom>
          <a:solidFill>
            <a:schemeClr val="accent1">
              <a:lumMod val="20000"/>
              <a:lumOff val="80000"/>
            </a:schemeClr>
          </a:solidFill>
          <a:ln>
            <a:solidFill>
              <a:schemeClr val="tx1"/>
            </a:solidFill>
          </a:ln>
        </p:spPr>
        <p:txBody>
          <a:bodyPr wrap="none" rtlCol="0">
            <a:spAutoFit/>
          </a:bodyPr>
          <a:lstStyle/>
          <a:p>
            <a:r>
              <a:rPr lang="en-US" sz="1400" dirty="0" smtClean="0"/>
              <a:t>There has been a change in how the application finds animals</a:t>
            </a:r>
          </a:p>
          <a:p>
            <a:r>
              <a:rPr lang="en-US" sz="1400" dirty="0"/>
              <a:t>i</a:t>
            </a:r>
            <a:r>
              <a:rPr lang="en-US" sz="1400" dirty="0" smtClean="0"/>
              <a:t>n an Animal Enclosure History Search. The listed enclosure</a:t>
            </a:r>
          </a:p>
          <a:p>
            <a:r>
              <a:rPr lang="en-US" sz="1400" dirty="0"/>
              <a:t>o</a:t>
            </a:r>
            <a:r>
              <a:rPr lang="en-US" sz="1400" dirty="0" smtClean="0"/>
              <a:t>ccupants are now based on the dates that the animal in focus</a:t>
            </a:r>
          </a:p>
          <a:p>
            <a:r>
              <a:rPr lang="en-US" sz="1400" dirty="0"/>
              <a:t>w</a:t>
            </a:r>
            <a:r>
              <a:rPr lang="en-US" sz="1400" dirty="0" smtClean="0"/>
              <a:t>as actually in the enclosure and rather than the date range.</a:t>
            </a:r>
          </a:p>
          <a:p>
            <a:r>
              <a:rPr lang="en-US" sz="1400" dirty="0" smtClean="0"/>
              <a:t>We have entered a call duck with a date range of 1 January 2010</a:t>
            </a:r>
          </a:p>
          <a:p>
            <a:r>
              <a:rPr lang="en-US" sz="1400" dirty="0"/>
              <a:t>t</a:t>
            </a:r>
            <a:r>
              <a:rPr lang="en-US" sz="1400" dirty="0" smtClean="0"/>
              <a:t>hrough 23 June 2015. The results show that the duck was in</a:t>
            </a:r>
          </a:p>
          <a:p>
            <a:r>
              <a:rPr lang="en-US" sz="1400" dirty="0" smtClean="0"/>
              <a:t>Chickens between 4 November 2010 and 10 February 2015. The</a:t>
            </a:r>
          </a:p>
          <a:p>
            <a:r>
              <a:rPr lang="en-US" sz="1400" dirty="0"/>
              <a:t>o</a:t>
            </a:r>
            <a:r>
              <a:rPr lang="en-US" sz="1400" dirty="0" smtClean="0"/>
              <a:t>ther enclosure occupants listed will be ONLY those that were also</a:t>
            </a:r>
          </a:p>
          <a:p>
            <a:r>
              <a:rPr lang="en-US" sz="1400" dirty="0"/>
              <a:t>i</a:t>
            </a:r>
            <a:r>
              <a:rPr lang="en-US" sz="1400" dirty="0" smtClean="0"/>
              <a:t>n the enclosure during that date range and not ones that may</a:t>
            </a:r>
          </a:p>
          <a:p>
            <a:r>
              <a:rPr lang="en-US" sz="1400" dirty="0"/>
              <a:t>h</a:t>
            </a:r>
            <a:r>
              <a:rPr lang="en-US" sz="1400" dirty="0" smtClean="0"/>
              <a:t>ave occupied it during a date that was in the date range selected</a:t>
            </a:r>
          </a:p>
          <a:p>
            <a:r>
              <a:rPr lang="en-US" sz="1400" dirty="0"/>
              <a:t>b</a:t>
            </a:r>
            <a:r>
              <a:rPr lang="en-US" sz="1400" dirty="0" smtClean="0"/>
              <a:t>ut NOT during the time the duck was also there.</a:t>
            </a:r>
            <a:endParaRPr lang="en-US" sz="1400" dirty="0"/>
          </a:p>
        </p:txBody>
      </p:sp>
    </p:spTree>
    <p:extLst>
      <p:ext uri="{BB962C8B-B14F-4D97-AF65-F5344CB8AC3E}">
        <p14:creationId xmlns:p14="http://schemas.microsoft.com/office/powerpoint/2010/main" val="2058680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27280"/>
            <a:ext cx="7886700" cy="600789"/>
          </a:xfrm>
        </p:spPr>
        <p:txBody>
          <a:bodyPr>
            <a:normAutofit fontScale="90000"/>
          </a:bodyPr>
          <a:lstStyle/>
          <a:p>
            <a:pPr algn="ctr"/>
            <a:r>
              <a:rPr lang="en-US" sz="4000" dirty="0"/>
              <a:t>Taxon – Include Permits</a:t>
            </a:r>
            <a:endParaRPr lang="en-GB" sz="4000" dirty="0"/>
          </a:p>
        </p:txBody>
      </p:sp>
      <p:pic>
        <p:nvPicPr>
          <p:cNvPr id="4" name="Picture 6"/>
          <p:cNvPicPr>
            <a:picLocks noChangeAspect="1"/>
          </p:cNvPicPr>
          <p:nvPr/>
        </p:nvPicPr>
        <p:blipFill>
          <a:blip r:embed="rId2"/>
          <a:stretch>
            <a:fillRect/>
          </a:stretch>
        </p:blipFill>
        <p:spPr>
          <a:xfrm>
            <a:off x="5903164" y="965915"/>
            <a:ext cx="1478230" cy="623400"/>
          </a:xfrm>
          <a:prstGeom prst="rect">
            <a:avLst/>
          </a:prstGeom>
          <a:ln>
            <a:solidFill>
              <a:schemeClr val="tx1"/>
            </a:solidFill>
          </a:ln>
        </p:spPr>
      </p:pic>
      <p:pic>
        <p:nvPicPr>
          <p:cNvPr id="5" name="Picture 3"/>
          <p:cNvPicPr>
            <a:picLocks noGrp="1" noChangeAspect="1"/>
          </p:cNvPicPr>
          <p:nvPr>
            <p:ph idx="1"/>
          </p:nvPr>
        </p:nvPicPr>
        <p:blipFill>
          <a:blip r:embed="rId3"/>
          <a:stretch>
            <a:fillRect/>
          </a:stretch>
        </p:blipFill>
        <p:spPr>
          <a:xfrm>
            <a:off x="343774" y="667347"/>
            <a:ext cx="4704762" cy="2990476"/>
          </a:xfrm>
          <a:prstGeom prst="rect">
            <a:avLst/>
          </a:prstGeom>
          <a:ln>
            <a:solidFill>
              <a:schemeClr val="tx1"/>
            </a:solidFill>
          </a:ln>
        </p:spPr>
      </p:pic>
      <p:sp>
        <p:nvSpPr>
          <p:cNvPr id="6" name="TextBox 4"/>
          <p:cNvSpPr txBox="1"/>
          <p:nvPr/>
        </p:nvSpPr>
        <p:spPr>
          <a:xfrm>
            <a:off x="5191744" y="1865006"/>
            <a:ext cx="3808287"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ability to include Permits on</a:t>
            </a:r>
          </a:p>
          <a:p>
            <a:r>
              <a:rPr lang="en-US" dirty="0"/>
              <a:t>a</a:t>
            </a:r>
            <a:r>
              <a:rPr lang="en-US" dirty="0" smtClean="0"/>
              <a:t> Taxon Report has been added.</a:t>
            </a:r>
          </a:p>
          <a:p>
            <a:r>
              <a:rPr lang="en-US" dirty="0" smtClean="0"/>
              <a:t>The Permit Name, Identifier, Listing </a:t>
            </a:r>
          </a:p>
          <a:p>
            <a:r>
              <a:rPr lang="en-US" dirty="0" smtClean="0"/>
              <a:t>Authority and Assign Date will display</a:t>
            </a:r>
          </a:p>
          <a:p>
            <a:r>
              <a:rPr lang="en-US" dirty="0"/>
              <a:t>u</a:t>
            </a:r>
            <a:r>
              <a:rPr lang="en-US" dirty="0" smtClean="0"/>
              <a:t>nder the basic details in the report.</a:t>
            </a:r>
            <a:endParaRPr lang="en-US" dirty="0"/>
          </a:p>
        </p:txBody>
      </p:sp>
      <p:pic>
        <p:nvPicPr>
          <p:cNvPr id="7" name="Picture 5"/>
          <p:cNvPicPr>
            <a:picLocks noChangeAspect="1"/>
          </p:cNvPicPr>
          <p:nvPr/>
        </p:nvPicPr>
        <p:blipFill>
          <a:blip r:embed="rId4"/>
          <a:stretch>
            <a:fillRect/>
          </a:stretch>
        </p:blipFill>
        <p:spPr>
          <a:xfrm>
            <a:off x="1914997" y="3618025"/>
            <a:ext cx="5628705" cy="2165311"/>
          </a:xfrm>
          <a:prstGeom prst="rect">
            <a:avLst/>
          </a:prstGeom>
          <a:ln>
            <a:solidFill>
              <a:schemeClr val="tx1"/>
            </a:solidFill>
          </a:ln>
        </p:spPr>
      </p:pic>
    </p:spTree>
    <p:extLst>
      <p:ext uri="{BB962C8B-B14F-4D97-AF65-F5344CB8AC3E}">
        <p14:creationId xmlns:p14="http://schemas.microsoft.com/office/powerpoint/2010/main" val="1218254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13668"/>
          </a:xfrm>
        </p:spPr>
        <p:txBody>
          <a:bodyPr>
            <a:normAutofit/>
          </a:bodyPr>
          <a:lstStyle/>
          <a:p>
            <a:pPr algn="ctr"/>
            <a:r>
              <a:rPr lang="en-US" sz="3600" dirty="0"/>
              <a:t>Taxon Report – Egg Death/Disposal</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05185" y="978795"/>
            <a:ext cx="7333629" cy="3336660"/>
          </a:xfrm>
          <a:prstGeom prst="rect">
            <a:avLst/>
          </a:prstGeom>
          <a:ln>
            <a:solidFill>
              <a:schemeClr val="tx1"/>
            </a:solidFill>
          </a:ln>
        </p:spPr>
      </p:pic>
      <p:sp>
        <p:nvSpPr>
          <p:cNvPr id="5" name="TextBox 4"/>
          <p:cNvSpPr txBox="1"/>
          <p:nvPr/>
        </p:nvSpPr>
        <p:spPr>
          <a:xfrm>
            <a:off x="1147064" y="4467458"/>
            <a:ext cx="7091750"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On Taxon Reports the Death of a fertile egg has been separated from a</a:t>
            </a:r>
          </a:p>
          <a:p>
            <a:r>
              <a:rPr lang="en-US" dirty="0" smtClean="0"/>
              <a:t>Disposal of an infertile egg. This is helpful to studbook keepers who want</a:t>
            </a:r>
          </a:p>
          <a:p>
            <a:r>
              <a:rPr lang="en-US" dirty="0"/>
              <a:t>t</a:t>
            </a:r>
            <a:r>
              <a:rPr lang="en-US" dirty="0" smtClean="0"/>
              <a:t>o see eggs recorded but will not enter infertile eggs into their studbooks.</a:t>
            </a:r>
            <a:endParaRPr lang="en-US" dirty="0"/>
          </a:p>
        </p:txBody>
      </p:sp>
    </p:spTree>
    <p:extLst>
      <p:ext uri="{BB962C8B-B14F-4D97-AF65-F5344CB8AC3E}">
        <p14:creationId xmlns:p14="http://schemas.microsoft.com/office/powerpoint/2010/main" val="3007231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768214"/>
          </a:xfrm>
        </p:spPr>
        <p:txBody>
          <a:bodyPr>
            <a:normAutofit fontScale="90000"/>
          </a:bodyPr>
          <a:lstStyle/>
          <a:p>
            <a:pPr algn="ctr"/>
            <a:r>
              <a:rPr lang="en-US" sz="3600" dirty="0"/>
              <a:t>Specimen Report – Include  Contraception and Life Stage</a:t>
            </a:r>
            <a:endParaRPr lang="en-GB" sz="36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081918" y="1390996"/>
            <a:ext cx="2361905" cy="4657143"/>
          </a:xfrm>
          <a:prstGeom prst="rect">
            <a:avLst/>
          </a:prstGeom>
          <a:ln>
            <a:solidFill>
              <a:schemeClr val="tx1"/>
            </a:solidFill>
          </a:ln>
        </p:spPr>
      </p:pic>
      <p:sp>
        <p:nvSpPr>
          <p:cNvPr id="5" name="TextBox 4"/>
          <p:cNvSpPr txBox="1"/>
          <p:nvPr/>
        </p:nvSpPr>
        <p:spPr>
          <a:xfrm>
            <a:off x="4572000" y="2937906"/>
            <a:ext cx="3257943"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Checkboxes have been added to </a:t>
            </a:r>
          </a:p>
          <a:p>
            <a:r>
              <a:rPr lang="en-US" dirty="0"/>
              <a:t>t</a:t>
            </a:r>
            <a:r>
              <a:rPr lang="en-US" dirty="0" smtClean="0"/>
              <a:t>he Specimen Report to include </a:t>
            </a:r>
          </a:p>
          <a:p>
            <a:r>
              <a:rPr lang="en-US" dirty="0" smtClean="0"/>
              <a:t>Contraception and Life Stages</a:t>
            </a:r>
            <a:endParaRPr lang="en-US" dirty="0"/>
          </a:p>
        </p:txBody>
      </p:sp>
    </p:spTree>
    <p:extLst>
      <p:ext uri="{BB962C8B-B14F-4D97-AF65-F5344CB8AC3E}">
        <p14:creationId xmlns:p14="http://schemas.microsoft.com/office/powerpoint/2010/main" val="11026870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84125"/>
          </a:xfrm>
        </p:spPr>
        <p:txBody>
          <a:bodyPr>
            <a:normAutofit fontScale="90000"/>
          </a:bodyPr>
          <a:lstStyle/>
          <a:p>
            <a:pPr algn="ctr"/>
            <a:r>
              <a:rPr lang="en-US" sz="4000" dirty="0"/>
              <a:t>Specimen Report – Notes &amp; Observation Changes</a:t>
            </a:r>
            <a:endParaRPr lang="en-GB" sz="4000" dirty="0"/>
          </a:p>
        </p:txBody>
      </p:sp>
      <p:sp>
        <p:nvSpPr>
          <p:cNvPr id="3" name="Tijdelijke aanduiding voor inhoud 2"/>
          <p:cNvSpPr>
            <a:spLocks noGrp="1"/>
          </p:cNvSpPr>
          <p:nvPr>
            <p:ph idx="1"/>
          </p:nvPr>
        </p:nvSpPr>
        <p:spPr/>
        <p:txBody>
          <a:bodyPr>
            <a:normAutofit fontScale="92500" lnSpcReduction="20000"/>
          </a:bodyPr>
          <a:lstStyle/>
          <a:p>
            <a:r>
              <a:rPr lang="en-US" dirty="0"/>
              <a:t>Combine Notes and Observations checked</a:t>
            </a:r>
          </a:p>
          <a:p>
            <a:pPr lvl="1"/>
            <a:r>
              <a:rPr lang="en-US" dirty="0"/>
              <a:t>Will be displayed together chronologically</a:t>
            </a:r>
          </a:p>
          <a:p>
            <a:r>
              <a:rPr lang="en-US" dirty="0"/>
              <a:t>Notes checked</a:t>
            </a:r>
          </a:p>
          <a:p>
            <a:pPr lvl="1"/>
            <a:r>
              <a:rPr lang="en-US" dirty="0"/>
              <a:t>Only Notes will be displayed</a:t>
            </a:r>
          </a:p>
          <a:p>
            <a:r>
              <a:rPr lang="en-US" dirty="0"/>
              <a:t>Observations checked</a:t>
            </a:r>
          </a:p>
          <a:p>
            <a:pPr lvl="1"/>
            <a:r>
              <a:rPr lang="en-US" dirty="0"/>
              <a:t>Only Observations will be displayed</a:t>
            </a:r>
          </a:p>
          <a:p>
            <a:r>
              <a:rPr lang="en-US" dirty="0"/>
              <a:t>Notes and Observations both checked</a:t>
            </a:r>
          </a:p>
          <a:p>
            <a:pPr lvl="1"/>
            <a:r>
              <a:rPr lang="en-US" dirty="0"/>
              <a:t>Will be displayed separately</a:t>
            </a:r>
          </a:p>
          <a:p>
            <a:r>
              <a:rPr lang="en-US" dirty="0"/>
              <a:t>Exclude Notes from other grids checked</a:t>
            </a:r>
          </a:p>
          <a:p>
            <a:pPr lvl="1"/>
            <a:r>
              <a:rPr lang="en-US" dirty="0"/>
              <a:t>Notes sourced from other grids will NOT be displayed in the Notes grid</a:t>
            </a:r>
          </a:p>
          <a:p>
            <a:pPr lvl="1"/>
            <a:r>
              <a:rPr lang="en-US" dirty="0"/>
              <a:t>Checkbox is activated if any of above checkboxes are checked</a:t>
            </a:r>
          </a:p>
          <a:p>
            <a:endParaRPr lang="en-GB" dirty="0"/>
          </a:p>
        </p:txBody>
      </p:sp>
      <p:pic>
        <p:nvPicPr>
          <p:cNvPr id="4" name="Picture 4"/>
          <p:cNvPicPr>
            <a:picLocks noChangeAspect="1"/>
          </p:cNvPicPr>
          <p:nvPr/>
        </p:nvPicPr>
        <p:blipFill>
          <a:blip r:embed="rId2"/>
          <a:stretch>
            <a:fillRect/>
          </a:stretch>
        </p:blipFill>
        <p:spPr>
          <a:xfrm>
            <a:off x="6164580" y="2463084"/>
            <a:ext cx="2979420" cy="1295400"/>
          </a:xfrm>
          <a:prstGeom prst="rect">
            <a:avLst/>
          </a:prstGeom>
          <a:ln>
            <a:solidFill>
              <a:schemeClr val="tx1"/>
            </a:solidFill>
          </a:ln>
        </p:spPr>
      </p:pic>
    </p:spTree>
    <p:extLst>
      <p:ext uri="{BB962C8B-B14F-4D97-AF65-F5344CB8AC3E}">
        <p14:creationId xmlns:p14="http://schemas.microsoft.com/office/powerpoint/2010/main" val="1144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974277"/>
          </a:xfrm>
        </p:spPr>
        <p:txBody>
          <a:bodyPr>
            <a:normAutofit fontScale="90000"/>
          </a:bodyPr>
          <a:lstStyle/>
          <a:p>
            <a:pPr algn="ctr"/>
            <a:r>
              <a:rPr lang="en-US" sz="4000" dirty="0"/>
              <a:t>Specimen Report – Select Note Sub-Type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375635" y="914659"/>
            <a:ext cx="3566609" cy="2790893"/>
          </a:xfrm>
          <a:prstGeom prst="rect">
            <a:avLst/>
          </a:prstGeom>
          <a:ln>
            <a:solidFill>
              <a:schemeClr val="tx1"/>
            </a:solidFill>
          </a:ln>
        </p:spPr>
      </p:pic>
      <p:sp>
        <p:nvSpPr>
          <p:cNvPr id="5" name="TextBox 6"/>
          <p:cNvSpPr txBox="1"/>
          <p:nvPr/>
        </p:nvSpPr>
        <p:spPr>
          <a:xfrm>
            <a:off x="4555765" y="1437807"/>
            <a:ext cx="4083812"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You can now select specific Note/ Observation Sub-types for the Specimen Report as it is a cascading dropdown. The Type and Sub-type will both display in the report.</a:t>
            </a:r>
            <a:endParaRPr lang="en-US" dirty="0"/>
          </a:p>
        </p:txBody>
      </p:sp>
      <p:pic>
        <p:nvPicPr>
          <p:cNvPr id="6" name="Picture 5"/>
          <p:cNvPicPr>
            <a:picLocks noChangeAspect="1"/>
          </p:cNvPicPr>
          <p:nvPr/>
        </p:nvPicPr>
        <p:blipFill>
          <a:blip r:embed="rId3"/>
          <a:stretch>
            <a:fillRect/>
          </a:stretch>
        </p:blipFill>
        <p:spPr>
          <a:xfrm>
            <a:off x="915584" y="3885838"/>
            <a:ext cx="6795629" cy="1921461"/>
          </a:xfrm>
          <a:prstGeom prst="rect">
            <a:avLst/>
          </a:prstGeom>
          <a:ln>
            <a:solidFill>
              <a:schemeClr val="tx1"/>
            </a:solidFill>
          </a:ln>
        </p:spPr>
      </p:pic>
    </p:spTree>
    <p:extLst>
      <p:ext uri="{BB962C8B-B14F-4D97-AF65-F5344CB8AC3E}">
        <p14:creationId xmlns:p14="http://schemas.microsoft.com/office/powerpoint/2010/main" val="8154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909882"/>
          </a:xfrm>
        </p:spPr>
        <p:txBody>
          <a:bodyPr>
            <a:normAutofit fontScale="90000"/>
          </a:bodyPr>
          <a:lstStyle/>
          <a:p>
            <a:pPr algn="ctr"/>
            <a:r>
              <a:rPr lang="en-US" sz="4000" dirty="0"/>
              <a:t>Specimen Report – Permit ID Displays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372000" y="1401294"/>
            <a:ext cx="4200000" cy="2600000"/>
          </a:xfrm>
          <a:prstGeom prst="rect">
            <a:avLst/>
          </a:prstGeom>
          <a:ln>
            <a:solidFill>
              <a:schemeClr val="tx1"/>
            </a:solidFill>
          </a:ln>
        </p:spPr>
      </p:pic>
      <p:sp>
        <p:nvSpPr>
          <p:cNvPr id="5" name="TextBox 5"/>
          <p:cNvSpPr txBox="1"/>
          <p:nvPr/>
        </p:nvSpPr>
        <p:spPr>
          <a:xfrm>
            <a:off x="5273745" y="2111306"/>
            <a:ext cx="3065326"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select to include Permits</a:t>
            </a:r>
          </a:p>
          <a:p>
            <a:r>
              <a:rPr lang="en-US" dirty="0"/>
              <a:t>o</a:t>
            </a:r>
            <a:r>
              <a:rPr lang="en-US" dirty="0" smtClean="0"/>
              <a:t>n your Specimen Report the</a:t>
            </a:r>
          </a:p>
          <a:p>
            <a:r>
              <a:rPr lang="en-US" dirty="0" smtClean="0"/>
              <a:t>Permit ID now also displays.</a:t>
            </a:r>
            <a:endParaRPr lang="en-US" dirty="0"/>
          </a:p>
        </p:txBody>
      </p:sp>
      <p:pic>
        <p:nvPicPr>
          <p:cNvPr id="6" name="Picture 3"/>
          <p:cNvPicPr>
            <a:picLocks noChangeAspect="1"/>
          </p:cNvPicPr>
          <p:nvPr/>
        </p:nvPicPr>
        <p:blipFill>
          <a:blip r:embed="rId3"/>
          <a:stretch>
            <a:fillRect/>
          </a:stretch>
        </p:blipFill>
        <p:spPr>
          <a:xfrm>
            <a:off x="999871" y="4127579"/>
            <a:ext cx="6922795" cy="1631950"/>
          </a:xfrm>
          <a:prstGeom prst="rect">
            <a:avLst/>
          </a:prstGeom>
          <a:ln>
            <a:solidFill>
              <a:schemeClr val="tx1"/>
            </a:solidFill>
          </a:ln>
        </p:spPr>
      </p:pic>
    </p:spTree>
    <p:extLst>
      <p:ext uri="{BB962C8B-B14F-4D97-AF65-F5344CB8AC3E}">
        <p14:creationId xmlns:p14="http://schemas.microsoft.com/office/powerpoint/2010/main" val="12126724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84125"/>
          </a:xfrm>
        </p:spPr>
        <p:txBody>
          <a:bodyPr>
            <a:normAutofit fontScale="90000"/>
          </a:bodyPr>
          <a:lstStyle/>
          <a:p>
            <a:pPr algn="ctr"/>
            <a:r>
              <a:rPr lang="en-US" sz="4000" dirty="0"/>
              <a:t>Specimen Report – Parent Local ID</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44287" y="1147415"/>
            <a:ext cx="7457143" cy="3190476"/>
          </a:xfrm>
          <a:prstGeom prst="rect">
            <a:avLst/>
          </a:prstGeom>
          <a:ln>
            <a:solidFill>
              <a:schemeClr val="tx1"/>
            </a:solidFill>
          </a:ln>
        </p:spPr>
      </p:pic>
      <p:sp>
        <p:nvSpPr>
          <p:cNvPr id="5" name="TextBox 4"/>
          <p:cNvSpPr txBox="1"/>
          <p:nvPr/>
        </p:nvSpPr>
        <p:spPr>
          <a:xfrm>
            <a:off x="744287" y="4797014"/>
            <a:ext cx="7097392"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Parent Local IDs now display on Specimen Reports in addition to the GAN.</a:t>
            </a:r>
          </a:p>
          <a:p>
            <a:r>
              <a:rPr lang="en-US" dirty="0" smtClean="0"/>
              <a:t>The Global view of the Parent Local ID will display.</a:t>
            </a:r>
            <a:endParaRPr lang="en-US" dirty="0"/>
          </a:p>
        </p:txBody>
      </p:sp>
    </p:spTree>
    <p:extLst>
      <p:ext uri="{BB962C8B-B14F-4D97-AF65-F5344CB8AC3E}">
        <p14:creationId xmlns:p14="http://schemas.microsoft.com/office/powerpoint/2010/main" val="2859587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Updating Roles</a:t>
            </a:r>
            <a:endParaRPr lang="en-GB" sz="4000" dirty="0"/>
          </a:p>
        </p:txBody>
      </p:sp>
      <p:sp>
        <p:nvSpPr>
          <p:cNvPr id="3" name="Tijdelijke aanduiding voor inhoud 2"/>
          <p:cNvSpPr>
            <a:spLocks noGrp="1"/>
          </p:cNvSpPr>
          <p:nvPr>
            <p:ph idx="1"/>
          </p:nvPr>
        </p:nvSpPr>
        <p:spPr/>
        <p:txBody>
          <a:bodyPr>
            <a:normAutofit/>
          </a:bodyPr>
          <a:lstStyle/>
          <a:p>
            <a:r>
              <a:rPr lang="en-US" sz="2400" dirty="0" smtClean="0"/>
              <a:t>Species360 </a:t>
            </a:r>
            <a:r>
              <a:rPr lang="en-US" sz="2400" dirty="0"/>
              <a:t>will update the </a:t>
            </a:r>
            <a:r>
              <a:rPr lang="en-US" sz="2400" dirty="0" smtClean="0"/>
              <a:t>Species360 </a:t>
            </a:r>
            <a:r>
              <a:rPr lang="en-US" sz="2400" dirty="0"/>
              <a:t>Template Roles with the new features as we see appropriate</a:t>
            </a:r>
          </a:p>
          <a:p>
            <a:pPr lvl="1"/>
            <a:r>
              <a:rPr lang="en-US" sz="2000" dirty="0"/>
              <a:t>Recommend that you review the Roles in case you do not agree with the assignments</a:t>
            </a:r>
          </a:p>
          <a:p>
            <a:pPr lvl="1"/>
            <a:r>
              <a:rPr lang="en-US" sz="2000" dirty="0"/>
              <a:t>Since you cannot edit </a:t>
            </a:r>
            <a:r>
              <a:rPr lang="en-US" sz="2000" dirty="0" smtClean="0"/>
              <a:t>Species360 </a:t>
            </a:r>
            <a:r>
              <a:rPr lang="en-US" sz="2000" dirty="0"/>
              <a:t>Template Roles you may need to create new custom Roles</a:t>
            </a:r>
          </a:p>
          <a:p>
            <a:r>
              <a:rPr lang="en-US" sz="2400" dirty="0"/>
              <a:t>You will need to update any custom Roles you have created</a:t>
            </a:r>
          </a:p>
          <a:p>
            <a:pPr lvl="1"/>
            <a:r>
              <a:rPr lang="en-US" sz="2000" dirty="0"/>
              <a:t>New features will NOT be automatically added</a:t>
            </a:r>
          </a:p>
          <a:p>
            <a:r>
              <a:rPr lang="en-US" sz="2400" dirty="0"/>
              <a:t>New functionality to current features are automatically updated</a:t>
            </a:r>
          </a:p>
          <a:p>
            <a:endParaRPr lang="en-GB" dirty="0"/>
          </a:p>
        </p:txBody>
      </p:sp>
    </p:spTree>
    <p:extLst>
      <p:ext uri="{BB962C8B-B14F-4D97-AF65-F5344CB8AC3E}">
        <p14:creationId xmlns:p14="http://schemas.microsoft.com/office/powerpoint/2010/main" val="365057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Husbandry/Administration Roles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86302" y="1352282"/>
            <a:ext cx="5971396" cy="2376372"/>
          </a:xfrm>
          <a:prstGeom prst="rect">
            <a:avLst/>
          </a:prstGeom>
          <a:ln>
            <a:solidFill>
              <a:schemeClr val="tx1"/>
            </a:solidFill>
          </a:ln>
        </p:spPr>
      </p:pic>
      <p:sp>
        <p:nvSpPr>
          <p:cNvPr id="5" name="TextBox 4"/>
          <p:cNvSpPr txBox="1"/>
          <p:nvPr/>
        </p:nvSpPr>
        <p:spPr>
          <a:xfrm>
            <a:off x="1050266" y="4352644"/>
            <a:ext cx="7043467"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Institution Roles have been renamed Husbandry/Administration Roles.</a:t>
            </a:r>
          </a:p>
          <a:p>
            <a:r>
              <a:rPr lang="en-US" dirty="0" smtClean="0"/>
              <a:t>This change was made in anticipation of the upcoming Population</a:t>
            </a:r>
          </a:p>
          <a:p>
            <a:r>
              <a:rPr lang="en-US" dirty="0" smtClean="0"/>
              <a:t>Management module as those roles will be separate from Husbandry/</a:t>
            </a:r>
          </a:p>
          <a:p>
            <a:r>
              <a:rPr lang="en-US" dirty="0" smtClean="0"/>
              <a:t>Administration and Medical so Institution did not define them accurately.</a:t>
            </a:r>
            <a:endParaRPr lang="en-US" dirty="0"/>
          </a:p>
        </p:txBody>
      </p:sp>
    </p:spTree>
    <p:extLst>
      <p:ext uri="{BB962C8B-B14F-4D97-AF65-F5344CB8AC3E}">
        <p14:creationId xmlns:p14="http://schemas.microsoft.com/office/powerpoint/2010/main" val="10676090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90942"/>
          </a:xfrm>
        </p:spPr>
        <p:txBody>
          <a:bodyPr>
            <a:normAutofit/>
          </a:bodyPr>
          <a:lstStyle/>
          <a:p>
            <a:pPr algn="ctr"/>
            <a:r>
              <a:rPr lang="en-US" sz="4000" dirty="0"/>
              <a:t>To Review/Edit Roles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2339594" y="928240"/>
            <a:ext cx="6323809" cy="2314286"/>
          </a:xfrm>
          <a:prstGeom prst="rect">
            <a:avLst/>
          </a:prstGeom>
          <a:ln>
            <a:solidFill>
              <a:schemeClr val="tx1"/>
            </a:solidFill>
          </a:ln>
        </p:spPr>
      </p:pic>
      <p:pic>
        <p:nvPicPr>
          <p:cNvPr id="5" name="Picture 6"/>
          <p:cNvPicPr>
            <a:picLocks noChangeAspect="1"/>
          </p:cNvPicPr>
          <p:nvPr/>
        </p:nvPicPr>
        <p:blipFill>
          <a:blip r:embed="rId3"/>
          <a:stretch>
            <a:fillRect/>
          </a:stretch>
        </p:blipFill>
        <p:spPr>
          <a:xfrm>
            <a:off x="904424" y="1724696"/>
            <a:ext cx="5793980" cy="2728685"/>
          </a:xfrm>
          <a:prstGeom prst="rect">
            <a:avLst/>
          </a:prstGeom>
          <a:ln>
            <a:solidFill>
              <a:schemeClr val="tx1"/>
            </a:solidFill>
          </a:ln>
        </p:spPr>
      </p:pic>
      <p:pic>
        <p:nvPicPr>
          <p:cNvPr id="6" name="Picture 7"/>
          <p:cNvPicPr>
            <a:picLocks noChangeAspect="1"/>
          </p:cNvPicPr>
          <p:nvPr/>
        </p:nvPicPr>
        <p:blipFill>
          <a:blip r:embed="rId4"/>
          <a:stretch>
            <a:fillRect/>
          </a:stretch>
        </p:blipFill>
        <p:spPr>
          <a:xfrm>
            <a:off x="628650" y="3812730"/>
            <a:ext cx="2218646" cy="2465162"/>
          </a:xfrm>
          <a:prstGeom prst="rect">
            <a:avLst/>
          </a:prstGeom>
          <a:ln>
            <a:solidFill>
              <a:schemeClr val="tx1"/>
            </a:solidFill>
          </a:ln>
        </p:spPr>
      </p:pic>
      <p:sp>
        <p:nvSpPr>
          <p:cNvPr id="7" name="TextBox 8"/>
          <p:cNvSpPr txBox="1"/>
          <p:nvPr/>
        </p:nvSpPr>
        <p:spPr>
          <a:xfrm>
            <a:off x="3207358" y="3793344"/>
            <a:ext cx="5456045"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Most of the new features in this update are in the</a:t>
            </a:r>
          </a:p>
          <a:p>
            <a:r>
              <a:rPr lang="en-US" dirty="0" smtClean="0"/>
              <a:t>Medical module. To update the Role select it and</a:t>
            </a:r>
          </a:p>
          <a:p>
            <a:r>
              <a:rPr lang="en-US" dirty="0"/>
              <a:t>t</a:t>
            </a:r>
            <a:r>
              <a:rPr lang="en-US" dirty="0" smtClean="0"/>
              <a:t>hen select Manage Role Access in the Actions button.</a:t>
            </a:r>
          </a:p>
          <a:p>
            <a:endParaRPr lang="en-US" dirty="0"/>
          </a:p>
          <a:p>
            <a:r>
              <a:rPr lang="en-US" dirty="0" smtClean="0"/>
              <a:t>Select the module and update as appropriate. Here</a:t>
            </a:r>
          </a:p>
          <a:p>
            <a:r>
              <a:rPr lang="en-US" dirty="0"/>
              <a:t>w</a:t>
            </a:r>
            <a:r>
              <a:rPr lang="en-US" dirty="0" smtClean="0"/>
              <a:t>e see quite a few new features under Medical Records</a:t>
            </a:r>
          </a:p>
          <a:p>
            <a:r>
              <a:rPr lang="en-US" dirty="0"/>
              <a:t>a</a:t>
            </a:r>
            <a:r>
              <a:rPr lang="en-US" dirty="0" smtClean="0"/>
              <a:t>nd Medical Reports.</a:t>
            </a:r>
            <a:endParaRPr lang="en-US" dirty="0"/>
          </a:p>
        </p:txBody>
      </p:sp>
    </p:spTree>
    <p:extLst>
      <p:ext uri="{BB962C8B-B14F-4D97-AF65-F5344CB8AC3E}">
        <p14:creationId xmlns:p14="http://schemas.microsoft.com/office/powerpoint/2010/main" val="304645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819730"/>
          </a:xfrm>
        </p:spPr>
        <p:txBody>
          <a:bodyPr>
            <a:normAutofit/>
          </a:bodyPr>
          <a:lstStyle/>
          <a:p>
            <a:pPr algn="ctr"/>
            <a:r>
              <a:rPr lang="en-US" sz="4000" dirty="0"/>
              <a:t>Animal Length Descriptors</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7" name="Picture 4"/>
          <p:cNvPicPr>
            <a:picLocks noChangeAspect="1"/>
          </p:cNvPicPr>
          <p:nvPr/>
        </p:nvPicPr>
        <p:blipFill>
          <a:blip r:embed="rId2"/>
          <a:stretch>
            <a:fillRect/>
          </a:stretch>
        </p:blipFill>
        <p:spPr>
          <a:xfrm>
            <a:off x="1976907" y="3583255"/>
            <a:ext cx="5676190" cy="2171429"/>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28650" y="1042404"/>
            <a:ext cx="3517254" cy="3324072"/>
          </a:xfrm>
          <a:prstGeom prst="rect">
            <a:avLst/>
          </a:prstGeom>
          <a:ln>
            <a:solidFill>
              <a:schemeClr val="tx1"/>
            </a:solidFill>
          </a:ln>
        </p:spPr>
      </p:pic>
      <p:sp>
        <p:nvSpPr>
          <p:cNvPr id="6" name="TextBox 5"/>
          <p:cNvSpPr txBox="1"/>
          <p:nvPr/>
        </p:nvSpPr>
        <p:spPr>
          <a:xfrm>
            <a:off x="4551754" y="1184857"/>
            <a:ext cx="4098879"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 Descriptors field has been added to the</a:t>
            </a:r>
          </a:p>
          <a:p>
            <a:r>
              <a:rPr lang="en-US" dirty="0" smtClean="0"/>
              <a:t>Animal Length grid. This is a multiple</a:t>
            </a:r>
          </a:p>
          <a:p>
            <a:r>
              <a:rPr lang="en-US" dirty="0"/>
              <a:t>s</a:t>
            </a:r>
            <a:r>
              <a:rPr lang="en-US" dirty="0" smtClean="0"/>
              <a:t>elect list that allows you to more clearly</a:t>
            </a:r>
          </a:p>
          <a:p>
            <a:r>
              <a:rPr lang="en-US" dirty="0"/>
              <a:t>d</a:t>
            </a:r>
            <a:r>
              <a:rPr lang="en-US" dirty="0" smtClean="0"/>
              <a:t>efine exactly what you were measuring.</a:t>
            </a:r>
          </a:p>
          <a:p>
            <a:r>
              <a:rPr lang="en-US" dirty="0" smtClean="0"/>
              <a:t>In this example we can now indicate what</a:t>
            </a:r>
          </a:p>
          <a:p>
            <a:r>
              <a:rPr lang="en-US" dirty="0"/>
              <a:t>t</a:t>
            </a:r>
            <a:r>
              <a:rPr lang="en-US" dirty="0" smtClean="0"/>
              <a:t>he length of each wing is separately.</a:t>
            </a:r>
          </a:p>
          <a:p>
            <a:r>
              <a:rPr lang="en-US" dirty="0" smtClean="0"/>
              <a:t>These Descriptors are also added to the</a:t>
            </a:r>
          </a:p>
          <a:p>
            <a:r>
              <a:rPr lang="en-US" dirty="0" smtClean="0"/>
              <a:t>Batch Measurement Template screens.</a:t>
            </a:r>
            <a:endParaRPr lang="en-US" dirty="0"/>
          </a:p>
        </p:txBody>
      </p:sp>
    </p:spTree>
    <p:extLst>
      <p:ext uri="{BB962C8B-B14F-4D97-AF65-F5344CB8AC3E}">
        <p14:creationId xmlns:p14="http://schemas.microsoft.com/office/powerpoint/2010/main" val="27899519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464383"/>
            <a:ext cx="7886700" cy="1325563"/>
          </a:xfrm>
        </p:spPr>
        <p:txBody>
          <a:bodyPr>
            <a:normAutofit/>
          </a:bodyPr>
          <a:lstStyle/>
          <a:p>
            <a:pPr algn="ctr"/>
            <a:r>
              <a:rPr lang="en-US" sz="4800" dirty="0"/>
              <a:t>Any Questions?</a:t>
            </a:r>
            <a:endParaRPr lang="en-GB" sz="4800" dirty="0"/>
          </a:p>
        </p:txBody>
      </p:sp>
      <p:sp>
        <p:nvSpPr>
          <p:cNvPr id="3" name="Tijdelijke aanduiding voor inhoud 2"/>
          <p:cNvSpPr>
            <a:spLocks noGrp="1"/>
          </p:cNvSpPr>
          <p:nvPr>
            <p:ph idx="1"/>
          </p:nvPr>
        </p:nvSpPr>
        <p:spPr>
          <a:xfrm>
            <a:off x="770318" y="3571005"/>
            <a:ext cx="7886700" cy="1587276"/>
          </a:xfrm>
        </p:spPr>
        <p:txBody>
          <a:bodyPr>
            <a:normAutofit/>
          </a:bodyPr>
          <a:lstStyle/>
          <a:p>
            <a:pPr marL="0" indent="0" algn="ctr">
              <a:buNone/>
            </a:pPr>
            <a:r>
              <a:rPr lang="en-US" dirty="0"/>
              <a:t>On the new Husbandry functionality</a:t>
            </a:r>
          </a:p>
          <a:p>
            <a:pPr marL="0" indent="0" algn="ctr">
              <a:buNone/>
            </a:pPr>
            <a:r>
              <a:rPr lang="en-US" dirty="0"/>
              <a:t>in R2.2</a:t>
            </a:r>
          </a:p>
          <a:p>
            <a:endParaRPr lang="en-GB" dirty="0"/>
          </a:p>
        </p:txBody>
      </p:sp>
    </p:spTree>
    <p:extLst>
      <p:ext uri="{BB962C8B-B14F-4D97-AF65-F5344CB8AC3E}">
        <p14:creationId xmlns:p14="http://schemas.microsoft.com/office/powerpoint/2010/main" val="1814149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523516"/>
          </a:xfrm>
        </p:spPr>
        <p:txBody>
          <a:bodyPr>
            <a:normAutofit fontScale="90000"/>
          </a:bodyPr>
          <a:lstStyle/>
          <a:p>
            <a:pPr algn="ctr"/>
            <a:r>
              <a:rPr lang="en-US" sz="4000" dirty="0"/>
              <a:t>Help &amp; Support Icon</a:t>
            </a:r>
            <a:endParaRPr lang="en-GB" sz="4000" dirty="0"/>
          </a:p>
        </p:txBody>
      </p:sp>
      <p:sp>
        <p:nvSpPr>
          <p:cNvPr id="3" name="Tijdelijke aanduiding voor inhoud 2"/>
          <p:cNvSpPr>
            <a:spLocks noGrp="1"/>
          </p:cNvSpPr>
          <p:nvPr>
            <p:ph idx="1"/>
          </p:nvPr>
        </p:nvSpPr>
        <p:spPr/>
        <p:txBody>
          <a:bodyPr/>
          <a:lstStyle/>
          <a:p>
            <a:endParaRPr lang="en-GB"/>
          </a:p>
        </p:txBody>
      </p:sp>
      <p:sp>
        <p:nvSpPr>
          <p:cNvPr id="4" name="TextBox 10"/>
          <p:cNvSpPr txBox="1"/>
          <p:nvPr/>
        </p:nvSpPr>
        <p:spPr>
          <a:xfrm>
            <a:off x="3056586" y="888644"/>
            <a:ext cx="5177636" cy="1846659"/>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Many Users were missing the opportunity to access the</a:t>
            </a:r>
          </a:p>
          <a:p>
            <a:r>
              <a:rPr lang="en-US" sz="1600" dirty="0" smtClean="0"/>
              <a:t>ZIMS Help Documents from directly within the application</a:t>
            </a:r>
          </a:p>
          <a:p>
            <a:r>
              <a:rPr lang="en-US" sz="1600" dirty="0"/>
              <a:t>s</a:t>
            </a:r>
            <a:r>
              <a:rPr lang="en-US" sz="1600" dirty="0" smtClean="0"/>
              <a:t>o a Help &amp; Support icon was added to the desktop. This</a:t>
            </a:r>
          </a:p>
          <a:p>
            <a:r>
              <a:rPr lang="en-US" sz="1600" dirty="0"/>
              <a:t>w</a:t>
            </a:r>
            <a:r>
              <a:rPr lang="en-US" sz="1600" dirty="0" smtClean="0"/>
              <a:t>ill take you directly into a list to find the topic you need.</a:t>
            </a:r>
          </a:p>
          <a:p>
            <a:endParaRPr lang="en-US" sz="1600" dirty="0" smtClean="0"/>
          </a:p>
          <a:p>
            <a:r>
              <a:rPr lang="en-US" sz="1600" dirty="0" smtClean="0"/>
              <a:t>As for all the other icons you can opt to remove it from your</a:t>
            </a:r>
          </a:p>
          <a:p>
            <a:r>
              <a:rPr lang="en-US" sz="1600" dirty="0" smtClean="0"/>
              <a:t>desktop by right clicking and selecting Remove.</a:t>
            </a:r>
            <a:endParaRPr lang="en-US" sz="1600" dirty="0"/>
          </a:p>
        </p:txBody>
      </p:sp>
      <p:pic>
        <p:nvPicPr>
          <p:cNvPr id="5" name="Picture 3"/>
          <p:cNvPicPr>
            <a:picLocks noChangeAspect="1"/>
          </p:cNvPicPr>
          <p:nvPr/>
        </p:nvPicPr>
        <p:blipFill>
          <a:blip r:embed="rId2"/>
          <a:stretch>
            <a:fillRect/>
          </a:stretch>
        </p:blipFill>
        <p:spPr>
          <a:xfrm>
            <a:off x="628650" y="888643"/>
            <a:ext cx="1761905" cy="4247619"/>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2116429" y="2784254"/>
            <a:ext cx="3739711" cy="2875524"/>
          </a:xfrm>
          <a:prstGeom prst="rect">
            <a:avLst/>
          </a:prstGeom>
          <a:ln>
            <a:solidFill>
              <a:schemeClr val="tx1"/>
            </a:solidFill>
          </a:ln>
        </p:spPr>
      </p:pic>
      <p:cxnSp>
        <p:nvCxnSpPr>
          <p:cNvPr id="7" name="Straight Arrow Connector 7"/>
          <p:cNvCxnSpPr/>
          <p:nvPr/>
        </p:nvCxnSpPr>
        <p:spPr>
          <a:xfrm>
            <a:off x="1236372" y="3387144"/>
            <a:ext cx="1154183" cy="10818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5"/>
          <p:cNvPicPr>
            <a:picLocks noChangeAspect="1"/>
          </p:cNvPicPr>
          <p:nvPr/>
        </p:nvPicPr>
        <p:blipFill>
          <a:blip r:embed="rId4"/>
          <a:stretch>
            <a:fillRect/>
          </a:stretch>
        </p:blipFill>
        <p:spPr>
          <a:xfrm>
            <a:off x="5618120" y="2729915"/>
            <a:ext cx="2756666" cy="1884737"/>
          </a:xfrm>
          <a:prstGeom prst="rect">
            <a:avLst/>
          </a:prstGeom>
          <a:ln>
            <a:solidFill>
              <a:schemeClr val="tx1"/>
            </a:solidFill>
          </a:ln>
        </p:spPr>
      </p:pic>
      <p:cxnSp>
        <p:nvCxnSpPr>
          <p:cNvPr id="11" name="Straight Arrow Connector 8"/>
          <p:cNvCxnSpPr/>
          <p:nvPr/>
        </p:nvCxnSpPr>
        <p:spPr>
          <a:xfrm flipV="1">
            <a:off x="3719953" y="3158405"/>
            <a:ext cx="2008310" cy="17148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2"/>
          <p:cNvPicPr>
            <a:picLocks noChangeAspect="1"/>
          </p:cNvPicPr>
          <p:nvPr/>
        </p:nvPicPr>
        <p:blipFill>
          <a:blip r:embed="rId5"/>
          <a:stretch>
            <a:fillRect/>
          </a:stretch>
        </p:blipFill>
        <p:spPr>
          <a:xfrm>
            <a:off x="6736197" y="4448242"/>
            <a:ext cx="1502262" cy="1332515"/>
          </a:xfrm>
          <a:prstGeom prst="rect">
            <a:avLst/>
          </a:prstGeom>
          <a:ln>
            <a:solidFill>
              <a:schemeClr val="tx1"/>
            </a:solidFill>
          </a:ln>
        </p:spPr>
      </p:pic>
    </p:spTree>
    <p:extLst>
      <p:ext uri="{BB962C8B-B14F-4D97-AF65-F5344CB8AC3E}">
        <p14:creationId xmlns:p14="http://schemas.microsoft.com/office/powerpoint/2010/main" val="35605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90942"/>
          </a:xfrm>
        </p:spPr>
        <p:txBody>
          <a:bodyPr>
            <a:normAutofit/>
          </a:bodyPr>
          <a:lstStyle/>
          <a:p>
            <a:pPr algn="ctr"/>
            <a:r>
              <a:rPr lang="en-US" sz="4000" dirty="0"/>
              <a:t>Identifier Preferences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07831" y="1299487"/>
            <a:ext cx="3971429" cy="361904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231524" y="2100591"/>
            <a:ext cx="5161905" cy="2952381"/>
          </a:xfrm>
          <a:prstGeom prst="rect">
            <a:avLst/>
          </a:prstGeom>
          <a:ln>
            <a:solidFill>
              <a:schemeClr val="tx1"/>
            </a:solidFill>
          </a:ln>
        </p:spPr>
      </p:pic>
    </p:spTree>
    <p:extLst>
      <p:ext uri="{BB962C8B-B14F-4D97-AF65-F5344CB8AC3E}">
        <p14:creationId xmlns:p14="http://schemas.microsoft.com/office/powerpoint/2010/main" val="179670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665184"/>
          </a:xfrm>
        </p:spPr>
        <p:txBody>
          <a:bodyPr>
            <a:normAutofit/>
          </a:bodyPr>
          <a:lstStyle/>
          <a:p>
            <a:pPr algn="ctr"/>
            <a:r>
              <a:rPr lang="en-US" sz="4000" dirty="0" smtClean="0"/>
              <a:t>    Preferred </a:t>
            </a:r>
            <a:r>
              <a:rPr lang="en-US" sz="4000" dirty="0"/>
              <a:t>ID on Tab</a:t>
            </a:r>
            <a:endParaRPr lang="en-GB" sz="4000" dirty="0"/>
          </a:p>
        </p:txBody>
      </p:sp>
      <p:sp>
        <p:nvSpPr>
          <p:cNvPr id="3" name="Tijdelijke aanduiding voor inhoud 2"/>
          <p:cNvSpPr>
            <a:spLocks noGrp="1"/>
          </p:cNvSpPr>
          <p:nvPr>
            <p:ph idx="1"/>
          </p:nvPr>
        </p:nvSpPr>
        <p:spPr/>
        <p:txBody>
          <a:bodyPr/>
          <a:lstStyle/>
          <a:p>
            <a:endParaRPr lang="en-GB"/>
          </a:p>
        </p:txBody>
      </p:sp>
      <p:pic>
        <p:nvPicPr>
          <p:cNvPr id="5" name="Picture 6"/>
          <p:cNvPicPr>
            <a:picLocks noChangeAspect="1"/>
          </p:cNvPicPr>
          <p:nvPr/>
        </p:nvPicPr>
        <p:blipFill>
          <a:blip r:embed="rId2"/>
          <a:stretch>
            <a:fillRect/>
          </a:stretch>
        </p:blipFill>
        <p:spPr>
          <a:xfrm>
            <a:off x="628650" y="278371"/>
            <a:ext cx="1783030" cy="751940"/>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461708" y="1758056"/>
            <a:ext cx="4624107" cy="2428552"/>
          </a:xfrm>
          <a:prstGeom prst="rect">
            <a:avLst/>
          </a:prstGeom>
          <a:ln>
            <a:solidFill>
              <a:schemeClr val="tx1"/>
            </a:solidFill>
          </a:ln>
        </p:spPr>
      </p:pic>
      <p:sp>
        <p:nvSpPr>
          <p:cNvPr id="7" name="TextBox 5"/>
          <p:cNvSpPr txBox="1"/>
          <p:nvPr/>
        </p:nvSpPr>
        <p:spPr>
          <a:xfrm>
            <a:off x="5216535" y="1265820"/>
            <a:ext cx="3620543"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 My Preferences you can now</a:t>
            </a:r>
          </a:p>
          <a:p>
            <a:r>
              <a:rPr lang="en-US" dirty="0"/>
              <a:t>a</a:t>
            </a:r>
            <a:r>
              <a:rPr lang="en-US" dirty="0" smtClean="0"/>
              <a:t>lso select if you want your</a:t>
            </a:r>
          </a:p>
          <a:p>
            <a:r>
              <a:rPr lang="en-US" dirty="0" smtClean="0"/>
              <a:t>Preferred ID to display in the Tab</a:t>
            </a:r>
          </a:p>
          <a:p>
            <a:r>
              <a:rPr lang="en-US" dirty="0"/>
              <a:t>r</a:t>
            </a:r>
            <a:r>
              <a:rPr lang="en-US" dirty="0" smtClean="0"/>
              <a:t>ight after the GAN. Since the</a:t>
            </a:r>
          </a:p>
          <a:p>
            <a:r>
              <a:rPr lang="en-US" dirty="0" smtClean="0"/>
              <a:t>Preferred ID is selected by animal</a:t>
            </a:r>
          </a:p>
          <a:p>
            <a:r>
              <a:rPr lang="en-US" dirty="0"/>
              <a:t>w</a:t>
            </a:r>
            <a:r>
              <a:rPr lang="en-US" dirty="0" smtClean="0"/>
              <a:t>hat is displayed is not always</a:t>
            </a:r>
          </a:p>
          <a:p>
            <a:r>
              <a:rPr lang="en-US" dirty="0"/>
              <a:t>t</a:t>
            </a:r>
            <a:r>
              <a:rPr lang="en-US" dirty="0" smtClean="0"/>
              <a:t>he same identifier. This Chihuahua’s</a:t>
            </a:r>
          </a:p>
          <a:p>
            <a:r>
              <a:rPr lang="en-US" dirty="0" smtClean="0"/>
              <a:t>Preferred ID is a House Name</a:t>
            </a:r>
          </a:p>
          <a:p>
            <a:r>
              <a:rPr lang="en-US" dirty="0"/>
              <a:t>w</a:t>
            </a:r>
            <a:r>
              <a:rPr lang="en-US" dirty="0" smtClean="0"/>
              <a:t>hereas the call duck’s is a Local</a:t>
            </a:r>
          </a:p>
          <a:p>
            <a:r>
              <a:rPr lang="en-US" dirty="0" smtClean="0"/>
              <a:t>ID. The GAN will always display.</a:t>
            </a:r>
            <a:endParaRPr lang="en-US" dirty="0"/>
          </a:p>
        </p:txBody>
      </p:sp>
      <p:pic>
        <p:nvPicPr>
          <p:cNvPr id="8" name="Picture 4"/>
          <p:cNvPicPr>
            <a:picLocks noChangeAspect="1"/>
          </p:cNvPicPr>
          <p:nvPr/>
        </p:nvPicPr>
        <p:blipFill>
          <a:blip r:embed="rId4"/>
          <a:stretch>
            <a:fillRect/>
          </a:stretch>
        </p:blipFill>
        <p:spPr>
          <a:xfrm>
            <a:off x="519113" y="4350640"/>
            <a:ext cx="7996237" cy="1262564"/>
          </a:xfrm>
          <a:prstGeom prst="rect">
            <a:avLst/>
          </a:prstGeom>
          <a:ln>
            <a:solidFill>
              <a:schemeClr val="tx1"/>
            </a:solidFill>
          </a:ln>
        </p:spPr>
      </p:pic>
    </p:spTree>
    <p:extLst>
      <p:ext uri="{BB962C8B-B14F-4D97-AF65-F5344CB8AC3E}">
        <p14:creationId xmlns:p14="http://schemas.microsoft.com/office/powerpoint/2010/main" val="175214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New Batch Functions</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860470" y="1409087"/>
            <a:ext cx="2733977" cy="4991713"/>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5353883" y="1985371"/>
            <a:ext cx="1402030" cy="591265"/>
          </a:xfrm>
          <a:prstGeom prst="rect">
            <a:avLst/>
          </a:prstGeom>
          <a:ln>
            <a:solidFill>
              <a:schemeClr val="tx1"/>
            </a:solidFill>
          </a:ln>
        </p:spPr>
      </p:pic>
      <p:sp>
        <p:nvSpPr>
          <p:cNvPr id="7" name="TextBox 4"/>
          <p:cNvSpPr txBox="1"/>
          <p:nvPr/>
        </p:nvSpPr>
        <p:spPr>
          <a:xfrm>
            <a:off x="4429125" y="3166279"/>
            <a:ext cx="3509102"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Four new Batch Actions have been</a:t>
            </a:r>
          </a:p>
          <a:p>
            <a:r>
              <a:rPr lang="en-US" dirty="0"/>
              <a:t>a</a:t>
            </a:r>
            <a:r>
              <a:rPr lang="en-US" dirty="0" smtClean="0"/>
              <a:t>dded. You can now batch Assign</a:t>
            </a:r>
          </a:p>
          <a:p>
            <a:r>
              <a:rPr lang="en-US" dirty="0" smtClean="0"/>
              <a:t>Permits, record Collection Changes,</a:t>
            </a:r>
          </a:p>
          <a:p>
            <a:r>
              <a:rPr lang="en-US" dirty="0"/>
              <a:t>c</a:t>
            </a:r>
            <a:r>
              <a:rPr lang="en-US" dirty="0" smtClean="0"/>
              <a:t>hange Sex Type and change</a:t>
            </a:r>
          </a:p>
          <a:p>
            <a:r>
              <a:rPr lang="en-US" dirty="0" smtClean="0"/>
              <a:t>Taxonomy.</a:t>
            </a:r>
            <a:endParaRPr lang="en-US" dirty="0"/>
          </a:p>
        </p:txBody>
      </p:sp>
    </p:spTree>
    <p:extLst>
      <p:ext uri="{BB962C8B-B14F-4D97-AF65-F5344CB8AC3E}">
        <p14:creationId xmlns:p14="http://schemas.microsoft.com/office/powerpoint/2010/main" val="4008327779"/>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D38199D1-9FA8-462D-A35D-B4E24108A178}"/>
</file>

<file path=customXml/itemProps2.xml><?xml version="1.0" encoding="utf-8"?>
<ds:datastoreItem xmlns:ds="http://schemas.openxmlformats.org/officeDocument/2006/customXml" ds:itemID="{6DEC033A-3D45-4B83-A3D4-AAEB11B7B85F}"/>
</file>

<file path=customXml/itemProps3.xml><?xml version="1.0" encoding="utf-8"?>
<ds:datastoreItem xmlns:ds="http://schemas.openxmlformats.org/officeDocument/2006/customXml" ds:itemID="{9A8D3A6C-787C-4803-8C73-A488A46F74DA}"/>
</file>

<file path=docProps/app.xml><?xml version="1.0" encoding="utf-8"?>
<Properties xmlns="http://schemas.openxmlformats.org/officeDocument/2006/extended-properties" xmlns:vt="http://schemas.openxmlformats.org/officeDocument/2006/docPropsVTypes">
  <Template/>
  <TotalTime>626</TotalTime>
  <Words>3003</Words>
  <Application>Microsoft Office PowerPoint</Application>
  <PresentationFormat>Diavoorstelling (4:3)</PresentationFormat>
  <Paragraphs>356</Paragraphs>
  <Slides>50</Slides>
  <Notes>0</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50</vt:i4>
      </vt:variant>
    </vt:vector>
  </HeadingPairs>
  <TitlesOfParts>
    <vt:vector size="68"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Tips and Tricks July 2015</vt:lpstr>
      <vt:lpstr>Read Release Notes</vt:lpstr>
      <vt:lpstr>Studbook News Feed</vt:lpstr>
      <vt:lpstr>Animal Enclosure History Search</vt:lpstr>
      <vt:lpstr>Animal Length Descriptors</vt:lpstr>
      <vt:lpstr>Help &amp; Support Icon</vt:lpstr>
      <vt:lpstr>Identifier Preferences</vt:lpstr>
      <vt:lpstr>    Preferred ID on Tab</vt:lpstr>
      <vt:lpstr>New Batch Functions</vt:lpstr>
      <vt:lpstr>Another Option to Batch Assign Permits</vt:lpstr>
      <vt:lpstr>Save &amp; Repeat!</vt:lpstr>
      <vt:lpstr>Save &amp; Repeat Accessions!</vt:lpstr>
      <vt:lpstr>Primary Body System</vt:lpstr>
      <vt:lpstr>Relevant Death Info Cascading</vt:lpstr>
      <vt:lpstr>Select Obsolete Terms in Searches</vt:lpstr>
      <vt:lpstr>Obsolete Notes</vt:lpstr>
      <vt:lpstr>Pending Taxonomy Change Tab</vt:lpstr>
      <vt:lpstr>Accept Species360 Taxonomy</vt:lpstr>
      <vt:lpstr>Taxonomy Conflicts</vt:lpstr>
      <vt:lpstr>Archive Taxonomy</vt:lpstr>
      <vt:lpstr>Searching By Obsolete</vt:lpstr>
      <vt:lpstr>Institution Preferences</vt:lpstr>
      <vt:lpstr>Post Office Message</vt:lpstr>
      <vt:lpstr>Display in Record</vt:lpstr>
      <vt:lpstr>Obsolete in Taxonomy Module</vt:lpstr>
      <vt:lpstr>Incomplete Disposition</vt:lpstr>
      <vt:lpstr>Completing an Incomplete Disposition</vt:lpstr>
      <vt:lpstr>No Sire Required for Infertile Eggs</vt:lpstr>
      <vt:lpstr>Show Identifier as of Date</vt:lpstr>
      <vt:lpstr>Available Animals from a List</vt:lpstr>
      <vt:lpstr>Animals Available From a List</vt:lpstr>
      <vt:lpstr>Animals Available From Actions</vt:lpstr>
      <vt:lpstr>Animals Available From Actions</vt:lpstr>
      <vt:lpstr>AA From Animal Lists Review</vt:lpstr>
      <vt:lpstr>View in Animals Available</vt:lpstr>
      <vt:lpstr>Your Lists/Note Templates</vt:lpstr>
      <vt:lpstr>Medical Module Impact on Husbandry</vt:lpstr>
      <vt:lpstr>Reports – Inventory  Display Taxonomic Tree</vt:lpstr>
      <vt:lpstr>Many Reports – Collection Filter</vt:lpstr>
      <vt:lpstr>Taxon – Include Permits</vt:lpstr>
      <vt:lpstr>Taxon Report – Egg Death/Disposal</vt:lpstr>
      <vt:lpstr>Specimen Report – Include  Contraception and Life Stage</vt:lpstr>
      <vt:lpstr>Specimen Report – Notes &amp; Observation Changes</vt:lpstr>
      <vt:lpstr>Specimen Report – Select Note Sub-Type</vt:lpstr>
      <vt:lpstr>Specimen Report – Permit ID Displays</vt:lpstr>
      <vt:lpstr>Specimen Report – Parent Local ID</vt:lpstr>
      <vt:lpstr>Updating Roles</vt:lpstr>
      <vt:lpstr>Husbandry/Administration Roles</vt:lpstr>
      <vt:lpstr>To Review/Edit Roles</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60</cp:revision>
  <dcterms:created xsi:type="dcterms:W3CDTF">2016-07-26T18:48:10Z</dcterms:created>
  <dcterms:modified xsi:type="dcterms:W3CDTF">2016-08-11T14:01:40Z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2018-07-02T16:43:22+00:00</vt:lpwstr>
  </property>
</Properties>
</file>