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90" d="100"/>
          <a:sy n="90" d="100"/>
        </p:scale>
        <p:origin x="121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heme" Target="theme/theme1.xml"/><Relationship Id="rId8" Type="http://schemas.openxmlformats.org/officeDocument/2006/relationships/slideMaster" Target="slideMasters/slideMaster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8/26/2016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upport@ISIS.org" TargetMode="External"/><Relationship Id="rId2" Type="http://schemas.openxmlformats.org/officeDocument/2006/relationships/hyperlink" Target="http://www.isis.org/forgotpassword"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543564"/>
          </a:xfrm>
        </p:spPr>
        <p:txBody>
          <a:bodyPr>
            <a:normAutofit/>
          </a:bodyPr>
          <a:lstStyle/>
          <a:p>
            <a:r>
              <a:rPr lang="en-US" sz="5400" dirty="0"/>
              <a:t>Tips &amp; Tricks</a:t>
            </a:r>
          </a:p>
        </p:txBody>
      </p:sp>
      <p:sp>
        <p:nvSpPr>
          <p:cNvPr id="3" name="Subtitle 2"/>
          <p:cNvSpPr>
            <a:spLocks noGrp="1"/>
          </p:cNvSpPr>
          <p:nvPr>
            <p:ph type="subTitle" idx="1"/>
          </p:nvPr>
        </p:nvSpPr>
        <p:spPr>
          <a:xfrm>
            <a:off x="1143000" y="3090930"/>
            <a:ext cx="6858000" cy="785611"/>
          </a:xfrm>
        </p:spPr>
        <p:txBody>
          <a:bodyPr>
            <a:normAutofit/>
          </a:bodyPr>
          <a:lstStyle/>
          <a:p>
            <a:r>
              <a:rPr lang="en-US" i="1" dirty="0" smtClean="0"/>
              <a:t>Using the ZIMS Post Office</a:t>
            </a:r>
            <a:br>
              <a:rPr lang="en-US" i="1" dirty="0" smtClean="0"/>
            </a:br>
            <a:r>
              <a:rPr lang="en-US" i="1" dirty="0" smtClean="0"/>
              <a:t>Resetting Passwords</a:t>
            </a:r>
            <a:endParaRPr lang="en-US" dirty="0"/>
          </a:p>
        </p:txBody>
      </p:sp>
      <p:sp>
        <p:nvSpPr>
          <p:cNvPr id="4" name="Rechthoek 3"/>
          <p:cNvSpPr/>
          <p:nvPr/>
        </p:nvSpPr>
        <p:spPr>
          <a:xfrm>
            <a:off x="4002773" y="4739425"/>
            <a:ext cx="2410906" cy="523220"/>
          </a:xfrm>
          <a:prstGeom prst="rect">
            <a:avLst/>
          </a:prstGeom>
        </p:spPr>
        <p:txBody>
          <a:bodyPr wrap="square">
            <a:spAutoFit/>
          </a:bodyPr>
          <a:lstStyle/>
          <a:p>
            <a:pPr lvl="0"/>
            <a:r>
              <a:rPr lang="en-US" sz="2800" dirty="0"/>
              <a:t>June 2014</a:t>
            </a:r>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Message Checkbox</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2"/>
          <p:cNvPicPr>
            <a:picLocks noChangeAspect="1"/>
          </p:cNvPicPr>
          <p:nvPr/>
        </p:nvPicPr>
        <p:blipFill>
          <a:blip r:embed="rId2"/>
          <a:stretch>
            <a:fillRect/>
          </a:stretch>
        </p:blipFill>
        <p:spPr>
          <a:xfrm>
            <a:off x="628650" y="1690689"/>
            <a:ext cx="3285714" cy="4276190"/>
          </a:xfrm>
          <a:prstGeom prst="rect">
            <a:avLst/>
          </a:prstGeom>
          <a:ln>
            <a:solidFill>
              <a:schemeClr val="tx1"/>
            </a:solidFill>
          </a:ln>
        </p:spPr>
      </p:pic>
      <p:sp>
        <p:nvSpPr>
          <p:cNvPr id="6" name="TextBox 3"/>
          <p:cNvSpPr txBox="1"/>
          <p:nvPr/>
        </p:nvSpPr>
        <p:spPr>
          <a:xfrm>
            <a:off x="4572000" y="2614412"/>
            <a:ext cx="3508653"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have more than one page</a:t>
            </a:r>
          </a:p>
          <a:p>
            <a:r>
              <a:rPr lang="en-US" dirty="0"/>
              <a:t>o</a:t>
            </a:r>
            <a:r>
              <a:rPr lang="en-US" dirty="0" smtClean="0"/>
              <a:t>f messages, checking the Message</a:t>
            </a:r>
          </a:p>
          <a:p>
            <a:r>
              <a:rPr lang="en-US" dirty="0"/>
              <a:t>c</a:t>
            </a:r>
            <a:r>
              <a:rPr lang="en-US" dirty="0" smtClean="0"/>
              <a:t>heckbox and selecting an Action</a:t>
            </a:r>
          </a:p>
          <a:p>
            <a:r>
              <a:rPr lang="en-US" dirty="0"/>
              <a:t>w</a:t>
            </a:r>
            <a:r>
              <a:rPr lang="en-US" dirty="0" smtClean="0"/>
              <a:t>ill apply only to that page of</a:t>
            </a:r>
          </a:p>
          <a:p>
            <a:r>
              <a:rPr lang="en-US" dirty="0"/>
              <a:t>m</a:t>
            </a:r>
            <a:r>
              <a:rPr lang="en-US" dirty="0" smtClean="0"/>
              <a:t>essages. You will need to take</a:t>
            </a:r>
          </a:p>
          <a:p>
            <a:r>
              <a:rPr lang="en-US" dirty="0"/>
              <a:t>a</a:t>
            </a:r>
            <a:r>
              <a:rPr lang="en-US" dirty="0" smtClean="0"/>
              <a:t>ppropriate Actions on all pages</a:t>
            </a:r>
          </a:p>
          <a:p>
            <a:r>
              <a:rPr lang="en-US" dirty="0"/>
              <a:t>t</a:t>
            </a:r>
            <a:r>
              <a:rPr lang="en-US" dirty="0" smtClean="0"/>
              <a:t>o have it apply to all messages.</a:t>
            </a:r>
            <a:endParaRPr lang="en-GB" dirty="0"/>
          </a:p>
        </p:txBody>
      </p:sp>
    </p:spTree>
    <p:extLst>
      <p:ext uri="{BB962C8B-B14F-4D97-AF65-F5344CB8AC3E}">
        <p14:creationId xmlns:p14="http://schemas.microsoft.com/office/powerpoint/2010/main" val="348688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Managing the Trash</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1417638"/>
            <a:ext cx="3809524" cy="1000000"/>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336586" y="2534627"/>
            <a:ext cx="4609524" cy="2933333"/>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731824" y="5512417"/>
            <a:ext cx="3819048" cy="1019048"/>
          </a:xfrm>
          <a:prstGeom prst="rect">
            <a:avLst/>
          </a:prstGeom>
          <a:ln>
            <a:solidFill>
              <a:schemeClr val="tx1"/>
            </a:solidFill>
          </a:ln>
        </p:spPr>
      </p:pic>
      <p:sp>
        <p:nvSpPr>
          <p:cNvPr id="7" name="TextBox 4"/>
          <p:cNvSpPr txBox="1"/>
          <p:nvPr/>
        </p:nvSpPr>
        <p:spPr>
          <a:xfrm>
            <a:off x="5238174" y="1363720"/>
            <a:ext cx="3112394" cy="4370427"/>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You will receive a message</a:t>
            </a:r>
          </a:p>
          <a:p>
            <a:r>
              <a:rPr lang="en-US" sz="1600" dirty="0"/>
              <a:t>d</a:t>
            </a:r>
            <a:r>
              <a:rPr lang="en-US" sz="1600" dirty="0" smtClean="0"/>
              <a:t>ouble checking that you do</a:t>
            </a:r>
          </a:p>
          <a:p>
            <a:r>
              <a:rPr lang="en-US" sz="1600" dirty="0"/>
              <a:t>i</a:t>
            </a:r>
            <a:r>
              <a:rPr lang="en-US" sz="1600" dirty="0" smtClean="0"/>
              <a:t>ndeed want to move the message to Trash. Once in Trash you have the Actions to Restore it where it will be moved back into your Inbox or Delete Forever. It is important to note</a:t>
            </a:r>
          </a:p>
          <a:p>
            <a:r>
              <a:rPr lang="en-US" sz="1600" dirty="0"/>
              <a:t>t</a:t>
            </a:r>
            <a:r>
              <a:rPr lang="en-US" sz="1600" dirty="0" smtClean="0"/>
              <a:t>hat Actions taken on Post</a:t>
            </a:r>
          </a:p>
          <a:p>
            <a:r>
              <a:rPr lang="en-US" sz="1600" dirty="0" smtClean="0"/>
              <a:t>Office messages such as Delete Forever are not captured by Transaction Monitoring so they</a:t>
            </a:r>
          </a:p>
          <a:p>
            <a:r>
              <a:rPr lang="en-US" sz="1600" dirty="0"/>
              <a:t>c</a:t>
            </a:r>
            <a:r>
              <a:rPr lang="en-US" sz="1600" dirty="0" smtClean="0"/>
              <a:t>annot be Rolled Back. If you do select Delete Forever you</a:t>
            </a:r>
          </a:p>
          <a:p>
            <a:r>
              <a:rPr lang="en-US" sz="1600" dirty="0"/>
              <a:t>w</a:t>
            </a:r>
            <a:r>
              <a:rPr lang="en-US" sz="1600" dirty="0" smtClean="0"/>
              <a:t>ill be given another message</a:t>
            </a:r>
          </a:p>
          <a:p>
            <a:r>
              <a:rPr lang="en-US" sz="1600" dirty="0"/>
              <a:t>t</a:t>
            </a:r>
            <a:r>
              <a:rPr lang="en-US" sz="1600" dirty="0" smtClean="0"/>
              <a:t>o double check that is what</a:t>
            </a:r>
          </a:p>
          <a:p>
            <a:r>
              <a:rPr lang="en-US" sz="1600" dirty="0"/>
              <a:t>y</a:t>
            </a:r>
            <a:r>
              <a:rPr lang="en-US" sz="1600" dirty="0" smtClean="0"/>
              <a:t>ou really want to do.</a:t>
            </a:r>
            <a:endParaRPr lang="en-GB" sz="1600" dirty="0"/>
          </a:p>
        </p:txBody>
      </p:sp>
    </p:spTree>
    <p:extLst>
      <p:ext uri="{BB962C8B-B14F-4D97-AF65-F5344CB8AC3E}">
        <p14:creationId xmlns:p14="http://schemas.microsoft.com/office/powerpoint/2010/main" val="12252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49" y="269310"/>
            <a:ext cx="7886700" cy="948519"/>
          </a:xfrm>
        </p:spPr>
        <p:txBody>
          <a:bodyPr>
            <a:normAutofit fontScale="90000"/>
          </a:bodyPr>
          <a:lstStyle/>
          <a:p>
            <a:pPr algn="ctr"/>
            <a:r>
              <a:rPr lang="en-US" sz="3600" dirty="0"/>
              <a:t>EXAMPLE 1: Sender Initiated, Receiver selects Deny</a:t>
            </a:r>
            <a:endParaRPr lang="en-GB" sz="3600" dirty="0"/>
          </a:p>
        </p:txBody>
      </p:sp>
      <p:pic>
        <p:nvPicPr>
          <p:cNvPr id="4" name="Picture 5"/>
          <p:cNvPicPr>
            <a:picLocks noChangeAspect="1"/>
          </p:cNvPicPr>
          <p:nvPr/>
        </p:nvPicPr>
        <p:blipFill>
          <a:blip r:embed="rId2"/>
          <a:stretch>
            <a:fillRect/>
          </a:stretch>
        </p:blipFill>
        <p:spPr>
          <a:xfrm>
            <a:off x="886753" y="1148347"/>
            <a:ext cx="7370493" cy="1722404"/>
          </a:xfrm>
          <a:prstGeom prst="rect">
            <a:avLst/>
          </a:prstGeom>
          <a:ln>
            <a:solidFill>
              <a:schemeClr val="tx1"/>
            </a:solidFill>
          </a:ln>
        </p:spPr>
      </p:pic>
      <p:pic>
        <p:nvPicPr>
          <p:cNvPr id="5" name="Picture 6"/>
          <p:cNvPicPr>
            <a:picLocks noGrp="1" noChangeAspect="1"/>
          </p:cNvPicPr>
          <p:nvPr>
            <p:ph idx="1"/>
          </p:nvPr>
        </p:nvPicPr>
        <p:blipFill>
          <a:blip r:embed="rId3"/>
          <a:stretch>
            <a:fillRect/>
          </a:stretch>
        </p:blipFill>
        <p:spPr>
          <a:xfrm>
            <a:off x="628649" y="2905839"/>
            <a:ext cx="7886700" cy="1325224"/>
          </a:xfrm>
          <a:prstGeom prst="rect">
            <a:avLst/>
          </a:prstGeom>
          <a:ln>
            <a:solidFill>
              <a:schemeClr val="tx1"/>
            </a:solidFill>
          </a:ln>
        </p:spPr>
      </p:pic>
      <p:sp>
        <p:nvSpPr>
          <p:cNvPr id="6" name="TextBox 4"/>
          <p:cNvSpPr txBox="1"/>
          <p:nvPr/>
        </p:nvSpPr>
        <p:spPr>
          <a:xfrm>
            <a:off x="561046" y="4085545"/>
            <a:ext cx="7696200" cy="1600438"/>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In this example you have recorded sending an animal to another institution. They have selected Deny. Looking in the animal record you can see this by hovering over the red circle. </a:t>
            </a:r>
            <a:r>
              <a:rPr lang="en-US" sz="1400" dirty="0" smtClean="0">
                <a:solidFill>
                  <a:srgbClr val="FF0000"/>
                </a:solidFill>
              </a:rPr>
              <a:t>If you agree that you did not send the animal then delete the transaction. If you believe that you did send the animal then leave it as is. In the Post office send the message to Trash and Delete Forever. </a:t>
            </a:r>
            <a:r>
              <a:rPr lang="en-US" sz="1400" dirty="0" smtClean="0"/>
              <a:t>If the Receiver selected No Information Available your actions would be the same and the circle would be orange instead of red. If you select Deny or No Information Available by mistake it is recommended that you roll it back using Transaction Monitor as that will activate your Pending Transaction again.</a:t>
            </a:r>
            <a:endParaRPr lang="en-GB" sz="1400" dirty="0"/>
          </a:p>
        </p:txBody>
      </p:sp>
    </p:spTree>
    <p:extLst>
      <p:ext uri="{BB962C8B-B14F-4D97-AF65-F5344CB8AC3E}">
        <p14:creationId xmlns:p14="http://schemas.microsoft.com/office/powerpoint/2010/main" val="138986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967213"/>
          </a:xfrm>
        </p:spPr>
        <p:txBody>
          <a:bodyPr>
            <a:noAutofit/>
          </a:bodyPr>
          <a:lstStyle/>
          <a:p>
            <a:pPr algn="ctr"/>
            <a:r>
              <a:rPr lang="en-US" sz="3200" dirty="0"/>
              <a:t>EXAMPLE 2: Receiver Initiated, Sender selects No Information Available</a:t>
            </a:r>
            <a:endParaRPr lang="en-GB" sz="32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402942" y="1332339"/>
            <a:ext cx="8338115" cy="877697"/>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312760" y="2210036"/>
            <a:ext cx="8518478" cy="1234954"/>
          </a:xfrm>
          <a:prstGeom prst="rect">
            <a:avLst/>
          </a:prstGeom>
          <a:ln>
            <a:solidFill>
              <a:schemeClr val="tx1"/>
            </a:solidFill>
          </a:ln>
        </p:spPr>
      </p:pic>
      <p:sp>
        <p:nvSpPr>
          <p:cNvPr id="6" name="TextBox 4"/>
          <p:cNvSpPr txBox="1"/>
          <p:nvPr/>
        </p:nvSpPr>
        <p:spPr>
          <a:xfrm>
            <a:off x="402942" y="3444990"/>
            <a:ext cx="7833148"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In this example of a Receiver Initiated Transaction new accession into ZIMS, the recorded Sender said that they don’t have information regarding a transaction that you recorded with them. Going into the record and My Transactions you can see that you recorded receiving the animal as a Loan Transfer from another institution. Hovering over the orange transaction circle you can see that they selected No Information Available for their Pending Transaction response. </a:t>
            </a:r>
            <a:r>
              <a:rPr lang="en-US" sz="1600" dirty="0" smtClean="0">
                <a:solidFill>
                  <a:srgbClr val="FF0000"/>
                </a:solidFill>
              </a:rPr>
              <a:t>There is no action required on your part and this message is simply for your information. Send it to Trash and Delete Forever. </a:t>
            </a:r>
            <a:r>
              <a:rPr lang="en-US" sz="1600" dirty="0" smtClean="0"/>
              <a:t>Your record will remain intact and unchanged as you believe you did receive it from them. The other institution will have no record of this animal in their records.</a:t>
            </a:r>
            <a:endParaRPr lang="en-GB" sz="1600" dirty="0"/>
          </a:p>
        </p:txBody>
      </p:sp>
    </p:spTree>
    <p:extLst>
      <p:ext uri="{BB962C8B-B14F-4D97-AF65-F5344CB8AC3E}">
        <p14:creationId xmlns:p14="http://schemas.microsoft.com/office/powerpoint/2010/main" val="235751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191" y="217165"/>
            <a:ext cx="7886700" cy="993450"/>
          </a:xfrm>
        </p:spPr>
        <p:txBody>
          <a:bodyPr>
            <a:normAutofit fontScale="90000"/>
          </a:bodyPr>
          <a:lstStyle/>
          <a:p>
            <a:pPr algn="ctr"/>
            <a:r>
              <a:rPr lang="en-US" sz="3600" dirty="0"/>
              <a:t>EXAMPLE 3: Receiver Initiated, Sender selects Deny</a:t>
            </a:r>
            <a:endParaRPr lang="en-GB" sz="3600" dirty="0"/>
          </a:p>
        </p:txBody>
      </p:sp>
      <p:sp>
        <p:nvSpPr>
          <p:cNvPr id="3" name="Tijdelijke aanduiding voor inhoud 2"/>
          <p:cNvSpPr>
            <a:spLocks noGrp="1"/>
          </p:cNvSpPr>
          <p:nvPr>
            <p:ph idx="1"/>
          </p:nvPr>
        </p:nvSpPr>
        <p:spPr>
          <a:xfrm>
            <a:off x="499861" y="1774110"/>
            <a:ext cx="7886700" cy="4351338"/>
          </a:xfrm>
        </p:spPr>
        <p:txBody>
          <a:bodyPr/>
          <a:lstStyle/>
          <a:p>
            <a:endParaRPr lang="en-GB" dirty="0"/>
          </a:p>
        </p:txBody>
      </p:sp>
      <p:pic>
        <p:nvPicPr>
          <p:cNvPr id="4" name="Picture 5"/>
          <p:cNvPicPr>
            <a:picLocks noChangeAspect="1"/>
          </p:cNvPicPr>
          <p:nvPr/>
        </p:nvPicPr>
        <p:blipFill>
          <a:blip r:embed="rId2"/>
          <a:stretch>
            <a:fillRect/>
          </a:stretch>
        </p:blipFill>
        <p:spPr>
          <a:xfrm>
            <a:off x="723666" y="1240386"/>
            <a:ext cx="7067049" cy="1674656"/>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666829" y="2915042"/>
            <a:ext cx="7552762" cy="1357262"/>
          </a:xfrm>
          <a:prstGeom prst="rect">
            <a:avLst/>
          </a:prstGeom>
          <a:ln>
            <a:solidFill>
              <a:schemeClr val="tx1"/>
            </a:solidFill>
          </a:ln>
        </p:spPr>
      </p:pic>
      <p:sp>
        <p:nvSpPr>
          <p:cNvPr id="6" name="TextBox 4"/>
          <p:cNvSpPr txBox="1"/>
          <p:nvPr/>
        </p:nvSpPr>
        <p:spPr>
          <a:xfrm>
            <a:off x="294790" y="4248480"/>
            <a:ext cx="7924800" cy="1600438"/>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In this example of a Receiver Initiated transaction, the recorded Sender denied the transaction. Looking in My Transactions you can see that you recorded a Loan Transfer From them and the red circle shows it was denied. The reason that a new GAN needs to be created is because the reported sender is saying the animal is still with them (that is they Denied that they sent it) but you are saying the animal is with you. Since there appears to be two animals, ZIMS will need to create a new GAN for the animal that you say you received. </a:t>
            </a:r>
            <a:r>
              <a:rPr lang="en-US" sz="1400" dirty="0" smtClean="0">
                <a:solidFill>
                  <a:srgbClr val="FF0000"/>
                </a:solidFill>
              </a:rPr>
              <a:t>You need to take the action of contacting Species360 on this transaction. After the new GAN is created you can then move this message to Trash and Delete Forever.</a:t>
            </a:r>
            <a:endParaRPr lang="en-GB" sz="1400" dirty="0">
              <a:solidFill>
                <a:srgbClr val="FF0000"/>
              </a:solidFill>
            </a:endParaRPr>
          </a:p>
        </p:txBody>
      </p:sp>
    </p:spTree>
    <p:extLst>
      <p:ext uri="{BB962C8B-B14F-4D97-AF65-F5344CB8AC3E}">
        <p14:creationId xmlns:p14="http://schemas.microsoft.com/office/powerpoint/2010/main" val="406539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32609"/>
          </a:xfrm>
        </p:spPr>
        <p:txBody>
          <a:bodyPr>
            <a:normAutofit fontScale="90000"/>
          </a:bodyPr>
          <a:lstStyle/>
          <a:p>
            <a:pPr algn="ctr"/>
            <a:r>
              <a:rPr lang="en-US" sz="3600" dirty="0"/>
              <a:t>EXAMPLE 4: Animal Out on Loan/Lease dies</a:t>
            </a:r>
            <a:endParaRPr lang="en-GB" sz="3600" dirty="0"/>
          </a:p>
        </p:txBody>
      </p:sp>
      <p:pic>
        <p:nvPicPr>
          <p:cNvPr id="4" name="Picture 7"/>
          <p:cNvPicPr>
            <a:picLocks noChangeAspect="1"/>
          </p:cNvPicPr>
          <p:nvPr/>
        </p:nvPicPr>
        <p:blipFill>
          <a:blip r:embed="rId2"/>
          <a:stretch>
            <a:fillRect/>
          </a:stretch>
        </p:blipFill>
        <p:spPr>
          <a:xfrm>
            <a:off x="628650" y="771425"/>
            <a:ext cx="7923809" cy="1628571"/>
          </a:xfrm>
          <a:prstGeom prst="rect">
            <a:avLst/>
          </a:prstGeom>
          <a:ln>
            <a:solidFill>
              <a:schemeClr val="tx1"/>
            </a:solidFill>
          </a:ln>
        </p:spPr>
      </p:pic>
      <p:pic>
        <p:nvPicPr>
          <p:cNvPr id="5" name="Picture 3"/>
          <p:cNvPicPr>
            <a:picLocks noGrp="1" noChangeAspect="1"/>
          </p:cNvPicPr>
          <p:nvPr>
            <p:ph idx="1"/>
          </p:nvPr>
        </p:nvPicPr>
        <p:blipFill>
          <a:blip r:embed="rId3"/>
          <a:stretch>
            <a:fillRect/>
          </a:stretch>
        </p:blipFill>
        <p:spPr>
          <a:xfrm>
            <a:off x="699503" y="2445402"/>
            <a:ext cx="3714286" cy="1723810"/>
          </a:xfrm>
          <a:prstGeom prst="rect">
            <a:avLst/>
          </a:prstGeom>
          <a:ln>
            <a:solidFill>
              <a:schemeClr val="tx1"/>
            </a:solidFill>
          </a:ln>
        </p:spPr>
      </p:pic>
      <p:sp>
        <p:nvSpPr>
          <p:cNvPr id="6" name="TextBox 5"/>
          <p:cNvSpPr txBox="1"/>
          <p:nvPr/>
        </p:nvSpPr>
        <p:spPr>
          <a:xfrm>
            <a:off x="628650" y="4214618"/>
            <a:ext cx="4349396" cy="2462213"/>
          </a:xfrm>
          <a:prstGeom prst="rect">
            <a:avLst/>
          </a:prstGeom>
          <a:solidFill>
            <a:schemeClr val="accent1">
              <a:lumMod val="20000"/>
              <a:lumOff val="80000"/>
            </a:schemeClr>
          </a:solidFill>
          <a:ln>
            <a:solidFill>
              <a:schemeClr val="tx1"/>
            </a:solidFill>
          </a:ln>
        </p:spPr>
        <p:txBody>
          <a:bodyPr wrap="none" rtlCol="0">
            <a:spAutoFit/>
          </a:bodyPr>
          <a:lstStyle/>
          <a:p>
            <a:r>
              <a:rPr lang="en-US" sz="1400" dirty="0" smtClean="0"/>
              <a:t>In this scenario an animal out on loan to</a:t>
            </a:r>
          </a:p>
          <a:p>
            <a:r>
              <a:rPr lang="en-US" sz="1400" dirty="0"/>
              <a:t>a</a:t>
            </a:r>
            <a:r>
              <a:rPr lang="en-US" sz="1400" dirty="0" smtClean="0"/>
              <a:t>nother Species360 member has been recorded as Dead.</a:t>
            </a:r>
          </a:p>
          <a:p>
            <a:r>
              <a:rPr lang="en-US" sz="1400" dirty="0" smtClean="0"/>
              <a:t>The global record will display as Dead. However,</a:t>
            </a:r>
          </a:p>
          <a:p>
            <a:r>
              <a:rPr lang="en-US" sz="1400" dirty="0"/>
              <a:t>b</a:t>
            </a:r>
            <a:r>
              <a:rPr lang="en-US" sz="1400" dirty="0" smtClean="0"/>
              <a:t>ecause you have not yet recorded a death</a:t>
            </a:r>
          </a:p>
          <a:p>
            <a:r>
              <a:rPr lang="en-US" sz="1400" dirty="0"/>
              <a:t>i</a:t>
            </a:r>
            <a:r>
              <a:rPr lang="en-US" sz="1400" dirty="0" smtClean="0"/>
              <a:t>t will remain in your Owned Inventory. This is</a:t>
            </a:r>
          </a:p>
          <a:p>
            <a:r>
              <a:rPr lang="en-US" sz="1400" dirty="0"/>
              <a:t>b</a:t>
            </a:r>
            <a:r>
              <a:rPr lang="en-US" sz="1400" dirty="0" smtClean="0"/>
              <a:t>ecause ZIMS must take what you say about</a:t>
            </a:r>
          </a:p>
          <a:p>
            <a:r>
              <a:rPr lang="en-US" sz="1400" dirty="0"/>
              <a:t>t</a:t>
            </a:r>
            <a:r>
              <a:rPr lang="en-US" sz="1400" dirty="0" smtClean="0"/>
              <a:t>he animals you have legal title to. </a:t>
            </a:r>
            <a:r>
              <a:rPr lang="en-US" sz="1400" dirty="0" smtClean="0">
                <a:solidFill>
                  <a:srgbClr val="FF0000"/>
                </a:solidFill>
              </a:rPr>
              <a:t>You should </a:t>
            </a:r>
          </a:p>
          <a:p>
            <a:r>
              <a:rPr lang="en-US" sz="1400" dirty="0" smtClean="0">
                <a:solidFill>
                  <a:srgbClr val="FF0000"/>
                </a:solidFill>
              </a:rPr>
              <a:t>record the Death using the information</a:t>
            </a:r>
          </a:p>
          <a:p>
            <a:r>
              <a:rPr lang="en-US" sz="1400" dirty="0">
                <a:solidFill>
                  <a:srgbClr val="FF0000"/>
                </a:solidFill>
              </a:rPr>
              <a:t>d</a:t>
            </a:r>
            <a:r>
              <a:rPr lang="en-US" sz="1400" dirty="0" smtClean="0">
                <a:solidFill>
                  <a:srgbClr val="FF0000"/>
                </a:solidFill>
              </a:rPr>
              <a:t>isplayed in the Death Info box that is sourced</a:t>
            </a:r>
          </a:p>
          <a:p>
            <a:r>
              <a:rPr lang="en-US" sz="1400" dirty="0">
                <a:solidFill>
                  <a:srgbClr val="FF0000"/>
                </a:solidFill>
              </a:rPr>
              <a:t>f</a:t>
            </a:r>
            <a:r>
              <a:rPr lang="en-US" sz="1400" dirty="0" smtClean="0">
                <a:solidFill>
                  <a:srgbClr val="FF0000"/>
                </a:solidFill>
              </a:rPr>
              <a:t>rom the records of the Holding institution. Then</a:t>
            </a:r>
          </a:p>
          <a:p>
            <a:r>
              <a:rPr lang="en-US" sz="1400" dirty="0">
                <a:solidFill>
                  <a:srgbClr val="FF0000"/>
                </a:solidFill>
              </a:rPr>
              <a:t>s</a:t>
            </a:r>
            <a:r>
              <a:rPr lang="en-US" sz="1400" dirty="0" smtClean="0">
                <a:solidFill>
                  <a:srgbClr val="FF0000"/>
                </a:solidFill>
              </a:rPr>
              <a:t>end the message to Trash and Delete Forever.</a:t>
            </a:r>
            <a:endParaRPr lang="en-GB" sz="1400" dirty="0">
              <a:solidFill>
                <a:srgbClr val="FF0000"/>
              </a:solidFill>
            </a:endParaRPr>
          </a:p>
        </p:txBody>
      </p:sp>
      <p:pic>
        <p:nvPicPr>
          <p:cNvPr id="7" name="Picture 4"/>
          <p:cNvPicPr>
            <a:picLocks noChangeAspect="1"/>
          </p:cNvPicPr>
          <p:nvPr/>
        </p:nvPicPr>
        <p:blipFill>
          <a:blip r:embed="rId4"/>
          <a:stretch>
            <a:fillRect/>
          </a:stretch>
        </p:blipFill>
        <p:spPr>
          <a:xfrm>
            <a:off x="5086779" y="2503027"/>
            <a:ext cx="3428571" cy="2542857"/>
          </a:xfrm>
          <a:prstGeom prst="rect">
            <a:avLst/>
          </a:prstGeom>
          <a:ln>
            <a:solidFill>
              <a:schemeClr val="tx1"/>
            </a:solidFill>
          </a:ln>
        </p:spPr>
      </p:pic>
    </p:spTree>
    <p:extLst>
      <p:ext uri="{BB962C8B-B14F-4D97-AF65-F5344CB8AC3E}">
        <p14:creationId xmlns:p14="http://schemas.microsoft.com/office/powerpoint/2010/main" val="271378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206097"/>
          </a:xfrm>
        </p:spPr>
        <p:txBody>
          <a:bodyPr>
            <a:normAutofit/>
          </a:bodyPr>
          <a:lstStyle/>
          <a:p>
            <a:pPr algn="ctr"/>
            <a:r>
              <a:rPr lang="en-US" sz="3600" dirty="0"/>
              <a:t>EXAMPLE 5: Other Dispositions of</a:t>
            </a:r>
            <a:br>
              <a:rPr lang="en-US" sz="3600" dirty="0"/>
            </a:br>
            <a:r>
              <a:rPr lang="en-US" sz="3600" dirty="0"/>
              <a:t>Out On Loan/Lease Animals</a:t>
            </a:r>
            <a:endParaRPr lang="en-GB" sz="3600" dirty="0"/>
          </a:p>
        </p:txBody>
      </p:sp>
      <p:sp>
        <p:nvSpPr>
          <p:cNvPr id="3" name="Tijdelijke aanduiding voor inhoud 2"/>
          <p:cNvSpPr>
            <a:spLocks noGrp="1"/>
          </p:cNvSpPr>
          <p:nvPr>
            <p:ph idx="1"/>
          </p:nvPr>
        </p:nvSpPr>
        <p:spPr/>
        <p:txBody>
          <a:bodyPr>
            <a:normAutofit fontScale="92500" lnSpcReduction="20000"/>
          </a:bodyPr>
          <a:lstStyle/>
          <a:p>
            <a:r>
              <a:rPr lang="en-US" sz="2600" dirty="0"/>
              <a:t>Post Office messages are also generated for the Owner if the Holder records any of the following Dispositions:</a:t>
            </a:r>
          </a:p>
          <a:p>
            <a:pPr lvl="1"/>
            <a:r>
              <a:rPr lang="en-US" sz="2200" dirty="0"/>
              <a:t>Missing</a:t>
            </a:r>
          </a:p>
          <a:p>
            <a:pPr lvl="2"/>
            <a:r>
              <a:rPr lang="en-US" sz="1900" dirty="0"/>
              <a:t>Escaped</a:t>
            </a:r>
          </a:p>
          <a:p>
            <a:pPr lvl="2"/>
            <a:r>
              <a:rPr lang="en-US" sz="1900" dirty="0"/>
              <a:t>Theft</a:t>
            </a:r>
          </a:p>
          <a:p>
            <a:pPr lvl="2"/>
            <a:r>
              <a:rPr lang="en-US" sz="1900" dirty="0"/>
              <a:t>Disappeared</a:t>
            </a:r>
          </a:p>
          <a:p>
            <a:pPr lvl="2"/>
            <a:r>
              <a:rPr lang="en-US" sz="1900" dirty="0"/>
              <a:t>Historical</a:t>
            </a:r>
          </a:p>
          <a:p>
            <a:pPr lvl="1"/>
            <a:r>
              <a:rPr lang="en-US" sz="2200" dirty="0"/>
              <a:t>Release to Wild</a:t>
            </a:r>
          </a:p>
          <a:p>
            <a:endParaRPr lang="en-US" sz="2600" dirty="0">
              <a:solidFill>
                <a:srgbClr val="FF0000"/>
              </a:solidFill>
            </a:endParaRPr>
          </a:p>
          <a:p>
            <a:r>
              <a:rPr lang="en-US" sz="2600" dirty="0">
                <a:solidFill>
                  <a:srgbClr val="FF0000"/>
                </a:solidFill>
              </a:rPr>
              <a:t>To remove the animal from your Owned Inventory you should record the appropriate Ownership Only Disposition. Then move the message to Trash and Delete Forever.</a:t>
            </a:r>
            <a:endParaRPr lang="en-GB" sz="2600" dirty="0"/>
          </a:p>
          <a:p>
            <a:endParaRPr lang="en-GB" dirty="0"/>
          </a:p>
        </p:txBody>
      </p:sp>
    </p:spTree>
    <p:extLst>
      <p:ext uri="{BB962C8B-B14F-4D97-AF65-F5344CB8AC3E}">
        <p14:creationId xmlns:p14="http://schemas.microsoft.com/office/powerpoint/2010/main" val="19480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897004"/>
          </a:xfrm>
        </p:spPr>
        <p:txBody>
          <a:bodyPr>
            <a:normAutofit fontScale="90000"/>
          </a:bodyPr>
          <a:lstStyle/>
          <a:p>
            <a:pPr algn="ctr"/>
            <a:r>
              <a:rPr lang="en-US" sz="3600" dirty="0"/>
              <a:t>EXAMPLE 6: Parent Record Deleted by Other Institution</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446195" y="1262131"/>
            <a:ext cx="8344525" cy="1828800"/>
          </a:xfrm>
          <a:prstGeom prst="rect">
            <a:avLst/>
          </a:prstGeom>
          <a:ln>
            <a:solidFill>
              <a:schemeClr val="tx1"/>
            </a:solidFill>
          </a:ln>
        </p:spPr>
      </p:pic>
      <p:sp>
        <p:nvSpPr>
          <p:cNvPr id="5" name="TextBox 3"/>
          <p:cNvSpPr txBox="1"/>
          <p:nvPr/>
        </p:nvSpPr>
        <p:spPr>
          <a:xfrm>
            <a:off x="353280" y="3125052"/>
            <a:ext cx="8449942"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What has happened here is that an animal that was recorded as being a Parent</a:t>
            </a:r>
          </a:p>
          <a:p>
            <a:r>
              <a:rPr lang="en-US" dirty="0"/>
              <a:t>h</a:t>
            </a:r>
            <a:r>
              <a:rPr lang="en-US" dirty="0" smtClean="0"/>
              <a:t>as been deleted from the system. Here, GAN 19978833 who was recorded as </a:t>
            </a:r>
          </a:p>
          <a:p>
            <a:r>
              <a:rPr lang="en-US" dirty="0" smtClean="0"/>
              <a:t>being a parent of GANs 15730829 and 15730831 has been deleted by the</a:t>
            </a:r>
          </a:p>
          <a:p>
            <a:r>
              <a:rPr lang="en-US" dirty="0"/>
              <a:t>i</a:t>
            </a:r>
            <a:r>
              <a:rPr lang="en-US" dirty="0" smtClean="0"/>
              <a:t>nstitution who held that animal. ZIMS has a Business Rule that a parent cannot </a:t>
            </a:r>
          </a:p>
          <a:p>
            <a:r>
              <a:rPr lang="en-US" dirty="0" smtClean="0"/>
              <a:t>be blank. To correct this Species360 has created non-ZIMS parents for the animals using </a:t>
            </a:r>
          </a:p>
          <a:p>
            <a:r>
              <a:rPr lang="en-US" dirty="0" smtClean="0"/>
              <a:t>the Institution and Local ID used for the deleted animal. </a:t>
            </a:r>
            <a:r>
              <a:rPr lang="en-US" dirty="0" smtClean="0">
                <a:solidFill>
                  <a:srgbClr val="FF0000"/>
                </a:solidFill>
              </a:rPr>
              <a:t>There is no action for </a:t>
            </a:r>
          </a:p>
          <a:p>
            <a:r>
              <a:rPr lang="en-US" dirty="0" smtClean="0">
                <a:solidFill>
                  <a:srgbClr val="FF0000"/>
                </a:solidFill>
              </a:rPr>
              <a:t>you to take here, it is strictly for your information only. However, we do recommend</a:t>
            </a:r>
          </a:p>
          <a:p>
            <a:r>
              <a:rPr lang="en-US" dirty="0">
                <a:solidFill>
                  <a:srgbClr val="FF0000"/>
                </a:solidFill>
              </a:rPr>
              <a:t>t</a:t>
            </a:r>
            <a:r>
              <a:rPr lang="en-US" dirty="0" smtClean="0">
                <a:solidFill>
                  <a:srgbClr val="FF0000"/>
                </a:solidFill>
              </a:rPr>
              <a:t>hat you can check the parent records and add a note if you want. Then send </a:t>
            </a:r>
          </a:p>
          <a:p>
            <a:r>
              <a:rPr lang="en-US" dirty="0" smtClean="0">
                <a:solidFill>
                  <a:srgbClr val="FF0000"/>
                </a:solidFill>
              </a:rPr>
              <a:t>the message to Trash and Delete Forever.</a:t>
            </a:r>
            <a:endParaRPr lang="en-GB" dirty="0"/>
          </a:p>
        </p:txBody>
      </p:sp>
    </p:spTree>
    <p:extLst>
      <p:ext uri="{BB962C8B-B14F-4D97-AF65-F5344CB8AC3E}">
        <p14:creationId xmlns:p14="http://schemas.microsoft.com/office/powerpoint/2010/main" val="266106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EXAMPLE 7: Partial Record Deleted</a:t>
            </a:r>
            <a:br>
              <a:rPr lang="en-US" sz="3600" dirty="0"/>
            </a:br>
            <a:r>
              <a:rPr lang="en-US" sz="3600" dirty="0"/>
              <a:t>by Other Institution</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787758" y="1521853"/>
            <a:ext cx="8076190" cy="2085714"/>
          </a:xfrm>
          <a:prstGeom prst="rect">
            <a:avLst/>
          </a:prstGeom>
          <a:ln>
            <a:solidFill>
              <a:schemeClr val="tx1"/>
            </a:solidFill>
          </a:ln>
        </p:spPr>
      </p:pic>
      <p:sp>
        <p:nvSpPr>
          <p:cNvPr id="5" name="TextBox 3"/>
          <p:cNvSpPr txBox="1"/>
          <p:nvPr/>
        </p:nvSpPr>
        <p:spPr>
          <a:xfrm>
            <a:off x="760278" y="3856149"/>
            <a:ext cx="7755072"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This is a similar scenario except in this case the animal deleted from the system</a:t>
            </a:r>
          </a:p>
          <a:p>
            <a:r>
              <a:rPr lang="en-US" dirty="0"/>
              <a:t>h</a:t>
            </a:r>
            <a:r>
              <a:rPr lang="en-US" dirty="0" smtClean="0"/>
              <a:t>ad not been recorded as a Parent. Here an institution has deleted their part of </a:t>
            </a:r>
          </a:p>
          <a:p>
            <a:r>
              <a:rPr lang="en-US" dirty="0"/>
              <a:t>a</a:t>
            </a:r>
            <a:r>
              <a:rPr lang="en-US" dirty="0" smtClean="0"/>
              <a:t>n animal record that you also have records on. </a:t>
            </a:r>
            <a:r>
              <a:rPr lang="en-US" dirty="0" smtClean="0">
                <a:solidFill>
                  <a:srgbClr val="FF0000"/>
                </a:solidFill>
              </a:rPr>
              <a:t>Your actions should be to review</a:t>
            </a:r>
          </a:p>
          <a:p>
            <a:r>
              <a:rPr lang="en-US" dirty="0">
                <a:solidFill>
                  <a:srgbClr val="FF0000"/>
                </a:solidFill>
              </a:rPr>
              <a:t>y</a:t>
            </a:r>
            <a:r>
              <a:rPr lang="en-US" dirty="0" smtClean="0">
                <a:solidFill>
                  <a:srgbClr val="FF0000"/>
                </a:solidFill>
              </a:rPr>
              <a:t>our part of the record for accuracy. Then send the message to Trash and</a:t>
            </a:r>
          </a:p>
          <a:p>
            <a:r>
              <a:rPr lang="en-US" dirty="0" smtClean="0">
                <a:solidFill>
                  <a:srgbClr val="FF0000"/>
                </a:solidFill>
              </a:rPr>
              <a:t>Delete Forever.</a:t>
            </a:r>
            <a:endParaRPr lang="en-GB" dirty="0"/>
          </a:p>
        </p:txBody>
      </p:sp>
    </p:spTree>
    <p:extLst>
      <p:ext uri="{BB962C8B-B14F-4D97-AF65-F5344CB8AC3E}">
        <p14:creationId xmlns:p14="http://schemas.microsoft.com/office/powerpoint/2010/main" val="3349366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EXAMPLE 8: Partial Record Deleted</a:t>
            </a:r>
            <a:br>
              <a:rPr lang="en-US" sz="3600" dirty="0"/>
            </a:br>
            <a:r>
              <a:rPr lang="en-US" sz="3600" dirty="0"/>
              <a:t>Includes Only Record of Parent</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10095" y="1519707"/>
            <a:ext cx="7923809" cy="1971429"/>
          </a:xfrm>
          <a:prstGeom prst="rect">
            <a:avLst/>
          </a:prstGeom>
          <a:ln>
            <a:solidFill>
              <a:schemeClr val="tx1"/>
            </a:solidFill>
          </a:ln>
        </p:spPr>
      </p:pic>
      <p:sp>
        <p:nvSpPr>
          <p:cNvPr id="5" name="TextBox 3"/>
          <p:cNvSpPr txBox="1"/>
          <p:nvPr/>
        </p:nvSpPr>
        <p:spPr>
          <a:xfrm>
            <a:off x="1027823" y="3768554"/>
            <a:ext cx="7088351"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In this example a record was deleted by another facility that included the</a:t>
            </a:r>
          </a:p>
          <a:p>
            <a:r>
              <a:rPr lang="en-US" dirty="0"/>
              <a:t>o</a:t>
            </a:r>
            <a:r>
              <a:rPr lang="en-US" dirty="0" smtClean="0"/>
              <a:t>nly record of the parentage. In other words, you had not also recorded</a:t>
            </a:r>
          </a:p>
          <a:p>
            <a:r>
              <a:rPr lang="en-US" dirty="0"/>
              <a:t>t</a:t>
            </a:r>
            <a:r>
              <a:rPr lang="en-US" dirty="0" smtClean="0"/>
              <a:t>he parents. </a:t>
            </a:r>
            <a:r>
              <a:rPr lang="en-US" dirty="0" smtClean="0">
                <a:solidFill>
                  <a:srgbClr val="FF0000"/>
                </a:solidFill>
              </a:rPr>
              <a:t>The message lets you who the parents had been recorded as</a:t>
            </a:r>
          </a:p>
          <a:p>
            <a:r>
              <a:rPr lang="en-US" dirty="0">
                <a:solidFill>
                  <a:srgbClr val="FF0000"/>
                </a:solidFill>
              </a:rPr>
              <a:t>s</a:t>
            </a:r>
            <a:r>
              <a:rPr lang="en-US" dirty="0" smtClean="0">
                <a:solidFill>
                  <a:srgbClr val="FF0000"/>
                </a:solidFill>
              </a:rPr>
              <a:t>o your actions would be to re-enter them. Or, if you believe otherwise,</a:t>
            </a:r>
          </a:p>
          <a:p>
            <a:r>
              <a:rPr lang="en-US" dirty="0">
                <a:solidFill>
                  <a:srgbClr val="FF0000"/>
                </a:solidFill>
              </a:rPr>
              <a:t>r</a:t>
            </a:r>
            <a:r>
              <a:rPr lang="en-US" dirty="0" smtClean="0">
                <a:solidFill>
                  <a:srgbClr val="FF0000"/>
                </a:solidFill>
              </a:rPr>
              <a:t>ecord who you think the parents were. Or, accept the Undetermined Sire</a:t>
            </a:r>
          </a:p>
          <a:p>
            <a:r>
              <a:rPr lang="en-US" dirty="0">
                <a:solidFill>
                  <a:srgbClr val="FF0000"/>
                </a:solidFill>
              </a:rPr>
              <a:t>a</a:t>
            </a:r>
            <a:r>
              <a:rPr lang="en-US" dirty="0" smtClean="0">
                <a:solidFill>
                  <a:srgbClr val="FF0000"/>
                </a:solidFill>
              </a:rPr>
              <a:t>nd Dam. Then send the message to Trash and Delete Forever.</a:t>
            </a:r>
            <a:endParaRPr lang="en-GB" dirty="0"/>
          </a:p>
        </p:txBody>
      </p:sp>
    </p:spTree>
    <p:extLst>
      <p:ext uri="{BB962C8B-B14F-4D97-AF65-F5344CB8AC3E}">
        <p14:creationId xmlns:p14="http://schemas.microsoft.com/office/powerpoint/2010/main" val="1342732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en-US" sz="3200" dirty="0"/>
              <a:t>The ZIMS Post Office</a:t>
            </a:r>
            <a:br>
              <a:rPr lang="en-US" sz="3200" dirty="0"/>
            </a:br>
            <a:r>
              <a:rPr lang="en-US" sz="3200" dirty="0"/>
              <a:t>Is this what you see when you open ZIMS?</a:t>
            </a:r>
            <a:endParaRPr lang="en-GB" sz="3200" dirty="0"/>
          </a:p>
        </p:txBody>
      </p:sp>
      <p:sp>
        <p:nvSpPr>
          <p:cNvPr id="3" name="Tijdelijke aanduiding voor inhoud 2"/>
          <p:cNvSpPr>
            <a:spLocks noGrp="1"/>
          </p:cNvSpPr>
          <p:nvPr>
            <p:ph idx="1"/>
          </p:nvPr>
        </p:nvSpPr>
        <p:spPr/>
        <p:txBody>
          <a:bodyPr/>
          <a:lstStyle/>
          <a:p>
            <a:endParaRPr lang="en-GB"/>
          </a:p>
        </p:txBody>
      </p:sp>
      <p:pic>
        <p:nvPicPr>
          <p:cNvPr id="5" name="Picture 7"/>
          <p:cNvPicPr>
            <a:picLocks noChangeAspect="1"/>
          </p:cNvPicPr>
          <p:nvPr/>
        </p:nvPicPr>
        <p:blipFill>
          <a:blip r:embed="rId2"/>
          <a:stretch>
            <a:fillRect/>
          </a:stretch>
        </p:blipFill>
        <p:spPr>
          <a:xfrm rot="20710069">
            <a:off x="3141138" y="2066382"/>
            <a:ext cx="2000000" cy="914286"/>
          </a:xfrm>
          <a:prstGeom prst="rect">
            <a:avLst/>
          </a:prstGeom>
          <a:ln>
            <a:solidFill>
              <a:schemeClr val="tx1"/>
            </a:solidFill>
          </a:ln>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49973"/>
            <a:ext cx="1958296" cy="1368623"/>
          </a:xfrm>
          <a:prstGeom prst="rect">
            <a:avLst/>
          </a:prstGeom>
          <a:ln>
            <a:solidFill>
              <a:schemeClr val="tx1"/>
            </a:solidFill>
          </a:ln>
        </p:spPr>
      </p:pic>
      <p:pic>
        <p:nvPicPr>
          <p:cNvPr id="7" name="Picture 5"/>
          <p:cNvPicPr>
            <a:picLocks noChangeAspect="1"/>
          </p:cNvPicPr>
          <p:nvPr/>
        </p:nvPicPr>
        <p:blipFill>
          <a:blip r:embed="rId4"/>
          <a:stretch>
            <a:fillRect/>
          </a:stretch>
        </p:blipFill>
        <p:spPr>
          <a:xfrm rot="1301139">
            <a:off x="5510596" y="4285879"/>
            <a:ext cx="2630536" cy="1127373"/>
          </a:xfrm>
          <a:prstGeom prst="rect">
            <a:avLst/>
          </a:prstGeom>
          <a:ln>
            <a:solidFill>
              <a:schemeClr val="tx1"/>
            </a:solidFill>
          </a:ln>
        </p:spPr>
      </p:pic>
      <p:pic>
        <p:nvPicPr>
          <p:cNvPr id="8" name="Picture 3"/>
          <p:cNvPicPr>
            <a:picLocks noChangeAspect="1"/>
          </p:cNvPicPr>
          <p:nvPr/>
        </p:nvPicPr>
        <p:blipFill>
          <a:blip r:embed="rId5"/>
          <a:stretch>
            <a:fillRect/>
          </a:stretch>
        </p:blipFill>
        <p:spPr>
          <a:xfrm rot="908876">
            <a:off x="5391945" y="3141323"/>
            <a:ext cx="2762992" cy="1261944"/>
          </a:xfrm>
          <a:prstGeom prst="rect">
            <a:avLst/>
          </a:prstGeom>
          <a:ln>
            <a:solidFill>
              <a:schemeClr val="tx1"/>
            </a:solidFill>
          </a:ln>
        </p:spPr>
      </p:pic>
      <p:pic>
        <p:nvPicPr>
          <p:cNvPr id="9" name="Picture 4"/>
          <p:cNvPicPr>
            <a:picLocks noChangeAspect="1"/>
          </p:cNvPicPr>
          <p:nvPr/>
        </p:nvPicPr>
        <p:blipFill>
          <a:blip r:embed="rId6"/>
          <a:stretch>
            <a:fillRect/>
          </a:stretch>
        </p:blipFill>
        <p:spPr>
          <a:xfrm rot="19896419">
            <a:off x="390031" y="3917723"/>
            <a:ext cx="3348088" cy="1658251"/>
          </a:xfrm>
          <a:prstGeom prst="rect">
            <a:avLst/>
          </a:prstGeom>
          <a:ln>
            <a:solidFill>
              <a:schemeClr val="tx1"/>
            </a:solidFill>
          </a:ln>
        </p:spPr>
      </p:pic>
      <p:pic>
        <p:nvPicPr>
          <p:cNvPr id="10" name="Picture 6"/>
          <p:cNvPicPr>
            <a:picLocks noChangeAspect="1"/>
          </p:cNvPicPr>
          <p:nvPr/>
        </p:nvPicPr>
        <p:blipFill>
          <a:blip r:embed="rId7"/>
          <a:stretch>
            <a:fillRect/>
          </a:stretch>
        </p:blipFill>
        <p:spPr>
          <a:xfrm>
            <a:off x="1971961" y="2385454"/>
            <a:ext cx="4853903" cy="2265154"/>
          </a:xfrm>
          <a:prstGeom prst="rect">
            <a:avLst/>
          </a:prstGeom>
          <a:ln>
            <a:solidFill>
              <a:schemeClr val="tx1"/>
            </a:solidFill>
          </a:ln>
        </p:spPr>
      </p:pic>
      <p:pic>
        <p:nvPicPr>
          <p:cNvPr id="11"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8561" y="4281154"/>
            <a:ext cx="1947179" cy="1941678"/>
          </a:xfrm>
          <a:prstGeom prst="rect">
            <a:avLst/>
          </a:prstGeom>
        </p:spPr>
      </p:pic>
    </p:spTree>
    <p:extLst>
      <p:ext uri="{BB962C8B-B14F-4D97-AF65-F5344CB8AC3E}">
        <p14:creationId xmlns:p14="http://schemas.microsoft.com/office/powerpoint/2010/main" val="7048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EXAMPLE 9: Partial Delete of Record That Set the Base Information</a:t>
            </a:r>
            <a:endParaRPr lang="en-GB" sz="3600" dirty="0"/>
          </a:p>
        </p:txBody>
      </p:sp>
      <p:pic>
        <p:nvPicPr>
          <p:cNvPr id="4" name="Picture 2"/>
          <p:cNvPicPr>
            <a:picLocks noGrp="1" noChangeAspect="1"/>
          </p:cNvPicPr>
          <p:nvPr>
            <p:ph idx="1"/>
          </p:nvPr>
        </p:nvPicPr>
        <p:blipFill>
          <a:blip r:embed="rId2"/>
          <a:stretch>
            <a:fillRect/>
          </a:stretch>
        </p:blipFill>
        <p:spPr>
          <a:xfrm>
            <a:off x="628650" y="1584841"/>
            <a:ext cx="7886700" cy="1613188"/>
          </a:xfrm>
          <a:prstGeom prst="rect">
            <a:avLst/>
          </a:prstGeom>
          <a:ln>
            <a:solidFill>
              <a:schemeClr val="tx1"/>
            </a:solidFill>
          </a:ln>
        </p:spPr>
      </p:pic>
      <p:sp>
        <p:nvSpPr>
          <p:cNvPr id="5" name="TextBox 3"/>
          <p:cNvSpPr txBox="1"/>
          <p:nvPr/>
        </p:nvSpPr>
        <p:spPr>
          <a:xfrm>
            <a:off x="1294147" y="3447245"/>
            <a:ext cx="6555705"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Here the first recording institution has deleted a record. Since it was</a:t>
            </a:r>
          </a:p>
          <a:p>
            <a:r>
              <a:rPr lang="en-US" dirty="0"/>
              <a:t>t</a:t>
            </a:r>
            <a:r>
              <a:rPr lang="en-US" dirty="0" smtClean="0"/>
              <a:t>he first recorder the base information for the animal record was</a:t>
            </a:r>
          </a:p>
          <a:p>
            <a:r>
              <a:rPr lang="en-US" dirty="0"/>
              <a:t>s</a:t>
            </a:r>
            <a:r>
              <a:rPr lang="en-US" dirty="0" smtClean="0"/>
              <a:t>ourced from their entry. </a:t>
            </a:r>
            <a:r>
              <a:rPr lang="en-US" dirty="0" smtClean="0">
                <a:solidFill>
                  <a:srgbClr val="FF0000"/>
                </a:solidFill>
              </a:rPr>
              <a:t>Your action would be to review what you</a:t>
            </a:r>
          </a:p>
          <a:p>
            <a:r>
              <a:rPr lang="en-US" dirty="0">
                <a:solidFill>
                  <a:srgbClr val="FF0000"/>
                </a:solidFill>
              </a:rPr>
              <a:t>h</a:t>
            </a:r>
            <a:r>
              <a:rPr lang="en-US" dirty="0" smtClean="0">
                <a:solidFill>
                  <a:srgbClr val="FF0000"/>
                </a:solidFill>
              </a:rPr>
              <a:t>ave for the record and confirm that it is correct. Then send the</a:t>
            </a:r>
          </a:p>
          <a:p>
            <a:r>
              <a:rPr lang="en-US" dirty="0">
                <a:solidFill>
                  <a:srgbClr val="FF0000"/>
                </a:solidFill>
              </a:rPr>
              <a:t>m</a:t>
            </a:r>
            <a:r>
              <a:rPr lang="en-US" dirty="0" smtClean="0">
                <a:solidFill>
                  <a:srgbClr val="FF0000"/>
                </a:solidFill>
              </a:rPr>
              <a:t>essage to Trash and Delete Forever.</a:t>
            </a:r>
            <a:endParaRPr lang="en-GB" dirty="0"/>
          </a:p>
        </p:txBody>
      </p:sp>
    </p:spTree>
    <p:extLst>
      <p:ext uri="{BB962C8B-B14F-4D97-AF65-F5344CB8AC3E}">
        <p14:creationId xmlns:p14="http://schemas.microsoft.com/office/powerpoint/2010/main" val="4047218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EXAMPLE 10: Local Medical Term is Made Global</a:t>
            </a:r>
            <a:endParaRPr lang="en-GB" sz="4000" dirty="0"/>
          </a:p>
        </p:txBody>
      </p:sp>
      <p:pic>
        <p:nvPicPr>
          <p:cNvPr id="4" name="Picture 2"/>
          <p:cNvPicPr>
            <a:picLocks noGrp="1" noChangeAspect="1"/>
          </p:cNvPicPr>
          <p:nvPr>
            <p:ph idx="1"/>
          </p:nvPr>
        </p:nvPicPr>
        <p:blipFill>
          <a:blip r:embed="rId2"/>
          <a:stretch>
            <a:fillRect/>
          </a:stretch>
        </p:blipFill>
        <p:spPr>
          <a:xfrm>
            <a:off x="628650" y="1690689"/>
            <a:ext cx="7886700" cy="2043667"/>
          </a:xfrm>
          <a:prstGeom prst="rect">
            <a:avLst/>
          </a:prstGeom>
          <a:ln>
            <a:solidFill>
              <a:schemeClr val="tx1"/>
            </a:solidFill>
          </a:ln>
        </p:spPr>
      </p:pic>
      <p:sp>
        <p:nvSpPr>
          <p:cNvPr id="5" name="TextBox 4"/>
          <p:cNvSpPr txBox="1"/>
          <p:nvPr/>
        </p:nvSpPr>
        <p:spPr>
          <a:xfrm>
            <a:off x="458705" y="3734356"/>
            <a:ext cx="7783773"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In this example a local medical term that you have created in your Term Dictionary in the Medical module has been promoted to a global term that is available to all. You will also get a message should a locally created medical term become a synonym of another global term. </a:t>
            </a:r>
            <a:r>
              <a:rPr lang="en-US" dirty="0" smtClean="0">
                <a:solidFill>
                  <a:srgbClr val="FF0000"/>
                </a:solidFill>
              </a:rPr>
              <a:t>There is no action for you to take and this message is for your information only. You can send the message to Trash and Delete Forever. </a:t>
            </a:r>
            <a:r>
              <a:rPr lang="en-US" dirty="0" smtClean="0"/>
              <a:t>Species360 is continually monitoring these lists in an attempt to create as much standardization as possible.</a:t>
            </a:r>
            <a:endParaRPr lang="en-GB" dirty="0"/>
          </a:p>
        </p:txBody>
      </p:sp>
    </p:spTree>
    <p:extLst>
      <p:ext uri="{BB962C8B-B14F-4D97-AF65-F5344CB8AC3E}">
        <p14:creationId xmlns:p14="http://schemas.microsoft.com/office/powerpoint/2010/main" val="629734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336" y="667912"/>
            <a:ext cx="3468710" cy="5211208"/>
          </a:xfrm>
          <a:prstGeom prst="rect">
            <a:avLst/>
          </a:prstGeom>
          <a:effectLst>
            <a:softEdge rad="127000"/>
          </a:effectLst>
        </p:spPr>
      </p:pic>
      <p:sp>
        <p:nvSpPr>
          <p:cNvPr id="2" name="Titel 1"/>
          <p:cNvSpPr>
            <a:spLocks noGrp="1"/>
          </p:cNvSpPr>
          <p:nvPr>
            <p:ph type="title"/>
          </p:nvPr>
        </p:nvSpPr>
        <p:spPr/>
        <p:txBody>
          <a:bodyPr>
            <a:normAutofit/>
          </a:bodyPr>
          <a:lstStyle/>
          <a:p>
            <a:r>
              <a:rPr lang="en-US" sz="4000" dirty="0"/>
              <a:t>Any Questions?</a:t>
            </a:r>
            <a:endParaRPr lang="en-GB" sz="4000" dirty="0"/>
          </a:p>
        </p:txBody>
      </p:sp>
      <p:pic>
        <p:nvPicPr>
          <p:cNvPr id="5" name="Content Placeholder 4"/>
          <p:cNvPicPr>
            <a:picLocks noGrp="1" noChangeAspect="1"/>
          </p:cNvPicPr>
          <p:nvPr>
            <p:ph idx="1"/>
          </p:nvPr>
        </p:nvPicPr>
        <p:blipFill rotWithShape="1">
          <a:blip r:embed="rId3"/>
          <a:srcRect r="1863"/>
          <a:stretch/>
        </p:blipFill>
        <p:spPr>
          <a:xfrm rot="20313432">
            <a:off x="976218" y="2977481"/>
            <a:ext cx="1962740" cy="914286"/>
          </a:xfrm>
          <a:prstGeom prst="rect">
            <a:avLst/>
          </a:prstGeom>
          <a:ln>
            <a:solidFill>
              <a:schemeClr val="tx1"/>
            </a:solidFill>
          </a:ln>
        </p:spPr>
      </p:pic>
    </p:spTree>
    <p:extLst>
      <p:ext uri="{BB962C8B-B14F-4D97-AF65-F5344CB8AC3E}">
        <p14:creationId xmlns:p14="http://schemas.microsoft.com/office/powerpoint/2010/main" val="3882128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Resetting Passwords</a:t>
            </a:r>
            <a:endParaRPr lang="en-GB" sz="4000" dirty="0"/>
          </a:p>
        </p:txBody>
      </p:sp>
      <p:sp>
        <p:nvSpPr>
          <p:cNvPr id="3" name="Tijdelijke aanduiding voor inhoud 2"/>
          <p:cNvSpPr>
            <a:spLocks noGrp="1"/>
          </p:cNvSpPr>
          <p:nvPr>
            <p:ph idx="1"/>
          </p:nvPr>
        </p:nvSpPr>
        <p:spPr/>
        <p:txBody>
          <a:bodyPr>
            <a:normAutofit lnSpcReduction="10000"/>
          </a:bodyPr>
          <a:lstStyle/>
          <a:p>
            <a:r>
              <a:rPr lang="en-US" sz="2200" dirty="0"/>
              <a:t>Contact your Local Administrator</a:t>
            </a:r>
          </a:p>
          <a:p>
            <a:pPr lvl="1"/>
            <a:r>
              <a:rPr lang="en-US" sz="1900" dirty="0"/>
              <a:t>Usually the quickest way</a:t>
            </a:r>
          </a:p>
          <a:p>
            <a:pPr lvl="1"/>
            <a:r>
              <a:rPr lang="en-US" sz="1900" dirty="0"/>
              <a:t>They can reset in ZIMS</a:t>
            </a:r>
          </a:p>
          <a:p>
            <a:pPr lvl="1"/>
            <a:r>
              <a:rPr lang="en-US" sz="1900" dirty="0"/>
              <a:t>They can unlock using the</a:t>
            </a:r>
          </a:p>
          <a:p>
            <a:pPr marL="457200" lvl="1" indent="0">
              <a:buNone/>
            </a:pPr>
            <a:r>
              <a:rPr lang="en-US" sz="1900" dirty="0"/>
              <a:t>     portal</a:t>
            </a:r>
          </a:p>
          <a:p>
            <a:endParaRPr lang="en-US" sz="2200" dirty="0"/>
          </a:p>
          <a:p>
            <a:r>
              <a:rPr lang="en-US" sz="2200" dirty="0"/>
              <a:t>Password Recovery</a:t>
            </a:r>
          </a:p>
          <a:p>
            <a:pPr lvl="1"/>
            <a:r>
              <a:rPr lang="en-US" sz="1900" dirty="0">
                <a:hlinkClick r:id="rId2"/>
              </a:rPr>
              <a:t>http://</a:t>
            </a:r>
            <a:r>
              <a:rPr lang="en-US" sz="1900" dirty="0" smtClean="0">
                <a:hlinkClick r:id="rId2"/>
              </a:rPr>
              <a:t>www.ISIS.org/forgotpassword</a:t>
            </a:r>
            <a:endParaRPr lang="en-US" sz="1900" dirty="0"/>
          </a:p>
          <a:p>
            <a:pPr lvl="1"/>
            <a:r>
              <a:rPr lang="en-US" sz="1900" dirty="0"/>
              <a:t>Sends a new password to your email</a:t>
            </a:r>
          </a:p>
          <a:p>
            <a:endParaRPr lang="en-US" sz="2200" dirty="0"/>
          </a:p>
          <a:p>
            <a:r>
              <a:rPr lang="en-US" sz="2200"/>
              <a:t>Contact </a:t>
            </a:r>
            <a:r>
              <a:rPr lang="en-US" sz="2200" smtClean="0">
                <a:hlinkClick r:id="rId3"/>
              </a:rPr>
              <a:t>support@ISIS.org</a:t>
            </a:r>
            <a:endParaRPr lang="en-US" sz="2200" dirty="0"/>
          </a:p>
          <a:p>
            <a:pPr lvl="1"/>
            <a:r>
              <a:rPr lang="en-US" sz="1900" dirty="0"/>
              <a:t>May take 12 – 24 hours</a:t>
            </a:r>
            <a:endParaRPr lang="en-GB" sz="1900" dirty="0"/>
          </a:p>
          <a:p>
            <a:endParaRPr lang="en-GB" dirty="0"/>
          </a:p>
        </p:txBody>
      </p:sp>
      <p:pic>
        <p:nvPicPr>
          <p:cNvPr id="4" name="Picture 5"/>
          <p:cNvPicPr>
            <a:picLocks noChangeAspect="1"/>
          </p:cNvPicPr>
          <p:nvPr/>
        </p:nvPicPr>
        <p:blipFill>
          <a:blip r:embed="rId4"/>
          <a:stretch>
            <a:fillRect/>
          </a:stretch>
        </p:blipFill>
        <p:spPr>
          <a:xfrm>
            <a:off x="5185893" y="2138214"/>
            <a:ext cx="3048000" cy="1863080"/>
          </a:xfrm>
          <a:prstGeom prst="rect">
            <a:avLst/>
          </a:prstGeom>
          <a:ln>
            <a:solidFill>
              <a:schemeClr val="tx1"/>
            </a:solidFill>
          </a:ln>
        </p:spPr>
      </p:pic>
    </p:spTree>
    <p:extLst>
      <p:ext uri="{BB962C8B-B14F-4D97-AF65-F5344CB8AC3E}">
        <p14:creationId xmlns:p14="http://schemas.microsoft.com/office/powerpoint/2010/main" val="40582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 calcmode="lin" valueType="num">
                                      <p:cBhvr additive="base">
                                        <p:cTn id="2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17502"/>
            <a:ext cx="7886700" cy="777874"/>
          </a:xfrm>
        </p:spPr>
        <p:txBody>
          <a:bodyPr>
            <a:normAutofit/>
          </a:bodyPr>
          <a:lstStyle/>
          <a:p>
            <a:pPr algn="ctr"/>
            <a:r>
              <a:rPr lang="en-US" sz="4000" dirty="0"/>
              <a:t>Local Admin Reset</a:t>
            </a:r>
            <a:endParaRPr lang="en-GB" sz="4000" dirty="0"/>
          </a:p>
        </p:txBody>
      </p:sp>
      <p:pic>
        <p:nvPicPr>
          <p:cNvPr id="4" name="Picture 3"/>
          <p:cNvPicPr>
            <a:picLocks noChangeAspect="1"/>
          </p:cNvPicPr>
          <p:nvPr/>
        </p:nvPicPr>
        <p:blipFill>
          <a:blip r:embed="rId2"/>
          <a:stretch>
            <a:fillRect/>
          </a:stretch>
        </p:blipFill>
        <p:spPr>
          <a:xfrm>
            <a:off x="1143000" y="1095376"/>
            <a:ext cx="6477000" cy="2119437"/>
          </a:xfrm>
          <a:prstGeom prst="rect">
            <a:avLst/>
          </a:prstGeom>
          <a:ln>
            <a:solidFill>
              <a:schemeClr val="tx1"/>
            </a:solidFill>
          </a:ln>
        </p:spPr>
      </p:pic>
      <p:pic>
        <p:nvPicPr>
          <p:cNvPr id="5" name="Content Placeholder 4"/>
          <p:cNvPicPr>
            <a:picLocks noGrp="1" noChangeAspect="1"/>
          </p:cNvPicPr>
          <p:nvPr>
            <p:ph idx="1"/>
          </p:nvPr>
        </p:nvPicPr>
        <p:blipFill>
          <a:blip r:embed="rId3"/>
          <a:stretch>
            <a:fillRect/>
          </a:stretch>
        </p:blipFill>
        <p:spPr>
          <a:xfrm>
            <a:off x="167425" y="2965258"/>
            <a:ext cx="4404575" cy="2396607"/>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74988" y="5462765"/>
            <a:ext cx="3400479" cy="856280"/>
          </a:xfrm>
          <a:prstGeom prst="rect">
            <a:avLst/>
          </a:prstGeom>
          <a:ln>
            <a:solidFill>
              <a:schemeClr val="tx1"/>
            </a:solidFill>
          </a:ln>
        </p:spPr>
      </p:pic>
      <p:sp>
        <p:nvSpPr>
          <p:cNvPr id="7" name="TextBox 6"/>
          <p:cNvSpPr txBox="1"/>
          <p:nvPr/>
        </p:nvSpPr>
        <p:spPr>
          <a:xfrm>
            <a:off x="4572000" y="3214813"/>
            <a:ext cx="4419600"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When Local Admin resets your Password they</a:t>
            </a:r>
          </a:p>
          <a:p>
            <a:r>
              <a:rPr lang="en-US" dirty="0"/>
              <a:t>s</a:t>
            </a:r>
            <a:r>
              <a:rPr lang="en-US" dirty="0" smtClean="0"/>
              <a:t>elect to </a:t>
            </a:r>
            <a:r>
              <a:rPr lang="en-US" dirty="0" err="1" smtClean="0"/>
              <a:t>ViewEdit</a:t>
            </a:r>
            <a:r>
              <a:rPr lang="en-US" dirty="0" smtClean="0"/>
              <a:t> ZIMS User Details from the</a:t>
            </a:r>
          </a:p>
          <a:p>
            <a:r>
              <a:rPr lang="en-US" dirty="0"/>
              <a:t>s</a:t>
            </a:r>
            <a:r>
              <a:rPr lang="en-US" dirty="0" smtClean="0"/>
              <a:t>taff grid in My Institution and selects Reset</a:t>
            </a:r>
          </a:p>
          <a:p>
            <a:r>
              <a:rPr lang="en-US" dirty="0" smtClean="0"/>
              <a:t>Password at the bottom. We recommend that the Password is reset to something requested by the User as they will remember it better and it may not need to be reset again soon. Note that they do not need to know the current Password to reset </a:t>
            </a:r>
            <a:r>
              <a:rPr lang="en-US" dirty="0" err="1" smtClean="0"/>
              <a:t>it.s</a:t>
            </a:r>
            <a:endParaRPr lang="en-US" dirty="0" smtClean="0"/>
          </a:p>
        </p:txBody>
      </p:sp>
    </p:spTree>
    <p:extLst>
      <p:ext uri="{BB962C8B-B14F-4D97-AF65-F5344CB8AC3E}">
        <p14:creationId xmlns:p14="http://schemas.microsoft.com/office/powerpoint/2010/main" val="84187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562153"/>
          </a:xfrm>
        </p:spPr>
        <p:txBody>
          <a:bodyPr>
            <a:normAutofit fontScale="90000"/>
          </a:bodyPr>
          <a:lstStyle/>
          <a:p>
            <a:pPr algn="ctr"/>
            <a:r>
              <a:rPr lang="en-US" sz="4000" dirty="0"/>
              <a:t>Don’t Lock Yourself Out!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28650" y="927279"/>
            <a:ext cx="2524351" cy="261352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771363" y="1064518"/>
            <a:ext cx="4419048" cy="87619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048683" y="2014537"/>
            <a:ext cx="3466667" cy="2752381"/>
          </a:xfrm>
          <a:prstGeom prst="rect">
            <a:avLst/>
          </a:prstGeom>
          <a:ln>
            <a:solidFill>
              <a:schemeClr val="tx1"/>
            </a:solidFill>
          </a:ln>
        </p:spPr>
      </p:pic>
      <p:sp>
        <p:nvSpPr>
          <p:cNvPr id="7" name="TextBox 6"/>
          <p:cNvSpPr txBox="1"/>
          <p:nvPr/>
        </p:nvSpPr>
        <p:spPr>
          <a:xfrm>
            <a:off x="241479" y="3704722"/>
            <a:ext cx="4936159" cy="2308324"/>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We also recommend that Users be proactive and reset </a:t>
            </a:r>
          </a:p>
          <a:p>
            <a:r>
              <a:rPr lang="en-US" sz="1600" dirty="0" smtClean="0"/>
              <a:t>their own Passwords BEFORE they are locked out. You </a:t>
            </a:r>
          </a:p>
          <a:p>
            <a:r>
              <a:rPr lang="en-US" sz="1600" dirty="0" smtClean="0"/>
              <a:t>may choose to reset a Password that the Local Admin </a:t>
            </a:r>
          </a:p>
          <a:p>
            <a:r>
              <a:rPr lang="en-US" sz="1600" dirty="0" smtClean="0"/>
              <a:t>assigned to you that you do not like or have trouble </a:t>
            </a:r>
          </a:p>
          <a:p>
            <a:r>
              <a:rPr lang="en-US" sz="1600" dirty="0" smtClean="0"/>
              <a:t>remembering. Or, you may chose to reset it should you </a:t>
            </a:r>
          </a:p>
          <a:p>
            <a:r>
              <a:rPr lang="en-US" sz="1600" dirty="0" smtClean="0"/>
              <a:t>believe that its confidentiality has been compromised. </a:t>
            </a:r>
          </a:p>
          <a:p>
            <a:r>
              <a:rPr lang="en-US" sz="1600" dirty="0" smtClean="0"/>
              <a:t>To reset your Password go to Start&gt;My Preferences&gt;</a:t>
            </a:r>
          </a:p>
          <a:p>
            <a:r>
              <a:rPr lang="en-US" sz="1600" dirty="0" smtClean="0"/>
              <a:t>Account Settings&gt;Change Password. To reset your own </a:t>
            </a:r>
          </a:p>
          <a:p>
            <a:r>
              <a:rPr lang="en-US" sz="1600" dirty="0" smtClean="0"/>
              <a:t>Password you do need to know the current Password.</a:t>
            </a:r>
            <a:endParaRPr lang="en-GB" sz="1600" dirty="0"/>
          </a:p>
        </p:txBody>
      </p:sp>
    </p:spTree>
    <p:extLst>
      <p:ext uri="{BB962C8B-B14F-4D97-AF65-F5344CB8AC3E}">
        <p14:creationId xmlns:p14="http://schemas.microsoft.com/office/powerpoint/2010/main" val="18738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2747" y="2335593"/>
            <a:ext cx="4458505" cy="1325563"/>
          </a:xfrm>
        </p:spPr>
        <p:txBody>
          <a:bodyPr/>
          <a:lstStyle/>
          <a:p>
            <a:r>
              <a:rPr lang="en-US" dirty="0"/>
              <a:t>Any Questions?</a:t>
            </a:r>
            <a:endParaRPr lang="en-GB" dirty="0"/>
          </a:p>
        </p:txBody>
      </p:sp>
      <p:sp>
        <p:nvSpPr>
          <p:cNvPr id="3" name="Tijdelijke aanduiding voor inhoud 2"/>
          <p:cNvSpPr>
            <a:spLocks noGrp="1"/>
          </p:cNvSpPr>
          <p:nvPr>
            <p:ph idx="1"/>
          </p:nvPr>
        </p:nvSpPr>
        <p:spPr>
          <a:xfrm>
            <a:off x="628649" y="3661156"/>
            <a:ext cx="7886700" cy="2248907"/>
          </a:xfrm>
        </p:spPr>
        <p:txBody>
          <a:bodyPr/>
          <a:lstStyle/>
          <a:p>
            <a:pPr marL="0" indent="0" algn="ctr">
              <a:buNone/>
            </a:pPr>
            <a:r>
              <a:rPr lang="en-US" dirty="0"/>
              <a:t>On the </a:t>
            </a:r>
            <a:r>
              <a:rPr lang="en-US" dirty="0" smtClean="0"/>
              <a:t>Species360 </a:t>
            </a:r>
            <a:r>
              <a:rPr lang="en-US" dirty="0"/>
              <a:t>Post Office or </a:t>
            </a:r>
          </a:p>
          <a:p>
            <a:pPr marL="0" indent="0" algn="ctr">
              <a:buNone/>
            </a:pPr>
            <a:r>
              <a:rPr lang="en-US" dirty="0"/>
              <a:t>Resetting Passwords?</a:t>
            </a:r>
          </a:p>
          <a:p>
            <a:pPr marL="0" indent="0" algn="ctr">
              <a:buNone/>
            </a:pPr>
            <a:r>
              <a:rPr lang="en-US" dirty="0"/>
              <a:t>The next T &amp; T is on Pending Transactions! </a:t>
            </a:r>
            <a:endParaRPr lang="en-GB" dirty="0"/>
          </a:p>
          <a:p>
            <a:endParaRPr lang="en-GB" dirty="0"/>
          </a:p>
        </p:txBody>
      </p:sp>
    </p:spTree>
    <p:extLst>
      <p:ext uri="{BB962C8B-B14F-4D97-AF65-F5344CB8AC3E}">
        <p14:creationId xmlns:p14="http://schemas.microsoft.com/office/powerpoint/2010/main" val="1005108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Why Bother?</a:t>
            </a:r>
            <a:endParaRPr lang="en-GB" sz="4000" dirty="0"/>
          </a:p>
        </p:txBody>
      </p:sp>
      <p:sp>
        <p:nvSpPr>
          <p:cNvPr id="3" name="Tijdelijke aanduiding voor inhoud 2"/>
          <p:cNvSpPr>
            <a:spLocks noGrp="1"/>
          </p:cNvSpPr>
          <p:nvPr>
            <p:ph idx="1"/>
          </p:nvPr>
        </p:nvSpPr>
        <p:spPr/>
        <p:txBody>
          <a:bodyPr/>
          <a:lstStyle/>
          <a:p>
            <a:r>
              <a:rPr lang="en-US" dirty="0"/>
              <a:t>The information is duplicated in Pending Transactions</a:t>
            </a:r>
          </a:p>
          <a:p>
            <a:r>
              <a:rPr lang="en-US" dirty="0"/>
              <a:t>So many staff members receive the messages that it doesn’t matter what I do, it will be in someone else’s mailbox</a:t>
            </a:r>
          </a:p>
          <a:p>
            <a:r>
              <a:rPr lang="en-US" dirty="0"/>
              <a:t>I don’t have time to clear up my messages</a:t>
            </a:r>
          </a:p>
          <a:p>
            <a:r>
              <a:rPr lang="en-US" dirty="0"/>
              <a:t>I have no idea what to do with the messages</a:t>
            </a:r>
          </a:p>
          <a:p>
            <a:r>
              <a:rPr lang="en-US" dirty="0"/>
              <a:t>This session will help!</a:t>
            </a:r>
            <a:endParaRPr lang="en-GB" dirty="0"/>
          </a:p>
          <a:p>
            <a:endParaRPr lang="en-GB" dirty="0"/>
          </a:p>
        </p:txBody>
      </p:sp>
    </p:spTree>
    <p:extLst>
      <p:ext uri="{BB962C8B-B14F-4D97-AF65-F5344CB8AC3E}">
        <p14:creationId xmlns:p14="http://schemas.microsoft.com/office/powerpoint/2010/main" val="131930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The Information is Duplicated in Pending Transactions </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1057141" y="2015672"/>
            <a:ext cx="1219200" cy="1415394"/>
          </a:xfrm>
          <a:prstGeom prst="rect">
            <a:avLst/>
          </a:prstGeom>
          <a:ln>
            <a:solidFill>
              <a:schemeClr val="tx1"/>
            </a:solidFill>
          </a:ln>
        </p:spPr>
      </p:pic>
      <p:pic>
        <p:nvPicPr>
          <p:cNvPr id="6" name="Picture 7"/>
          <p:cNvPicPr>
            <a:picLocks noChangeAspect="1"/>
          </p:cNvPicPr>
          <p:nvPr/>
        </p:nvPicPr>
        <p:blipFill>
          <a:blip r:embed="rId3"/>
          <a:stretch>
            <a:fillRect/>
          </a:stretch>
        </p:blipFill>
        <p:spPr>
          <a:xfrm>
            <a:off x="2800030" y="2015671"/>
            <a:ext cx="1159419" cy="1415395"/>
          </a:xfrm>
          <a:prstGeom prst="rect">
            <a:avLst/>
          </a:prstGeom>
          <a:ln>
            <a:solidFill>
              <a:schemeClr val="tx1"/>
            </a:solidFill>
          </a:ln>
        </p:spPr>
      </p:pic>
      <p:cxnSp>
        <p:nvCxnSpPr>
          <p:cNvPr id="5" name="Straight Connector 11"/>
          <p:cNvCxnSpPr/>
          <p:nvPr/>
        </p:nvCxnSpPr>
        <p:spPr>
          <a:xfrm>
            <a:off x="2693939" y="1825625"/>
            <a:ext cx="1371600"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12"/>
          <p:cNvCxnSpPr/>
          <p:nvPr/>
        </p:nvCxnSpPr>
        <p:spPr>
          <a:xfrm flipH="1">
            <a:off x="2732039" y="1825625"/>
            <a:ext cx="1295400" cy="17193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8"/>
          <p:cNvPicPr>
            <a:picLocks noChangeAspect="1"/>
          </p:cNvPicPr>
          <p:nvPr/>
        </p:nvPicPr>
        <p:blipFill>
          <a:blip r:embed="rId3"/>
          <a:stretch>
            <a:fillRect/>
          </a:stretch>
        </p:blipFill>
        <p:spPr>
          <a:xfrm>
            <a:off x="5551118" y="1977600"/>
            <a:ext cx="1159419" cy="1415395"/>
          </a:xfrm>
          <a:prstGeom prst="rect">
            <a:avLst/>
          </a:prstGeom>
          <a:ln>
            <a:solidFill>
              <a:schemeClr val="tx1"/>
            </a:solidFill>
          </a:ln>
        </p:spPr>
      </p:pic>
      <p:pic>
        <p:nvPicPr>
          <p:cNvPr id="9" name="Picture 6"/>
          <p:cNvPicPr>
            <a:picLocks noChangeAspect="1"/>
          </p:cNvPicPr>
          <p:nvPr/>
        </p:nvPicPr>
        <p:blipFill>
          <a:blip r:embed="rId2"/>
          <a:stretch>
            <a:fillRect/>
          </a:stretch>
        </p:blipFill>
        <p:spPr>
          <a:xfrm>
            <a:off x="7115786" y="1977600"/>
            <a:ext cx="1219200" cy="1415394"/>
          </a:xfrm>
          <a:prstGeom prst="rect">
            <a:avLst/>
          </a:prstGeom>
          <a:ln>
            <a:solidFill>
              <a:schemeClr val="tx1"/>
            </a:solidFill>
          </a:ln>
        </p:spPr>
      </p:pic>
      <p:cxnSp>
        <p:nvCxnSpPr>
          <p:cNvPr id="10" name="Straight Connector 14"/>
          <p:cNvCxnSpPr/>
          <p:nvPr/>
        </p:nvCxnSpPr>
        <p:spPr>
          <a:xfrm>
            <a:off x="6963387" y="1825625"/>
            <a:ext cx="1475764" cy="17193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flipH="1">
            <a:off x="7069477" y="1690689"/>
            <a:ext cx="1487917" cy="175974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9"/>
          <p:cNvSpPr txBox="1"/>
          <p:nvPr/>
        </p:nvSpPr>
        <p:spPr>
          <a:xfrm>
            <a:off x="497390" y="3566078"/>
            <a:ext cx="8872172"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NO!!!! Although this previously was true. If something is in the Pending Transactions </a:t>
            </a:r>
          </a:p>
          <a:p>
            <a:r>
              <a:rPr lang="en-US" dirty="0" smtClean="0"/>
              <a:t>grid it DOES NOT display in the Post Office. If something is in the Post Office it DOES </a:t>
            </a:r>
          </a:p>
          <a:p>
            <a:r>
              <a:rPr lang="en-US" dirty="0" smtClean="0"/>
              <a:t>NOT display in the Pending Transactions grid. This change was made with the release</a:t>
            </a:r>
          </a:p>
          <a:p>
            <a:r>
              <a:rPr lang="en-US" dirty="0"/>
              <a:t>t</a:t>
            </a:r>
            <a:r>
              <a:rPr lang="en-US" dirty="0" smtClean="0"/>
              <a:t>hat came out on 24 August 2013, so you may have some duplicates if you have Post</a:t>
            </a:r>
          </a:p>
          <a:p>
            <a:r>
              <a:rPr lang="en-US" dirty="0" smtClean="0"/>
              <a:t>Office messages from before then. </a:t>
            </a:r>
            <a:r>
              <a:rPr lang="en-US" dirty="0" smtClean="0">
                <a:solidFill>
                  <a:srgbClr val="FF0000"/>
                </a:solidFill>
              </a:rPr>
              <a:t>SUGGESTION ONE: Please contact Species360 should you </a:t>
            </a:r>
          </a:p>
          <a:p>
            <a:r>
              <a:rPr lang="en-US" dirty="0" smtClean="0">
                <a:solidFill>
                  <a:srgbClr val="FF0000"/>
                </a:solidFill>
              </a:rPr>
              <a:t>find an example of this not being true and you are receiving both a Pending and a</a:t>
            </a:r>
          </a:p>
          <a:p>
            <a:r>
              <a:rPr lang="en-US" dirty="0" smtClean="0">
                <a:solidFill>
                  <a:srgbClr val="FF0000"/>
                </a:solidFill>
              </a:rPr>
              <a:t>Post Office message</a:t>
            </a:r>
            <a:endParaRPr lang="en-GB" dirty="0">
              <a:solidFill>
                <a:srgbClr val="FF0000"/>
              </a:solidFill>
            </a:endParaRPr>
          </a:p>
        </p:txBody>
      </p:sp>
    </p:spTree>
    <p:extLst>
      <p:ext uri="{BB962C8B-B14F-4D97-AF65-F5344CB8AC3E}">
        <p14:creationId xmlns:p14="http://schemas.microsoft.com/office/powerpoint/2010/main" val="3570902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29606"/>
            <a:ext cx="7886700" cy="1325563"/>
          </a:xfrm>
        </p:spPr>
        <p:txBody>
          <a:bodyPr>
            <a:noAutofit/>
          </a:bodyPr>
          <a:lstStyle/>
          <a:p>
            <a:pPr algn="ctr"/>
            <a:r>
              <a:rPr lang="en-US" sz="3200" dirty="0"/>
              <a:t>So many staff members receive the messages that it doesn’t matter what I do, it will be in someone else’s mailbox</a:t>
            </a:r>
            <a:endParaRPr lang="en-GB" sz="3200" dirty="0"/>
          </a:p>
        </p:txBody>
      </p:sp>
      <p:sp>
        <p:nvSpPr>
          <p:cNvPr id="3" name="Tijdelijke aanduiding voor inhoud 2"/>
          <p:cNvSpPr>
            <a:spLocks noGrp="1"/>
          </p:cNvSpPr>
          <p:nvPr>
            <p:ph idx="1"/>
          </p:nvPr>
        </p:nvSpPr>
        <p:spPr/>
        <p:txBody>
          <a:bodyPr/>
          <a:lstStyle/>
          <a:p>
            <a:endParaRPr lang="en-GB" dirty="0"/>
          </a:p>
        </p:txBody>
      </p:sp>
      <p:pic>
        <p:nvPicPr>
          <p:cNvPr id="4" name="Content Placeholder 3"/>
          <p:cNvPicPr>
            <a:picLocks noChangeAspect="1"/>
          </p:cNvPicPr>
          <p:nvPr/>
        </p:nvPicPr>
        <p:blipFill>
          <a:blip r:embed="rId2"/>
          <a:stretch>
            <a:fillRect/>
          </a:stretch>
        </p:blipFill>
        <p:spPr>
          <a:xfrm>
            <a:off x="1616341" y="1609949"/>
            <a:ext cx="5532461" cy="2449842"/>
          </a:xfrm>
          <a:prstGeom prst="rect">
            <a:avLst/>
          </a:prstGeom>
          <a:ln>
            <a:solidFill>
              <a:schemeClr val="tx1"/>
            </a:solidFill>
          </a:ln>
        </p:spPr>
      </p:pic>
      <p:sp>
        <p:nvSpPr>
          <p:cNvPr id="5" name="TextBox 5"/>
          <p:cNvSpPr txBox="1"/>
          <p:nvPr/>
        </p:nvSpPr>
        <p:spPr>
          <a:xfrm>
            <a:off x="382071" y="4114571"/>
            <a:ext cx="8001000" cy="1600438"/>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Access to the Post Office is found under the Institution Module&gt;Post Office Admin. The only Species360 Template Role that has access to the Post Office is Local Admin. Because the Post Office functions as emails do, if several staff </a:t>
            </a:r>
            <a:r>
              <a:rPr lang="en-US" sz="1400" dirty="0"/>
              <a:t>m</a:t>
            </a:r>
            <a:r>
              <a:rPr lang="en-US" sz="1400" dirty="0" smtClean="0"/>
              <a:t>embers have access to it they will need to manage it on their own. For Example, if three Users have access they will all receive a message. If User 1 </a:t>
            </a:r>
            <a:r>
              <a:rPr lang="en-US" sz="1400" dirty="0"/>
              <a:t>m</a:t>
            </a:r>
            <a:r>
              <a:rPr lang="en-US" sz="1400" dirty="0" smtClean="0"/>
              <a:t>arks a message as Read, Done or moves it to trash it does not affect the </a:t>
            </a:r>
            <a:r>
              <a:rPr lang="en-US" sz="1400" dirty="0"/>
              <a:t>m</a:t>
            </a:r>
            <a:r>
              <a:rPr lang="en-US" sz="1400" dirty="0" smtClean="0"/>
              <a:t>essages in other User’s mailboxes. </a:t>
            </a:r>
            <a:r>
              <a:rPr lang="en-US" sz="1400" dirty="0" smtClean="0">
                <a:solidFill>
                  <a:srgbClr val="FF0000"/>
                </a:solidFill>
              </a:rPr>
              <a:t>SUGGESTION TWO: Access to the Post Office should be given to a limited number of Users whose responsibilities will include </a:t>
            </a:r>
            <a:r>
              <a:rPr lang="en-US" sz="1400" dirty="0">
                <a:solidFill>
                  <a:srgbClr val="FF0000"/>
                </a:solidFill>
              </a:rPr>
              <a:t>m</a:t>
            </a:r>
            <a:r>
              <a:rPr lang="en-US" sz="1400" dirty="0" smtClean="0">
                <a:solidFill>
                  <a:srgbClr val="FF0000"/>
                </a:solidFill>
              </a:rPr>
              <a:t>aking sure that actions, if required, are taken and read and completed messages are sent to the Trash and deleted.</a:t>
            </a:r>
            <a:endParaRPr lang="en-GB" sz="1400" dirty="0">
              <a:solidFill>
                <a:srgbClr val="FF0000"/>
              </a:solidFill>
            </a:endParaRPr>
          </a:p>
        </p:txBody>
      </p:sp>
    </p:spTree>
    <p:extLst>
      <p:ext uri="{BB962C8B-B14F-4D97-AF65-F5344CB8AC3E}">
        <p14:creationId xmlns:p14="http://schemas.microsoft.com/office/powerpoint/2010/main" val="1536741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I don’t have time to clear up my messages</a:t>
            </a:r>
            <a:endParaRPr lang="en-GB" sz="4000" dirty="0"/>
          </a:p>
        </p:txBody>
      </p:sp>
      <p:pic>
        <p:nvPicPr>
          <p:cNvPr id="4" name="Picture 3"/>
          <p:cNvPicPr>
            <a:picLocks noChangeAspect="1"/>
          </p:cNvPicPr>
          <p:nvPr/>
        </p:nvPicPr>
        <p:blipFill>
          <a:blip r:embed="rId2"/>
          <a:stretch>
            <a:fillRect/>
          </a:stretch>
        </p:blipFill>
        <p:spPr>
          <a:xfrm>
            <a:off x="6354859" y="1073915"/>
            <a:ext cx="2438400" cy="237479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428635" y="1988344"/>
            <a:ext cx="1852448" cy="2012949"/>
          </a:xfrm>
          <a:prstGeom prst="rect">
            <a:avLst/>
          </a:prstGeom>
          <a:ln>
            <a:solidFill>
              <a:schemeClr val="tx1"/>
            </a:solidFill>
          </a:ln>
        </p:spPr>
      </p:pic>
      <p:pic>
        <p:nvPicPr>
          <p:cNvPr id="6" name="Content Placeholder 5"/>
          <p:cNvPicPr>
            <a:picLocks noGrp="1" noChangeAspect="1"/>
          </p:cNvPicPr>
          <p:nvPr>
            <p:ph idx="1"/>
          </p:nvPr>
        </p:nvPicPr>
        <p:blipFill>
          <a:blip r:embed="rId4"/>
          <a:stretch>
            <a:fillRect/>
          </a:stretch>
        </p:blipFill>
        <p:spPr>
          <a:xfrm>
            <a:off x="6164688" y="3595669"/>
            <a:ext cx="2628571" cy="2047619"/>
          </a:xfrm>
          <a:prstGeom prst="rect">
            <a:avLst/>
          </a:prstGeom>
          <a:ln>
            <a:solidFill>
              <a:schemeClr val="tx1"/>
            </a:solidFill>
          </a:ln>
        </p:spPr>
      </p:pic>
      <p:sp>
        <p:nvSpPr>
          <p:cNvPr id="7" name="TextBox 2"/>
          <p:cNvSpPr txBox="1"/>
          <p:nvPr/>
        </p:nvSpPr>
        <p:spPr>
          <a:xfrm>
            <a:off x="628650" y="1616024"/>
            <a:ext cx="4191000" cy="4770537"/>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As shown in a previous slide, some institutions have hundreds of unread PO messages. In a perfect world the recommendation would be to go through them, take action if needed and delete. However, in our real world, these institutions are never going to do that as it is</a:t>
            </a:r>
          </a:p>
          <a:p>
            <a:r>
              <a:rPr lang="en-US" sz="1600" dirty="0"/>
              <a:t>o</a:t>
            </a:r>
            <a:r>
              <a:rPr lang="en-US" sz="1600" dirty="0" smtClean="0"/>
              <a:t>verwhelming. Because there is a lot of important information that is sent as a PO message Species360 is recommending that you start using it now and don’t stress about what is</a:t>
            </a:r>
          </a:p>
          <a:p>
            <a:r>
              <a:rPr lang="en-US" sz="1600" dirty="0"/>
              <a:t>a</a:t>
            </a:r>
            <a:r>
              <a:rPr lang="en-US" sz="1600" dirty="0" smtClean="0"/>
              <a:t>lready there.  </a:t>
            </a:r>
            <a:r>
              <a:rPr lang="en-US" sz="1600" dirty="0" smtClean="0">
                <a:solidFill>
                  <a:srgbClr val="FF0000"/>
                </a:solidFill>
              </a:rPr>
              <a:t>SUGGESTION THREE: Export the messages to a file. In Excel they can be searched to help find ones that can be sent to Trash and Deleted. Or, store the file somewhere you will remember for when you either 1)get the time or 2)someone to go through it. Then send them</a:t>
            </a:r>
          </a:p>
          <a:p>
            <a:r>
              <a:rPr lang="en-US" sz="1600" dirty="0">
                <a:solidFill>
                  <a:srgbClr val="FF0000"/>
                </a:solidFill>
              </a:rPr>
              <a:t>a</a:t>
            </a:r>
            <a:r>
              <a:rPr lang="en-US" sz="1600" dirty="0" smtClean="0">
                <a:solidFill>
                  <a:srgbClr val="FF0000"/>
                </a:solidFill>
              </a:rPr>
              <a:t>ll to Trash and Delete Forever. </a:t>
            </a:r>
            <a:r>
              <a:rPr lang="en-US" sz="1600" dirty="0" smtClean="0"/>
              <a:t>This gives you a clean start and you can now start using the Post Office as it was intended.</a:t>
            </a:r>
            <a:endParaRPr lang="en-GB" sz="1600" dirty="0"/>
          </a:p>
        </p:txBody>
      </p:sp>
    </p:spTree>
    <p:extLst>
      <p:ext uri="{BB962C8B-B14F-4D97-AF65-F5344CB8AC3E}">
        <p14:creationId xmlns:p14="http://schemas.microsoft.com/office/powerpoint/2010/main" val="367709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en-US" sz="4000" dirty="0"/>
              <a:t>I have no idea what to do with the messages</a:t>
            </a:r>
            <a:endParaRPr lang="en-GB" sz="4000" dirty="0"/>
          </a:p>
        </p:txBody>
      </p:sp>
      <p:sp>
        <p:nvSpPr>
          <p:cNvPr id="3" name="Tijdelijke aanduiding voor inhoud 2"/>
          <p:cNvSpPr>
            <a:spLocks noGrp="1"/>
          </p:cNvSpPr>
          <p:nvPr>
            <p:ph idx="1"/>
          </p:nvPr>
        </p:nvSpPr>
        <p:spPr/>
        <p:txBody>
          <a:bodyPr/>
          <a:lstStyle/>
          <a:p>
            <a:r>
              <a:rPr lang="en-US" dirty="0"/>
              <a:t>Help is here!</a:t>
            </a:r>
          </a:p>
          <a:p>
            <a:r>
              <a:rPr lang="en-US" dirty="0"/>
              <a:t>Will review some of the options available</a:t>
            </a:r>
            <a:r>
              <a:rPr lang="en-GB" dirty="0"/>
              <a:t> for managing the Post Office messages</a:t>
            </a:r>
          </a:p>
          <a:p>
            <a:r>
              <a:rPr lang="en-US" dirty="0"/>
              <a:t>Will select some messages and show what they mean and what actions you should take in the record, if any are required.</a:t>
            </a:r>
          </a:p>
          <a:p>
            <a:endParaRPr lang="en-GB" dirty="0"/>
          </a:p>
        </p:txBody>
      </p:sp>
    </p:spTree>
    <p:extLst>
      <p:ext uri="{BB962C8B-B14F-4D97-AF65-F5344CB8AC3E}">
        <p14:creationId xmlns:p14="http://schemas.microsoft.com/office/powerpoint/2010/main" val="385063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49216"/>
            <a:ext cx="7886700" cy="669531"/>
          </a:xfrm>
        </p:spPr>
        <p:txBody>
          <a:bodyPr>
            <a:normAutofit/>
          </a:bodyPr>
          <a:lstStyle/>
          <a:p>
            <a:pPr algn="ctr"/>
            <a:r>
              <a:rPr lang="en-US" sz="4000" dirty="0"/>
              <a:t>Managing the Post Office</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2"/>
          <p:cNvPicPr>
            <a:picLocks noChangeAspect="1"/>
          </p:cNvPicPr>
          <p:nvPr/>
        </p:nvPicPr>
        <p:blipFill>
          <a:blip r:embed="rId2"/>
          <a:stretch>
            <a:fillRect/>
          </a:stretch>
        </p:blipFill>
        <p:spPr>
          <a:xfrm>
            <a:off x="628650" y="918747"/>
            <a:ext cx="3534770" cy="1979472"/>
          </a:xfrm>
          <a:prstGeom prst="rect">
            <a:avLst/>
          </a:prstGeom>
          <a:ln>
            <a:solidFill>
              <a:schemeClr val="tx1"/>
            </a:solidFill>
          </a:ln>
        </p:spPr>
      </p:pic>
      <p:pic>
        <p:nvPicPr>
          <p:cNvPr id="5" name="Picture 4"/>
          <p:cNvPicPr>
            <a:picLocks noChangeAspect="1"/>
          </p:cNvPicPr>
          <p:nvPr/>
        </p:nvPicPr>
        <p:blipFill rotWithShape="1">
          <a:blip r:embed="rId3"/>
          <a:srcRect t="17830"/>
          <a:stretch/>
        </p:blipFill>
        <p:spPr>
          <a:xfrm>
            <a:off x="4844498" y="918747"/>
            <a:ext cx="3437539" cy="2047132"/>
          </a:xfrm>
          <a:prstGeom prst="rect">
            <a:avLst/>
          </a:prstGeom>
          <a:ln>
            <a:solidFill>
              <a:schemeClr val="tx1"/>
            </a:solidFill>
          </a:ln>
        </p:spPr>
      </p:pic>
      <p:pic>
        <p:nvPicPr>
          <p:cNvPr id="8" name="Picture 3"/>
          <p:cNvPicPr>
            <a:picLocks noChangeAspect="1"/>
          </p:cNvPicPr>
          <p:nvPr/>
        </p:nvPicPr>
        <p:blipFill>
          <a:blip r:embed="rId4"/>
          <a:stretch>
            <a:fillRect/>
          </a:stretch>
        </p:blipFill>
        <p:spPr>
          <a:xfrm>
            <a:off x="938548" y="3810275"/>
            <a:ext cx="7086600" cy="2015147"/>
          </a:xfrm>
          <a:prstGeom prst="rect">
            <a:avLst/>
          </a:prstGeom>
          <a:ln>
            <a:solidFill>
              <a:schemeClr val="tx1"/>
            </a:solidFill>
          </a:ln>
        </p:spPr>
      </p:pic>
      <p:sp>
        <p:nvSpPr>
          <p:cNvPr id="7" name="TextBox 6"/>
          <p:cNvSpPr txBox="1"/>
          <p:nvPr/>
        </p:nvSpPr>
        <p:spPr>
          <a:xfrm>
            <a:off x="190500" y="2942951"/>
            <a:ext cx="8763000" cy="954107"/>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By checking the left side box there are several Actions you can take on the message. Left clicking on the message will automatically check the box. You can Mark as Read and the closed envelope icon will change to an open envelope. You can select to View Message which will bring up a screen with the entire message visible as below. By default, selecting View Message will also automatically mark the message as read.</a:t>
            </a:r>
            <a:endParaRPr lang="en-GB" sz="1400" dirty="0"/>
          </a:p>
        </p:txBody>
      </p:sp>
    </p:spTree>
    <p:extLst>
      <p:ext uri="{BB962C8B-B14F-4D97-AF65-F5344CB8AC3E}">
        <p14:creationId xmlns:p14="http://schemas.microsoft.com/office/powerpoint/2010/main" val="125640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17677"/>
          </a:xfrm>
        </p:spPr>
        <p:txBody>
          <a:bodyPr>
            <a:normAutofit/>
          </a:bodyPr>
          <a:lstStyle/>
          <a:p>
            <a:pPr algn="ctr"/>
            <a:r>
              <a:rPr lang="en-US" sz="4000" dirty="0"/>
              <a:t>Managing the Post Office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557714" y="1082803"/>
            <a:ext cx="8028571" cy="3447619"/>
          </a:xfrm>
          <a:prstGeom prst="rect">
            <a:avLst/>
          </a:prstGeom>
          <a:ln>
            <a:solidFill>
              <a:schemeClr val="tx1"/>
            </a:solidFill>
          </a:ln>
        </p:spPr>
      </p:pic>
      <p:sp>
        <p:nvSpPr>
          <p:cNvPr id="5" name="TextBox 3"/>
          <p:cNvSpPr txBox="1"/>
          <p:nvPr/>
        </p:nvSpPr>
        <p:spPr>
          <a:xfrm>
            <a:off x="446468" y="4557404"/>
            <a:ext cx="7758791"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Selecting Done will automatically check the left hand box. Checking the Done </a:t>
            </a:r>
          </a:p>
          <a:p>
            <a:r>
              <a:rPr lang="en-US" dirty="0" smtClean="0"/>
              <a:t>checkbox means that you have taken whatever actions, if any, were required.</a:t>
            </a:r>
          </a:p>
          <a:p>
            <a:r>
              <a:rPr lang="en-US" dirty="0" smtClean="0"/>
              <a:t>Selecting to Move to Trash will remove the message from your Inbox and send to</a:t>
            </a:r>
          </a:p>
          <a:p>
            <a:r>
              <a:rPr lang="en-US" dirty="0"/>
              <a:t>t</a:t>
            </a:r>
            <a:r>
              <a:rPr lang="en-US" dirty="0" smtClean="0"/>
              <a:t>he Trash.</a:t>
            </a:r>
            <a:endParaRPr lang="en-GB" dirty="0"/>
          </a:p>
        </p:txBody>
      </p:sp>
    </p:spTree>
    <p:extLst>
      <p:ext uri="{BB962C8B-B14F-4D97-AF65-F5344CB8AC3E}">
        <p14:creationId xmlns:p14="http://schemas.microsoft.com/office/powerpoint/2010/main" val="4063629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TNT</Module>
    <PublishingExpirationDate xmlns="http://schemas.microsoft.com/sharepoint/v3" xsi:nil="true"/>
    <Community_x0020_Author_x0020__x007c__x0020_Editor xmlns="00558959-21e2-49b6-8bc1-d46e8fb3ce16">
      <UserInfo>
        <DisplayName>fba_member:amiller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925BF437-BC1C-44BD-AD21-C18B8B9410BB}"/>
</file>

<file path=customXml/itemProps2.xml><?xml version="1.0" encoding="utf-8"?>
<ds:datastoreItem xmlns:ds="http://schemas.openxmlformats.org/officeDocument/2006/customXml" ds:itemID="{C47FAB99-F1E1-405E-8B37-9F9E9C9EEDC9}"/>
</file>

<file path=customXml/itemProps3.xml><?xml version="1.0" encoding="utf-8"?>
<ds:datastoreItem xmlns:ds="http://schemas.openxmlformats.org/officeDocument/2006/customXml" ds:itemID="{BADBBA7A-38D7-4A7C-AE3C-0D6C9FC7AFA9}"/>
</file>

<file path=docProps/app.xml><?xml version="1.0" encoding="utf-8"?>
<Properties xmlns="http://schemas.openxmlformats.org/officeDocument/2006/extended-properties" xmlns:vt="http://schemas.openxmlformats.org/officeDocument/2006/docPropsVTypes">
  <Template/>
  <TotalTime>399</TotalTime>
  <Words>2160</Words>
  <Application>Microsoft Office PowerPoint</Application>
  <PresentationFormat>On-screen Show (4:3)</PresentationFormat>
  <Paragraphs>146</Paragraphs>
  <Slides>26</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26</vt:i4>
      </vt:variant>
    </vt:vector>
  </HeadingPairs>
  <TitlesOfParts>
    <vt:vector size="44"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Tips &amp; Tricks</vt:lpstr>
      <vt:lpstr>The ZIMS Post Office Is this what you see when you open ZIMS?</vt:lpstr>
      <vt:lpstr>Why Bother?</vt:lpstr>
      <vt:lpstr>The Information is Duplicated in Pending Transactions </vt:lpstr>
      <vt:lpstr>So many staff members receive the messages that it doesn’t matter what I do, it will be in someone else’s mailbox</vt:lpstr>
      <vt:lpstr>I don’t have time to clear up my messages</vt:lpstr>
      <vt:lpstr>I have no idea what to do with the messages</vt:lpstr>
      <vt:lpstr>Managing the Post Office</vt:lpstr>
      <vt:lpstr>Managing the Post Office</vt:lpstr>
      <vt:lpstr>Message Checkbox</vt:lpstr>
      <vt:lpstr>Managing the Trash</vt:lpstr>
      <vt:lpstr>EXAMPLE 1: Sender Initiated, Receiver selects Deny</vt:lpstr>
      <vt:lpstr>EXAMPLE 2: Receiver Initiated, Sender selects No Information Available</vt:lpstr>
      <vt:lpstr>EXAMPLE 3: Receiver Initiated, Sender selects Deny</vt:lpstr>
      <vt:lpstr>EXAMPLE 4: Animal Out on Loan/Lease dies</vt:lpstr>
      <vt:lpstr>EXAMPLE 5: Other Dispositions of Out On Loan/Lease Animals</vt:lpstr>
      <vt:lpstr>EXAMPLE 6: Parent Record Deleted by Other Institution</vt:lpstr>
      <vt:lpstr>EXAMPLE 7: Partial Record Deleted by Other Institution</vt:lpstr>
      <vt:lpstr>EXAMPLE 8: Partial Record Deleted Includes Only Record of Parent</vt:lpstr>
      <vt:lpstr>EXAMPLE 9: Partial Delete of Record That Set the Base Information</vt:lpstr>
      <vt:lpstr>EXAMPLE 10: Local Medical Term is Made Global</vt:lpstr>
      <vt:lpstr>Any Questions?</vt:lpstr>
      <vt:lpstr>Resetting Passwords</vt:lpstr>
      <vt:lpstr>Local Admin Reset</vt:lpstr>
      <vt:lpstr>Don’t Lock Yourself Out!</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36</cp:revision>
  <dcterms:created xsi:type="dcterms:W3CDTF">2016-07-26T18:48:10Z</dcterms:created>
  <dcterms:modified xsi:type="dcterms:W3CDTF">2016-08-27T03:30:31Z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bool>true</vt:bool>
  </property>
  <property fmtid="{D5CDD505-2E9C-101B-9397-08002B2CF9AE}" pid="4" name="Tracked">
    <vt:bool>false</vt:bool>
  </property>
  <property fmtid="{D5CDD505-2E9C-101B-9397-08002B2CF9AE}" pid="5" name="Tracking URL">
    <vt:lpwstr/>
  </property>
  <property fmtid="{D5CDD505-2E9C-101B-9397-08002B2CF9AE}" pid="6" name="Metrics URL">
    <vt:lpwstr/>
  </property>
  <property fmtid="{D5CDD505-2E9C-101B-9397-08002B2CF9AE}" pid="7" name="Updated on?">
    <vt:lpwstr>2018-07-04T00:17:45+00:00</vt:lpwstr>
  </property>
</Properties>
</file>