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notesSlides/notesSlide9.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notesSlides/notesSlide15.xml" ContentType="application/vnd.openxmlformats-officedocument.presentationml.notesSlide+xml"/>
  <Override PartName="/ppt/slideMasters/slideMaster14.xml" ContentType="application/vnd.openxmlformats-officedocument.presentationml.slideMaster+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notesSlides/notesSlide5.xml" ContentType="application/vnd.openxmlformats-officedocument.presentationml.notes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4" r:id="rId2"/>
    <p:sldMasterId id="2147483704" r:id="rId3"/>
    <p:sldMasterId id="2147483714" r:id="rId4"/>
    <p:sldMasterId id="2147483724" r:id="rId5"/>
    <p:sldMasterId id="2147483734" r:id="rId6"/>
    <p:sldMasterId id="2147483744" r:id="rId7"/>
    <p:sldMasterId id="2147483764" r:id="rId8"/>
    <p:sldMasterId id="2147483754" r:id="rId9"/>
    <p:sldMasterId id="2147483774" r:id="rId10"/>
    <p:sldMasterId id="2147483784" r:id="rId11"/>
    <p:sldMasterId id="2147483794" r:id="rId12"/>
    <p:sldMasterId id="2147483814" r:id="rId13"/>
    <p:sldMasterId id="2147483804" r:id="rId14"/>
    <p:sldMasterId id="2147483834" r:id="rId15"/>
    <p:sldMasterId id="2147483824" r:id="rId16"/>
  </p:sldMasterIdLst>
  <p:notesMasterIdLst>
    <p:notesMasterId r:id="rId35"/>
  </p:notes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4" autoAdjust="0"/>
    <p:restoredTop sz="94660"/>
  </p:normalViewPr>
  <p:slideViewPr>
    <p:cSldViewPr snapToGrid="0" showGuides="1">
      <p:cViewPr varScale="1">
        <p:scale>
          <a:sx n="70" d="100"/>
          <a:sy n="70" d="100"/>
        </p:scale>
        <p:origin x="1362" y="72"/>
      </p:cViewPr>
      <p:guideLst>
        <p:guide orient="horz" pos="2160"/>
        <p:guide pos="2880"/>
      </p:guideLst>
    </p:cSldViewPr>
  </p:slideViewPr>
  <p:notesTextViewPr>
    <p:cViewPr>
      <p:scale>
        <a:sx n="1" d="1"/>
        <a:sy n="1" d="1"/>
      </p:scale>
      <p:origin x="0" y="-156"/>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tableStyles" Target="tableStyles.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customXml" Target="../customXml/item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39BE78-2884-4D36-9A1E-20CC29617298}" type="datetimeFigureOut">
              <a:rPr lang="en-GB" smtClean="0"/>
              <a:t>06/09/2016</a:t>
            </a:fld>
            <a:endParaRPr lang="en-GB"/>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9F0CD0-3E36-4D0B-8FB6-8247DDBAB476}" type="slidenum">
              <a:rPr lang="en-GB" smtClean="0"/>
              <a:t>‹nr.›</a:t>
            </a:fld>
            <a:endParaRPr lang="en-GB"/>
          </a:p>
        </p:txBody>
      </p:sp>
    </p:spTree>
    <p:extLst>
      <p:ext uri="{BB962C8B-B14F-4D97-AF65-F5344CB8AC3E}">
        <p14:creationId xmlns:p14="http://schemas.microsoft.com/office/powerpoint/2010/main" val="328847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support@isis.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Welcome to this Introduction to ZIMS. This class is targeted for those Users getting ready to deploy ZIMS. In most cases you will be migrating your data from ARKS into ZIMS. In fewer cases you may be going directly into ZIMS without any migrated data having  previously used non-Species360 software to help manage your animals.</a:t>
            </a:r>
          </a:p>
          <a:p>
            <a:endParaRPr lang="en-GB" dirty="0"/>
          </a:p>
        </p:txBody>
      </p:sp>
      <p:sp>
        <p:nvSpPr>
          <p:cNvPr id="4" name="Tijdelijke aanduiding voor dianummer 3"/>
          <p:cNvSpPr>
            <a:spLocks noGrp="1"/>
          </p:cNvSpPr>
          <p:nvPr>
            <p:ph type="sldNum" sz="quarter" idx="10"/>
          </p:nvPr>
        </p:nvSpPr>
        <p:spPr/>
        <p:txBody>
          <a:bodyPr/>
          <a:lstStyle/>
          <a:p>
            <a:fld id="{F49F0CD0-3E36-4D0B-8FB6-8247DDBAB476}" type="slidenum">
              <a:rPr lang="en-GB" smtClean="0"/>
              <a:t>2</a:t>
            </a:fld>
            <a:endParaRPr lang="en-GB"/>
          </a:p>
        </p:txBody>
      </p:sp>
    </p:spTree>
    <p:extLst>
      <p:ext uri="{BB962C8B-B14F-4D97-AF65-F5344CB8AC3E}">
        <p14:creationId xmlns:p14="http://schemas.microsoft.com/office/powerpoint/2010/main" val="3818717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As mentioned, ZIMS now allows all of your data in, regardless of how perfect it is. So you may have information that is different from another institution. How this information is displayed depends on if you are looking at a Local view, that is an animal you either physically held or had ownership of, or a Global view of an animal that has never been under your management.</a:t>
            </a:r>
          </a:p>
          <a:p>
            <a:endParaRPr lang="en-GB" dirty="0"/>
          </a:p>
        </p:txBody>
      </p:sp>
      <p:sp>
        <p:nvSpPr>
          <p:cNvPr id="4" name="Tijdelijke aanduiding voor dianummer 3"/>
          <p:cNvSpPr>
            <a:spLocks noGrp="1"/>
          </p:cNvSpPr>
          <p:nvPr>
            <p:ph type="sldNum" sz="quarter" idx="10"/>
          </p:nvPr>
        </p:nvSpPr>
        <p:spPr/>
        <p:txBody>
          <a:bodyPr/>
          <a:lstStyle/>
          <a:p>
            <a:fld id="{F49F0CD0-3E36-4D0B-8FB6-8247DDBAB476}" type="slidenum">
              <a:rPr lang="en-GB" smtClean="0"/>
              <a:t>11</a:t>
            </a:fld>
            <a:endParaRPr lang="en-GB"/>
          </a:p>
        </p:txBody>
      </p:sp>
    </p:spTree>
    <p:extLst>
      <p:ext uri="{BB962C8B-B14F-4D97-AF65-F5344CB8AC3E}">
        <p14:creationId xmlns:p14="http://schemas.microsoft.com/office/powerpoint/2010/main" val="2071309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For Taxonomy the Local view displays the most recent taxonomy that you have recorded. In addition, if you have created a synonym and marked it as preferred that will be displayed. So if Species360 calls it a puma, but you call it a cougar, you can create a synonym of cougar and that would show locally.</a:t>
            </a:r>
          </a:p>
          <a:p>
            <a:r>
              <a:rPr lang="en-US" sz="1200" dirty="0" smtClean="0"/>
              <a:t>&gt;In the Global view the taxonomy is shown as per the first reporting institution. If a subsequent holder changes the taxonomy the Global view will only change if the initial recording institution changes it. However, if a subsequent holder selects DNR/RNA Genetic Analysis as the Method for Taxon Determination, then the Global view will default to that taxonomy</a:t>
            </a:r>
          </a:p>
          <a:p>
            <a:endParaRPr lang="en-GB" dirty="0"/>
          </a:p>
        </p:txBody>
      </p:sp>
      <p:sp>
        <p:nvSpPr>
          <p:cNvPr id="4" name="Tijdelijke aanduiding voor dianummer 3"/>
          <p:cNvSpPr>
            <a:spLocks noGrp="1"/>
          </p:cNvSpPr>
          <p:nvPr>
            <p:ph type="sldNum" sz="quarter" idx="10"/>
          </p:nvPr>
        </p:nvSpPr>
        <p:spPr/>
        <p:txBody>
          <a:bodyPr/>
          <a:lstStyle/>
          <a:p>
            <a:fld id="{F49F0CD0-3E36-4D0B-8FB6-8247DDBAB476}" type="slidenum">
              <a:rPr lang="en-GB" smtClean="0"/>
              <a:t>12</a:t>
            </a:fld>
            <a:endParaRPr lang="en-GB"/>
          </a:p>
        </p:txBody>
      </p:sp>
    </p:spTree>
    <p:extLst>
      <p:ext uri="{BB962C8B-B14F-4D97-AF65-F5344CB8AC3E}">
        <p14:creationId xmlns:p14="http://schemas.microsoft.com/office/powerpoint/2010/main" val="1937634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For Sex, the Local view will show whatever you have recorded.</a:t>
            </a:r>
          </a:p>
          <a:p>
            <a:r>
              <a:rPr lang="en-US" sz="1200" dirty="0" smtClean="0"/>
              <a:t>&gt;The Global view will display what the current or last holder entered. This is because as the animal gets older, it is usually easier to determine the sex and the first record may be incorrect.</a:t>
            </a:r>
          </a:p>
          <a:p>
            <a:endParaRPr lang="en-GB" dirty="0"/>
          </a:p>
        </p:txBody>
      </p:sp>
      <p:sp>
        <p:nvSpPr>
          <p:cNvPr id="4" name="Tijdelijke aanduiding voor dianummer 3"/>
          <p:cNvSpPr>
            <a:spLocks noGrp="1"/>
          </p:cNvSpPr>
          <p:nvPr>
            <p:ph type="sldNum" sz="quarter" idx="10"/>
          </p:nvPr>
        </p:nvSpPr>
        <p:spPr/>
        <p:txBody>
          <a:bodyPr/>
          <a:lstStyle/>
          <a:p>
            <a:fld id="{F49F0CD0-3E36-4D0B-8FB6-8247DDBAB476}" type="slidenum">
              <a:rPr lang="en-GB" smtClean="0"/>
              <a:t>13</a:t>
            </a:fld>
            <a:endParaRPr lang="en-GB"/>
          </a:p>
        </p:txBody>
      </p:sp>
    </p:spTree>
    <p:extLst>
      <p:ext uri="{BB962C8B-B14F-4D97-AF65-F5344CB8AC3E}">
        <p14:creationId xmlns:p14="http://schemas.microsoft.com/office/powerpoint/2010/main" val="219641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The Birth Date for Local view will be whatever you have recorded.</a:t>
            </a:r>
          </a:p>
          <a:p>
            <a:r>
              <a:rPr lang="en-US" sz="1200" dirty="0" smtClean="0"/>
              <a:t>&gt;However, Globally the first reporting institution wins out and that is what will be displayed. Whoever was closest to the Birth probably has the most accurate information.</a:t>
            </a:r>
          </a:p>
          <a:p>
            <a:endParaRPr lang="en-GB" dirty="0"/>
          </a:p>
        </p:txBody>
      </p:sp>
      <p:sp>
        <p:nvSpPr>
          <p:cNvPr id="4" name="Tijdelijke aanduiding voor dianummer 3"/>
          <p:cNvSpPr>
            <a:spLocks noGrp="1"/>
          </p:cNvSpPr>
          <p:nvPr>
            <p:ph type="sldNum" sz="quarter" idx="10"/>
          </p:nvPr>
        </p:nvSpPr>
        <p:spPr/>
        <p:txBody>
          <a:bodyPr/>
          <a:lstStyle/>
          <a:p>
            <a:fld id="{F49F0CD0-3E36-4D0B-8FB6-8247DDBAB476}" type="slidenum">
              <a:rPr lang="en-GB" smtClean="0"/>
              <a:t>14</a:t>
            </a:fld>
            <a:endParaRPr lang="en-GB"/>
          </a:p>
        </p:txBody>
      </p:sp>
    </p:spTree>
    <p:extLst>
      <p:ext uri="{BB962C8B-B14F-4D97-AF65-F5344CB8AC3E}">
        <p14:creationId xmlns:p14="http://schemas.microsoft.com/office/powerpoint/2010/main" val="3440508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Any conflicts will show in red in the record, allowing you to try to get consensus with the other facilities.  As mentioned, everything is accepted, regardless of conflicts.</a:t>
            </a:r>
          </a:p>
          <a:p>
            <a:endParaRPr lang="en-GB" dirty="0"/>
          </a:p>
        </p:txBody>
      </p:sp>
      <p:sp>
        <p:nvSpPr>
          <p:cNvPr id="4" name="Tijdelijke aanduiding voor dianummer 3"/>
          <p:cNvSpPr>
            <a:spLocks noGrp="1"/>
          </p:cNvSpPr>
          <p:nvPr>
            <p:ph type="sldNum" sz="quarter" idx="10"/>
          </p:nvPr>
        </p:nvSpPr>
        <p:spPr/>
        <p:txBody>
          <a:bodyPr/>
          <a:lstStyle/>
          <a:p>
            <a:fld id="{F49F0CD0-3E36-4D0B-8FB6-8247DDBAB476}" type="slidenum">
              <a:rPr lang="en-GB" smtClean="0"/>
              <a:t>15</a:t>
            </a:fld>
            <a:endParaRPr lang="en-GB"/>
          </a:p>
        </p:txBody>
      </p:sp>
    </p:spTree>
    <p:extLst>
      <p:ext uri="{BB962C8B-B14F-4D97-AF65-F5344CB8AC3E}">
        <p14:creationId xmlns:p14="http://schemas.microsoft.com/office/powerpoint/2010/main" val="2513210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Because the animal or group record is one single global record, there are Rules as to what you can edit and what you cannot. In general, if it is data that your institution entered, it can be edited or removed by your institution. If the information was entered by another facility, you cannot edit or remove it. ZIMS also has built in many fast fixes for those Oops! moments that you may have during data entry. For almost all the screens, once you have saved the entry, you have 30 seconds to say Oops! that was wrong and Undo the entry. An example would be if you entered a record into the wrong animal or added an incorrect identifier.</a:t>
            </a:r>
          </a:p>
          <a:p>
            <a:endParaRPr lang="en-GB" dirty="0"/>
          </a:p>
        </p:txBody>
      </p:sp>
      <p:sp>
        <p:nvSpPr>
          <p:cNvPr id="4" name="Tijdelijke aanduiding voor dianummer 3"/>
          <p:cNvSpPr>
            <a:spLocks noGrp="1"/>
          </p:cNvSpPr>
          <p:nvPr>
            <p:ph type="sldNum" sz="quarter" idx="10"/>
          </p:nvPr>
        </p:nvSpPr>
        <p:spPr/>
        <p:txBody>
          <a:bodyPr/>
          <a:lstStyle/>
          <a:p>
            <a:fld id="{F49F0CD0-3E36-4D0B-8FB6-8247DDBAB476}" type="slidenum">
              <a:rPr lang="en-GB" smtClean="0"/>
              <a:t>16</a:t>
            </a:fld>
            <a:endParaRPr lang="en-GB"/>
          </a:p>
        </p:txBody>
      </p:sp>
    </p:spTree>
    <p:extLst>
      <p:ext uri="{BB962C8B-B14F-4D97-AF65-F5344CB8AC3E}">
        <p14:creationId xmlns:p14="http://schemas.microsoft.com/office/powerpoint/2010/main" val="578894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following are some addresses and links to help you out. Read slide.</a:t>
            </a:r>
          </a:p>
          <a:p>
            <a:endParaRPr lang="en-GB" dirty="0"/>
          </a:p>
        </p:txBody>
      </p:sp>
      <p:sp>
        <p:nvSpPr>
          <p:cNvPr id="4" name="Tijdelijke aanduiding voor dianummer 3"/>
          <p:cNvSpPr>
            <a:spLocks noGrp="1"/>
          </p:cNvSpPr>
          <p:nvPr>
            <p:ph type="sldNum" sz="quarter" idx="10"/>
          </p:nvPr>
        </p:nvSpPr>
        <p:spPr/>
        <p:txBody>
          <a:bodyPr/>
          <a:lstStyle/>
          <a:p>
            <a:fld id="{F49F0CD0-3E36-4D0B-8FB6-8247DDBAB476}" type="slidenum">
              <a:rPr lang="en-GB" smtClean="0"/>
              <a:t>17</a:t>
            </a:fld>
            <a:endParaRPr lang="en-GB"/>
          </a:p>
        </p:txBody>
      </p:sp>
    </p:spTree>
    <p:extLst>
      <p:ext uri="{BB962C8B-B14F-4D97-AF65-F5344CB8AC3E}">
        <p14:creationId xmlns:p14="http://schemas.microsoft.com/office/powerpoint/2010/main" val="1772401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That’s a brief overview of the concepts driving ZIMS. We’ll get right into the application and look at some navigation. ZIMS allows multi-tasking through multiple windows and tabs. </a:t>
            </a:r>
            <a:r>
              <a:rPr lang="en-US" sz="1200" smtClean="0"/>
              <a:t>We’ll look at search options, some enclosure functionality and end with creating Roles.</a:t>
            </a:r>
          </a:p>
          <a:p>
            <a:endParaRPr lang="en-GB"/>
          </a:p>
        </p:txBody>
      </p:sp>
      <p:sp>
        <p:nvSpPr>
          <p:cNvPr id="4" name="Tijdelijke aanduiding voor dianummer 3"/>
          <p:cNvSpPr>
            <a:spLocks noGrp="1"/>
          </p:cNvSpPr>
          <p:nvPr>
            <p:ph type="sldNum" sz="quarter" idx="10"/>
          </p:nvPr>
        </p:nvSpPr>
        <p:spPr/>
        <p:txBody>
          <a:bodyPr/>
          <a:lstStyle/>
          <a:p>
            <a:fld id="{F49F0CD0-3E36-4D0B-8FB6-8247DDBAB476}" type="slidenum">
              <a:rPr lang="en-GB" smtClean="0"/>
              <a:t>18</a:t>
            </a:fld>
            <a:endParaRPr lang="en-GB"/>
          </a:p>
        </p:txBody>
      </p:sp>
    </p:spTree>
    <p:extLst>
      <p:ext uri="{BB962C8B-B14F-4D97-AF65-F5344CB8AC3E}">
        <p14:creationId xmlns:p14="http://schemas.microsoft.com/office/powerpoint/2010/main" val="495377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Speaking of migration, you may have heard that Users of the initial release of ZIMS were missing animals in the migration process. This is because that application had very strict Business Rules that allowed only perfect data to migrate.  The current application has relaxed those Business Rules so that all records get migrated. If it is not perfect then a conflict is shown. So all your ARKS data will be there. And for those that migrated from the initial ZIMS application to the current ZIMS, all their data is there. </a:t>
            </a:r>
            <a:endParaRPr lang="en-GB" dirty="0"/>
          </a:p>
        </p:txBody>
      </p:sp>
      <p:sp>
        <p:nvSpPr>
          <p:cNvPr id="4" name="Tijdelijke aanduiding voor dianummer 3"/>
          <p:cNvSpPr>
            <a:spLocks noGrp="1"/>
          </p:cNvSpPr>
          <p:nvPr>
            <p:ph type="sldNum" sz="quarter" idx="10"/>
          </p:nvPr>
        </p:nvSpPr>
        <p:spPr/>
        <p:txBody>
          <a:bodyPr/>
          <a:lstStyle/>
          <a:p>
            <a:fld id="{F49F0CD0-3E36-4D0B-8FB6-8247DDBAB476}" type="slidenum">
              <a:rPr lang="en-GB" smtClean="0"/>
              <a:t>3</a:t>
            </a:fld>
            <a:endParaRPr lang="en-GB"/>
          </a:p>
        </p:txBody>
      </p:sp>
    </p:spTree>
    <p:extLst>
      <p:ext uri="{BB962C8B-B14F-4D97-AF65-F5344CB8AC3E}">
        <p14:creationId xmlns:p14="http://schemas.microsoft.com/office/powerpoint/2010/main" val="1959311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ZIMS was created using 6 basic concepts.  The first concept is that it is internet based. ARKS was local and had to be installed on computers or a network. You could only work in it if the computer you were using had ARKS installed. ZIMS can be accessed from any computer that has internet access. ARKS data had to be submitted in order for it to be seen globally. In ZIMS there is no submission, the global database is updated immediately. In ZIMS as soon as information is saved, other institutions can view it instantly.</a:t>
            </a:r>
          </a:p>
          <a:p>
            <a:endParaRPr lang="en-GB" dirty="0"/>
          </a:p>
        </p:txBody>
      </p:sp>
      <p:sp>
        <p:nvSpPr>
          <p:cNvPr id="4" name="Tijdelijke aanduiding voor dianummer 3"/>
          <p:cNvSpPr>
            <a:spLocks noGrp="1"/>
          </p:cNvSpPr>
          <p:nvPr>
            <p:ph type="sldNum" sz="quarter" idx="10"/>
          </p:nvPr>
        </p:nvSpPr>
        <p:spPr/>
        <p:txBody>
          <a:bodyPr/>
          <a:lstStyle/>
          <a:p>
            <a:fld id="{F49F0CD0-3E36-4D0B-8FB6-8247DDBAB476}" type="slidenum">
              <a:rPr lang="en-GB" smtClean="0"/>
              <a:t>4</a:t>
            </a:fld>
            <a:endParaRPr lang="en-GB"/>
          </a:p>
        </p:txBody>
      </p:sp>
    </p:spTree>
    <p:extLst>
      <p:ext uri="{BB962C8B-B14F-4D97-AF65-F5344CB8AC3E}">
        <p14:creationId xmlns:p14="http://schemas.microsoft.com/office/powerpoint/2010/main" val="671951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The second concept is that an animal or group is accessioned into ZIMS only once. As it moves from institution to institution Visits are created in the global record, there are no additional accessions that need to be linked. </a:t>
            </a:r>
          </a:p>
          <a:p>
            <a:r>
              <a:rPr lang="en-US" sz="1200" dirty="0" smtClean="0"/>
              <a:t>&gt;When the initial accession is saved, the application assigns a Global Accession Number. This is like a social security number and will never change no matter how many times the animal may be transferred between institutions. </a:t>
            </a:r>
          </a:p>
          <a:p>
            <a:r>
              <a:rPr lang="en-US" sz="1200" dirty="0" smtClean="0"/>
              <a:t>&gt;With each Visit a Local Accession Number is still required to help support </a:t>
            </a:r>
            <a:r>
              <a:rPr lang="en-US" sz="1200" dirty="0" err="1" smtClean="0"/>
              <a:t>MedARKS</a:t>
            </a:r>
            <a:r>
              <a:rPr lang="en-US" sz="1200" dirty="0" smtClean="0"/>
              <a:t> and SPARKS. This Local ID is assigned by each institution.</a:t>
            </a:r>
          </a:p>
          <a:p>
            <a:endParaRPr lang="en-GB" dirty="0"/>
          </a:p>
        </p:txBody>
      </p:sp>
      <p:sp>
        <p:nvSpPr>
          <p:cNvPr id="4" name="Tijdelijke aanduiding voor dianummer 3"/>
          <p:cNvSpPr>
            <a:spLocks noGrp="1"/>
          </p:cNvSpPr>
          <p:nvPr>
            <p:ph type="sldNum" sz="quarter" idx="10"/>
          </p:nvPr>
        </p:nvSpPr>
        <p:spPr/>
        <p:txBody>
          <a:bodyPr/>
          <a:lstStyle/>
          <a:p>
            <a:fld id="{F49F0CD0-3E36-4D0B-8FB6-8247DDBAB476}" type="slidenum">
              <a:rPr lang="en-GB" smtClean="0"/>
              <a:t>5</a:t>
            </a:fld>
            <a:endParaRPr lang="en-GB"/>
          </a:p>
        </p:txBody>
      </p:sp>
    </p:spTree>
    <p:extLst>
      <p:ext uri="{BB962C8B-B14F-4D97-AF65-F5344CB8AC3E}">
        <p14:creationId xmlns:p14="http://schemas.microsoft.com/office/powerpoint/2010/main" val="1068233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As mentioned earlier, ZIMS operates following Business Rules to make sure the User doesn’t do anything that is illogical. For example if you have dispositioned an egg such as discarding it, then you cannot record a hatch.</a:t>
            </a:r>
          </a:p>
          <a:p>
            <a:r>
              <a:rPr lang="en-US" sz="1200" dirty="0" smtClean="0"/>
              <a:t>&gt;These Rules were developed by the programmers to ensure the application functioned technically logically and by Subject Matter Experts to ensure the animal data was logical</a:t>
            </a:r>
          </a:p>
          <a:p>
            <a:r>
              <a:rPr lang="en-US" sz="1200" dirty="0" smtClean="0"/>
              <a:t>&gt;We found that our perfect world anticipated with the initial release of ZIMS is not perfect after all</a:t>
            </a:r>
          </a:p>
          <a:p>
            <a:endParaRPr lang="en-GB" dirty="0"/>
          </a:p>
        </p:txBody>
      </p:sp>
      <p:sp>
        <p:nvSpPr>
          <p:cNvPr id="4" name="Tijdelijke aanduiding voor dianummer 3"/>
          <p:cNvSpPr>
            <a:spLocks noGrp="1"/>
          </p:cNvSpPr>
          <p:nvPr>
            <p:ph type="sldNum" sz="quarter" idx="10"/>
          </p:nvPr>
        </p:nvSpPr>
        <p:spPr/>
        <p:txBody>
          <a:bodyPr/>
          <a:lstStyle/>
          <a:p>
            <a:fld id="{F49F0CD0-3E36-4D0B-8FB6-8247DDBAB476}" type="slidenum">
              <a:rPr lang="en-GB" smtClean="0"/>
              <a:t>6</a:t>
            </a:fld>
            <a:endParaRPr lang="en-GB"/>
          </a:p>
        </p:txBody>
      </p:sp>
    </p:spTree>
    <p:extLst>
      <p:ext uri="{BB962C8B-B14F-4D97-AF65-F5344CB8AC3E}">
        <p14:creationId xmlns:p14="http://schemas.microsoft.com/office/powerpoint/2010/main" val="3659116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Another concept was to avoid the confusion of free text fields as much as possible. Using free text means I can enter the same information differently than others are entering it. This makes searching difficult as it is all different. Data Standards are pre-filled lists which Users select from, meaning that I am using the same terms that you are. These lists were developed by Subject Matter Experts.</a:t>
            </a:r>
          </a:p>
          <a:p>
            <a:r>
              <a:rPr lang="en-US" sz="1200" dirty="0" smtClean="0"/>
              <a:t>&gt;Data Standards are not static and as more facilities deploy, we are finding more terms need to be added. If you feel a term should be added to a Data Standard you can contact </a:t>
            </a:r>
            <a:r>
              <a:rPr lang="en-US" sz="1200" dirty="0" smtClean="0">
                <a:hlinkClick r:id="rId3"/>
              </a:rPr>
              <a:t>support@Species360.org</a:t>
            </a:r>
            <a:r>
              <a:rPr lang="en-US" sz="1200" dirty="0" smtClean="0"/>
              <a:t>. Provide the screen title, field name, the term and a definition. In addition, providing how often this term may be used is valuable.</a:t>
            </a:r>
          </a:p>
          <a:p>
            <a:endParaRPr lang="en-GB" dirty="0"/>
          </a:p>
        </p:txBody>
      </p:sp>
      <p:sp>
        <p:nvSpPr>
          <p:cNvPr id="4" name="Tijdelijke aanduiding voor dianummer 3"/>
          <p:cNvSpPr>
            <a:spLocks noGrp="1"/>
          </p:cNvSpPr>
          <p:nvPr>
            <p:ph type="sldNum" sz="quarter" idx="10"/>
          </p:nvPr>
        </p:nvSpPr>
        <p:spPr/>
        <p:txBody>
          <a:bodyPr/>
          <a:lstStyle/>
          <a:p>
            <a:fld id="{F49F0CD0-3E36-4D0B-8FB6-8247DDBAB476}" type="slidenum">
              <a:rPr lang="en-GB" smtClean="0"/>
              <a:t>7</a:t>
            </a:fld>
            <a:endParaRPr lang="en-GB"/>
          </a:p>
        </p:txBody>
      </p:sp>
    </p:spTree>
    <p:extLst>
      <p:ext uri="{BB962C8B-B14F-4D97-AF65-F5344CB8AC3E}">
        <p14:creationId xmlns:p14="http://schemas.microsoft.com/office/powerpoint/2010/main" val="646668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ZIMS goes beyond just helping you manage your animal collection. There is additional animal-related functionality such as managing your Permits and Transponder Inventory and creating Collection Trips.</a:t>
            </a:r>
          </a:p>
          <a:p>
            <a:r>
              <a:rPr lang="en-US" sz="1200" dirty="0" smtClean="0"/>
              <a:t>&gt;It also helps you manage your enclosures with the ability to record dimensions, barriers and substrates, keep track of maintenance and record environmental and water quality measurements.</a:t>
            </a:r>
          </a:p>
          <a:p>
            <a:r>
              <a:rPr lang="en-US" sz="1200" dirty="0" smtClean="0"/>
              <a:t>&gt;In additional it helps manage your staff and create teams and departments as well as ZIMS Roles.</a:t>
            </a:r>
          </a:p>
          <a:p>
            <a:endParaRPr lang="en-GB" dirty="0"/>
          </a:p>
        </p:txBody>
      </p:sp>
      <p:sp>
        <p:nvSpPr>
          <p:cNvPr id="4" name="Tijdelijke aanduiding voor dianummer 3"/>
          <p:cNvSpPr>
            <a:spLocks noGrp="1"/>
          </p:cNvSpPr>
          <p:nvPr>
            <p:ph type="sldNum" sz="quarter" idx="10"/>
          </p:nvPr>
        </p:nvSpPr>
        <p:spPr/>
        <p:txBody>
          <a:bodyPr/>
          <a:lstStyle/>
          <a:p>
            <a:fld id="{F49F0CD0-3E36-4D0B-8FB6-8247DDBAB476}" type="slidenum">
              <a:rPr lang="en-GB" smtClean="0"/>
              <a:t>8</a:t>
            </a:fld>
            <a:endParaRPr lang="en-GB"/>
          </a:p>
        </p:txBody>
      </p:sp>
    </p:spTree>
    <p:extLst>
      <p:ext uri="{BB962C8B-B14F-4D97-AF65-F5344CB8AC3E}">
        <p14:creationId xmlns:p14="http://schemas.microsoft.com/office/powerpoint/2010/main" val="3216344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These ZIMS Roles are the final concept driving ZIMS. These Roles are assigned by your Local Administrator. They can select Species360 Template Roles, which are not editable, or create Custom Roles which are editable.</a:t>
            </a:r>
          </a:p>
          <a:p>
            <a:r>
              <a:rPr lang="en-US" sz="1200" dirty="0" smtClean="0"/>
              <a:t>&gt;These Roles will determine what screen access is available to the Users assigned them. For example, if the Role you are assigned does not have access to  add a new enclosure, you will not even see that action.</a:t>
            </a:r>
          </a:p>
          <a:p>
            <a:r>
              <a:rPr lang="en-US" sz="1200" dirty="0" smtClean="0"/>
              <a:t>&gt;Access is provided in four levels – the ability to Search and View, the ability to Edit, to Add or to Remove.</a:t>
            </a:r>
            <a:endParaRPr lang="en-GB" dirty="0"/>
          </a:p>
        </p:txBody>
      </p:sp>
      <p:sp>
        <p:nvSpPr>
          <p:cNvPr id="4" name="Tijdelijke aanduiding voor dianummer 3"/>
          <p:cNvSpPr>
            <a:spLocks noGrp="1"/>
          </p:cNvSpPr>
          <p:nvPr>
            <p:ph type="sldNum" sz="quarter" idx="10"/>
          </p:nvPr>
        </p:nvSpPr>
        <p:spPr/>
        <p:txBody>
          <a:bodyPr/>
          <a:lstStyle/>
          <a:p>
            <a:fld id="{F49F0CD0-3E36-4D0B-8FB6-8247DDBAB476}" type="slidenum">
              <a:rPr lang="en-GB" smtClean="0"/>
              <a:t>9</a:t>
            </a:fld>
            <a:endParaRPr lang="en-GB"/>
          </a:p>
        </p:txBody>
      </p:sp>
    </p:spTree>
    <p:extLst>
      <p:ext uri="{BB962C8B-B14F-4D97-AF65-F5344CB8AC3E}">
        <p14:creationId xmlns:p14="http://schemas.microsoft.com/office/powerpoint/2010/main" val="2394260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Those are the six concepts driving ZIMS. Read Slide.</a:t>
            </a:r>
          </a:p>
          <a:p>
            <a:endParaRPr lang="en-GB" dirty="0"/>
          </a:p>
        </p:txBody>
      </p:sp>
      <p:sp>
        <p:nvSpPr>
          <p:cNvPr id="4" name="Tijdelijke aanduiding voor dianummer 3"/>
          <p:cNvSpPr>
            <a:spLocks noGrp="1"/>
          </p:cNvSpPr>
          <p:nvPr>
            <p:ph type="sldNum" sz="quarter" idx="10"/>
          </p:nvPr>
        </p:nvSpPr>
        <p:spPr/>
        <p:txBody>
          <a:bodyPr/>
          <a:lstStyle/>
          <a:p>
            <a:fld id="{F49F0CD0-3E36-4D0B-8FB6-8247DDBAB476}" type="slidenum">
              <a:rPr lang="en-GB" smtClean="0"/>
              <a:t>10</a:t>
            </a:fld>
            <a:endParaRPr lang="en-GB"/>
          </a:p>
        </p:txBody>
      </p:sp>
    </p:spTree>
    <p:extLst>
      <p:ext uri="{BB962C8B-B14F-4D97-AF65-F5344CB8AC3E}">
        <p14:creationId xmlns:p14="http://schemas.microsoft.com/office/powerpoint/2010/main" val="3257912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9/6/2016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9/6/2016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9/6/2016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9/6/2016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9/6/2016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9/6/2016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9/6/2016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9/6/2016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9/6/2016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9/6/2016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9/6/2016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9/6/2016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9/6/2016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9/6/2016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9/6/2016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9/6/2016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9/6/2016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9/6/2016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9/6/2016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jpSupport@isis.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jpSuppot@isis.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1543564"/>
          </a:xfrm>
        </p:spPr>
        <p:txBody>
          <a:bodyPr>
            <a:normAutofit/>
          </a:bodyPr>
          <a:lstStyle/>
          <a:p>
            <a:endParaRPr lang="en-US" sz="5400" dirty="0"/>
          </a:p>
        </p:txBody>
      </p:sp>
      <p:sp>
        <p:nvSpPr>
          <p:cNvPr id="3" name="Subtitle 2"/>
          <p:cNvSpPr>
            <a:spLocks noGrp="1"/>
          </p:cNvSpPr>
          <p:nvPr>
            <p:ph type="subTitle" idx="1"/>
          </p:nvPr>
        </p:nvSpPr>
        <p:spPr>
          <a:xfrm>
            <a:off x="1014211" y="3022487"/>
            <a:ext cx="6858000" cy="2335123"/>
          </a:xfrm>
        </p:spPr>
        <p:txBody>
          <a:bodyPr>
            <a:normAutofit/>
          </a:bodyPr>
          <a:lstStyle/>
          <a:p>
            <a:endParaRPr lang="en-US" dirty="0"/>
          </a:p>
        </p:txBody>
      </p:sp>
      <p:sp>
        <p:nvSpPr>
          <p:cNvPr id="4" name="Title 1"/>
          <p:cNvSpPr txBox="1">
            <a:spLocks/>
          </p:cNvSpPr>
          <p:nvPr/>
        </p:nvSpPr>
        <p:spPr>
          <a:xfrm>
            <a:off x="457199" y="413238"/>
            <a:ext cx="8448676" cy="114300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ja-JP" altLang="en-US" b="1" smtClean="0">
                <a:solidFill>
                  <a:schemeClr val="tx1">
                    <a:lumMod val="50000"/>
                    <a:lumOff val="50000"/>
                  </a:schemeClr>
                </a:solidFill>
              </a:rPr>
              <a:t>ようこそ！</a:t>
            </a:r>
            <a:r>
              <a:rPr lang="en-US" b="1" smtClean="0">
                <a:solidFill>
                  <a:schemeClr val="tx1">
                    <a:lumMod val="50000"/>
                    <a:lumOff val="50000"/>
                  </a:schemeClr>
                </a:solidFill>
              </a:rPr>
              <a:t/>
            </a:r>
            <a:br>
              <a:rPr lang="en-US" b="1" smtClean="0">
                <a:solidFill>
                  <a:schemeClr val="tx1">
                    <a:lumMod val="50000"/>
                    <a:lumOff val="50000"/>
                  </a:schemeClr>
                </a:solidFill>
              </a:rPr>
            </a:br>
            <a:r>
              <a:rPr lang="ja-JP" altLang="en-US" sz="4000" b="1" smtClean="0">
                <a:solidFill>
                  <a:schemeClr val="tx1">
                    <a:lumMod val="50000"/>
                    <a:lumOff val="50000"/>
                  </a:schemeClr>
                </a:solidFill>
              </a:rPr>
              <a:t>以下を参考に音声設定を行ってください</a:t>
            </a:r>
            <a:endParaRPr lang="en-US" sz="4000" b="1" dirty="0">
              <a:solidFill>
                <a:schemeClr val="tx1">
                  <a:lumMod val="50000"/>
                  <a:lumOff val="50000"/>
                </a:schemeClr>
              </a:solidFill>
            </a:endParaRPr>
          </a:p>
        </p:txBody>
      </p:sp>
      <p:sp>
        <p:nvSpPr>
          <p:cNvPr id="5" name="TextBox 14"/>
          <p:cNvSpPr txBox="1"/>
          <p:nvPr/>
        </p:nvSpPr>
        <p:spPr>
          <a:xfrm>
            <a:off x="1223889" y="1796241"/>
            <a:ext cx="3185487" cy="923330"/>
          </a:xfrm>
          <a:prstGeom prst="rect">
            <a:avLst/>
          </a:prstGeom>
          <a:noFill/>
        </p:spPr>
        <p:txBody>
          <a:bodyPr wrap="none" rtlCol="0">
            <a:spAutoFit/>
          </a:bodyPr>
          <a:lstStyle/>
          <a:p>
            <a:r>
              <a:rPr lang="en-US" b="1" dirty="0" smtClean="0"/>
              <a:t>1. </a:t>
            </a:r>
            <a:r>
              <a:rPr lang="ja-JP" altLang="en-US" b="1" dirty="0" smtClean="0"/>
              <a:t>バーの一番上にある赤い</a:t>
            </a:r>
            <a:r>
              <a:rPr lang="en-US" altLang="ja-JP" b="1" dirty="0" smtClean="0"/>
              <a:t/>
            </a:r>
            <a:br>
              <a:rPr lang="en-US" altLang="ja-JP" b="1" dirty="0" smtClean="0"/>
            </a:br>
            <a:r>
              <a:rPr lang="ja-JP" altLang="en-US" b="1" dirty="0" smtClean="0"/>
              <a:t>矢印のボタンをクリックして</a:t>
            </a:r>
            <a:r>
              <a:rPr lang="en-US" altLang="ja-JP" b="1" dirty="0" smtClean="0"/>
              <a:t/>
            </a:r>
            <a:br>
              <a:rPr lang="en-US" altLang="ja-JP" b="1" dirty="0" smtClean="0"/>
            </a:br>
            <a:r>
              <a:rPr lang="ja-JP" altLang="en-US" b="1" dirty="0" smtClean="0"/>
              <a:t>広げます。</a:t>
            </a:r>
            <a:endParaRPr lang="en-US" b="1" dirty="0"/>
          </a:p>
        </p:txBody>
      </p:sp>
      <p:pic>
        <p:nvPicPr>
          <p:cNvPr id="6" name="Picture 10"/>
          <p:cNvPicPr/>
          <p:nvPr/>
        </p:nvPicPr>
        <p:blipFill>
          <a:blip r:embed="rId2"/>
          <a:srcRect b="26719"/>
          <a:stretch>
            <a:fillRect/>
          </a:stretch>
        </p:blipFill>
        <p:spPr bwMode="auto">
          <a:xfrm>
            <a:off x="1477107" y="2635053"/>
            <a:ext cx="2011681" cy="1341707"/>
          </a:xfrm>
          <a:prstGeom prst="rect">
            <a:avLst/>
          </a:prstGeom>
          <a:noFill/>
          <a:ln w="9525">
            <a:noFill/>
            <a:miter lim="800000"/>
            <a:headEnd/>
            <a:tailEnd/>
          </a:ln>
        </p:spPr>
      </p:pic>
      <p:sp>
        <p:nvSpPr>
          <p:cNvPr id="7" name="TextBox 15"/>
          <p:cNvSpPr txBox="1"/>
          <p:nvPr/>
        </p:nvSpPr>
        <p:spPr>
          <a:xfrm>
            <a:off x="1223889" y="4146397"/>
            <a:ext cx="3834704" cy="369332"/>
          </a:xfrm>
          <a:prstGeom prst="rect">
            <a:avLst/>
          </a:prstGeom>
          <a:noFill/>
        </p:spPr>
        <p:txBody>
          <a:bodyPr wrap="none" rtlCol="0">
            <a:spAutoFit/>
          </a:bodyPr>
          <a:lstStyle/>
          <a:p>
            <a:r>
              <a:rPr lang="en-US" b="1" dirty="0" smtClean="0"/>
              <a:t>2. Settings</a:t>
            </a:r>
            <a:r>
              <a:rPr lang="ja-JP" altLang="en-US" b="1" dirty="0" smtClean="0"/>
              <a:t>（設定）を選択します。</a:t>
            </a:r>
            <a:endParaRPr lang="en-US" b="1" dirty="0"/>
          </a:p>
        </p:txBody>
      </p:sp>
      <p:pic>
        <p:nvPicPr>
          <p:cNvPr id="8" name="Picture 11"/>
          <p:cNvPicPr/>
          <p:nvPr/>
        </p:nvPicPr>
        <p:blipFill>
          <a:blip r:embed="rId3"/>
          <a:srcRect b="30630"/>
          <a:stretch>
            <a:fillRect/>
          </a:stretch>
        </p:blipFill>
        <p:spPr bwMode="auto">
          <a:xfrm>
            <a:off x="998806" y="4705643"/>
            <a:ext cx="3486956" cy="1702192"/>
          </a:xfrm>
          <a:prstGeom prst="rect">
            <a:avLst/>
          </a:prstGeom>
          <a:noFill/>
          <a:ln w="9525">
            <a:noFill/>
            <a:miter lim="800000"/>
            <a:headEnd/>
            <a:tailEnd/>
          </a:ln>
        </p:spPr>
      </p:pic>
      <p:sp>
        <p:nvSpPr>
          <p:cNvPr id="9" name="TextBox 17"/>
          <p:cNvSpPr txBox="1"/>
          <p:nvPr/>
        </p:nvSpPr>
        <p:spPr>
          <a:xfrm>
            <a:off x="4958047" y="1783025"/>
            <a:ext cx="3674404" cy="369332"/>
          </a:xfrm>
          <a:prstGeom prst="rect">
            <a:avLst/>
          </a:prstGeom>
          <a:noFill/>
        </p:spPr>
        <p:txBody>
          <a:bodyPr wrap="none" rtlCol="0">
            <a:spAutoFit/>
          </a:bodyPr>
          <a:lstStyle/>
          <a:p>
            <a:r>
              <a:rPr lang="en-US" b="1" dirty="0" smtClean="0"/>
              <a:t>3. </a:t>
            </a:r>
            <a:r>
              <a:rPr lang="ja-JP" altLang="en-US" b="1" dirty="0" smtClean="0"/>
              <a:t>デバイスを選択してください。</a:t>
            </a:r>
            <a:endParaRPr lang="en-US" b="1" dirty="0"/>
          </a:p>
        </p:txBody>
      </p:sp>
      <p:pic>
        <p:nvPicPr>
          <p:cNvPr id="10" name="Picture 13"/>
          <p:cNvPicPr/>
          <p:nvPr/>
        </p:nvPicPr>
        <p:blipFill>
          <a:blip r:embed="rId4"/>
          <a:srcRect/>
          <a:stretch>
            <a:fillRect/>
          </a:stretch>
        </p:blipFill>
        <p:spPr bwMode="auto">
          <a:xfrm>
            <a:off x="5189146" y="2152357"/>
            <a:ext cx="2815371" cy="2741443"/>
          </a:xfrm>
          <a:prstGeom prst="rect">
            <a:avLst/>
          </a:prstGeom>
          <a:noFill/>
          <a:ln w="9525">
            <a:noFill/>
            <a:miter lim="800000"/>
            <a:headEnd/>
            <a:tailEnd/>
          </a:ln>
        </p:spPr>
      </p:pic>
      <p:sp>
        <p:nvSpPr>
          <p:cNvPr id="11" name="TextBox 18"/>
          <p:cNvSpPr txBox="1"/>
          <p:nvPr/>
        </p:nvSpPr>
        <p:spPr>
          <a:xfrm>
            <a:off x="5189146" y="5078466"/>
            <a:ext cx="2926154" cy="369332"/>
          </a:xfrm>
          <a:prstGeom prst="rect">
            <a:avLst/>
          </a:prstGeom>
          <a:noFill/>
        </p:spPr>
        <p:txBody>
          <a:bodyPr wrap="square" rtlCol="0">
            <a:spAutoFit/>
          </a:bodyPr>
          <a:lstStyle/>
          <a:p>
            <a:r>
              <a:rPr lang="en-US" b="1" dirty="0" smtClean="0"/>
              <a:t>4. </a:t>
            </a:r>
            <a:r>
              <a:rPr lang="ja-JP" altLang="en-US" b="1" dirty="0" smtClean="0"/>
              <a:t>しゃべってみましょう</a:t>
            </a:r>
            <a:endParaRPr lang="en-US" b="1" dirty="0"/>
          </a:p>
        </p:txBody>
      </p:sp>
      <p:pic>
        <p:nvPicPr>
          <p:cNvPr id="12" name="Picture 2" descr="C:\Users\amiller\AppData\Local\Microsoft\Windows\Temporary Internet Files\Low\Content.IE5\4Q4P17CJ\MC900441363[1].PNG"/>
          <p:cNvPicPr>
            <a:picLocks noChangeAspect="1" noChangeArrowheads="1"/>
          </p:cNvPicPr>
          <p:nvPr/>
        </p:nvPicPr>
        <p:blipFill>
          <a:blip r:embed="rId5"/>
          <a:srcRect/>
          <a:stretch>
            <a:fillRect/>
          </a:stretch>
        </p:blipFill>
        <p:spPr bwMode="auto">
          <a:xfrm>
            <a:off x="7514237" y="4736263"/>
            <a:ext cx="1146460" cy="1146460"/>
          </a:xfrm>
          <a:prstGeom prst="rect">
            <a:avLst/>
          </a:prstGeom>
          <a:noFill/>
        </p:spPr>
      </p:pic>
    </p:spTree>
    <p:extLst>
      <p:ext uri="{BB962C8B-B14F-4D97-AF65-F5344CB8AC3E}">
        <p14:creationId xmlns:p14="http://schemas.microsoft.com/office/powerpoint/2010/main" val="231813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solidFill>
                  <a:schemeClr val="tx1">
                    <a:lumMod val="50000"/>
                    <a:lumOff val="50000"/>
                  </a:schemeClr>
                </a:solidFill>
              </a:rPr>
              <a:t>ZIMS</a:t>
            </a:r>
            <a:r>
              <a:rPr lang="ja-JP" altLang="en-US" b="1" dirty="0">
                <a:solidFill>
                  <a:schemeClr val="tx1">
                    <a:lumMod val="50000"/>
                    <a:lumOff val="50000"/>
                  </a:schemeClr>
                </a:solidFill>
              </a:rPr>
              <a:t>における </a:t>
            </a:r>
            <a:r>
              <a:rPr lang="en-US" altLang="ja-JP" b="1" dirty="0">
                <a:solidFill>
                  <a:schemeClr val="tx1">
                    <a:lumMod val="50000"/>
                    <a:lumOff val="50000"/>
                  </a:schemeClr>
                </a:solidFill>
              </a:rPr>
              <a:t>6</a:t>
            </a:r>
            <a:r>
              <a:rPr lang="ja-JP" altLang="en-US" b="1" dirty="0">
                <a:solidFill>
                  <a:schemeClr val="tx1">
                    <a:lumMod val="50000"/>
                    <a:lumOff val="50000"/>
                  </a:schemeClr>
                </a:solidFill>
              </a:rPr>
              <a:t>つの概念</a:t>
            </a:r>
            <a:endParaRPr lang="en-GB" dirty="0"/>
          </a:p>
        </p:txBody>
      </p:sp>
      <p:sp>
        <p:nvSpPr>
          <p:cNvPr id="3" name="Tijdelijke aanduiding voor inhoud 2"/>
          <p:cNvSpPr>
            <a:spLocks noGrp="1"/>
          </p:cNvSpPr>
          <p:nvPr>
            <p:ph idx="1"/>
          </p:nvPr>
        </p:nvSpPr>
        <p:spPr/>
        <p:txBody>
          <a:bodyPr/>
          <a:lstStyle/>
          <a:p>
            <a:endParaRPr lang="en-GB"/>
          </a:p>
        </p:txBody>
      </p:sp>
      <p:sp>
        <p:nvSpPr>
          <p:cNvPr id="4" name="Content Placeholder 2"/>
          <p:cNvSpPr txBox="1">
            <a:spLocks/>
          </p:cNvSpPr>
          <p:nvPr/>
        </p:nvSpPr>
        <p:spPr>
          <a:xfrm>
            <a:off x="748146" y="1600200"/>
            <a:ext cx="7772400" cy="4648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en-US" smtClean="0"/>
              <a:t>インターネットベース</a:t>
            </a:r>
            <a:endParaRPr lang="en-US" smtClean="0"/>
          </a:p>
          <a:p>
            <a:r>
              <a:rPr lang="ja-JP" altLang="en-US" smtClean="0"/>
              <a:t>ひとつだけの記録</a:t>
            </a:r>
            <a:endParaRPr lang="en-US" smtClean="0"/>
          </a:p>
          <a:p>
            <a:r>
              <a:rPr lang="ja-JP" altLang="en-US" smtClean="0"/>
              <a:t>論理的</a:t>
            </a:r>
            <a:endParaRPr lang="en-US" smtClean="0"/>
          </a:p>
          <a:p>
            <a:r>
              <a:rPr lang="ja-JP" altLang="en-US" smtClean="0"/>
              <a:t>標準化</a:t>
            </a:r>
            <a:endParaRPr lang="en-US" smtClean="0"/>
          </a:p>
          <a:p>
            <a:r>
              <a:rPr lang="ja-JP" altLang="en-US" smtClean="0"/>
              <a:t>機関まるごと管理</a:t>
            </a:r>
            <a:endParaRPr lang="en-US" smtClean="0"/>
          </a:p>
          <a:p>
            <a:r>
              <a:rPr lang="ja-JP" altLang="en-US" smtClean="0"/>
              <a:t>役割毎のアクセスの相違</a:t>
            </a:r>
            <a:endParaRPr lang="en-US" smtClean="0"/>
          </a:p>
          <a:p>
            <a:endParaRPr lang="en-US" dirty="0"/>
          </a:p>
        </p:txBody>
      </p:sp>
      <p:pic>
        <p:nvPicPr>
          <p:cNvPr id="5" name="Picture 4" descr="world.JPG"/>
          <p:cNvPicPr>
            <a:picLocks noChangeAspect="1"/>
          </p:cNvPicPr>
          <p:nvPr/>
        </p:nvPicPr>
        <p:blipFill>
          <a:blip r:embed="rId3" cstate="print"/>
          <a:srcRect t="11097" b="6566"/>
          <a:stretch>
            <a:fillRect/>
          </a:stretch>
        </p:blipFill>
        <p:spPr>
          <a:xfrm>
            <a:off x="4800149" y="1523999"/>
            <a:ext cx="3965448" cy="3261947"/>
          </a:xfrm>
          <a:prstGeom prst="rect">
            <a:avLst/>
          </a:prstGeom>
        </p:spPr>
      </p:pic>
    </p:spTree>
    <p:extLst>
      <p:ext uri="{BB962C8B-B14F-4D97-AF65-F5344CB8AC3E}">
        <p14:creationId xmlns:p14="http://schemas.microsoft.com/office/powerpoint/2010/main" val="2813302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sp>
        <p:nvSpPr>
          <p:cNvPr id="3" name="Tijdelijke aanduiding voor inhoud 2"/>
          <p:cNvSpPr>
            <a:spLocks noGrp="1"/>
          </p:cNvSpPr>
          <p:nvPr>
            <p:ph idx="1"/>
          </p:nvPr>
        </p:nvSpPr>
        <p:spPr/>
        <p:txBody>
          <a:bodyPr/>
          <a:lstStyle/>
          <a:p>
            <a:endParaRPr lang="en-GB"/>
          </a:p>
        </p:txBody>
      </p:sp>
      <p:sp>
        <p:nvSpPr>
          <p:cNvPr id="4" name="Title 1"/>
          <p:cNvSpPr txBox="1">
            <a:spLocks/>
          </p:cNvSpPr>
          <p:nvPr/>
        </p:nvSpPr>
        <p:spPr>
          <a:xfrm>
            <a:off x="533400" y="961871"/>
            <a:ext cx="8362950" cy="146049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ja-JP" altLang="en-US" b="1" smtClean="0"/>
              <a:t>レベルによる閲覧内容の違い</a:t>
            </a:r>
            <a:r>
              <a:rPr lang="en-US" altLang="ja-JP" b="1" smtClean="0"/>
              <a:t/>
            </a:r>
            <a:br>
              <a:rPr lang="en-US" altLang="ja-JP" b="1" smtClean="0"/>
            </a:br>
            <a:r>
              <a:rPr lang="ja-JP" altLang="en-US" b="1" smtClean="0"/>
              <a:t>　ーどんな状態だとなにが見える？</a:t>
            </a:r>
            <a:endParaRPr lang="en-US" b="1" dirty="0"/>
          </a:p>
        </p:txBody>
      </p:sp>
    </p:spTree>
    <p:extLst>
      <p:ext uri="{BB962C8B-B14F-4D97-AF65-F5344CB8AC3E}">
        <p14:creationId xmlns:p14="http://schemas.microsoft.com/office/powerpoint/2010/main" val="1006033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sp>
        <p:nvSpPr>
          <p:cNvPr id="3" name="Tijdelijke aanduiding voor inhoud 2"/>
          <p:cNvSpPr>
            <a:spLocks noGrp="1"/>
          </p:cNvSpPr>
          <p:nvPr>
            <p:ph idx="1"/>
          </p:nvPr>
        </p:nvSpPr>
        <p:spPr/>
        <p:txBody>
          <a:bodyPr/>
          <a:lstStyle/>
          <a:p>
            <a:endParaRPr lang="en-GB" dirty="0"/>
          </a:p>
        </p:txBody>
      </p:sp>
      <p:sp>
        <p:nvSpPr>
          <p:cNvPr id="4" name="Title 3"/>
          <p:cNvSpPr txBox="1">
            <a:spLocks/>
          </p:cNvSpPr>
          <p:nvPr/>
        </p:nvSpPr>
        <p:spPr>
          <a:xfrm>
            <a:off x="533400" y="457200"/>
            <a:ext cx="5638800" cy="1470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ja-JP" altLang="en-US" smtClean="0"/>
              <a:t>学名、分類群</a:t>
            </a:r>
            <a:endParaRPr lang="en-US" dirty="0"/>
          </a:p>
        </p:txBody>
      </p:sp>
      <p:sp>
        <p:nvSpPr>
          <p:cNvPr id="5" name="Content Placeholder 4"/>
          <p:cNvSpPr txBox="1">
            <a:spLocks/>
          </p:cNvSpPr>
          <p:nvPr/>
        </p:nvSpPr>
        <p:spPr>
          <a:xfrm>
            <a:off x="533400" y="1690689"/>
            <a:ext cx="7724335" cy="3962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en-US" dirty="0" smtClean="0"/>
              <a:t>ローカル</a:t>
            </a:r>
            <a:endParaRPr lang="en-US" dirty="0" smtClean="0"/>
          </a:p>
          <a:p>
            <a:pPr lvl="1"/>
            <a:r>
              <a:rPr lang="ja-JP" altLang="en-US" dirty="0" smtClean="0"/>
              <a:t>ご自身の機関における最新の学名</a:t>
            </a:r>
            <a:endParaRPr lang="en-US" dirty="0" smtClean="0"/>
          </a:p>
          <a:p>
            <a:pPr lvl="1"/>
            <a:r>
              <a:rPr lang="ja-JP" altLang="en-US" dirty="0" smtClean="0"/>
              <a:t>選択した異名</a:t>
            </a:r>
            <a:endParaRPr lang="en-US" dirty="0" smtClean="0"/>
          </a:p>
          <a:p>
            <a:r>
              <a:rPr lang="ja-JP" altLang="en-US" dirty="0" smtClean="0"/>
              <a:t>グローバル</a:t>
            </a:r>
            <a:endParaRPr lang="en-US" dirty="0" smtClean="0"/>
          </a:p>
          <a:p>
            <a:pPr lvl="1"/>
            <a:r>
              <a:rPr lang="ja-JP" altLang="en-US" dirty="0" smtClean="0"/>
              <a:t>一番最初にその動物を記録した機関に</a:t>
            </a:r>
            <a:r>
              <a:rPr lang="en-US" altLang="ja-JP" dirty="0" smtClean="0"/>
              <a:t/>
            </a:r>
            <a:br>
              <a:rPr lang="en-US" altLang="ja-JP" dirty="0" smtClean="0"/>
            </a:br>
            <a:r>
              <a:rPr lang="ja-JP" altLang="en-US" dirty="0" smtClean="0"/>
              <a:t>おける記録</a:t>
            </a:r>
            <a:endParaRPr lang="en-US" dirty="0" smtClean="0"/>
          </a:p>
          <a:p>
            <a:pPr lvl="1"/>
            <a:r>
              <a:rPr lang="en-US" altLang="ja-JP" dirty="0" smtClean="0"/>
              <a:t>DNA/RNA</a:t>
            </a:r>
            <a:r>
              <a:rPr lang="ja-JP" altLang="en-US" dirty="0" smtClean="0"/>
              <a:t>遺伝学的分析を選択した</a:t>
            </a:r>
            <a:r>
              <a:rPr lang="en-US" altLang="ja-JP" dirty="0" smtClean="0"/>
              <a:t/>
            </a:r>
            <a:br>
              <a:rPr lang="en-US" altLang="ja-JP" dirty="0" smtClean="0"/>
            </a:br>
            <a:r>
              <a:rPr lang="ja-JP" altLang="en-US" dirty="0" smtClean="0"/>
              <a:t>その後の飼育機関</a:t>
            </a:r>
            <a:endParaRPr lang="en-US" dirty="0"/>
          </a:p>
        </p:txBody>
      </p:sp>
    </p:spTree>
    <p:extLst>
      <p:ext uri="{BB962C8B-B14F-4D97-AF65-F5344CB8AC3E}">
        <p14:creationId xmlns:p14="http://schemas.microsoft.com/office/powerpoint/2010/main" val="122082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additive="base">
                                        <p:cTn id="1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altLang="en-US" dirty="0"/>
              <a:t>性別</a:t>
            </a:r>
            <a:endParaRPr lang="en-GB" dirty="0"/>
          </a:p>
        </p:txBody>
      </p:sp>
      <p:sp>
        <p:nvSpPr>
          <p:cNvPr id="3" name="Tijdelijke aanduiding voor inhoud 2"/>
          <p:cNvSpPr>
            <a:spLocks noGrp="1"/>
          </p:cNvSpPr>
          <p:nvPr>
            <p:ph idx="1"/>
          </p:nvPr>
        </p:nvSpPr>
        <p:spPr/>
        <p:txBody>
          <a:bodyPr/>
          <a:lstStyle/>
          <a:p>
            <a:endParaRPr lang="en-GB"/>
          </a:p>
        </p:txBody>
      </p:sp>
      <p:sp>
        <p:nvSpPr>
          <p:cNvPr id="4" name="Content Placeholder 2"/>
          <p:cNvSpPr txBox="1">
            <a:spLocks/>
          </p:cNvSpPr>
          <p:nvPr/>
        </p:nvSpPr>
        <p:spPr>
          <a:xfrm>
            <a:off x="814754" y="2356290"/>
            <a:ext cx="5638800" cy="3962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en-US" smtClean="0"/>
              <a:t>ローカル</a:t>
            </a:r>
            <a:endParaRPr lang="en-US" smtClean="0"/>
          </a:p>
          <a:p>
            <a:pPr lvl="1"/>
            <a:r>
              <a:rPr lang="ja-JP" altLang="en-US" smtClean="0"/>
              <a:t>ご自身が記録した内容</a:t>
            </a:r>
            <a:endParaRPr lang="en-US" smtClean="0"/>
          </a:p>
          <a:p>
            <a:pPr lvl="1">
              <a:buFont typeface="Arial" panose="020B0604020202020204" pitchFamily="34" charset="0"/>
              <a:buNone/>
            </a:pPr>
            <a:endParaRPr lang="en-US" smtClean="0"/>
          </a:p>
          <a:p>
            <a:r>
              <a:rPr lang="ja-JP" altLang="en-US" smtClean="0"/>
              <a:t>グローバル</a:t>
            </a:r>
            <a:endParaRPr lang="en-US" smtClean="0"/>
          </a:p>
          <a:p>
            <a:pPr lvl="1"/>
            <a:r>
              <a:rPr lang="ja-JP" altLang="en-US" smtClean="0"/>
              <a:t>過去の飼育機関毎の記録</a:t>
            </a:r>
            <a:endParaRPr lang="en-US" dirty="0"/>
          </a:p>
        </p:txBody>
      </p:sp>
    </p:spTree>
    <p:extLst>
      <p:ext uri="{BB962C8B-B14F-4D97-AF65-F5344CB8AC3E}">
        <p14:creationId xmlns:p14="http://schemas.microsoft.com/office/powerpoint/2010/main" val="134265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altLang="en-US" dirty="0"/>
              <a:t>出生日</a:t>
            </a:r>
            <a:endParaRPr lang="en-GB" dirty="0"/>
          </a:p>
        </p:txBody>
      </p:sp>
      <p:sp>
        <p:nvSpPr>
          <p:cNvPr id="3" name="Tijdelijke aanduiding voor inhoud 2"/>
          <p:cNvSpPr>
            <a:spLocks noGrp="1"/>
          </p:cNvSpPr>
          <p:nvPr>
            <p:ph idx="1"/>
          </p:nvPr>
        </p:nvSpPr>
        <p:spPr>
          <a:xfrm>
            <a:off x="628650" y="1470783"/>
            <a:ext cx="7886700" cy="4351338"/>
          </a:xfrm>
        </p:spPr>
        <p:txBody>
          <a:bodyPr/>
          <a:lstStyle/>
          <a:p>
            <a:endParaRPr lang="en-GB"/>
          </a:p>
        </p:txBody>
      </p:sp>
      <p:sp>
        <p:nvSpPr>
          <p:cNvPr id="4" name="Content Placeholder 2"/>
          <p:cNvSpPr txBox="1">
            <a:spLocks/>
          </p:cNvSpPr>
          <p:nvPr/>
        </p:nvSpPr>
        <p:spPr>
          <a:xfrm>
            <a:off x="533400" y="1981200"/>
            <a:ext cx="5638800" cy="3962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en-US" smtClean="0"/>
              <a:t>ローカル</a:t>
            </a:r>
            <a:endParaRPr lang="en-US" altLang="ja-JP" smtClean="0"/>
          </a:p>
          <a:p>
            <a:pPr lvl="1"/>
            <a:r>
              <a:rPr lang="ja-JP" altLang="en-US" smtClean="0"/>
              <a:t>ご自身が記録した内容</a:t>
            </a:r>
            <a:endParaRPr lang="en-US" altLang="ja-JP" smtClean="0"/>
          </a:p>
          <a:p>
            <a:pPr lvl="1">
              <a:buFont typeface="Arial" panose="020B0604020202020204" pitchFamily="34" charset="0"/>
              <a:buNone/>
            </a:pPr>
            <a:endParaRPr lang="en-US" smtClean="0"/>
          </a:p>
          <a:p>
            <a:r>
              <a:rPr lang="ja-JP" altLang="en-US" smtClean="0"/>
              <a:t>グローバル</a:t>
            </a:r>
            <a:endParaRPr lang="en-US" smtClean="0"/>
          </a:p>
          <a:p>
            <a:pPr lvl="1"/>
            <a:r>
              <a:rPr lang="ja-JP" altLang="en-US" smtClean="0"/>
              <a:t>最初に報告をした機関の記録</a:t>
            </a:r>
            <a:endParaRPr lang="en-US" dirty="0"/>
          </a:p>
        </p:txBody>
      </p:sp>
    </p:spTree>
    <p:extLst>
      <p:ext uri="{BB962C8B-B14F-4D97-AF65-F5344CB8AC3E}">
        <p14:creationId xmlns:p14="http://schemas.microsoft.com/office/powerpoint/2010/main" val="329194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ja-JP" altLang="en-US" sz="4000" dirty="0"/>
              <a:t>その他の相違点があった場合は？</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Content Placeholder 2"/>
          <p:cNvSpPr txBox="1">
            <a:spLocks/>
          </p:cNvSpPr>
          <p:nvPr/>
        </p:nvSpPr>
        <p:spPr>
          <a:xfrm>
            <a:off x="533400" y="1981200"/>
            <a:ext cx="5638800" cy="3962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en-US" smtClean="0"/>
              <a:t>全ての記録が表示されます</a:t>
            </a:r>
            <a:endParaRPr lang="en-US" smtClean="0"/>
          </a:p>
          <a:p>
            <a:pPr>
              <a:buFont typeface="Arial" panose="020B0604020202020204" pitchFamily="34" charset="0"/>
              <a:buNone/>
            </a:pPr>
            <a:endParaRPr lang="en-US" smtClean="0"/>
          </a:p>
          <a:p>
            <a:r>
              <a:rPr lang="ja-JP" altLang="en-US" smtClean="0"/>
              <a:t>相違点は赤色で示されます</a:t>
            </a:r>
            <a:endParaRPr lang="en-US" dirty="0"/>
          </a:p>
        </p:txBody>
      </p:sp>
    </p:spTree>
    <p:extLst>
      <p:ext uri="{BB962C8B-B14F-4D97-AF65-F5344CB8AC3E}">
        <p14:creationId xmlns:p14="http://schemas.microsoft.com/office/powerpoint/2010/main" val="1581313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sp>
        <p:nvSpPr>
          <p:cNvPr id="3" name="Tijdelijke aanduiding voor inhoud 2"/>
          <p:cNvSpPr>
            <a:spLocks noGrp="1"/>
          </p:cNvSpPr>
          <p:nvPr>
            <p:ph idx="1"/>
          </p:nvPr>
        </p:nvSpPr>
        <p:spPr/>
        <p:txBody>
          <a:bodyPr/>
          <a:lstStyle/>
          <a:p>
            <a:endParaRPr lang="en-GB"/>
          </a:p>
        </p:txBody>
      </p:sp>
      <p:sp>
        <p:nvSpPr>
          <p:cNvPr id="4" name="Title 1"/>
          <p:cNvSpPr txBox="1">
            <a:spLocks/>
          </p:cNvSpPr>
          <p:nvPr/>
        </p:nvSpPr>
        <p:spPr>
          <a:xfrm>
            <a:off x="533400" y="677008"/>
            <a:ext cx="5638800" cy="1470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ja-JP" altLang="en-US" smtClean="0"/>
              <a:t>もちろん、いつでも</a:t>
            </a:r>
            <a:r>
              <a:rPr lang="en-US" altLang="ja-JP" smtClean="0"/>
              <a:t/>
            </a:r>
            <a:br>
              <a:rPr lang="en-US" altLang="ja-JP" smtClean="0"/>
            </a:br>
            <a:r>
              <a:rPr lang="ja-JP" altLang="en-US" smtClean="0"/>
              <a:t>編集可能です</a:t>
            </a:r>
            <a:endParaRPr lang="en-US" dirty="0"/>
          </a:p>
        </p:txBody>
      </p:sp>
      <p:pic>
        <p:nvPicPr>
          <p:cNvPr id="5" name="Picture 2" descr="Image Detail"/>
          <p:cNvPicPr>
            <a:picLocks noChangeAspect="1" noChangeArrowheads="1"/>
          </p:cNvPicPr>
          <p:nvPr/>
        </p:nvPicPr>
        <p:blipFill>
          <a:blip r:embed="rId3"/>
          <a:srcRect r="21046" b="23190"/>
          <a:stretch>
            <a:fillRect/>
          </a:stretch>
        </p:blipFill>
        <p:spPr bwMode="auto">
          <a:xfrm>
            <a:off x="5453186" y="824401"/>
            <a:ext cx="2988036" cy="1936384"/>
          </a:xfrm>
          <a:prstGeom prst="rect">
            <a:avLst/>
          </a:prstGeom>
          <a:noFill/>
          <a:ln>
            <a:solidFill>
              <a:schemeClr val="tx1"/>
            </a:solidFill>
          </a:ln>
        </p:spPr>
      </p:pic>
      <p:sp>
        <p:nvSpPr>
          <p:cNvPr id="6" name="Subtitle 2"/>
          <p:cNvSpPr txBox="1">
            <a:spLocks/>
          </p:cNvSpPr>
          <p:nvPr/>
        </p:nvSpPr>
        <p:spPr>
          <a:xfrm>
            <a:off x="413240" y="2576146"/>
            <a:ext cx="8317522" cy="349640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	</a:t>
            </a:r>
          </a:p>
          <a:p>
            <a:pPr marL="0" indent="0">
              <a:buNone/>
            </a:pPr>
            <a:r>
              <a:rPr lang="ja-JP" altLang="en-US" dirty="0" smtClean="0"/>
              <a:t>ご自身が入力された内容は、編集</a:t>
            </a:r>
            <a:r>
              <a:rPr lang="en-US" altLang="ja-JP" dirty="0" smtClean="0"/>
              <a:t>/</a:t>
            </a:r>
            <a:r>
              <a:rPr lang="ja-JP" altLang="en-US" dirty="0" smtClean="0"/>
              <a:t>削除が可能です</a:t>
            </a:r>
            <a:endParaRPr lang="en-US" dirty="0" smtClean="0"/>
          </a:p>
          <a:p>
            <a:pPr marL="0" indent="0">
              <a:buNone/>
            </a:pPr>
            <a:endParaRPr lang="en-US" dirty="0" smtClean="0"/>
          </a:p>
          <a:p>
            <a:pPr marL="0" indent="0">
              <a:buNone/>
            </a:pPr>
            <a:r>
              <a:rPr lang="ja-JP" altLang="en-US" dirty="0" smtClean="0"/>
              <a:t>他機関によって入力された内容はいじることができません</a:t>
            </a:r>
            <a:endParaRPr lang="en-US" dirty="0" smtClean="0"/>
          </a:p>
          <a:p>
            <a:pPr marL="0" indent="0">
              <a:buNone/>
            </a:pPr>
            <a:endParaRPr lang="en-US" dirty="0" smtClean="0"/>
          </a:p>
          <a:p>
            <a:pPr marL="0" indent="0">
              <a:buNone/>
            </a:pPr>
            <a:r>
              <a:rPr lang="ja-JP" altLang="en-US" dirty="0" smtClean="0"/>
              <a:t>しまった！間違えた！という場合は、元に戻すことが</a:t>
            </a:r>
            <a:r>
              <a:rPr lang="en-US" altLang="ja-JP" dirty="0" smtClean="0"/>
              <a:t/>
            </a:r>
            <a:br>
              <a:rPr lang="en-US" altLang="ja-JP" dirty="0" smtClean="0"/>
            </a:br>
            <a:r>
              <a:rPr lang="ja-JP" altLang="en-US" dirty="0" smtClean="0"/>
              <a:t>可能です</a:t>
            </a:r>
            <a:endParaRPr lang="en-US" dirty="0"/>
          </a:p>
        </p:txBody>
      </p:sp>
    </p:spTree>
    <p:extLst>
      <p:ext uri="{BB962C8B-B14F-4D97-AF65-F5344CB8AC3E}">
        <p14:creationId xmlns:p14="http://schemas.microsoft.com/office/powerpoint/2010/main" val="3556883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sp>
        <p:nvSpPr>
          <p:cNvPr id="3" name="Tijdelijke aanduiding voor inhoud 2"/>
          <p:cNvSpPr>
            <a:spLocks noGrp="1"/>
          </p:cNvSpPr>
          <p:nvPr>
            <p:ph idx="1"/>
          </p:nvPr>
        </p:nvSpPr>
        <p:spPr/>
        <p:txBody>
          <a:bodyPr/>
          <a:lstStyle/>
          <a:p>
            <a:endParaRPr lang="en-GB"/>
          </a:p>
        </p:txBody>
      </p:sp>
      <p:sp>
        <p:nvSpPr>
          <p:cNvPr id="4" name="Title 1"/>
          <p:cNvSpPr txBox="1">
            <a:spLocks/>
          </p:cNvSpPr>
          <p:nvPr/>
        </p:nvSpPr>
        <p:spPr>
          <a:xfrm>
            <a:off x="533400" y="677008"/>
            <a:ext cx="5638800" cy="1470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ja-JP" altLang="en-US" smtClean="0"/>
              <a:t>お役立ちリスト：</a:t>
            </a:r>
            <a:endParaRPr lang="en-US" dirty="0"/>
          </a:p>
        </p:txBody>
      </p:sp>
      <p:sp>
        <p:nvSpPr>
          <p:cNvPr id="5" name="Subtitle 2"/>
          <p:cNvSpPr txBox="1">
            <a:spLocks/>
          </p:cNvSpPr>
          <p:nvPr/>
        </p:nvSpPr>
        <p:spPr>
          <a:xfrm>
            <a:off x="1186963" y="1406769"/>
            <a:ext cx="8317522" cy="4107766"/>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	</a:t>
            </a:r>
          </a:p>
          <a:p>
            <a:r>
              <a:rPr lang="ja-JP" altLang="en-US" dirty="0" smtClean="0"/>
              <a:t>トレーニングについて：</a:t>
            </a:r>
            <a:endParaRPr lang="en-US" dirty="0" smtClean="0"/>
          </a:p>
          <a:p>
            <a:r>
              <a:rPr lang="en-US" dirty="0" smtClean="0"/>
              <a:t>	training.Species360.org </a:t>
            </a:r>
          </a:p>
          <a:p>
            <a:endParaRPr lang="en-US" dirty="0" smtClean="0"/>
          </a:p>
          <a:p>
            <a:r>
              <a:rPr lang="en-US" altLang="ja-JP" dirty="0" smtClean="0"/>
              <a:t>ZIMS</a:t>
            </a:r>
            <a:r>
              <a:rPr lang="ja-JP" altLang="en-US" dirty="0" smtClean="0"/>
              <a:t>の使い方を練習したい：</a:t>
            </a:r>
            <a:endParaRPr lang="en-US" dirty="0" smtClean="0"/>
          </a:p>
          <a:p>
            <a:r>
              <a:rPr lang="en-US" dirty="0" smtClean="0"/>
              <a:t>	demo.Species360.org</a:t>
            </a:r>
          </a:p>
          <a:p>
            <a:r>
              <a:rPr lang="en-US" dirty="0" smtClean="0"/>
              <a:t>	</a:t>
            </a:r>
          </a:p>
          <a:p>
            <a:r>
              <a:rPr lang="ja-JP" altLang="en-US" dirty="0" smtClean="0"/>
              <a:t>バグや今後改善を望むところがあった場合は：</a:t>
            </a:r>
            <a:endParaRPr lang="en-US" dirty="0" smtClean="0"/>
          </a:p>
          <a:p>
            <a:r>
              <a:rPr lang="en-US" dirty="0" smtClean="0"/>
              <a:t>	</a:t>
            </a:r>
            <a:r>
              <a:rPr lang="en-US" dirty="0" smtClean="0">
                <a:hlinkClick r:id="rId3"/>
              </a:rPr>
              <a:t>jpSupport@Species360.org</a:t>
            </a:r>
            <a:endParaRPr lang="en-US" dirty="0" smtClean="0"/>
          </a:p>
          <a:p>
            <a:endParaRPr lang="en-US" dirty="0" smtClean="0"/>
          </a:p>
          <a:p>
            <a:r>
              <a:rPr lang="ja-JP" altLang="en-US" dirty="0" smtClean="0"/>
              <a:t>トレーニングに関するご質問は：</a:t>
            </a:r>
            <a:endParaRPr lang="en-US" altLang="ja-JP" dirty="0" smtClean="0"/>
          </a:p>
          <a:p>
            <a:r>
              <a:rPr lang="en-US" dirty="0" smtClean="0"/>
              <a:t>	</a:t>
            </a:r>
            <a:r>
              <a:rPr lang="en-US" dirty="0" smtClean="0">
                <a:hlinkClick r:id="rId3"/>
              </a:rPr>
              <a:t>jpSupport@Species360.org</a:t>
            </a:r>
            <a:endParaRPr lang="en-US" dirty="0" smtClean="0"/>
          </a:p>
          <a:p>
            <a:endParaRPr lang="en-US" dirty="0"/>
          </a:p>
        </p:txBody>
      </p:sp>
    </p:spTree>
    <p:extLst>
      <p:ext uri="{BB962C8B-B14F-4D97-AF65-F5344CB8AC3E}">
        <p14:creationId xmlns:p14="http://schemas.microsoft.com/office/powerpoint/2010/main" val="809119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sp>
        <p:nvSpPr>
          <p:cNvPr id="3" name="Tijdelijke aanduiding voor inhoud 2"/>
          <p:cNvSpPr>
            <a:spLocks noGrp="1"/>
          </p:cNvSpPr>
          <p:nvPr>
            <p:ph idx="1"/>
          </p:nvPr>
        </p:nvSpPr>
        <p:spPr/>
        <p:txBody>
          <a:bodyPr/>
          <a:lstStyle/>
          <a:p>
            <a:endParaRPr lang="en-GB"/>
          </a:p>
        </p:txBody>
      </p:sp>
      <p:sp>
        <p:nvSpPr>
          <p:cNvPr id="4" name="Title 1"/>
          <p:cNvSpPr txBox="1">
            <a:spLocks/>
          </p:cNvSpPr>
          <p:nvPr/>
        </p:nvSpPr>
        <p:spPr>
          <a:xfrm>
            <a:off x="533400" y="677008"/>
            <a:ext cx="5638800" cy="1470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ja-JP" altLang="en-US" smtClean="0"/>
              <a:t>では実際に</a:t>
            </a:r>
            <a:r>
              <a:rPr lang="en-US" altLang="ja-JP" smtClean="0"/>
              <a:t>ZIMS</a:t>
            </a:r>
            <a:r>
              <a:rPr lang="ja-JP" altLang="en-US" smtClean="0"/>
              <a:t>を</a:t>
            </a:r>
            <a:r>
              <a:rPr lang="en-US" altLang="ja-JP" smtClean="0"/>
              <a:t/>
            </a:r>
            <a:br>
              <a:rPr lang="en-US" altLang="ja-JP" smtClean="0"/>
            </a:br>
            <a:r>
              <a:rPr lang="ja-JP" altLang="en-US" smtClean="0"/>
              <a:t>みてみましょう！</a:t>
            </a:r>
            <a:endParaRPr lang="en-US" dirty="0"/>
          </a:p>
        </p:txBody>
      </p:sp>
      <p:sp>
        <p:nvSpPr>
          <p:cNvPr id="5" name="Subtitle 4"/>
          <p:cNvSpPr txBox="1">
            <a:spLocks/>
          </p:cNvSpPr>
          <p:nvPr/>
        </p:nvSpPr>
        <p:spPr>
          <a:xfrm>
            <a:off x="1307123" y="2220790"/>
            <a:ext cx="5638800" cy="33909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en-US" smtClean="0"/>
              <a:t>ナビゲーション</a:t>
            </a:r>
            <a:endParaRPr lang="en-US" smtClean="0"/>
          </a:p>
          <a:p>
            <a:r>
              <a:rPr lang="ja-JP" altLang="en-US" smtClean="0"/>
              <a:t>マルチタスク</a:t>
            </a:r>
            <a:endParaRPr lang="en-US" smtClean="0"/>
          </a:p>
          <a:p>
            <a:r>
              <a:rPr lang="en-US" smtClean="0"/>
              <a:t>	</a:t>
            </a:r>
            <a:r>
              <a:rPr lang="ja-JP" altLang="en-US" smtClean="0"/>
              <a:t>複数のウィンドウ</a:t>
            </a:r>
            <a:endParaRPr lang="en-US" smtClean="0"/>
          </a:p>
          <a:p>
            <a:r>
              <a:rPr lang="en-US" smtClean="0"/>
              <a:t>	</a:t>
            </a:r>
            <a:r>
              <a:rPr lang="ja-JP" altLang="en-US" smtClean="0"/>
              <a:t>複数のタブ</a:t>
            </a:r>
            <a:endParaRPr lang="en-US" smtClean="0"/>
          </a:p>
          <a:p>
            <a:r>
              <a:rPr lang="ja-JP" altLang="en-US" smtClean="0"/>
              <a:t>検索オプション</a:t>
            </a:r>
            <a:endParaRPr lang="en-US" smtClean="0"/>
          </a:p>
          <a:p>
            <a:r>
              <a:rPr lang="ja-JP" altLang="en-US" smtClean="0"/>
              <a:t>収容場所に関する機能</a:t>
            </a:r>
            <a:endParaRPr lang="en-US" smtClean="0"/>
          </a:p>
          <a:p>
            <a:r>
              <a:rPr lang="ja-JP" altLang="en-US" smtClean="0"/>
              <a:t>役割の作成</a:t>
            </a:r>
            <a:endParaRPr lang="en-US" dirty="0" smtClean="0"/>
          </a:p>
        </p:txBody>
      </p:sp>
      <p:pic>
        <p:nvPicPr>
          <p:cNvPr id="6" name="Picture 2"/>
          <p:cNvPicPr>
            <a:picLocks noChangeAspect="1" noChangeArrowheads="1"/>
          </p:cNvPicPr>
          <p:nvPr/>
        </p:nvPicPr>
        <p:blipFill>
          <a:blip r:embed="rId3"/>
          <a:srcRect/>
          <a:stretch>
            <a:fillRect/>
          </a:stretch>
        </p:blipFill>
        <p:spPr bwMode="auto">
          <a:xfrm>
            <a:off x="6172200" y="365126"/>
            <a:ext cx="1334069" cy="5247582"/>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406651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sp>
        <p:nvSpPr>
          <p:cNvPr id="3" name="Tijdelijke aanduiding voor inhoud 2"/>
          <p:cNvSpPr>
            <a:spLocks noGrp="1"/>
          </p:cNvSpPr>
          <p:nvPr>
            <p:ph idx="1"/>
          </p:nvPr>
        </p:nvSpPr>
        <p:spPr/>
        <p:txBody>
          <a:bodyPr/>
          <a:lstStyle/>
          <a:p>
            <a:endParaRPr lang="en-GB"/>
          </a:p>
        </p:txBody>
      </p:sp>
      <p:sp>
        <p:nvSpPr>
          <p:cNvPr id="4" name="Title 1"/>
          <p:cNvSpPr txBox="1">
            <a:spLocks/>
          </p:cNvSpPr>
          <p:nvPr/>
        </p:nvSpPr>
        <p:spPr>
          <a:xfrm>
            <a:off x="533400" y="457200"/>
            <a:ext cx="5638800" cy="1470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mtClean="0"/>
              <a:t>ZIMS</a:t>
            </a:r>
            <a:r>
              <a:rPr lang="ja-JP" altLang="en-US" smtClean="0"/>
              <a:t>のご紹介</a:t>
            </a:r>
            <a:endParaRPr lang="en-US" dirty="0"/>
          </a:p>
        </p:txBody>
      </p:sp>
      <p:sp>
        <p:nvSpPr>
          <p:cNvPr id="5" name="Subtitle 2"/>
          <p:cNvSpPr txBox="1">
            <a:spLocks/>
          </p:cNvSpPr>
          <p:nvPr/>
        </p:nvSpPr>
        <p:spPr>
          <a:xfrm>
            <a:off x="533400" y="1981200"/>
            <a:ext cx="5638800" cy="1752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en-US" smtClean="0"/>
              <a:t>その概要およびナビゲーション</a:t>
            </a:r>
            <a:endParaRPr lang="en-US" dirty="0"/>
          </a:p>
        </p:txBody>
      </p:sp>
      <p:pic>
        <p:nvPicPr>
          <p:cNvPr id="6" name="Picture 1"/>
          <p:cNvPicPr>
            <a:picLocks noChangeAspect="1" noChangeArrowheads="1"/>
          </p:cNvPicPr>
          <p:nvPr/>
        </p:nvPicPr>
        <p:blipFill>
          <a:blip r:embed="rId3"/>
          <a:srcRect/>
          <a:stretch>
            <a:fillRect/>
          </a:stretch>
        </p:blipFill>
        <p:spPr bwMode="auto">
          <a:xfrm>
            <a:off x="764931" y="2710773"/>
            <a:ext cx="5175738" cy="3125181"/>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964782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sp>
        <p:nvSpPr>
          <p:cNvPr id="3" name="Tijdelijke aanduiding voor inhoud 2"/>
          <p:cNvSpPr>
            <a:spLocks noGrp="1"/>
          </p:cNvSpPr>
          <p:nvPr>
            <p:ph idx="1"/>
          </p:nvPr>
        </p:nvSpPr>
        <p:spPr/>
        <p:txBody>
          <a:bodyPr/>
          <a:lstStyle/>
          <a:p>
            <a:endParaRPr lang="en-GB"/>
          </a:p>
        </p:txBody>
      </p:sp>
      <p:sp>
        <p:nvSpPr>
          <p:cNvPr id="4" name="Title 1"/>
          <p:cNvSpPr txBox="1">
            <a:spLocks/>
          </p:cNvSpPr>
          <p:nvPr/>
        </p:nvSpPr>
        <p:spPr>
          <a:xfrm>
            <a:off x="533399" y="457200"/>
            <a:ext cx="7337385" cy="920187"/>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ja-JP" altLang="en-US" smtClean="0"/>
              <a:t>全てのデータが</a:t>
            </a:r>
            <a:r>
              <a:rPr lang="en-US" altLang="ja-JP" smtClean="0"/>
              <a:t/>
            </a:r>
            <a:br>
              <a:rPr lang="en-US" altLang="ja-JP" smtClean="0"/>
            </a:br>
            <a:r>
              <a:rPr lang="en-US" altLang="ja-JP" smtClean="0"/>
              <a:t>1</a:t>
            </a:r>
            <a:r>
              <a:rPr lang="ja-JP" altLang="en-US" smtClean="0"/>
              <a:t>カ所に！</a:t>
            </a:r>
            <a:endParaRPr lang="en-US" dirty="0"/>
          </a:p>
        </p:txBody>
      </p:sp>
      <p:pic>
        <p:nvPicPr>
          <p:cNvPr id="5" name="Picture 2"/>
          <p:cNvPicPr>
            <a:picLocks noChangeAspect="1" noChangeArrowheads="1"/>
          </p:cNvPicPr>
          <p:nvPr/>
        </p:nvPicPr>
        <p:blipFill>
          <a:blip r:embed="rId3"/>
          <a:srcRect/>
          <a:stretch>
            <a:fillRect/>
          </a:stretch>
        </p:blipFill>
        <p:spPr bwMode="auto">
          <a:xfrm>
            <a:off x="852504" y="1866390"/>
            <a:ext cx="3081201" cy="2498793"/>
          </a:xfrm>
          <a:prstGeom prst="rect">
            <a:avLst/>
          </a:prstGeom>
          <a:noFill/>
          <a:ln w="9525">
            <a:solidFill>
              <a:schemeClr val="tx1"/>
            </a:solidFill>
            <a:miter lim="800000"/>
            <a:headEnd/>
            <a:tailEnd/>
          </a:ln>
        </p:spPr>
      </p:pic>
      <p:pic>
        <p:nvPicPr>
          <p:cNvPr id="6" name="Picture 1"/>
          <p:cNvPicPr>
            <a:picLocks noChangeAspect="1" noChangeArrowheads="1"/>
          </p:cNvPicPr>
          <p:nvPr/>
        </p:nvPicPr>
        <p:blipFill>
          <a:blip r:embed="rId4"/>
          <a:srcRect/>
          <a:stretch>
            <a:fillRect/>
          </a:stretch>
        </p:blipFill>
        <p:spPr bwMode="auto">
          <a:xfrm>
            <a:off x="2689911" y="4529286"/>
            <a:ext cx="2910789" cy="2087112"/>
          </a:xfrm>
          <a:prstGeom prst="rect">
            <a:avLst/>
          </a:prstGeom>
          <a:noFill/>
          <a:ln w="9525">
            <a:solidFill>
              <a:schemeClr val="tx1"/>
            </a:solidFill>
            <a:miter lim="800000"/>
            <a:headEnd/>
            <a:tailEnd/>
          </a:ln>
        </p:spPr>
      </p:pic>
      <p:pic>
        <p:nvPicPr>
          <p:cNvPr id="7" name="Picture 3"/>
          <p:cNvPicPr>
            <a:picLocks noChangeAspect="1" noChangeArrowheads="1"/>
          </p:cNvPicPr>
          <p:nvPr/>
        </p:nvPicPr>
        <p:blipFill>
          <a:blip r:embed="rId5"/>
          <a:srcRect/>
          <a:stretch>
            <a:fillRect/>
          </a:stretch>
        </p:blipFill>
        <p:spPr bwMode="auto">
          <a:xfrm>
            <a:off x="5756202" y="3305095"/>
            <a:ext cx="3108027" cy="1972402"/>
          </a:xfrm>
          <a:prstGeom prst="rect">
            <a:avLst/>
          </a:prstGeom>
          <a:noFill/>
          <a:ln w="9525">
            <a:solidFill>
              <a:schemeClr val="tx1"/>
            </a:solidFill>
            <a:miter lim="800000"/>
            <a:headEnd/>
            <a:tailEnd/>
          </a:ln>
        </p:spPr>
      </p:pic>
      <p:pic>
        <p:nvPicPr>
          <p:cNvPr id="8" name="Picture 7" descr="http://enterprisefeatures.com/wp-content/uploads/2011/07/db.png"/>
          <p:cNvPicPr>
            <a:picLocks noChangeAspect="1" noChangeArrowheads="1"/>
          </p:cNvPicPr>
          <p:nvPr/>
        </p:nvPicPr>
        <p:blipFill>
          <a:blip r:embed="rId6"/>
          <a:srcRect/>
          <a:stretch>
            <a:fillRect/>
          </a:stretch>
        </p:blipFill>
        <p:spPr bwMode="auto">
          <a:xfrm>
            <a:off x="5165082" y="158187"/>
            <a:ext cx="2438400" cy="2438400"/>
          </a:xfrm>
          <a:prstGeom prst="rect">
            <a:avLst/>
          </a:prstGeom>
          <a:noFill/>
        </p:spPr>
      </p:pic>
      <p:cxnSp>
        <p:nvCxnSpPr>
          <p:cNvPr id="9" name="Straight Arrow Connector 8"/>
          <p:cNvCxnSpPr/>
          <p:nvPr/>
        </p:nvCxnSpPr>
        <p:spPr>
          <a:xfrm flipV="1">
            <a:off x="3933705" y="2044700"/>
            <a:ext cx="1514595" cy="8636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11"/>
          <p:cNvCxnSpPr/>
          <p:nvPr/>
        </p:nvCxnSpPr>
        <p:spPr>
          <a:xfrm flipV="1">
            <a:off x="5165082" y="2321169"/>
            <a:ext cx="725764" cy="220811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3"/>
          <p:cNvCxnSpPr/>
          <p:nvPr/>
        </p:nvCxnSpPr>
        <p:spPr>
          <a:xfrm flipH="1" flipV="1">
            <a:off x="6746352" y="2501096"/>
            <a:ext cx="365648" cy="803999"/>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129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altLang="en-US" b="1" dirty="0">
                <a:solidFill>
                  <a:schemeClr val="tx1">
                    <a:lumMod val="50000"/>
                    <a:lumOff val="50000"/>
                  </a:schemeClr>
                </a:solidFill>
              </a:rPr>
              <a:t>概念</a:t>
            </a:r>
            <a:r>
              <a:rPr lang="en-US" b="1" dirty="0">
                <a:solidFill>
                  <a:schemeClr val="tx1">
                    <a:lumMod val="50000"/>
                    <a:lumOff val="50000"/>
                  </a:schemeClr>
                </a:solidFill>
              </a:rPr>
              <a:t> 1 – </a:t>
            </a:r>
            <a:r>
              <a:rPr lang="ja-JP" altLang="en-US" b="1" dirty="0">
                <a:solidFill>
                  <a:schemeClr val="tx1">
                    <a:lumMod val="50000"/>
                    <a:lumOff val="50000"/>
                  </a:schemeClr>
                </a:solidFill>
              </a:rPr>
              <a:t>インターネットベース</a:t>
            </a:r>
            <a:endParaRPr lang="en-GB" dirty="0"/>
          </a:p>
        </p:txBody>
      </p:sp>
      <p:sp>
        <p:nvSpPr>
          <p:cNvPr id="3" name="Tijdelijke aanduiding voor inhoud 2"/>
          <p:cNvSpPr>
            <a:spLocks noGrp="1"/>
          </p:cNvSpPr>
          <p:nvPr>
            <p:ph idx="1"/>
          </p:nvPr>
        </p:nvSpPr>
        <p:spPr/>
        <p:txBody>
          <a:bodyPr/>
          <a:lstStyle/>
          <a:p>
            <a:endParaRPr lang="en-GB"/>
          </a:p>
        </p:txBody>
      </p:sp>
      <p:sp>
        <p:nvSpPr>
          <p:cNvPr id="4" name="Content Placeholder 2"/>
          <p:cNvSpPr txBox="1">
            <a:spLocks/>
          </p:cNvSpPr>
          <p:nvPr/>
        </p:nvSpPr>
        <p:spPr>
          <a:xfrm>
            <a:off x="685800" y="1524000"/>
            <a:ext cx="7772400" cy="4648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en-US" smtClean="0"/>
              <a:t>どこからでもアクセス可能</a:t>
            </a:r>
            <a:endParaRPr lang="en-US" smtClean="0"/>
          </a:p>
          <a:p>
            <a:pPr>
              <a:buFont typeface="Arial" panose="020B0604020202020204" pitchFamily="34" charset="0"/>
              <a:buNone/>
            </a:pPr>
            <a:endParaRPr lang="en-US" smtClean="0"/>
          </a:p>
          <a:p>
            <a:r>
              <a:rPr lang="ja-JP" altLang="en-US" smtClean="0"/>
              <a:t>瞬間にアップデート</a:t>
            </a:r>
            <a:endParaRPr lang="en-US" smtClean="0"/>
          </a:p>
          <a:p>
            <a:pPr>
              <a:buFont typeface="Arial" panose="020B0604020202020204" pitchFamily="34" charset="0"/>
              <a:buNone/>
            </a:pPr>
            <a:endParaRPr lang="en-US" smtClean="0"/>
          </a:p>
          <a:p>
            <a:r>
              <a:rPr lang="ja-JP" altLang="en-US" smtClean="0"/>
              <a:t>即時に切り替え</a:t>
            </a:r>
            <a:endParaRPr lang="en-US" dirty="0"/>
          </a:p>
        </p:txBody>
      </p:sp>
    </p:spTree>
    <p:extLst>
      <p:ext uri="{BB962C8B-B14F-4D97-AF65-F5344CB8AC3E}">
        <p14:creationId xmlns:p14="http://schemas.microsoft.com/office/powerpoint/2010/main" val="2137578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ja-JP" altLang="en-US" sz="4000" b="1" dirty="0">
                <a:solidFill>
                  <a:schemeClr val="tx1">
                    <a:lumMod val="50000"/>
                    <a:lumOff val="50000"/>
                  </a:schemeClr>
                </a:solidFill>
              </a:rPr>
              <a:t>概念</a:t>
            </a:r>
            <a:r>
              <a:rPr lang="en-US" sz="4000" b="1" dirty="0">
                <a:solidFill>
                  <a:schemeClr val="tx1">
                    <a:lumMod val="50000"/>
                    <a:lumOff val="50000"/>
                  </a:schemeClr>
                </a:solidFill>
              </a:rPr>
              <a:t> 2 – </a:t>
            </a:r>
            <a:r>
              <a:rPr lang="ja-JP" altLang="en-US" sz="4000" b="1" dirty="0">
                <a:solidFill>
                  <a:schemeClr val="tx1">
                    <a:lumMod val="50000"/>
                    <a:lumOff val="50000"/>
                  </a:schemeClr>
                </a:solidFill>
              </a:rPr>
              <a:t>一度きりの追加、ひとつだけの記録</a:t>
            </a:r>
            <a:endParaRPr lang="en-GB" sz="4000" dirty="0"/>
          </a:p>
        </p:txBody>
      </p:sp>
      <p:sp>
        <p:nvSpPr>
          <p:cNvPr id="3" name="Tijdelijke aanduiding voor inhoud 2"/>
          <p:cNvSpPr>
            <a:spLocks noGrp="1"/>
          </p:cNvSpPr>
          <p:nvPr>
            <p:ph idx="1"/>
          </p:nvPr>
        </p:nvSpPr>
        <p:spPr/>
        <p:txBody>
          <a:bodyPr/>
          <a:lstStyle/>
          <a:p>
            <a:endParaRPr lang="en-GB"/>
          </a:p>
        </p:txBody>
      </p:sp>
      <p:sp>
        <p:nvSpPr>
          <p:cNvPr id="6" name="Content Placeholder 2"/>
          <p:cNvSpPr txBox="1">
            <a:spLocks/>
          </p:cNvSpPr>
          <p:nvPr/>
        </p:nvSpPr>
        <p:spPr>
          <a:xfrm>
            <a:off x="457199" y="1772529"/>
            <a:ext cx="7772400" cy="4648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ZIMS</a:t>
            </a:r>
            <a:r>
              <a:rPr lang="ja-JP" altLang="en-US" smtClean="0"/>
              <a:t>への登録は一度きり、</a:t>
            </a:r>
            <a:r>
              <a:rPr lang="en-US" altLang="ja-JP" smtClean="0"/>
              <a:t/>
            </a:r>
            <a:br>
              <a:rPr lang="en-US" altLang="ja-JP" smtClean="0"/>
            </a:br>
            <a:r>
              <a:rPr lang="ja-JP" altLang="en-US" smtClean="0"/>
              <a:t>たったひとつの世界規模での記録</a:t>
            </a:r>
            <a:endParaRPr lang="en-US" smtClean="0"/>
          </a:p>
          <a:p>
            <a:r>
              <a:rPr lang="ja-JP" altLang="en-US" smtClean="0"/>
              <a:t>グローバル登録登録番号（</a:t>
            </a:r>
            <a:r>
              <a:rPr lang="en-US" smtClean="0"/>
              <a:t>GAN</a:t>
            </a:r>
            <a:r>
              <a:rPr lang="ja-JP" altLang="en-US" smtClean="0"/>
              <a:t>）</a:t>
            </a:r>
            <a:endParaRPr lang="en-US" smtClean="0"/>
          </a:p>
          <a:p>
            <a:pPr lvl="1"/>
            <a:r>
              <a:rPr lang="ja-JP" altLang="en-US" smtClean="0"/>
              <a:t>登録時に自動で割り当てられます</a:t>
            </a:r>
            <a:r>
              <a:rPr lang="en-US" smtClean="0"/>
              <a:t> </a:t>
            </a:r>
          </a:p>
          <a:p>
            <a:r>
              <a:rPr lang="ja-JP" altLang="en-US" smtClean="0"/>
              <a:t>ローカル登録番号</a:t>
            </a:r>
            <a:endParaRPr lang="en-US" smtClean="0"/>
          </a:p>
          <a:p>
            <a:pPr lvl="1"/>
            <a:r>
              <a:rPr lang="ja-JP" altLang="en-US" smtClean="0"/>
              <a:t>ご自身で割り当てます</a:t>
            </a:r>
            <a:endParaRPr lang="en-US" smtClean="0"/>
          </a:p>
          <a:p>
            <a:pPr lvl="1"/>
            <a:r>
              <a:rPr lang="ja-JP" altLang="en-US" smtClean="0"/>
              <a:t>入力必須項目です（</a:t>
            </a:r>
            <a:r>
              <a:rPr lang="en-US" altLang="ja-JP" smtClean="0"/>
              <a:t>M</a:t>
            </a:r>
            <a:r>
              <a:rPr lang="en-US" smtClean="0"/>
              <a:t>edARKS</a:t>
            </a:r>
            <a:r>
              <a:rPr lang="ja-JP" altLang="en-US" smtClean="0"/>
              <a:t>および</a:t>
            </a:r>
            <a:r>
              <a:rPr lang="en-US" smtClean="0"/>
              <a:t>SPARKS</a:t>
            </a:r>
            <a:r>
              <a:rPr lang="ja-JP" altLang="en-US" smtClean="0"/>
              <a:t>のサポートのため）</a:t>
            </a:r>
            <a:endParaRPr lang="en-US" smtClean="0"/>
          </a:p>
          <a:p>
            <a:pPr>
              <a:buFont typeface="Arial" panose="020B0604020202020204" pitchFamily="34" charset="0"/>
              <a:buNone/>
            </a:pPr>
            <a:endParaRPr lang="en-US" dirty="0" smtClean="0"/>
          </a:p>
        </p:txBody>
      </p:sp>
    </p:spTree>
    <p:extLst>
      <p:ext uri="{BB962C8B-B14F-4D97-AF65-F5344CB8AC3E}">
        <p14:creationId xmlns:p14="http://schemas.microsoft.com/office/powerpoint/2010/main" val="163201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en-GB"/>
          </a:p>
        </p:txBody>
      </p:sp>
      <p:sp>
        <p:nvSpPr>
          <p:cNvPr id="4" name="Title 1"/>
          <p:cNvSpPr>
            <a:spLocks noGrp="1"/>
          </p:cNvSpPr>
          <p:nvPr>
            <p:ph type="title"/>
          </p:nvPr>
        </p:nvSpPr>
        <p:spPr>
          <a:prstGeom prst="rect">
            <a:avLst/>
          </a:prstGeom>
        </p:spPr>
        <p:txBody>
          <a:bodyPr>
            <a:normAutofit/>
          </a:bodyPr>
          <a:lstStyle/>
          <a:p>
            <a:r>
              <a:rPr lang="ja-JP" altLang="en-US" b="1" dirty="0" smtClean="0">
                <a:solidFill>
                  <a:schemeClr val="tx1">
                    <a:lumMod val="50000"/>
                    <a:lumOff val="50000"/>
                  </a:schemeClr>
                </a:solidFill>
              </a:rPr>
              <a:t>概念</a:t>
            </a:r>
            <a:r>
              <a:rPr lang="en-US" b="1" dirty="0" smtClean="0">
                <a:solidFill>
                  <a:schemeClr val="tx1">
                    <a:lumMod val="50000"/>
                    <a:lumOff val="50000"/>
                  </a:schemeClr>
                </a:solidFill>
              </a:rPr>
              <a:t> 3 – </a:t>
            </a:r>
            <a:r>
              <a:rPr lang="ja-JP" altLang="en-US" b="1" dirty="0" smtClean="0">
                <a:solidFill>
                  <a:schemeClr val="tx1">
                    <a:lumMod val="50000"/>
                    <a:lumOff val="50000"/>
                  </a:schemeClr>
                </a:solidFill>
              </a:rPr>
              <a:t>ビジネスルール</a:t>
            </a:r>
            <a:endParaRPr lang="en-US" dirty="0"/>
          </a:p>
        </p:txBody>
      </p:sp>
      <p:sp>
        <p:nvSpPr>
          <p:cNvPr id="5" name="Content Placeholder 2"/>
          <p:cNvSpPr txBox="1">
            <a:spLocks/>
          </p:cNvSpPr>
          <p:nvPr/>
        </p:nvSpPr>
        <p:spPr>
          <a:xfrm>
            <a:off x="322118" y="1600200"/>
            <a:ext cx="7772400" cy="4648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en-US" smtClean="0"/>
              <a:t>論理的処理を確かなものに</a:t>
            </a:r>
            <a:endParaRPr lang="en-US" smtClean="0"/>
          </a:p>
          <a:p>
            <a:pPr lvl="1"/>
            <a:r>
              <a:rPr lang="ja-JP" altLang="en-US" smtClean="0"/>
              <a:t>胎生のものは産卵できません</a:t>
            </a:r>
            <a:endParaRPr lang="en-US" smtClean="0"/>
          </a:p>
          <a:p>
            <a:r>
              <a:rPr lang="ja-JP" altLang="en-US" smtClean="0"/>
              <a:t>プログラマーおよび内容領域</a:t>
            </a:r>
            <a:r>
              <a:rPr lang="en-US" altLang="ja-JP" smtClean="0"/>
              <a:t/>
            </a:r>
            <a:br>
              <a:rPr lang="en-US" altLang="ja-JP" smtClean="0"/>
            </a:br>
            <a:r>
              <a:rPr lang="ja-JP" altLang="en-US" smtClean="0"/>
              <a:t>専門家による開発</a:t>
            </a:r>
            <a:endParaRPr lang="en-US" smtClean="0"/>
          </a:p>
          <a:p>
            <a:r>
              <a:rPr lang="ja-JP" altLang="en-US" smtClean="0"/>
              <a:t>適切なものへと変更</a:t>
            </a:r>
            <a:endParaRPr lang="en-US" dirty="0"/>
          </a:p>
        </p:txBody>
      </p:sp>
      <p:pic>
        <p:nvPicPr>
          <p:cNvPr id="6" name="Picture 3" descr="spockcorgi.jpg"/>
          <p:cNvPicPr>
            <a:picLocks noChangeAspect="1"/>
          </p:cNvPicPr>
          <p:nvPr/>
        </p:nvPicPr>
        <p:blipFill>
          <a:blip r:embed="rId3"/>
          <a:stretch>
            <a:fillRect/>
          </a:stretch>
        </p:blipFill>
        <p:spPr>
          <a:xfrm>
            <a:off x="6569026" y="1600200"/>
            <a:ext cx="2195732" cy="2195732"/>
          </a:xfrm>
          <a:prstGeom prst="rect">
            <a:avLst/>
          </a:prstGeom>
        </p:spPr>
      </p:pic>
    </p:spTree>
    <p:extLst>
      <p:ext uri="{BB962C8B-B14F-4D97-AF65-F5344CB8AC3E}">
        <p14:creationId xmlns:p14="http://schemas.microsoft.com/office/powerpoint/2010/main" val="244498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altLang="en-US" b="1" dirty="0">
                <a:solidFill>
                  <a:schemeClr val="tx1">
                    <a:lumMod val="50000"/>
                    <a:lumOff val="50000"/>
                  </a:schemeClr>
                </a:solidFill>
              </a:rPr>
              <a:t>概念</a:t>
            </a:r>
            <a:r>
              <a:rPr lang="en-US" b="1" dirty="0">
                <a:solidFill>
                  <a:schemeClr val="tx1">
                    <a:lumMod val="50000"/>
                    <a:lumOff val="50000"/>
                  </a:schemeClr>
                </a:solidFill>
              </a:rPr>
              <a:t> 4 – </a:t>
            </a:r>
            <a:r>
              <a:rPr lang="ja-JP" altLang="en-US" b="1" dirty="0">
                <a:solidFill>
                  <a:schemeClr val="tx1">
                    <a:lumMod val="50000"/>
                    <a:lumOff val="50000"/>
                  </a:schemeClr>
                </a:solidFill>
              </a:rPr>
              <a:t>データ標準</a:t>
            </a:r>
            <a:endParaRPr lang="en-GB" dirty="0"/>
          </a:p>
        </p:txBody>
      </p:sp>
      <p:sp>
        <p:nvSpPr>
          <p:cNvPr id="3" name="Tijdelijke aanduiding voor inhoud 2"/>
          <p:cNvSpPr>
            <a:spLocks noGrp="1"/>
          </p:cNvSpPr>
          <p:nvPr>
            <p:ph idx="1"/>
          </p:nvPr>
        </p:nvSpPr>
        <p:spPr/>
        <p:txBody>
          <a:bodyPr/>
          <a:lstStyle/>
          <a:p>
            <a:endParaRPr lang="en-GB"/>
          </a:p>
        </p:txBody>
      </p:sp>
      <p:sp>
        <p:nvSpPr>
          <p:cNvPr id="4" name="Content Placeholder 2"/>
          <p:cNvSpPr txBox="1">
            <a:spLocks/>
          </p:cNvSpPr>
          <p:nvPr/>
        </p:nvSpPr>
        <p:spPr>
          <a:xfrm>
            <a:off x="176645" y="1600200"/>
            <a:ext cx="7772400" cy="4648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en-US" dirty="0" smtClean="0"/>
              <a:t>データ標準とは？</a:t>
            </a:r>
            <a:endParaRPr lang="en-US" dirty="0" smtClean="0"/>
          </a:p>
          <a:p>
            <a:pPr lvl="1"/>
            <a:r>
              <a:rPr lang="ja-JP" altLang="en-US" dirty="0" smtClean="0"/>
              <a:t>すでにリスト化されており、そこから適切なものをお選びいただくことができます</a:t>
            </a:r>
            <a:endParaRPr lang="en-US" altLang="ja-JP" dirty="0" smtClean="0"/>
          </a:p>
          <a:p>
            <a:pPr lvl="1"/>
            <a:r>
              <a:rPr lang="ja-JP" altLang="en-US" dirty="0" smtClean="0"/>
              <a:t>自由に書き込むことによる矛盾を排除します</a:t>
            </a:r>
            <a:endParaRPr lang="en-US" dirty="0" smtClean="0"/>
          </a:p>
          <a:p>
            <a:pPr lvl="1"/>
            <a:r>
              <a:rPr lang="ja-JP" altLang="en-US" dirty="0" smtClean="0"/>
              <a:t>内容領域専門家により開発されています</a:t>
            </a:r>
            <a:endParaRPr lang="en-US" dirty="0" smtClean="0"/>
          </a:p>
          <a:p>
            <a:r>
              <a:rPr lang="en-US" dirty="0" smtClean="0">
                <a:hlinkClick r:id="rId3"/>
              </a:rPr>
              <a:t>jpSuppot@Species360.org</a:t>
            </a:r>
            <a:endParaRPr lang="en-US" dirty="0" smtClean="0"/>
          </a:p>
          <a:p>
            <a:pPr lvl="1"/>
            <a:r>
              <a:rPr lang="ja-JP" altLang="en-US" dirty="0" smtClean="0"/>
              <a:t>スクリーン名</a:t>
            </a:r>
            <a:endParaRPr lang="en-US" dirty="0" smtClean="0"/>
          </a:p>
          <a:p>
            <a:pPr lvl="1"/>
            <a:r>
              <a:rPr lang="ja-JP" altLang="en-US" dirty="0" smtClean="0"/>
              <a:t>フィールド名</a:t>
            </a:r>
            <a:endParaRPr lang="en-US" dirty="0" smtClean="0"/>
          </a:p>
          <a:p>
            <a:pPr lvl="1"/>
            <a:r>
              <a:rPr lang="ja-JP" altLang="en-US" dirty="0" smtClean="0"/>
              <a:t>語彙とその定義</a:t>
            </a:r>
            <a:endParaRPr lang="en-US" dirty="0" smtClean="0"/>
          </a:p>
          <a:p>
            <a:pPr lvl="1"/>
            <a:r>
              <a:rPr lang="ja-JP" altLang="en-US" dirty="0" smtClean="0"/>
              <a:t>使用頻度</a:t>
            </a: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32929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anim calcmode="lin" valueType="num">
                                      <p:cBhvr additive="base">
                                        <p:cTn id="1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 calcmode="lin" valueType="num">
                                      <p:cBhvr additive="base">
                                        <p:cTn id="1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 calcmode="lin" valueType="num">
                                      <p:cBhvr additive="base">
                                        <p:cTn id="1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anim calcmode="lin" valueType="num">
                                      <p:cBhvr additive="base">
                                        <p:cTn id="2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altLang="en-US" b="1" dirty="0">
                <a:solidFill>
                  <a:schemeClr val="tx1">
                    <a:lumMod val="50000"/>
                    <a:lumOff val="50000"/>
                  </a:schemeClr>
                </a:solidFill>
              </a:rPr>
              <a:t>概要</a:t>
            </a:r>
            <a:r>
              <a:rPr lang="en-US" b="1" dirty="0">
                <a:solidFill>
                  <a:schemeClr val="tx1">
                    <a:lumMod val="50000"/>
                    <a:lumOff val="50000"/>
                  </a:schemeClr>
                </a:solidFill>
              </a:rPr>
              <a:t> 5 – </a:t>
            </a:r>
            <a:r>
              <a:rPr lang="ja-JP" altLang="en-US" b="1" dirty="0">
                <a:solidFill>
                  <a:schemeClr val="tx1">
                    <a:lumMod val="50000"/>
                    <a:lumOff val="50000"/>
                  </a:schemeClr>
                </a:solidFill>
              </a:rPr>
              <a:t>機関内における管理</a:t>
            </a:r>
            <a:endParaRPr lang="en-GB" dirty="0"/>
          </a:p>
        </p:txBody>
      </p:sp>
      <p:sp>
        <p:nvSpPr>
          <p:cNvPr id="3" name="Tijdelijke aanduiding voor inhoud 2"/>
          <p:cNvSpPr>
            <a:spLocks noGrp="1"/>
          </p:cNvSpPr>
          <p:nvPr>
            <p:ph idx="1"/>
          </p:nvPr>
        </p:nvSpPr>
        <p:spPr/>
        <p:txBody>
          <a:bodyPr/>
          <a:lstStyle/>
          <a:p>
            <a:endParaRPr lang="en-GB"/>
          </a:p>
        </p:txBody>
      </p:sp>
      <p:sp>
        <p:nvSpPr>
          <p:cNvPr id="4" name="Content Placeholder 2"/>
          <p:cNvSpPr txBox="1">
            <a:spLocks/>
          </p:cNvSpPr>
          <p:nvPr/>
        </p:nvSpPr>
        <p:spPr>
          <a:xfrm>
            <a:off x="227695" y="1708150"/>
            <a:ext cx="8677153" cy="4648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en-US" smtClean="0"/>
              <a:t>飼育動物の管理だけではありません</a:t>
            </a:r>
            <a:endParaRPr lang="en-US" smtClean="0"/>
          </a:p>
          <a:p>
            <a:pPr lvl="1"/>
            <a:r>
              <a:rPr lang="ja-JP" altLang="en-US" smtClean="0"/>
              <a:t>許可</a:t>
            </a:r>
            <a:endParaRPr lang="en-US" smtClean="0"/>
          </a:p>
          <a:p>
            <a:pPr lvl="1"/>
            <a:r>
              <a:rPr lang="ja-JP" altLang="en-US" smtClean="0"/>
              <a:t>トランスポンダー</a:t>
            </a:r>
            <a:endParaRPr lang="en-US" smtClean="0"/>
          </a:p>
          <a:p>
            <a:pPr lvl="1"/>
            <a:r>
              <a:rPr lang="ja-JP" altLang="en-US" smtClean="0"/>
              <a:t>収集活動</a:t>
            </a:r>
            <a:endParaRPr lang="en-US" smtClean="0"/>
          </a:p>
          <a:p>
            <a:r>
              <a:rPr lang="ja-JP" altLang="en-US" smtClean="0"/>
              <a:t>収容場所</a:t>
            </a:r>
            <a:endParaRPr lang="en-US" smtClean="0"/>
          </a:p>
          <a:p>
            <a:pPr lvl="1"/>
            <a:r>
              <a:rPr lang="ja-JP" altLang="en-US" smtClean="0"/>
              <a:t>容積、防壁、基質</a:t>
            </a:r>
            <a:endParaRPr lang="en-US" smtClean="0"/>
          </a:p>
          <a:p>
            <a:pPr lvl="1"/>
            <a:r>
              <a:rPr lang="ja-JP" altLang="en-US" smtClean="0"/>
              <a:t>維持管理</a:t>
            </a:r>
            <a:endParaRPr lang="en-US" smtClean="0"/>
          </a:p>
          <a:p>
            <a:pPr lvl="1"/>
            <a:r>
              <a:rPr lang="ja-JP" altLang="en-US" smtClean="0"/>
              <a:t>水質および環境測定値</a:t>
            </a:r>
            <a:endParaRPr lang="en-US" smtClean="0"/>
          </a:p>
          <a:p>
            <a:r>
              <a:rPr lang="ja-JP" altLang="en-US" smtClean="0"/>
              <a:t>職員</a:t>
            </a:r>
            <a:endParaRPr lang="en-US" smtClean="0"/>
          </a:p>
          <a:p>
            <a:pPr lvl="1"/>
            <a:r>
              <a:rPr lang="ja-JP" altLang="en-US" smtClean="0"/>
              <a:t>班、課</a:t>
            </a:r>
            <a:endParaRPr lang="en-US" smtClean="0"/>
          </a:p>
          <a:p>
            <a:pPr lvl="1"/>
            <a:r>
              <a:rPr lang="en-US" smtClean="0"/>
              <a:t>ZIMS</a:t>
            </a:r>
            <a:r>
              <a:rPr lang="ja-JP" altLang="en-US" smtClean="0"/>
              <a:t>における役割</a:t>
            </a:r>
            <a:endParaRPr lang="en-US" dirty="0"/>
          </a:p>
        </p:txBody>
      </p:sp>
    </p:spTree>
    <p:extLst>
      <p:ext uri="{BB962C8B-B14F-4D97-AF65-F5344CB8AC3E}">
        <p14:creationId xmlns:p14="http://schemas.microsoft.com/office/powerpoint/2010/main" val="396491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 calcmode="lin" valueType="num">
                                      <p:cBhvr additive="base">
                                        <p:cTn id="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anim calcmode="lin" valueType="num">
                                      <p:cBhvr additive="base">
                                        <p:cTn id="1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anim calcmode="lin" valueType="num">
                                      <p:cBhvr additive="base">
                                        <p:cTn id="1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anim calcmode="lin" valueType="num">
                                      <p:cBhvr additive="base">
                                        <p:cTn id="2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anim calcmode="lin" valueType="num">
                                      <p:cBhvr additive="base">
                                        <p:cTn id="2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9" end="9"/>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anim calcmode="lin" valueType="num">
                                      <p:cBhvr additive="base">
                                        <p:cTn id="29"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altLang="en-US" b="1" dirty="0">
                <a:solidFill>
                  <a:schemeClr val="tx1">
                    <a:lumMod val="50000"/>
                    <a:lumOff val="50000"/>
                  </a:schemeClr>
                </a:solidFill>
              </a:rPr>
              <a:t>概念</a:t>
            </a:r>
            <a:r>
              <a:rPr lang="en-US" b="1" dirty="0">
                <a:solidFill>
                  <a:schemeClr val="tx1">
                    <a:lumMod val="50000"/>
                    <a:lumOff val="50000"/>
                  </a:schemeClr>
                </a:solidFill>
              </a:rPr>
              <a:t> 6 – </a:t>
            </a:r>
            <a:r>
              <a:rPr lang="ja-JP" altLang="en-US" b="1" dirty="0">
                <a:solidFill>
                  <a:schemeClr val="tx1">
                    <a:lumMod val="50000"/>
                    <a:lumOff val="50000"/>
                  </a:schemeClr>
                </a:solidFill>
              </a:rPr>
              <a:t>役割に基づくアクセス</a:t>
            </a:r>
            <a:endParaRPr lang="en-GB" dirty="0"/>
          </a:p>
        </p:txBody>
      </p:sp>
      <p:sp>
        <p:nvSpPr>
          <p:cNvPr id="3" name="Tijdelijke aanduiding voor inhoud 2"/>
          <p:cNvSpPr>
            <a:spLocks noGrp="1"/>
          </p:cNvSpPr>
          <p:nvPr>
            <p:ph idx="1"/>
          </p:nvPr>
        </p:nvSpPr>
        <p:spPr/>
        <p:txBody>
          <a:bodyPr/>
          <a:lstStyle/>
          <a:p>
            <a:endParaRPr lang="en-GB"/>
          </a:p>
        </p:txBody>
      </p:sp>
      <p:sp>
        <p:nvSpPr>
          <p:cNvPr id="4" name="Content Placeholder 2"/>
          <p:cNvSpPr txBox="1">
            <a:spLocks/>
          </p:cNvSpPr>
          <p:nvPr/>
        </p:nvSpPr>
        <p:spPr>
          <a:xfrm>
            <a:off x="449262" y="1708150"/>
            <a:ext cx="8100378" cy="4648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en-US" dirty="0" smtClean="0"/>
              <a:t>ローカルアドミニストレーターによって役割は割り当てられます</a:t>
            </a:r>
            <a:endParaRPr lang="en-US" dirty="0" smtClean="0"/>
          </a:p>
          <a:p>
            <a:pPr lvl="1"/>
            <a:r>
              <a:rPr lang="en-US" dirty="0" smtClean="0"/>
              <a:t>Species360</a:t>
            </a:r>
            <a:r>
              <a:rPr lang="ja-JP" altLang="en-US" dirty="0" smtClean="0"/>
              <a:t>テンプレートのもの：編集不可</a:t>
            </a:r>
            <a:endParaRPr lang="en-US" dirty="0" smtClean="0"/>
          </a:p>
          <a:p>
            <a:pPr lvl="1"/>
            <a:r>
              <a:rPr lang="ja-JP" altLang="en-US" dirty="0" smtClean="0"/>
              <a:t>カスタマイズしたもの：編集可</a:t>
            </a:r>
            <a:endParaRPr lang="en-US" dirty="0" smtClean="0"/>
          </a:p>
          <a:p>
            <a:r>
              <a:rPr lang="ja-JP" altLang="en-US" dirty="0" smtClean="0"/>
              <a:t>役割の追加</a:t>
            </a:r>
            <a:endParaRPr lang="en-US" dirty="0" smtClean="0"/>
          </a:p>
          <a:p>
            <a:pPr lvl="1"/>
            <a:r>
              <a:rPr lang="ja-JP" altLang="en-US" dirty="0" smtClean="0"/>
              <a:t>ご自身の役割によってどの画面へのアクセスができるのかを決定します</a:t>
            </a:r>
            <a:endParaRPr lang="en-US" dirty="0" smtClean="0"/>
          </a:p>
          <a:p>
            <a:r>
              <a:rPr lang="ja-JP" altLang="en-US" dirty="0" smtClean="0"/>
              <a:t>各画面における閲覧、編集、追加、削除</a:t>
            </a:r>
            <a:endParaRPr lang="en-US" dirty="0" smtClean="0"/>
          </a:p>
        </p:txBody>
      </p:sp>
    </p:spTree>
    <p:extLst>
      <p:ext uri="{BB962C8B-B14F-4D97-AF65-F5344CB8AC3E}">
        <p14:creationId xmlns:p14="http://schemas.microsoft.com/office/powerpoint/2010/main" val="166613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 calcmode="lin" valueType="num">
                                      <p:cBhvr additive="base">
                                        <p:cTn id="1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anguage xmlns="00558959-21e2-49b6-8bc1-d46e8fb3ce16">EN</Language>
    <Module xmlns="00558959-21e2-49b6-8bc1-d46e8fb3ce16">1000</Module>
    <PublishingExpirationDate xmlns="http://schemas.microsoft.com/sharepoint/v3" xsi:nil="true"/>
    <Community_x0020_Author_x0020__x007c__x0020_Editor xmlns="00558959-21e2-49b6-8bc1-d46e8fb3ce16">
      <UserInfo>
        <DisplayName>Kanako Tomisawa</DisplayName>
        <AccountId>49</AccountId>
        <AccountType/>
      </UserInfo>
    </Community_x0020_Author_x0020__x007c__x0020_Editor>
    <PublishingStartDate xmlns="http://schemas.microsoft.com/sharepoint/v3" xsi:nil="true"/>
    <Best_x0020_Practices xmlns="00558959-21e2-49b6-8bc1-d46e8fb3ce16">false</Best_x0020_Practices>
    <Review xmlns="00558959-21e2-49b6-8bc1-d46e8fb3ce16" xsi:nil="true"/>
    <Content_x0020_Last_x0020_Updated_x0020_on_x003a_ xmlns="00558959-21e2-49b6-8bc1-d46e8fb3ce16" xsi:nil="true"/>
    <Permalink xmlns="00558959-21e2-49b6-8bc1-d46e8fb3ce16">
      <Url xsi:nil="true"/>
      <Description xsi:nil="true"/>
    </Permalink>
  </documentManagement>
</p:properties>
</file>

<file path=customXml/itemProps1.xml><?xml version="1.0" encoding="utf-8"?>
<ds:datastoreItem xmlns:ds="http://schemas.openxmlformats.org/officeDocument/2006/customXml" ds:itemID="{1EA13CB3-F9F1-4485-9C0D-F8699519973F}"/>
</file>

<file path=customXml/itemProps2.xml><?xml version="1.0" encoding="utf-8"?>
<ds:datastoreItem xmlns:ds="http://schemas.openxmlformats.org/officeDocument/2006/customXml" ds:itemID="{D55D586F-CFC6-475C-8965-B8EBA50B3AE0}"/>
</file>

<file path=customXml/itemProps3.xml><?xml version="1.0" encoding="utf-8"?>
<ds:datastoreItem xmlns:ds="http://schemas.openxmlformats.org/officeDocument/2006/customXml" ds:itemID="{DDAA9977-D513-4844-9F3E-137A8A50C52D}"/>
</file>

<file path=docProps/app.xml><?xml version="1.0" encoding="utf-8"?>
<Properties xmlns="http://schemas.openxmlformats.org/officeDocument/2006/extended-properties" xmlns:vt="http://schemas.openxmlformats.org/officeDocument/2006/docPropsVTypes">
  <Template/>
  <TotalTime>340</TotalTime>
  <Words>2131</Words>
  <Application>Microsoft Office PowerPoint</Application>
  <PresentationFormat>Diavoorstelling (4:3)</PresentationFormat>
  <Paragraphs>160</Paragraphs>
  <Slides>18</Slides>
  <Notes>17</Notes>
  <HiddenSlides>0</HiddenSlides>
  <MMClips>0</MMClips>
  <ScaleCrop>false</ScaleCrop>
  <HeadingPairs>
    <vt:vector size="6" baseType="variant">
      <vt:variant>
        <vt:lpstr>Gebruikte lettertypen</vt:lpstr>
      </vt:variant>
      <vt:variant>
        <vt:i4>3</vt:i4>
      </vt:variant>
      <vt:variant>
        <vt:lpstr>Thema</vt:lpstr>
      </vt:variant>
      <vt:variant>
        <vt:i4>16</vt:i4>
      </vt:variant>
      <vt:variant>
        <vt:lpstr>Diatitels</vt:lpstr>
      </vt:variant>
      <vt:variant>
        <vt:i4>18</vt:i4>
      </vt:variant>
    </vt:vector>
  </HeadingPairs>
  <TitlesOfParts>
    <vt:vector size="37" baseType="lpstr">
      <vt:lpstr>ＭＳ Ｐゴシック</vt: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PowerPoint-presentatie</vt:lpstr>
      <vt:lpstr>PowerPoint-presentatie</vt:lpstr>
      <vt:lpstr>PowerPoint-presentatie</vt:lpstr>
      <vt:lpstr>概念 1 – インターネットベース</vt:lpstr>
      <vt:lpstr>概念 2 – 一度きりの追加、ひとつだけの記録</vt:lpstr>
      <vt:lpstr>概念 3 – ビジネスルール</vt:lpstr>
      <vt:lpstr>概念 4 – データ標準</vt:lpstr>
      <vt:lpstr>概要 5 – 機関内における管理</vt:lpstr>
      <vt:lpstr>概念 6 – 役割に基づくアクセス</vt:lpstr>
      <vt:lpstr>ZIMSにおける 6つの概念</vt:lpstr>
      <vt:lpstr>PowerPoint-presentatie</vt:lpstr>
      <vt:lpstr>PowerPoint-presentatie</vt:lpstr>
      <vt:lpstr>性別</vt:lpstr>
      <vt:lpstr>出生日</vt:lpstr>
      <vt:lpstr>その他の相違点があった場合は？</vt:lpstr>
      <vt:lpstr>PowerPoint-presentatie</vt:lpstr>
      <vt:lpstr>PowerPoint-presentatie</vt:lpstr>
      <vt:lpstr>PowerPoint-presentatie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Lauren Florisson</cp:lastModifiedBy>
  <cp:revision>15</cp:revision>
  <dcterms:created xsi:type="dcterms:W3CDTF">2016-07-26T18:48:10Z</dcterms:created>
  <dcterms:modified xsi:type="dcterms:W3CDTF">2016-09-06T19:45:03Z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99600</vt:r8>
  </property>
  <property fmtid="{D5CDD505-2E9C-101B-9397-08002B2CF9AE}" pid="3" name="ContentTypeId">
    <vt:lpwstr>0x010100B8A61D1EAB4F114BB81E10F743FBEB16</vt:lpwstr>
  </property>
  <property fmtid="{D5CDD505-2E9C-101B-9397-08002B2CF9AE}" pid="4" name="Sp360">
    <vt:bool>true</vt:bool>
  </property>
  <property fmtid="{D5CDD505-2E9C-101B-9397-08002B2CF9AE}" pid="5" name="Tracked">
    <vt:bool>true</vt:bool>
  </property>
  <property fmtid="{D5CDD505-2E9C-101B-9397-08002B2CF9AE}" pid="6" name="Metrics URL">
    <vt:lpwstr/>
  </property>
  <property fmtid="{D5CDD505-2E9C-101B-9397-08002B2CF9AE}" pid="7" name="Tracking URL">
    <vt:lpwstr/>
  </property>
  <property fmtid="{D5CDD505-2E9C-101B-9397-08002B2CF9AE}" pid="8" name="Updated on?">
    <vt:lpwstr>2018-07-02T16:41:26+00:00</vt:lpwstr>
  </property>
</Properties>
</file>