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71" r:id="rId18"/>
    <p:sldId id="258" r:id="rId19"/>
    <p:sldId id="264" r:id="rId20"/>
    <p:sldId id="268" r:id="rId21"/>
    <p:sldId id="260" r:id="rId22"/>
    <p:sldId id="269" r:id="rId23"/>
    <p:sldId id="270" r:id="rId24"/>
    <p:sldId id="272" r:id="rId25"/>
    <p:sldId id="267" r:id="rId26"/>
    <p:sldId id="263" r:id="rId27"/>
    <p:sldId id="273" r:id="rId28"/>
    <p:sldId id="275" r:id="rId29"/>
    <p:sldId id="259" r:id="rId30"/>
    <p:sldId id="277" r:id="rId31"/>
    <p:sldId id="278" r:id="rId32"/>
    <p:sldId id="279" r:id="rId33"/>
    <p:sldId id="280" r:id="rId34"/>
    <p:sldId id="276" r:id="rId35"/>
    <p:sldId id="274" r:id="rId36"/>
    <p:sldId id="26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02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Species360.or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ZIMS Studbooks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Role of Regional Associations</a:t>
            </a:r>
          </a:p>
          <a:p>
            <a:r>
              <a:rPr lang="en-US" dirty="0"/>
              <a:t>i</a:t>
            </a:r>
            <a:r>
              <a:rPr lang="en-US" dirty="0" smtClean="0"/>
              <a:t>n Managing Studbooks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246253"/>
            <a:ext cx="7886700" cy="1325563"/>
          </a:xfrm>
        </p:spPr>
        <p:txBody>
          <a:bodyPr/>
          <a:lstStyle/>
          <a:p>
            <a:r>
              <a:rPr lang="en-US" dirty="0" smtClean="0"/>
              <a:t>Assign Users to Studbook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34701"/>
            <a:ext cx="8000195" cy="2323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431" y="3819814"/>
            <a:ext cx="6022079" cy="20154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36372" y="2626272"/>
            <a:ext cx="666387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When you add a new Studbook you have the option </a:t>
            </a:r>
            <a:r>
              <a:rPr lang="en-US" dirty="0"/>
              <a:t>t</a:t>
            </a:r>
            <a:r>
              <a:rPr lang="en-US" dirty="0" smtClean="0"/>
              <a:t>o assign Users </a:t>
            </a:r>
          </a:p>
          <a:p>
            <a:r>
              <a:rPr lang="en-US" dirty="0" smtClean="0"/>
              <a:t>right away. If you have an existing Studbook that you want to</a:t>
            </a:r>
          </a:p>
          <a:p>
            <a:r>
              <a:rPr lang="en-US" dirty="0"/>
              <a:t>a</a:t>
            </a:r>
            <a:r>
              <a:rPr lang="en-US" dirty="0" smtClean="0"/>
              <a:t>ssign people to you can add them in two ways. You can highlight </a:t>
            </a:r>
          </a:p>
          <a:p>
            <a:r>
              <a:rPr lang="en-US" dirty="0" smtClean="0"/>
              <a:t>the appropriate studbook in the list and select Actions&gt;Assign </a:t>
            </a:r>
          </a:p>
          <a:p>
            <a:r>
              <a:rPr lang="en-US" dirty="0" smtClean="0"/>
              <a:t>Person to Studbook. Or, you can use the Studbook Name hyperlink to</a:t>
            </a:r>
          </a:p>
          <a:p>
            <a:r>
              <a:rPr lang="en-US" dirty="0"/>
              <a:t>o</a:t>
            </a:r>
            <a:r>
              <a:rPr lang="en-US" dirty="0" smtClean="0"/>
              <a:t>pen the View Studbook screen and go to Studbook Assignments&gt; </a:t>
            </a:r>
          </a:p>
          <a:p>
            <a:r>
              <a:rPr lang="en-US" dirty="0" smtClean="0"/>
              <a:t>Actions&gt;Add New.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960" y="291973"/>
            <a:ext cx="7886700" cy="1325563"/>
          </a:xfrm>
        </p:spPr>
        <p:txBody>
          <a:bodyPr/>
          <a:lstStyle/>
          <a:p>
            <a:r>
              <a:rPr lang="en-US" dirty="0" smtClean="0"/>
              <a:t>Assign Users to Studbook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28" y="1462598"/>
            <a:ext cx="4232086" cy="4013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95748" y="2315028"/>
            <a:ext cx="368908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Association and Studbook</a:t>
            </a:r>
          </a:p>
          <a:p>
            <a:r>
              <a:rPr lang="en-US" dirty="0" smtClean="0"/>
              <a:t>Name will default and is not editable.</a:t>
            </a:r>
          </a:p>
          <a:p>
            <a:r>
              <a:rPr lang="en-US" dirty="0" smtClean="0"/>
              <a:t>Only Persons associated with the</a:t>
            </a:r>
          </a:p>
          <a:p>
            <a:r>
              <a:rPr lang="en-US" dirty="0"/>
              <a:t>i</a:t>
            </a:r>
            <a:r>
              <a:rPr lang="en-US" dirty="0" smtClean="0"/>
              <a:t>nstitution you enter will display in</a:t>
            </a:r>
          </a:p>
          <a:p>
            <a:r>
              <a:rPr lang="en-US" dirty="0"/>
              <a:t>t</a:t>
            </a:r>
            <a:r>
              <a:rPr lang="en-US" dirty="0" smtClean="0"/>
              <a:t>hat field for selection. There are </a:t>
            </a:r>
          </a:p>
          <a:p>
            <a:r>
              <a:rPr lang="en-US" dirty="0"/>
              <a:t>m</a:t>
            </a:r>
            <a:r>
              <a:rPr lang="en-US" dirty="0" smtClean="0"/>
              <a:t>any choices for assignment in the </a:t>
            </a:r>
          </a:p>
          <a:p>
            <a:r>
              <a:rPr lang="en-US" dirty="0" smtClean="0"/>
              <a:t>Studbook Title dropdown beyond </a:t>
            </a:r>
          </a:p>
          <a:p>
            <a:r>
              <a:rPr lang="en-US" dirty="0" smtClean="0"/>
              <a:t>the Studbook Keeper title.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6384" y="209677"/>
            <a:ext cx="7886700" cy="1325563"/>
          </a:xfrm>
        </p:spPr>
        <p:txBody>
          <a:bodyPr/>
          <a:lstStyle/>
          <a:p>
            <a:r>
              <a:rPr lang="en-US" dirty="0" smtClean="0"/>
              <a:t>Assign Users to Studbook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12" y="1352280"/>
            <a:ext cx="4445262" cy="4217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1853" y="2215166"/>
            <a:ext cx="3493585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Assignment Start Date</a:t>
            </a:r>
          </a:p>
          <a:p>
            <a:r>
              <a:rPr lang="en-US" dirty="0"/>
              <a:t>w</a:t>
            </a:r>
            <a:r>
              <a:rPr lang="en-US" dirty="0" smtClean="0"/>
              <a:t>ould be the date the Studbook</a:t>
            </a:r>
          </a:p>
          <a:p>
            <a:r>
              <a:rPr lang="en-US" dirty="0"/>
              <a:t>w</a:t>
            </a:r>
            <a:r>
              <a:rPr lang="en-US" dirty="0" smtClean="0"/>
              <a:t>as approved for the Studbook</a:t>
            </a:r>
          </a:p>
          <a:p>
            <a:r>
              <a:rPr lang="en-US" dirty="0" smtClean="0"/>
              <a:t>Keeper or the date that other</a:t>
            </a:r>
          </a:p>
          <a:p>
            <a:r>
              <a:rPr lang="en-US" dirty="0"/>
              <a:t>p</a:t>
            </a:r>
            <a:r>
              <a:rPr lang="en-US" dirty="0" smtClean="0"/>
              <a:t>ositions were assigned. Any Roles </a:t>
            </a:r>
          </a:p>
          <a:p>
            <a:r>
              <a:rPr lang="en-US" dirty="0"/>
              <a:t>t</a:t>
            </a:r>
            <a:r>
              <a:rPr lang="en-US" dirty="0" smtClean="0"/>
              <a:t>hat you have created will be</a:t>
            </a:r>
          </a:p>
          <a:p>
            <a:r>
              <a:rPr lang="en-US" dirty="0"/>
              <a:t>a</a:t>
            </a:r>
            <a:r>
              <a:rPr lang="en-US" dirty="0" smtClean="0"/>
              <a:t>vailable for selection. If you</a:t>
            </a:r>
          </a:p>
          <a:p>
            <a:r>
              <a:rPr lang="en-US" dirty="0"/>
              <a:t>w</a:t>
            </a:r>
            <a:r>
              <a:rPr lang="en-US" dirty="0" smtClean="0"/>
              <a:t>ant to assign multiple persons</a:t>
            </a:r>
          </a:p>
          <a:p>
            <a:r>
              <a:rPr lang="en-US" dirty="0"/>
              <a:t>s</a:t>
            </a:r>
            <a:r>
              <a:rPr lang="en-US" dirty="0" smtClean="0"/>
              <a:t>elect the Save &amp; Repeat option.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182245"/>
            <a:ext cx="7886700" cy="1325563"/>
          </a:xfrm>
        </p:spPr>
        <p:txBody>
          <a:bodyPr/>
          <a:lstStyle/>
          <a:p>
            <a:r>
              <a:rPr lang="en-US" dirty="0" smtClean="0"/>
              <a:t>To Find a Local Admin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01" y="1410906"/>
            <a:ext cx="3715266" cy="3975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902" y="1829129"/>
            <a:ext cx="2486578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 find who is the Local</a:t>
            </a:r>
          </a:p>
          <a:p>
            <a:r>
              <a:rPr lang="en-US" dirty="0" smtClean="0"/>
              <a:t>Admin at another</a:t>
            </a:r>
          </a:p>
          <a:p>
            <a:r>
              <a:rPr lang="en-US" dirty="0" smtClean="0"/>
              <a:t>facility you will search</a:t>
            </a:r>
          </a:p>
          <a:p>
            <a:r>
              <a:rPr lang="en-US" dirty="0"/>
              <a:t>f</a:t>
            </a:r>
            <a:r>
              <a:rPr lang="en-US" dirty="0" smtClean="0"/>
              <a:t>or that institution and</a:t>
            </a:r>
          </a:p>
          <a:p>
            <a:r>
              <a:rPr lang="en-US" dirty="0"/>
              <a:t>o</a:t>
            </a:r>
            <a:r>
              <a:rPr lang="en-US" dirty="0" smtClean="0"/>
              <a:t>pen the Staff grid. Look</a:t>
            </a:r>
          </a:p>
          <a:p>
            <a:r>
              <a:rPr lang="en-US" dirty="0"/>
              <a:t>f</a:t>
            </a:r>
            <a:r>
              <a:rPr lang="en-US" dirty="0" smtClean="0"/>
              <a:t>or who is assigned the</a:t>
            </a:r>
          </a:p>
          <a:p>
            <a:r>
              <a:rPr lang="en-US" dirty="0" smtClean="0"/>
              <a:t>Role of Local Admin. </a:t>
            </a:r>
          </a:p>
          <a:p>
            <a:r>
              <a:rPr lang="en-US" dirty="0" smtClean="0"/>
              <a:t>Remember that not</a:t>
            </a:r>
          </a:p>
          <a:p>
            <a:r>
              <a:rPr lang="en-US" dirty="0"/>
              <a:t>a</a:t>
            </a:r>
            <a:r>
              <a:rPr lang="en-US" dirty="0" smtClean="0"/>
              <a:t>ll institutions make</a:t>
            </a:r>
          </a:p>
          <a:p>
            <a:r>
              <a:rPr lang="en-US" dirty="0"/>
              <a:t>t</a:t>
            </a:r>
            <a:r>
              <a:rPr lang="en-US" dirty="0" smtClean="0"/>
              <a:t>heir Staff globally</a:t>
            </a:r>
          </a:p>
          <a:p>
            <a:r>
              <a:rPr lang="en-US" dirty="0"/>
              <a:t>v</a:t>
            </a:r>
            <a:r>
              <a:rPr lang="en-US" dirty="0" smtClean="0"/>
              <a:t>isible.</a:t>
            </a:r>
          </a:p>
        </p:txBody>
      </p:sp>
    </p:spTree>
    <p:extLst>
      <p:ext uri="{BB962C8B-B14F-4D97-AF65-F5344CB8AC3E}">
        <p14:creationId xmlns:p14="http://schemas.microsoft.com/office/powerpoint/2010/main" val="18963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392" y="18224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Access to Studbook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50040" y="2189409"/>
            <a:ext cx="223971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 look at the actual </a:t>
            </a:r>
          </a:p>
          <a:p>
            <a:r>
              <a:rPr lang="en-US" dirty="0" smtClean="0"/>
              <a:t>Studbook data go to</a:t>
            </a:r>
          </a:p>
          <a:p>
            <a:r>
              <a:rPr lang="en-US" dirty="0" smtClean="0"/>
              <a:t>Start&gt;Studbook&gt;</a:t>
            </a:r>
          </a:p>
          <a:p>
            <a:r>
              <a:rPr lang="en-US" dirty="0" smtClean="0"/>
              <a:t>Studbooks. You can </a:t>
            </a:r>
          </a:p>
          <a:p>
            <a:r>
              <a:rPr lang="en-US" dirty="0"/>
              <a:t>d</a:t>
            </a:r>
            <a:r>
              <a:rPr lang="en-US" dirty="0" smtClean="0"/>
              <a:t>rag </a:t>
            </a:r>
            <a:r>
              <a:rPr lang="en-US" dirty="0"/>
              <a:t>t</a:t>
            </a:r>
            <a:r>
              <a:rPr lang="en-US" dirty="0" smtClean="0"/>
              <a:t>his icon to the </a:t>
            </a:r>
          </a:p>
          <a:p>
            <a:r>
              <a:rPr lang="en-US" dirty="0"/>
              <a:t>d</a:t>
            </a:r>
            <a:r>
              <a:rPr lang="en-US" dirty="0" smtClean="0"/>
              <a:t>esktop If you find </a:t>
            </a:r>
          </a:p>
          <a:p>
            <a:r>
              <a:rPr lang="en-US" dirty="0" smtClean="0"/>
              <a:t>you are accessing </a:t>
            </a:r>
          </a:p>
          <a:p>
            <a:r>
              <a:rPr lang="en-US" dirty="0" smtClean="0"/>
              <a:t>Studbooks frequently.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158" y="1440689"/>
            <a:ext cx="4238095" cy="42857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85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7300" y="0"/>
            <a:ext cx="7886700" cy="1325563"/>
          </a:xfrm>
        </p:spPr>
        <p:txBody>
          <a:bodyPr/>
          <a:lstStyle/>
          <a:p>
            <a:r>
              <a:rPr lang="en-US" dirty="0" smtClean="0"/>
              <a:t>Access to Studbook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43" y="983645"/>
            <a:ext cx="7396004" cy="2993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13529" y="4105503"/>
            <a:ext cx="695299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 list of all of the Studbooks managed by your Regional Association</a:t>
            </a:r>
          </a:p>
          <a:p>
            <a:r>
              <a:rPr lang="en-US" dirty="0"/>
              <a:t>w</a:t>
            </a:r>
            <a:r>
              <a:rPr lang="en-US" dirty="0" smtClean="0"/>
              <a:t>ill display. The number of Living Animals, Animal Records with Updates</a:t>
            </a:r>
          </a:p>
          <a:p>
            <a:r>
              <a:rPr lang="en-US" dirty="0" smtClean="0"/>
              <a:t>(this means the institution has made updates not yet accepted into</a:t>
            </a:r>
          </a:p>
          <a:p>
            <a:r>
              <a:rPr lang="en-US" dirty="0" smtClean="0"/>
              <a:t>The studbook) and Suggested Additions (possible new animals for the </a:t>
            </a:r>
          </a:p>
          <a:p>
            <a:r>
              <a:rPr lang="en-US" dirty="0" smtClean="0"/>
              <a:t>Studbook) is displayed.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0080" y="237109"/>
            <a:ext cx="7886700" cy="1325563"/>
          </a:xfrm>
        </p:spPr>
        <p:txBody>
          <a:bodyPr/>
          <a:lstStyle/>
          <a:p>
            <a:r>
              <a:rPr lang="en-US" dirty="0" smtClean="0"/>
              <a:t>Access to Studbook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4558" y="4752304"/>
            <a:ext cx="713150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Selecting the species will take you into the main studbook dashboard.</a:t>
            </a:r>
          </a:p>
          <a:p>
            <a:r>
              <a:rPr lang="en-US" dirty="0" smtClean="0"/>
              <a:t>On the right is recent activity recorded in the Studbook. The See Overview</a:t>
            </a:r>
          </a:p>
          <a:p>
            <a:r>
              <a:rPr lang="en-US" dirty="0"/>
              <a:t>b</a:t>
            </a:r>
            <a:r>
              <a:rPr lang="en-US" dirty="0" smtClean="0"/>
              <a:t>utton displays a brief description of the studbook. The See Institution List</a:t>
            </a:r>
          </a:p>
          <a:p>
            <a:r>
              <a:rPr lang="en-US" dirty="0"/>
              <a:t>b</a:t>
            </a:r>
            <a:r>
              <a:rPr lang="en-US" dirty="0" smtClean="0"/>
              <a:t>utton takes you into the Institution List for that Studbook. You also view </a:t>
            </a:r>
          </a:p>
          <a:p>
            <a:r>
              <a:rPr lang="en-US" dirty="0" smtClean="0"/>
              <a:t>the Data Quality of the Studbook here. Selecting the View List button </a:t>
            </a:r>
          </a:p>
          <a:p>
            <a:r>
              <a:rPr lang="en-US" dirty="0" smtClean="0"/>
              <a:t>will take you into a results grid for the topic.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27" y="1300550"/>
            <a:ext cx="6515815" cy="33513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65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3346" y="216050"/>
            <a:ext cx="7886700" cy="1325563"/>
          </a:xfrm>
        </p:spPr>
        <p:txBody>
          <a:bodyPr/>
          <a:lstStyle/>
          <a:p>
            <a:r>
              <a:rPr lang="en-US" dirty="0" smtClean="0"/>
              <a:t>Access to Studbook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591" y="1392538"/>
            <a:ext cx="6538210" cy="37756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845981" y="1690689"/>
            <a:ext cx="295914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 list of the studbook animals</a:t>
            </a:r>
          </a:p>
          <a:p>
            <a:r>
              <a:rPr lang="en-US" dirty="0"/>
              <a:t>w</a:t>
            </a:r>
            <a:r>
              <a:rPr lang="en-US" dirty="0" smtClean="0"/>
              <a:t>ill display. Above the list is</a:t>
            </a:r>
          </a:p>
          <a:p>
            <a:r>
              <a:rPr lang="en-US" dirty="0"/>
              <a:t>a</a:t>
            </a:r>
            <a:r>
              <a:rPr lang="en-US" dirty="0" smtClean="0"/>
              <a:t>n expandable search box to</a:t>
            </a:r>
          </a:p>
          <a:p>
            <a:r>
              <a:rPr lang="en-US" dirty="0"/>
              <a:t>h</a:t>
            </a:r>
            <a:r>
              <a:rPr lang="en-US" dirty="0" smtClean="0"/>
              <a:t>elp you find animals that</a:t>
            </a:r>
          </a:p>
          <a:p>
            <a:r>
              <a:rPr lang="en-US" dirty="0"/>
              <a:t>m</a:t>
            </a:r>
            <a:r>
              <a:rPr lang="en-US" dirty="0" smtClean="0"/>
              <a:t>atch specific filters.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4944" y="246253"/>
            <a:ext cx="7886700" cy="1325563"/>
          </a:xfrm>
        </p:spPr>
        <p:txBody>
          <a:bodyPr/>
          <a:lstStyle/>
          <a:p>
            <a:r>
              <a:rPr lang="en-US" dirty="0" smtClean="0"/>
              <a:t>Access to Studbook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259" y="1473614"/>
            <a:ext cx="6398672" cy="4123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65927" y="3193961"/>
            <a:ext cx="439947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Selecting the Studbook ID hyperlink will open</a:t>
            </a:r>
          </a:p>
          <a:p>
            <a:r>
              <a:rPr lang="en-US" dirty="0"/>
              <a:t>t</a:t>
            </a:r>
            <a:r>
              <a:rPr lang="en-US" dirty="0" smtClean="0"/>
              <a:t>he record. Use the arrows to expand the</a:t>
            </a:r>
          </a:p>
          <a:p>
            <a:r>
              <a:rPr lang="en-US" dirty="0"/>
              <a:t>v</a:t>
            </a:r>
            <a:r>
              <a:rPr lang="en-US" dirty="0" smtClean="0"/>
              <a:t>arious grids to view the data recorded.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5256" y="246253"/>
            <a:ext cx="7886700" cy="1325563"/>
          </a:xfrm>
        </p:spPr>
        <p:txBody>
          <a:bodyPr/>
          <a:lstStyle/>
          <a:p>
            <a:r>
              <a:rPr lang="en-US" dirty="0" smtClean="0"/>
              <a:t>Pinning Studbooks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76" y="1641560"/>
            <a:ext cx="6781497" cy="3801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65171" y="4198512"/>
            <a:ext cx="414699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there is a Studbook that you access frequently you can “pin” it to the top of the list by selecting the pushpin icon. Pinned Studbooks load faster for your</a:t>
            </a:r>
          </a:p>
          <a:p>
            <a:r>
              <a:rPr lang="en-US" dirty="0"/>
              <a:t>c</a:t>
            </a:r>
            <a:r>
              <a:rPr lang="en-US" dirty="0" smtClean="0"/>
              <a:t>onvenience.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Associations Have: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To all Studbooks and </a:t>
            </a:r>
            <a:r>
              <a:rPr lang="en-US" dirty="0"/>
              <a:t>d</a:t>
            </a:r>
            <a:r>
              <a:rPr lang="en-US" dirty="0" smtClean="0"/>
              <a:t>ata contained in them</a:t>
            </a:r>
          </a:p>
          <a:p>
            <a:r>
              <a:rPr lang="en-US" dirty="0" smtClean="0"/>
              <a:t>Responsibilities Include:</a:t>
            </a:r>
          </a:p>
          <a:p>
            <a:pPr lvl="1"/>
            <a:r>
              <a:rPr lang="en-US" dirty="0" smtClean="0"/>
              <a:t>Manage Studbook Roles</a:t>
            </a:r>
          </a:p>
          <a:p>
            <a:pPr lvl="2"/>
            <a:r>
              <a:rPr lang="en-US" dirty="0" smtClean="0"/>
              <a:t>Includes access to Studbook News Feed</a:t>
            </a:r>
          </a:p>
          <a:p>
            <a:pPr lvl="1"/>
            <a:r>
              <a:rPr lang="en-US" dirty="0" smtClean="0"/>
              <a:t>Assign Users and their Roles to Studbooks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7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News! Things that are not your responsibility!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Studbook Keeper cannot log into ZIMS</a:t>
            </a:r>
          </a:p>
          <a:p>
            <a:r>
              <a:rPr lang="en-US" dirty="0" smtClean="0"/>
              <a:t>A Studbook Keeper does not have access to the Studbook Keeper List or the Studbook Charts</a:t>
            </a:r>
          </a:p>
          <a:p>
            <a:r>
              <a:rPr lang="en-US" dirty="0" smtClean="0"/>
              <a:t>Tell them to</a:t>
            </a:r>
          </a:p>
          <a:p>
            <a:pPr lvl="1"/>
            <a:r>
              <a:rPr lang="en-US" dirty="0" smtClean="0"/>
              <a:t>First: check with their Local Admin as they may not have been assigned the proper Role</a:t>
            </a:r>
          </a:p>
          <a:p>
            <a:pPr lvl="1"/>
            <a:r>
              <a:rPr lang="en-US" dirty="0" smtClean="0"/>
              <a:t>Second: check with </a:t>
            </a:r>
            <a:r>
              <a:rPr lang="en-US" dirty="0" smtClean="0">
                <a:hlinkClick r:id="rId2"/>
              </a:rPr>
              <a:t>support@Species360.org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 the Regional Association Role in </a:t>
            </a:r>
          </a:p>
          <a:p>
            <a:r>
              <a:rPr lang="en-US" dirty="0" smtClean="0"/>
              <a:t>Studbook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6883" y="400334"/>
            <a:ext cx="7886700" cy="1325563"/>
          </a:xfrm>
        </p:spPr>
        <p:txBody>
          <a:bodyPr/>
          <a:lstStyle/>
          <a:p>
            <a:r>
              <a:rPr lang="en-US" dirty="0" smtClean="0"/>
              <a:t>Finding Your Association’s Studbooks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744" y="1725897"/>
            <a:ext cx="5316640" cy="3167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30233" y="3265512"/>
            <a:ext cx="382906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ZIMS considers Regional Associations</a:t>
            </a:r>
          </a:p>
          <a:p>
            <a:r>
              <a:rPr lang="en-US" dirty="0"/>
              <a:t>a</a:t>
            </a:r>
            <a:r>
              <a:rPr lang="en-US" dirty="0" smtClean="0"/>
              <a:t>s Institutions. To open the module</a:t>
            </a:r>
          </a:p>
          <a:p>
            <a:r>
              <a:rPr lang="en-US" dirty="0"/>
              <a:t>f</a:t>
            </a:r>
            <a:r>
              <a:rPr lang="en-US" dirty="0" smtClean="0"/>
              <a:t>or your Association either select the</a:t>
            </a:r>
          </a:p>
          <a:p>
            <a:r>
              <a:rPr lang="en-US" dirty="0"/>
              <a:t>d</a:t>
            </a:r>
            <a:r>
              <a:rPr lang="en-US" dirty="0" smtClean="0"/>
              <a:t>esktop icon for Institution and then</a:t>
            </a:r>
          </a:p>
          <a:p>
            <a:r>
              <a:rPr lang="en-US" dirty="0"/>
              <a:t>s</a:t>
            </a:r>
            <a:r>
              <a:rPr lang="en-US" dirty="0" smtClean="0"/>
              <a:t>elect the My Institution tab, or go to </a:t>
            </a:r>
          </a:p>
          <a:p>
            <a:r>
              <a:rPr lang="en-US" dirty="0" smtClean="0"/>
              <a:t>Start&gt;Institution&gt;My Institution. You</a:t>
            </a:r>
          </a:p>
          <a:p>
            <a:r>
              <a:rPr lang="en-US" dirty="0"/>
              <a:t>s</a:t>
            </a:r>
            <a:r>
              <a:rPr lang="en-US" dirty="0" smtClean="0"/>
              <a:t>hould have access to the “Studbook”</a:t>
            </a:r>
          </a:p>
          <a:p>
            <a:r>
              <a:rPr lang="en-US" dirty="0"/>
              <a:t>t</a:t>
            </a:r>
            <a:r>
              <a:rPr lang="en-US" dirty="0" smtClean="0"/>
              <a:t>ab.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63" y="2059312"/>
            <a:ext cx="2138894" cy="3498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95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7240" y="107162"/>
            <a:ext cx="7886700" cy="1325563"/>
          </a:xfrm>
        </p:spPr>
        <p:txBody>
          <a:bodyPr/>
          <a:lstStyle/>
          <a:p>
            <a:r>
              <a:rPr lang="en-US" dirty="0" smtClean="0"/>
              <a:t>Finding Your Studbooks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58" y="1432725"/>
            <a:ext cx="6190484" cy="4080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31596" y="4456090"/>
            <a:ext cx="528375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This tab will display all of the Studbooks managed by</a:t>
            </a:r>
          </a:p>
          <a:p>
            <a:r>
              <a:rPr lang="en-US" dirty="0"/>
              <a:t>y</a:t>
            </a:r>
            <a:r>
              <a:rPr lang="en-US" dirty="0" smtClean="0"/>
              <a:t>our Association by default. To search for specific</a:t>
            </a:r>
          </a:p>
          <a:p>
            <a:r>
              <a:rPr lang="en-US" dirty="0" smtClean="0"/>
              <a:t>Studbooks use the Show Search Form tab at the upper</a:t>
            </a:r>
          </a:p>
          <a:p>
            <a:r>
              <a:rPr lang="en-US" dirty="0" smtClean="0"/>
              <a:t>left.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4632" y="240005"/>
            <a:ext cx="7886700" cy="1325563"/>
          </a:xfrm>
        </p:spPr>
        <p:txBody>
          <a:bodyPr/>
          <a:lstStyle/>
          <a:p>
            <a:r>
              <a:rPr lang="en-US" dirty="0" smtClean="0"/>
              <a:t>Opening Studbook Details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75" y="1565568"/>
            <a:ext cx="6973492" cy="30271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12901" y="4043966"/>
            <a:ext cx="455560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Selecting the Studbook Name hyperlink will</a:t>
            </a:r>
          </a:p>
          <a:p>
            <a:r>
              <a:rPr lang="en-US" dirty="0"/>
              <a:t>o</a:t>
            </a:r>
            <a:r>
              <a:rPr lang="en-US" dirty="0" smtClean="0"/>
              <a:t>pen the Studbook Details where you can see </a:t>
            </a:r>
          </a:p>
          <a:p>
            <a:r>
              <a:rPr lang="en-US" dirty="0" smtClean="0"/>
              <a:t>a brief overview of the Studbook including</a:t>
            </a:r>
          </a:p>
          <a:p>
            <a:r>
              <a:rPr lang="en-US" dirty="0"/>
              <a:t>t</a:t>
            </a:r>
            <a:r>
              <a:rPr lang="en-US" dirty="0" smtClean="0"/>
              <a:t>otal specimens and gestation/incubation </a:t>
            </a:r>
          </a:p>
          <a:p>
            <a:r>
              <a:rPr lang="en-US" dirty="0"/>
              <a:t>p</a:t>
            </a:r>
            <a:r>
              <a:rPr lang="en-US" dirty="0" smtClean="0"/>
              <a:t>eriods as well as any Studbook Assignments.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960" y="244686"/>
            <a:ext cx="7886700" cy="1325563"/>
          </a:xfrm>
        </p:spPr>
        <p:txBody>
          <a:bodyPr/>
          <a:lstStyle/>
          <a:p>
            <a:r>
              <a:rPr lang="en-US" dirty="0" smtClean="0"/>
              <a:t>Managing Studbook Roles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46" y="1931568"/>
            <a:ext cx="5584430" cy="3569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24270" y="1690689"/>
            <a:ext cx="401308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Regional Associations are charged with</a:t>
            </a:r>
          </a:p>
          <a:p>
            <a:r>
              <a:rPr lang="en-US" dirty="0"/>
              <a:t>c</a:t>
            </a:r>
            <a:r>
              <a:rPr lang="en-US" dirty="0" smtClean="0"/>
              <a:t>reating their own Role access for their</a:t>
            </a:r>
          </a:p>
          <a:p>
            <a:r>
              <a:rPr lang="en-US" dirty="0" smtClean="0"/>
              <a:t>Studbooks. These Roles are across the</a:t>
            </a:r>
          </a:p>
          <a:p>
            <a:r>
              <a:rPr lang="en-US" dirty="0"/>
              <a:t>b</a:t>
            </a:r>
            <a:r>
              <a:rPr lang="en-US" dirty="0" smtClean="0"/>
              <a:t>oard for all Studbooks they manage.</a:t>
            </a:r>
          </a:p>
          <a:p>
            <a:r>
              <a:rPr lang="en-US" dirty="0" smtClean="0"/>
              <a:t>To add a Role, under the Studbook tab,</a:t>
            </a:r>
          </a:p>
          <a:p>
            <a:r>
              <a:rPr lang="en-US" dirty="0" smtClean="0"/>
              <a:t>Select Actions&gt;Add New in the Studbook</a:t>
            </a:r>
          </a:p>
          <a:p>
            <a:r>
              <a:rPr lang="en-US" dirty="0" smtClean="0"/>
              <a:t>Roles grid.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60704" y="282829"/>
            <a:ext cx="7886700" cy="1325563"/>
          </a:xfrm>
        </p:spPr>
        <p:txBody>
          <a:bodyPr/>
          <a:lstStyle/>
          <a:p>
            <a:r>
              <a:rPr lang="en-US" dirty="0" smtClean="0"/>
              <a:t>Adding a Role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57" y="1535920"/>
            <a:ext cx="5514286" cy="18285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07346" y="3596088"/>
            <a:ext cx="612930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role Name must be unique for your Association. It may be</a:t>
            </a:r>
          </a:p>
          <a:p>
            <a:r>
              <a:rPr lang="en-US" dirty="0"/>
              <a:t>e</a:t>
            </a:r>
            <a:r>
              <a:rPr lang="en-US" dirty="0" smtClean="0"/>
              <a:t>asier to name the Role the same as one of the Studbook Title</a:t>
            </a:r>
          </a:p>
          <a:p>
            <a:r>
              <a:rPr lang="en-US" dirty="0"/>
              <a:t>o</a:t>
            </a:r>
            <a:r>
              <a:rPr lang="en-US" dirty="0" smtClean="0"/>
              <a:t>ptions available when assigning a User to the Studbook. If the </a:t>
            </a:r>
          </a:p>
          <a:p>
            <a:r>
              <a:rPr lang="en-US" dirty="0" smtClean="0"/>
              <a:t>Allow Studbook User box is checked, then Studbook Users can </a:t>
            </a:r>
          </a:p>
          <a:p>
            <a:r>
              <a:rPr lang="en-US" dirty="0" smtClean="0"/>
              <a:t>assign people to this </a:t>
            </a:r>
            <a:r>
              <a:rPr lang="en-US" smtClean="0"/>
              <a:t>Role to </a:t>
            </a:r>
            <a:r>
              <a:rPr lang="en-US" dirty="0" smtClean="0"/>
              <a:t>save the Association from </a:t>
            </a:r>
            <a:r>
              <a:rPr lang="en-US" smtClean="0"/>
              <a:t>having </a:t>
            </a:r>
          </a:p>
          <a:p>
            <a:r>
              <a:rPr lang="en-US" smtClean="0"/>
              <a:t>to </a:t>
            </a:r>
            <a:r>
              <a:rPr lang="en-US" dirty="0" smtClean="0"/>
              <a:t>do it for all Studbooks. </a:t>
            </a:r>
          </a:p>
        </p:txBody>
      </p:sp>
    </p:spTree>
    <p:extLst>
      <p:ext uri="{BB962C8B-B14F-4D97-AF65-F5344CB8AC3E}">
        <p14:creationId xmlns:p14="http://schemas.microsoft.com/office/powerpoint/2010/main" val="27614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2688" y="273685"/>
            <a:ext cx="7886700" cy="1325563"/>
          </a:xfrm>
        </p:spPr>
        <p:txBody>
          <a:bodyPr/>
          <a:lstStyle/>
          <a:p>
            <a:r>
              <a:rPr lang="en-US" dirty="0" smtClean="0"/>
              <a:t>Creating Role Access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47" y="1948047"/>
            <a:ext cx="6961905" cy="2961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21983" y="4443211"/>
            <a:ext cx="493539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then need to create ZIMS access for this Role.</a:t>
            </a:r>
          </a:p>
          <a:p>
            <a:r>
              <a:rPr lang="en-US" dirty="0" smtClean="0"/>
              <a:t>To do this select Actions&gt;Manage Role access after</a:t>
            </a:r>
          </a:p>
          <a:p>
            <a:r>
              <a:rPr lang="en-US" dirty="0"/>
              <a:t>y</a:t>
            </a:r>
            <a:r>
              <a:rPr lang="en-US" dirty="0" smtClean="0"/>
              <a:t>ou have highlighted the appropriate Role.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1520" y="311296"/>
            <a:ext cx="7886700" cy="1325563"/>
          </a:xfrm>
        </p:spPr>
        <p:txBody>
          <a:bodyPr/>
          <a:lstStyle/>
          <a:p>
            <a:r>
              <a:rPr lang="en-US" dirty="0" smtClean="0"/>
              <a:t>Manage Role Access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09" y="1467120"/>
            <a:ext cx="6803315" cy="3658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43191" y="1806599"/>
            <a:ext cx="4372159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Here we are assigning the Role access for</a:t>
            </a:r>
          </a:p>
          <a:p>
            <a:r>
              <a:rPr lang="en-US" dirty="0"/>
              <a:t>o</a:t>
            </a:r>
            <a:r>
              <a:rPr lang="en-US" dirty="0" smtClean="0"/>
              <a:t>ur Nutrition Advisor. Access is provided </a:t>
            </a:r>
          </a:p>
          <a:p>
            <a:r>
              <a:rPr lang="en-US" dirty="0" smtClean="0"/>
              <a:t>by Search/View, Add, Edit and Remove.</a:t>
            </a:r>
          </a:p>
          <a:p>
            <a:r>
              <a:rPr lang="en-US" dirty="0" smtClean="0"/>
              <a:t>We do not want our Nutrition Advisor</a:t>
            </a:r>
          </a:p>
          <a:p>
            <a:r>
              <a:rPr lang="en-US" dirty="0" smtClean="0"/>
              <a:t>Role to be able to add or change any data</a:t>
            </a:r>
          </a:p>
          <a:p>
            <a:r>
              <a:rPr lang="en-US" dirty="0"/>
              <a:t>s</a:t>
            </a:r>
            <a:r>
              <a:rPr lang="en-US" dirty="0" smtClean="0"/>
              <a:t>o we have given only Search/View access to</a:t>
            </a:r>
          </a:p>
          <a:p>
            <a:r>
              <a:rPr lang="en-US" dirty="0"/>
              <a:t>t</a:t>
            </a:r>
            <a:r>
              <a:rPr lang="en-US" dirty="0" smtClean="0"/>
              <a:t>he topics we feel are relevant to this</a:t>
            </a:r>
          </a:p>
          <a:p>
            <a:r>
              <a:rPr lang="en-US" dirty="0"/>
              <a:t>p</a:t>
            </a:r>
            <a:r>
              <a:rPr lang="en-US" dirty="0" smtClean="0"/>
              <a:t>osition. The option to quickly check or</a:t>
            </a:r>
          </a:p>
          <a:p>
            <a:r>
              <a:rPr lang="en-US" dirty="0"/>
              <a:t>u</a:t>
            </a:r>
            <a:r>
              <a:rPr lang="en-US" dirty="0" smtClean="0"/>
              <a:t>ncheck all boxes is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3001</Module>
    <Review xmlns="00558959-21e2-49b6-8bc1-d46e8fb3ce16" xsi:nil="true"/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CA435F-2A68-4130-A9C0-C0EBA6F76D8F}"/>
</file>

<file path=customXml/itemProps2.xml><?xml version="1.0" encoding="utf-8"?>
<ds:datastoreItem xmlns:ds="http://schemas.openxmlformats.org/officeDocument/2006/customXml" ds:itemID="{7063B089-D04F-4A16-88C1-2FD7C6BDD81D}"/>
</file>

<file path=customXml/itemProps3.xml><?xml version="1.0" encoding="utf-8"?>
<ds:datastoreItem xmlns:ds="http://schemas.openxmlformats.org/officeDocument/2006/customXml" ds:itemID="{36CDC026-9F92-40DB-B77A-75215BFA50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955</Words>
  <Application>Microsoft Office PowerPoint</Application>
  <PresentationFormat>On-screen Show (4:3)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ZIMS Studbooks</vt:lpstr>
      <vt:lpstr>Regional Associations Have:</vt:lpstr>
      <vt:lpstr>Finding Your Association’s Studbooks</vt:lpstr>
      <vt:lpstr>Finding Your Studbooks</vt:lpstr>
      <vt:lpstr>Opening Studbook Details</vt:lpstr>
      <vt:lpstr>Managing Studbook Roles</vt:lpstr>
      <vt:lpstr>Adding a Role</vt:lpstr>
      <vt:lpstr>Creating Role Access</vt:lpstr>
      <vt:lpstr>Manage Role Access</vt:lpstr>
      <vt:lpstr>Assign Users to Studbook</vt:lpstr>
      <vt:lpstr>Assign Users to Studbook</vt:lpstr>
      <vt:lpstr>Assign Users to Studbook</vt:lpstr>
      <vt:lpstr>To Find a Local Admin</vt:lpstr>
      <vt:lpstr>Access to Studbook Data</vt:lpstr>
      <vt:lpstr>Access to Studbook Data</vt:lpstr>
      <vt:lpstr>Access to Studbook Data</vt:lpstr>
      <vt:lpstr>Access to Studbook Data</vt:lpstr>
      <vt:lpstr>Access to Studbook Data</vt:lpstr>
      <vt:lpstr>Pinning Studbooks</vt:lpstr>
      <vt:lpstr>Good News! Things that are not your responsibility!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Adrienne Miller</cp:lastModifiedBy>
  <cp:revision>38</cp:revision>
  <dcterms:created xsi:type="dcterms:W3CDTF">2016-07-26T18:48:10Z</dcterms:created>
  <dcterms:modified xsi:type="dcterms:W3CDTF">2017-05-26T17:57:52Z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309300</vt:r8>
  </property>
  <property fmtid="{D5CDD505-2E9C-101B-9397-08002B2CF9AE}" pid="4" name="Tracked">
    <vt:bool>true</vt:bool>
  </property>
  <property fmtid="{D5CDD505-2E9C-101B-9397-08002B2CF9AE}" pid="5" name="Metrics URL">
    <vt:lpwstr/>
  </property>
  <property fmtid="{D5CDD505-2E9C-101B-9397-08002B2CF9AE}" pid="6" name="Tracking URL">
    <vt:lpwstr/>
  </property>
  <property fmtid="{D5CDD505-2E9C-101B-9397-08002B2CF9AE}" pid="7" name="Updated on?">
    <vt:lpwstr>2018-07-03T00:02:39+00:00</vt:lpwstr>
  </property>
</Properties>
</file>